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9601200" cy="15087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47" autoAdjust="0"/>
    <p:restoredTop sz="94291" autoAdjust="0"/>
  </p:normalViewPr>
  <p:slideViewPr>
    <p:cSldViewPr snapToGrid="0">
      <p:cViewPr>
        <p:scale>
          <a:sx n="20" d="100"/>
          <a:sy n="20" d="100"/>
        </p:scale>
        <p:origin x="298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E20-59A0-4BDB-9501-6DA4CD3B875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8CB0-D1BA-4B5D-96CC-B56EB6F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0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E20-59A0-4BDB-9501-6DA4CD3B875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8CB0-D1BA-4B5D-96CC-B56EB6F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4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E20-59A0-4BDB-9501-6DA4CD3B875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8CB0-D1BA-4B5D-96CC-B56EB6F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6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E20-59A0-4BDB-9501-6DA4CD3B875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8CB0-D1BA-4B5D-96CC-B56EB6F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4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E20-59A0-4BDB-9501-6DA4CD3B875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8CB0-D1BA-4B5D-96CC-B56EB6F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E20-59A0-4BDB-9501-6DA4CD3B875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8CB0-D1BA-4B5D-96CC-B56EB6F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4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E20-59A0-4BDB-9501-6DA4CD3B875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8CB0-D1BA-4B5D-96CC-B56EB6F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E20-59A0-4BDB-9501-6DA4CD3B875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8CB0-D1BA-4B5D-96CC-B56EB6F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5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E20-59A0-4BDB-9501-6DA4CD3B875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8CB0-D1BA-4B5D-96CC-B56EB6F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E20-59A0-4BDB-9501-6DA4CD3B875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8CB0-D1BA-4B5D-96CC-B56EB6F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E20-59A0-4BDB-9501-6DA4CD3B875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8CB0-D1BA-4B5D-96CC-B56EB6F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66E20-59A0-4BDB-9501-6DA4CD3B875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8CB0-D1BA-4B5D-96CC-B56EB6F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5" Type="http://schemas.openxmlformats.org/officeDocument/2006/relationships/image" Target="../media/image14.emf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tif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1D12D-8EA3-4B01-8F70-00A45512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0" y="0"/>
            <a:ext cx="36576000" cy="27671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90FD6-4A20-4FC7-9D81-1C98A8D67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56" y="410725"/>
            <a:ext cx="35661600" cy="3275156"/>
          </a:xfr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extrusionH="76200" contourW="12700">
            <a:bevelT w="254000" h="254000"/>
            <a:extrusionClr>
              <a:schemeClr val="tx1">
                <a:lumMod val="60000"/>
                <a:lumOff val="40000"/>
              </a:schemeClr>
            </a:extrusionClr>
            <a:contourClr>
              <a:schemeClr val="tx2">
                <a:lumMod val="50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8800" dirty="0">
                <a:ln w="63500">
                  <a:noFill/>
                </a:ln>
                <a:solidFill>
                  <a:schemeClr val="bg1"/>
                </a:solidFill>
                <a:effectLst/>
              </a:rPr>
              <a:t>Neutron Event Detection Using Machine Learning</a:t>
            </a:r>
            <a:br>
              <a:rPr lang="en-US" sz="8800" dirty="0">
                <a:ln w="6350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5000" dirty="0">
                <a:ln w="63500">
                  <a:noFill/>
                </a:ln>
                <a:solidFill>
                  <a:schemeClr val="bg1"/>
                </a:solidFill>
                <a:effectLst/>
              </a:rPr>
              <a:t>R.Brink</a:t>
            </a:r>
            <a:r>
              <a:rPr lang="en-US" sz="5000" baseline="30000" dirty="0">
                <a:ln w="63500">
                  <a:noFill/>
                </a:ln>
                <a:solidFill>
                  <a:schemeClr val="bg1"/>
                </a:solidFill>
                <a:effectLst/>
              </a:rPr>
              <a:t>2</a:t>
            </a:r>
            <a:r>
              <a:rPr lang="en-US" sz="5000" dirty="0">
                <a:ln w="63500">
                  <a:noFill/>
                </a:ln>
                <a:solidFill>
                  <a:schemeClr val="bg1"/>
                </a:solidFill>
                <a:effectLst/>
              </a:rPr>
              <a:t>, S.-A. Chong</a:t>
            </a:r>
            <a:r>
              <a:rPr lang="en-US" sz="5000" baseline="30000" dirty="0">
                <a:ln w="63500">
                  <a:noFill/>
                </a:ln>
                <a:solidFill>
                  <a:schemeClr val="bg1"/>
                </a:solidFill>
                <a:effectLst/>
              </a:rPr>
              <a:t>1</a:t>
            </a:r>
            <a:r>
              <a:rPr lang="en-US" sz="5000" dirty="0">
                <a:ln w="63500">
                  <a:noFill/>
                </a:ln>
                <a:solidFill>
                  <a:schemeClr val="bg1"/>
                </a:solidFill>
                <a:effectLst/>
              </a:rPr>
              <a:t>, M. Wyatt</a:t>
            </a:r>
            <a:r>
              <a:rPr lang="en-US" sz="5000" baseline="30000" dirty="0">
                <a:ln w="63500">
                  <a:noFill/>
                </a:ln>
                <a:solidFill>
                  <a:schemeClr val="bg1"/>
                </a:solidFill>
              </a:rPr>
              <a:t>1</a:t>
            </a:r>
            <a:r>
              <a:rPr lang="en-US" sz="5000" dirty="0">
                <a:ln w="63500">
                  <a:noFill/>
                </a:ln>
                <a:solidFill>
                  <a:schemeClr val="bg1"/>
                </a:solidFill>
                <a:effectLst/>
              </a:rPr>
              <a:t>, Dr. M. Taufer</a:t>
            </a:r>
            <a:r>
              <a:rPr lang="en-US" sz="5000" baseline="30000" dirty="0">
                <a:ln w="63500">
                  <a:noFill/>
                </a:ln>
                <a:solidFill>
                  <a:schemeClr val="bg1"/>
                </a:solidFill>
              </a:rPr>
              <a:t>1</a:t>
            </a:r>
            <a:br>
              <a:rPr lang="en-US" sz="3200" dirty="0">
                <a:ln w="6350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4000" dirty="0">
                <a:ln w="63500">
                  <a:noFill/>
                </a:ln>
                <a:solidFill>
                  <a:schemeClr val="bg1"/>
                </a:solidFill>
                <a:effectLst/>
              </a:rPr>
              <a:t>1 Department of Electrical Engineering and Computer Science, University of Tennessee, Knoxville</a:t>
            </a:r>
            <a:br>
              <a:rPr lang="en-US" sz="4000" dirty="0">
                <a:ln w="6350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4000" dirty="0">
                <a:ln w="63500">
                  <a:noFill/>
                </a:ln>
                <a:solidFill>
                  <a:schemeClr val="bg1"/>
                </a:solidFill>
                <a:effectLst/>
              </a:rPr>
              <a:t>2 Bredesen Center, University of Tennessee, Knoxville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CD27D43-08D5-4535-8FDA-10E9DED92F30}"/>
              </a:ext>
            </a:extLst>
          </p:cNvPr>
          <p:cNvSpPr txBox="1">
            <a:spLocks/>
          </p:cNvSpPr>
          <p:nvPr/>
        </p:nvSpPr>
        <p:spPr>
          <a:xfrm>
            <a:off x="11731333" y="3936602"/>
            <a:ext cx="13114604" cy="8084845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contourW="12700">
            <a:bevelT w="254000" h="254000"/>
            <a:extrusionClr>
              <a:schemeClr val="tx1">
                <a:lumMod val="60000"/>
                <a:lumOff val="40000"/>
              </a:schemeClr>
            </a:extrusionClr>
            <a:contourClr>
              <a:schemeClr val="tx2">
                <a:lumMod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defTabSz="457200" fontAlgn="base">
              <a:lnSpc>
                <a:spcPct val="100000"/>
              </a:lnSpc>
              <a:spcBef>
                <a:spcPts val="1200"/>
              </a:spcBef>
            </a:pPr>
            <a:r>
              <a:rPr lang="en-US" sz="4800" b="1" dirty="0"/>
              <a:t>Data</a:t>
            </a:r>
          </a:p>
          <a:p>
            <a:pPr>
              <a:lnSpc>
                <a:spcPct val="100000"/>
              </a:lnSpc>
            </a:pPr>
            <a:endParaRPr lang="en-US" sz="4800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0D2849C-EDBC-4FE6-8EDD-148AFF5F1BC8}"/>
              </a:ext>
            </a:extLst>
          </p:cNvPr>
          <p:cNvSpPr txBox="1">
            <a:spLocks/>
          </p:cNvSpPr>
          <p:nvPr/>
        </p:nvSpPr>
        <p:spPr>
          <a:xfrm>
            <a:off x="25342394" y="3963233"/>
            <a:ext cx="10748520" cy="1730287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contourW="12700">
            <a:bevelT w="254000" h="254000"/>
            <a:extrusionClr>
              <a:schemeClr val="tx1">
                <a:lumMod val="60000"/>
                <a:lumOff val="40000"/>
              </a:schemeClr>
            </a:extrusionClr>
            <a:contourClr>
              <a:schemeClr val="tx2">
                <a:lumMod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9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>
              <a:lnSpc>
                <a:spcPct val="120000"/>
              </a:lnSpc>
              <a:spcBef>
                <a:spcPts val="4200"/>
              </a:spcBef>
            </a:pPr>
            <a:r>
              <a:rPr lang="en-US" sz="4800" b="1" dirty="0"/>
              <a:t>Evaluation</a:t>
            </a:r>
          </a:p>
          <a:p>
            <a:pPr marL="1035050" indent="-571500" algn="l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400" b="1" dirty="0"/>
              <a:t>Accuracy and Computational Cost</a:t>
            </a:r>
          </a:p>
          <a:p>
            <a:pPr marL="1035050" indent="-571500" algn="l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400" b="1" dirty="0"/>
          </a:p>
          <a:p>
            <a:pPr marL="1035050" indent="-571500" algn="l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400" b="1" dirty="0"/>
          </a:p>
          <a:p>
            <a:pPr marL="1035050" indent="-571500" algn="l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400" b="1" dirty="0"/>
          </a:p>
          <a:p>
            <a:pPr marL="1035050" indent="-571500" algn="l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400" b="1" dirty="0"/>
          </a:p>
          <a:p>
            <a:pPr marL="463550" algn="l">
              <a:lnSpc>
                <a:spcPct val="120000"/>
              </a:lnSpc>
              <a:spcBef>
                <a:spcPts val="1200"/>
              </a:spcBef>
            </a:pPr>
            <a:br>
              <a:rPr lang="en-US" sz="3400" b="1" dirty="0"/>
            </a:br>
            <a:endParaRPr lang="en-US" sz="3400" b="1" dirty="0"/>
          </a:p>
          <a:p>
            <a:pPr marL="1035050" indent="-571500" algn="l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400" b="1" dirty="0"/>
              <a:t>Confusion Matrices  </a:t>
            </a:r>
            <a:r>
              <a:rPr lang="en-US" sz="3400" b="1" dirty="0">
                <a:solidFill>
                  <a:schemeClr val="bg1"/>
                </a:solidFill>
              </a:rPr>
              <a:t>.</a:t>
            </a:r>
          </a:p>
          <a:p>
            <a:pPr marL="1035050" indent="-571500" algn="r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400" b="1" dirty="0"/>
          </a:p>
          <a:p>
            <a:pPr marL="1035050" indent="-571500" algn="r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400" b="1" dirty="0"/>
          </a:p>
          <a:p>
            <a:pPr marL="1035050" indent="-571500" algn="r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400" b="1" dirty="0"/>
          </a:p>
          <a:p>
            <a:pPr marL="463550" algn="l">
              <a:lnSpc>
                <a:spcPct val="120000"/>
              </a:lnSpc>
              <a:spcBef>
                <a:spcPts val="1200"/>
              </a:spcBef>
            </a:pPr>
            <a:br>
              <a:rPr lang="en-US" sz="3400" b="1" dirty="0"/>
            </a:br>
            <a:endParaRPr lang="en-US" sz="3400" b="1" dirty="0"/>
          </a:p>
          <a:p>
            <a:pPr marL="1035050" indent="-571500" algn="l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400" b="1" dirty="0"/>
          </a:p>
          <a:p>
            <a:pPr marL="1035050" indent="-571500" algn="l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400" b="1" dirty="0"/>
          </a:p>
          <a:p>
            <a:pPr marL="1035050" indent="-571500" algn="l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400" b="1" dirty="0"/>
              <a:t>10-Fold Cross Validation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5306F89-C252-4A67-8487-792D6B143913}"/>
              </a:ext>
            </a:extLst>
          </p:cNvPr>
          <p:cNvSpPr txBox="1">
            <a:spLocks/>
          </p:cNvSpPr>
          <p:nvPr/>
        </p:nvSpPr>
        <p:spPr>
          <a:xfrm>
            <a:off x="457199" y="3936603"/>
            <a:ext cx="10742757" cy="8098998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contourW="12700">
            <a:bevelT w="254000" h="254000"/>
            <a:extrusionClr>
              <a:schemeClr val="tx1">
                <a:lumMod val="60000"/>
                <a:lumOff val="40000"/>
              </a:schemeClr>
            </a:extrusionClr>
            <a:contourClr>
              <a:schemeClr val="tx2">
                <a:lumMod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9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1143000" indent="-685800" algn="l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Neutron scattering is a </a:t>
            </a:r>
            <a:b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powerful probe to </a:t>
            </a:r>
            <a:b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study the atomic </a:t>
            </a:r>
            <a:b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structure and dynamics </a:t>
            </a:r>
            <a:b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of materials in a broad </a:t>
            </a:r>
            <a:b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range of applications. </a:t>
            </a:r>
          </a:p>
          <a:p>
            <a:pPr marL="1143000" indent="-685800" algn="l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Accurate determination </a:t>
            </a:r>
            <a:b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of neutrons is important </a:t>
            </a:r>
            <a:b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in neutron detection </a:t>
            </a:r>
            <a:b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system to ensure </a:t>
            </a:r>
            <a:b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accurate studies of </a:t>
            </a:r>
            <a:b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materials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5D7A5FB-78A7-4B52-840E-12E4AB421CCD}"/>
              </a:ext>
            </a:extLst>
          </p:cNvPr>
          <p:cNvSpPr txBox="1">
            <a:spLocks/>
          </p:cNvSpPr>
          <p:nvPr/>
        </p:nvSpPr>
        <p:spPr>
          <a:xfrm>
            <a:off x="457200" y="12556925"/>
            <a:ext cx="10687966" cy="5875358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contourW="12700">
            <a:bevelT w="254000" h="254000"/>
            <a:extrusionClr>
              <a:schemeClr val="tx1">
                <a:lumMod val="60000"/>
                <a:lumOff val="40000"/>
              </a:schemeClr>
            </a:extrusionClr>
            <a:contourClr>
              <a:schemeClr val="tx2">
                <a:lumMod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9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sz="4400" b="1" dirty="0"/>
              <a:t>Motivation</a:t>
            </a:r>
          </a:p>
          <a:p>
            <a:pPr marL="1143000" indent="-685800" algn="l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400" b="1" dirty="0"/>
              <a:t>Detection of neutron events are usually accompanied by other events such as gamma </a:t>
            </a:r>
          </a:p>
          <a:p>
            <a:pPr algn="l" fontAlgn="base">
              <a:lnSpc>
                <a:spcPct val="100000"/>
              </a:lnSpc>
              <a:spcBef>
                <a:spcPts val="0"/>
              </a:spcBef>
            </a:pPr>
            <a:r>
              <a:rPr lang="en-US" sz="3400" b="1" dirty="0"/>
              <a:t>            events, noise and background radiation.</a:t>
            </a:r>
          </a:p>
          <a:p>
            <a:pPr marL="1143000" indent="-685800" algn="l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400" b="1" dirty="0"/>
              <a:t>We want to explore the potential of machine learning in improving </a:t>
            </a:r>
            <a:br>
              <a:rPr lang="en-US" sz="3400" b="1" dirty="0"/>
            </a:br>
            <a:r>
              <a:rPr lang="en-US" sz="3400" b="1" dirty="0"/>
              <a:t>neutron event </a:t>
            </a:r>
            <a:br>
              <a:rPr lang="en-US" sz="3400" b="1" dirty="0"/>
            </a:br>
            <a:r>
              <a:rPr lang="en-US" sz="3400" b="1" dirty="0"/>
              <a:t>detection to enhance </a:t>
            </a:r>
            <a:br>
              <a:rPr lang="en-US" sz="3400" b="1" dirty="0"/>
            </a:br>
            <a:r>
              <a:rPr lang="en-US" sz="3400" b="1" dirty="0"/>
              <a:t>the performance of </a:t>
            </a:r>
            <a:br>
              <a:rPr lang="en-US" sz="3400" b="1" dirty="0"/>
            </a:br>
            <a:r>
              <a:rPr lang="en-US" sz="3400" b="1" dirty="0"/>
              <a:t>neutron detectors.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8D2784E-24C2-4EC7-9231-C3FD0C7CFA1F}"/>
              </a:ext>
            </a:extLst>
          </p:cNvPr>
          <p:cNvSpPr txBox="1">
            <a:spLocks/>
          </p:cNvSpPr>
          <p:nvPr/>
        </p:nvSpPr>
        <p:spPr>
          <a:xfrm>
            <a:off x="457199" y="18947950"/>
            <a:ext cx="10683935" cy="8025233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contourW="12700">
            <a:bevelT w="254000" h="254000"/>
            <a:extrusionClr>
              <a:schemeClr val="tx1">
                <a:lumMod val="60000"/>
                <a:lumOff val="40000"/>
              </a:schemeClr>
            </a:extrusionClr>
            <a:contourClr>
              <a:schemeClr val="tx2">
                <a:lumMod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9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sz="4400" b="1" dirty="0"/>
              <a:t>Methodology</a:t>
            </a:r>
          </a:p>
          <a:p>
            <a:pPr marL="1143000" lvl="0" indent="-685800" algn="l" defTabSz="45720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400" b="1" dirty="0">
                <a:solidFill>
                  <a:srgbClr val="58595B"/>
                </a:solidFill>
              </a:rPr>
              <a:t>Started with unlabeled dataset</a:t>
            </a:r>
          </a:p>
          <a:p>
            <a:pPr marL="1143000" lvl="0" indent="-685800" algn="l" defTabSz="45720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400" b="1" dirty="0">
                <a:solidFill>
                  <a:srgbClr val="58595B"/>
                </a:solidFill>
              </a:rPr>
              <a:t>Implemented unsupervised learning</a:t>
            </a:r>
          </a:p>
          <a:p>
            <a:pPr marL="1143000" lvl="0" indent="-685800" algn="l" defTabSz="45720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400" b="1" dirty="0">
                <a:solidFill>
                  <a:srgbClr val="58595B"/>
                </a:solidFill>
              </a:rPr>
              <a:t>Annotated data based on domain knowledge</a:t>
            </a:r>
          </a:p>
          <a:p>
            <a:pPr marL="1143000" lvl="0" indent="-685800" algn="l" defTabSz="45720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400" b="1" dirty="0">
                <a:solidFill>
                  <a:srgbClr val="58595B"/>
                </a:solidFill>
              </a:rPr>
              <a:t>Applied supervised learning</a:t>
            </a:r>
          </a:p>
          <a:p>
            <a:pPr marL="1143000" lvl="0" indent="-685800" algn="l" defTabSz="45720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400" b="1" dirty="0">
                <a:solidFill>
                  <a:srgbClr val="58595B"/>
                </a:solidFill>
              </a:rPr>
              <a:t>Evaluated the performance of all classifiers </a:t>
            </a:r>
          </a:p>
          <a:p>
            <a:pPr marL="457200" algn="l" fontAlgn="base">
              <a:lnSpc>
                <a:spcPct val="100000"/>
              </a:lnSpc>
              <a:spcBef>
                <a:spcPts val="1200"/>
              </a:spcBef>
            </a:pPr>
            <a:endParaRPr lang="en-US" sz="3200" b="1" dirty="0"/>
          </a:p>
          <a:p>
            <a:endParaRPr lang="en-US" sz="3600" b="1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EA34944A-710A-4BC3-A99D-0C9D39472104}"/>
              </a:ext>
            </a:extLst>
          </p:cNvPr>
          <p:cNvSpPr txBox="1">
            <a:spLocks/>
          </p:cNvSpPr>
          <p:nvPr/>
        </p:nvSpPr>
        <p:spPr>
          <a:xfrm>
            <a:off x="11660715" y="12556926"/>
            <a:ext cx="13166130" cy="14420630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contourW="12700">
            <a:bevelT w="254000" h="254000"/>
            <a:extrusionClr>
              <a:schemeClr val="tx1">
                <a:lumMod val="60000"/>
                <a:lumOff val="40000"/>
              </a:schemeClr>
            </a:extrusionClr>
            <a:contourClr>
              <a:schemeClr val="tx2">
                <a:lumMod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b="1" dirty="0"/>
              <a:t>Models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EAE550-CBB7-41FC-AEFA-11E1AD4969E0}"/>
              </a:ext>
            </a:extLst>
          </p:cNvPr>
          <p:cNvSpPr txBox="1"/>
          <p:nvPr/>
        </p:nvSpPr>
        <p:spPr>
          <a:xfrm>
            <a:off x="11040032" y="13456194"/>
            <a:ext cx="1325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ts val="1200"/>
              </a:spcBef>
              <a:spcAft>
                <a:spcPts val="1200"/>
              </a:spcAft>
            </a:pPr>
            <a:r>
              <a:rPr lang="en-US" sz="3600" b="1" dirty="0">
                <a:solidFill>
                  <a:srgbClr val="58595B"/>
                </a:solidFill>
              </a:rPr>
              <a:t>Unsupervised: K-Means Clustering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167A72-225D-466D-AA30-1DD11DD6B1C1}"/>
              </a:ext>
            </a:extLst>
          </p:cNvPr>
          <p:cNvSpPr txBox="1"/>
          <p:nvPr/>
        </p:nvSpPr>
        <p:spPr>
          <a:xfrm>
            <a:off x="11927704" y="7925686"/>
            <a:ext cx="124727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ts val="1200"/>
              </a:spcBef>
              <a:spcAft>
                <a:spcPts val="1200"/>
              </a:spcAft>
            </a:pPr>
            <a:r>
              <a:rPr lang="en-US" sz="3600" b="1" dirty="0">
                <a:solidFill>
                  <a:srgbClr val="58595B"/>
                </a:solidFill>
              </a:rPr>
              <a:t>Labeled Data</a:t>
            </a:r>
          </a:p>
          <a:p>
            <a:pPr marL="527050" lvl="0" indent="-527050" fontAlgn="base">
              <a:buFont typeface="Arial" panose="020B0604020202020204" pitchFamily="34" charset="0"/>
              <a:buChar char="•"/>
              <a:tabLst>
                <a:tab pos="1203325" algn="l"/>
                <a:tab pos="7651750" algn="l"/>
              </a:tabLst>
            </a:pPr>
            <a:r>
              <a:rPr lang="en-US" sz="3400" b="1" dirty="0">
                <a:solidFill>
                  <a:srgbClr val="58595B"/>
                </a:solidFill>
              </a:rPr>
              <a:t>Annotation of data is needed for</a:t>
            </a:r>
            <a:br>
              <a:rPr lang="en-US" sz="3400" b="1" dirty="0">
                <a:solidFill>
                  <a:srgbClr val="58595B"/>
                </a:solidFill>
              </a:rPr>
            </a:br>
            <a:r>
              <a:rPr lang="en-US" sz="3400" b="1" dirty="0">
                <a:solidFill>
                  <a:srgbClr val="58595B"/>
                </a:solidFill>
              </a:rPr>
              <a:t> supervised learning</a:t>
            </a:r>
          </a:p>
          <a:p>
            <a:pPr marL="527050" lvl="0" indent="-527050" fontAlgn="base">
              <a:buFont typeface="Arial" panose="020B0604020202020204" pitchFamily="34" charset="0"/>
              <a:buChar char="•"/>
              <a:tabLst>
                <a:tab pos="1203325" algn="l"/>
                <a:tab pos="7651750" algn="l"/>
              </a:tabLst>
            </a:pPr>
            <a:r>
              <a:rPr lang="en-US" sz="3400" b="1" dirty="0">
                <a:solidFill>
                  <a:srgbClr val="58595B"/>
                </a:solidFill>
              </a:rPr>
              <a:t>Using domain knowledge, linear </a:t>
            </a:r>
            <a:br>
              <a:rPr lang="en-US" sz="3400" b="1" dirty="0">
                <a:solidFill>
                  <a:srgbClr val="58595B"/>
                </a:solidFill>
              </a:rPr>
            </a:br>
            <a:r>
              <a:rPr lang="en-US" sz="3400" b="1" dirty="0">
                <a:solidFill>
                  <a:srgbClr val="58595B"/>
                </a:solidFill>
              </a:rPr>
              <a:t>boundaries were defined to assign </a:t>
            </a:r>
            <a:br>
              <a:rPr lang="en-US" sz="3400" b="1" dirty="0">
                <a:solidFill>
                  <a:srgbClr val="58595B"/>
                </a:solidFill>
              </a:rPr>
            </a:br>
            <a:r>
              <a:rPr lang="en-US" sz="3400" b="1" dirty="0">
                <a:solidFill>
                  <a:srgbClr val="58595B"/>
                </a:solidFill>
              </a:rPr>
              <a:t>label to each data point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DA8041-BB8F-4A78-BC78-C0F138DBF643}"/>
              </a:ext>
            </a:extLst>
          </p:cNvPr>
          <p:cNvSpPr txBox="1"/>
          <p:nvPr/>
        </p:nvSpPr>
        <p:spPr>
          <a:xfrm>
            <a:off x="11619544" y="18162975"/>
            <a:ext cx="1325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ts val="1200"/>
              </a:spcBef>
              <a:spcAft>
                <a:spcPts val="1200"/>
              </a:spcAft>
            </a:pPr>
            <a:r>
              <a:rPr lang="en-US" sz="3600" b="1" dirty="0">
                <a:solidFill>
                  <a:srgbClr val="58595B"/>
                </a:solidFill>
              </a:rPr>
              <a:t>Supervised: K-Nearest Neighbor (KNN)</a:t>
            </a:r>
            <a:endParaRPr lang="en-US" sz="3200" b="1" dirty="0">
              <a:solidFill>
                <a:srgbClr val="58595B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00E7CE-232F-43CC-9CA1-BA1FF019E354}"/>
              </a:ext>
            </a:extLst>
          </p:cNvPr>
          <p:cNvSpPr txBox="1"/>
          <p:nvPr/>
        </p:nvSpPr>
        <p:spPr>
          <a:xfrm>
            <a:off x="11614426" y="22300314"/>
            <a:ext cx="13254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ts val="1200"/>
              </a:spcBef>
              <a:spcAft>
                <a:spcPts val="1200"/>
              </a:spcAft>
            </a:pPr>
            <a:r>
              <a:rPr lang="en-US" sz="3600" b="1" dirty="0">
                <a:solidFill>
                  <a:srgbClr val="58595B"/>
                </a:solidFill>
              </a:rPr>
              <a:t>Supervised: Support Vector Machine (SVM)</a:t>
            </a:r>
            <a:endParaRPr lang="en-US" sz="3200" b="1" dirty="0">
              <a:solidFill>
                <a:srgbClr val="58595B"/>
              </a:solidFill>
            </a:endParaRPr>
          </a:p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62162C-5AB8-4685-9343-C8A30D678980}"/>
              </a:ext>
            </a:extLst>
          </p:cNvPr>
          <p:cNvSpPr txBox="1"/>
          <p:nvPr/>
        </p:nvSpPr>
        <p:spPr>
          <a:xfrm>
            <a:off x="11927704" y="14426509"/>
            <a:ext cx="70647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7050" lvl="0" indent="-527050" fontAlgn="base">
              <a:buFont typeface="Arial" panose="020B0604020202020204" pitchFamily="34" charset="0"/>
              <a:buChar char="•"/>
              <a:tabLst>
                <a:tab pos="1203325" algn="l"/>
                <a:tab pos="7651750" algn="l"/>
              </a:tabLst>
            </a:pPr>
            <a:r>
              <a:rPr lang="en-US" sz="3400" b="1" dirty="0">
                <a:solidFill>
                  <a:srgbClr val="58595B"/>
                </a:solidFill>
              </a:rPr>
              <a:t>Using data after pre-processing but not annotations we ran K-means with 2, 3, 4, and 5 seed points. </a:t>
            </a:r>
          </a:p>
          <a:p>
            <a:pPr marL="527050" lvl="0" indent="-527050" fontAlgn="base">
              <a:buFont typeface="Arial" panose="020B0604020202020204" pitchFamily="34" charset="0"/>
              <a:buChar char="•"/>
              <a:tabLst>
                <a:tab pos="1203325" algn="l"/>
                <a:tab pos="7651750" algn="l"/>
              </a:tabLst>
            </a:pPr>
            <a:r>
              <a:rPr lang="en-US" sz="3600" b="1" dirty="0">
                <a:solidFill>
                  <a:srgbClr val="58595B"/>
                </a:solidFill>
              </a:rPr>
              <a:t>These attempts failed because K-means looks for circular clusters and we have more oblong clusters.</a:t>
            </a:r>
          </a:p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0ABF6F-4053-4890-89EE-86109F957AD6}"/>
              </a:ext>
            </a:extLst>
          </p:cNvPr>
          <p:cNvSpPr txBox="1"/>
          <p:nvPr/>
        </p:nvSpPr>
        <p:spPr>
          <a:xfrm>
            <a:off x="11927704" y="18842848"/>
            <a:ext cx="708981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7050" lvl="0" indent="-527050" fontAlgn="base">
              <a:buFont typeface="Arial" panose="020B0604020202020204" pitchFamily="34" charset="0"/>
              <a:buChar char="•"/>
              <a:tabLst>
                <a:tab pos="1203325" algn="l"/>
                <a:tab pos="7651750" algn="l"/>
              </a:tabLst>
            </a:pPr>
            <a:r>
              <a:rPr lang="en-US" sz="3400" b="1" dirty="0">
                <a:solidFill>
                  <a:srgbClr val="58595B"/>
                </a:solidFill>
              </a:rPr>
              <a:t>This method successfully classified the annotated data.</a:t>
            </a:r>
          </a:p>
          <a:p>
            <a:pPr marL="527050" lvl="0" indent="-527050" fontAlgn="base">
              <a:buFont typeface="Arial" panose="020B0604020202020204" pitchFamily="34" charset="0"/>
              <a:buChar char="•"/>
              <a:tabLst>
                <a:tab pos="1203325" algn="l"/>
                <a:tab pos="7651750" algn="l"/>
              </a:tabLst>
            </a:pPr>
            <a:r>
              <a:rPr lang="en-US" sz="3400" b="1" dirty="0">
                <a:solidFill>
                  <a:srgbClr val="58595B"/>
                </a:solidFill>
              </a:rPr>
              <a:t>We ran with k values between 3 and 10. K=3 was chosen as the optimal value as it achieved the best accuracy. </a:t>
            </a:r>
          </a:p>
          <a:p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8DADDD-F9C2-4EA8-84DD-D8FCC01E35DD}"/>
              </a:ext>
            </a:extLst>
          </p:cNvPr>
          <p:cNvSpPr txBox="1"/>
          <p:nvPr/>
        </p:nvSpPr>
        <p:spPr>
          <a:xfrm>
            <a:off x="11927704" y="23122656"/>
            <a:ext cx="85019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7050" lvl="0" indent="-527050" fontAlgn="base">
              <a:buFont typeface="Arial" panose="020B0604020202020204" pitchFamily="34" charset="0"/>
              <a:buChar char="•"/>
              <a:tabLst>
                <a:tab pos="1203325" algn="l"/>
                <a:tab pos="7651750" algn="l"/>
              </a:tabLst>
            </a:pPr>
            <a:r>
              <a:rPr lang="en-US" sz="3400" b="1" dirty="0">
                <a:solidFill>
                  <a:srgbClr val="58595B"/>
                </a:solidFill>
              </a:rPr>
              <a:t>This method is also successful at classification.</a:t>
            </a:r>
          </a:p>
          <a:p>
            <a:pPr marL="527050" lvl="0" indent="-527050" fontAlgn="base">
              <a:buFont typeface="Arial" panose="020B0604020202020204" pitchFamily="34" charset="0"/>
              <a:buChar char="•"/>
              <a:tabLst>
                <a:tab pos="1203325" algn="l"/>
                <a:tab pos="7651750" algn="l"/>
              </a:tabLst>
            </a:pPr>
            <a:r>
              <a:rPr lang="en-US" sz="3400" b="1" dirty="0">
                <a:solidFill>
                  <a:srgbClr val="58595B"/>
                </a:solidFill>
              </a:rPr>
              <a:t>Hyper parameters chosen:</a:t>
            </a:r>
          </a:p>
          <a:p>
            <a:pPr marL="984250" lvl="1" indent="-527050" fontAlgn="base">
              <a:buFont typeface="Arial" panose="020B0604020202020204" pitchFamily="34" charset="0"/>
              <a:buChar char="•"/>
              <a:tabLst>
                <a:tab pos="1203325" algn="l"/>
                <a:tab pos="7651750" algn="l"/>
              </a:tabLst>
            </a:pPr>
            <a:r>
              <a:rPr lang="en-US" sz="3400" b="1" dirty="0">
                <a:solidFill>
                  <a:srgbClr val="58595B"/>
                </a:solidFill>
              </a:rPr>
              <a:t>Kernel = ‘</a:t>
            </a:r>
            <a:r>
              <a:rPr lang="en-US" sz="3400" b="1" dirty="0" err="1">
                <a:solidFill>
                  <a:srgbClr val="58595B"/>
                </a:solidFill>
              </a:rPr>
              <a:t>rbf</a:t>
            </a:r>
            <a:r>
              <a:rPr lang="en-US" sz="3400" b="1" dirty="0">
                <a:solidFill>
                  <a:srgbClr val="58595B"/>
                </a:solidFill>
              </a:rPr>
              <a:t>’</a:t>
            </a:r>
          </a:p>
          <a:p>
            <a:pPr marL="984250" lvl="1" indent="-527050" fontAlgn="base">
              <a:buFont typeface="Arial" panose="020B0604020202020204" pitchFamily="34" charset="0"/>
              <a:buChar char="•"/>
              <a:tabLst>
                <a:tab pos="1203325" algn="l"/>
                <a:tab pos="7651750" algn="l"/>
              </a:tabLst>
            </a:pPr>
            <a:r>
              <a:rPr lang="en-US" sz="3400" b="1" dirty="0">
                <a:solidFill>
                  <a:srgbClr val="58595B"/>
                </a:solidFill>
              </a:rPr>
              <a:t>Gamma = ‘scale’</a:t>
            </a:r>
          </a:p>
          <a:p>
            <a:pPr marL="984250" lvl="1" indent="-527050" fontAlgn="base">
              <a:buFont typeface="Arial" panose="020B0604020202020204" pitchFamily="34" charset="0"/>
              <a:buChar char="•"/>
              <a:tabLst>
                <a:tab pos="1203325" algn="l"/>
                <a:tab pos="7651750" algn="l"/>
              </a:tabLst>
            </a:pPr>
            <a:r>
              <a:rPr lang="en-US" sz="3400" b="1" dirty="0">
                <a:solidFill>
                  <a:srgbClr val="58595B"/>
                </a:solidFill>
              </a:rPr>
              <a:t>C = 1.0</a:t>
            </a:r>
          </a:p>
          <a:p>
            <a:pPr marL="984250" lvl="1" indent="-527050" fontAlgn="base">
              <a:buFont typeface="Arial" panose="020B0604020202020204" pitchFamily="34" charset="0"/>
              <a:buChar char="•"/>
              <a:tabLst>
                <a:tab pos="1203325" algn="l"/>
                <a:tab pos="7651750" algn="l"/>
              </a:tabLst>
            </a:pPr>
            <a:r>
              <a:rPr lang="en-US" sz="3400" b="1" dirty="0" err="1">
                <a:solidFill>
                  <a:srgbClr val="58595B"/>
                </a:solidFill>
              </a:rPr>
              <a:t>Max_iter</a:t>
            </a:r>
            <a:r>
              <a:rPr lang="en-US" sz="3400" b="1" dirty="0">
                <a:solidFill>
                  <a:srgbClr val="58595B"/>
                </a:solidFill>
              </a:rPr>
              <a:t> = -1 (no limits)</a:t>
            </a:r>
          </a:p>
          <a:p>
            <a:endParaRPr lang="en-US" dirty="0"/>
          </a:p>
        </p:txBody>
      </p:sp>
      <p:pic>
        <p:nvPicPr>
          <p:cNvPr id="1026" name="Picture 2" descr="https://lh5.googleusercontent.com/QLsvkQkLR5UVmQ1RTGMYyHnC71Rifvr6HQz8Kjnj-zRCLTKiV6aKrfWEOfTrk1TqeDF9Y2pky-j0rbwWFK5-6X3aARb7xF-tyzoBVg5RZInht5VMV0-GqAgoEEqMt--K9bpKyomAmZYURkz07w">
            <a:extLst>
              <a:ext uri="{FF2B5EF4-FFF2-40B4-BE49-F238E27FC236}">
                <a16:creationId xmlns:a16="http://schemas.microsoft.com/office/drawing/2014/main" id="{DEEA665E-DEDA-844D-85C1-2C7334CCC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41" y="4686033"/>
            <a:ext cx="3822277" cy="649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6561A5-BAAF-A249-83FC-57BF6959E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11" y="15799981"/>
            <a:ext cx="4789887" cy="23430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B375DFA-D017-2743-B849-46292AE11471}"/>
              </a:ext>
            </a:extLst>
          </p:cNvPr>
          <p:cNvSpPr txBox="1"/>
          <p:nvPr/>
        </p:nvSpPr>
        <p:spPr>
          <a:xfrm>
            <a:off x="11927703" y="4638858"/>
            <a:ext cx="124727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ts val="1200"/>
              </a:spcBef>
              <a:spcAft>
                <a:spcPts val="1200"/>
              </a:spcAft>
            </a:pPr>
            <a:r>
              <a:rPr lang="en-US" sz="3600" b="1" dirty="0">
                <a:solidFill>
                  <a:srgbClr val="58595B"/>
                </a:solidFill>
              </a:rPr>
              <a:t>Unlabeled Data</a:t>
            </a:r>
          </a:p>
          <a:p>
            <a:pPr marL="527050" indent="-527050" fontAlgn="base">
              <a:buFont typeface="Arial" panose="020B0604020202020204" pitchFamily="34" charset="0"/>
              <a:buChar char="•"/>
              <a:tabLst>
                <a:tab pos="1203325" algn="l"/>
                <a:tab pos="7651750" algn="l"/>
              </a:tabLst>
            </a:pPr>
            <a:r>
              <a:rPr lang="en-US" sz="3400" b="1" dirty="0">
                <a:solidFill>
                  <a:srgbClr val="58595B"/>
                </a:solidFill>
              </a:rPr>
              <a:t>Number of Features: 2</a:t>
            </a:r>
          </a:p>
          <a:p>
            <a:pPr marL="527050" indent="-527050" fontAlgn="base">
              <a:buFont typeface="Arial" panose="020B0604020202020204" pitchFamily="34" charset="0"/>
              <a:buChar char="•"/>
              <a:tabLst>
                <a:tab pos="1203325" algn="l"/>
                <a:tab pos="7651750" algn="l"/>
              </a:tabLst>
            </a:pPr>
            <a:r>
              <a:rPr lang="en-US" sz="3400" b="1" dirty="0">
                <a:solidFill>
                  <a:srgbClr val="58595B"/>
                </a:solidFill>
              </a:rPr>
              <a:t>Number of Samples: 60,000</a:t>
            </a:r>
          </a:p>
          <a:p>
            <a:pPr marL="527050" indent="-527050" fontAlgn="base">
              <a:buFont typeface="Arial" panose="020B0604020202020204" pitchFamily="34" charset="0"/>
              <a:buChar char="•"/>
              <a:tabLst>
                <a:tab pos="1203325" algn="l"/>
                <a:tab pos="7651750" algn="l"/>
              </a:tabLst>
            </a:pPr>
            <a:r>
              <a:rPr lang="en-US" sz="3400" b="1" dirty="0">
                <a:solidFill>
                  <a:srgbClr val="58595B"/>
                </a:solidFill>
              </a:rPr>
              <a:t>Missing Values: None</a:t>
            </a:r>
          </a:p>
          <a:p>
            <a:pPr marL="527050" indent="-527050" fontAlgn="base">
              <a:buFont typeface="Arial" panose="020B0604020202020204" pitchFamily="34" charset="0"/>
              <a:buChar char="•"/>
              <a:tabLst>
                <a:tab pos="1203325" algn="l"/>
                <a:tab pos="7651750" algn="l"/>
              </a:tabLst>
            </a:pPr>
            <a:r>
              <a:rPr lang="en-US" sz="3400" b="1" dirty="0">
                <a:solidFill>
                  <a:srgbClr val="58595B"/>
                </a:solidFill>
              </a:rPr>
              <a:t>Data Preprocessing:</a:t>
            </a:r>
            <a:br>
              <a:rPr lang="en-US" sz="3400" b="1" dirty="0">
                <a:solidFill>
                  <a:srgbClr val="58595B"/>
                </a:solidFill>
              </a:rPr>
            </a:br>
            <a:r>
              <a:rPr lang="en-US" sz="3400" b="1" dirty="0">
                <a:solidFill>
                  <a:srgbClr val="58595B"/>
                </a:solidFill>
              </a:rPr>
              <a:t> Min-Max Normalization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C3ED0-B1F5-D94F-9A1B-951997F08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2097" y="5126069"/>
            <a:ext cx="5441445" cy="3231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149400-4418-C943-8B82-02286F197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2097" y="8461025"/>
            <a:ext cx="5298368" cy="3371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2AB0BE-86E3-004F-9621-7E9FBF708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53156" y="18915928"/>
            <a:ext cx="5441445" cy="3629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2C93C9-5A3E-9949-AC88-A594C611EF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68162" y="14149387"/>
            <a:ext cx="5551049" cy="36298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F7A683-7903-8D4D-912A-D376DB58E0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34290" y="22840285"/>
            <a:ext cx="5972975" cy="41853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53CEDB-5ADD-1340-A938-A928ED2752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90134" y="16720568"/>
            <a:ext cx="4882493" cy="39319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1C122B5-2273-0743-B7E3-D9B4130C2E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83522" y="5914006"/>
            <a:ext cx="4526281" cy="40233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290F9B-9B08-C946-9C4C-780E718FC9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225727" y="5914006"/>
            <a:ext cx="4310741" cy="402336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3437774-A086-4877-96D4-28005D2A3974}"/>
              </a:ext>
            </a:extLst>
          </p:cNvPr>
          <p:cNvSpPr/>
          <p:nvPr/>
        </p:nvSpPr>
        <p:spPr>
          <a:xfrm>
            <a:off x="1012266" y="11153775"/>
            <a:ext cx="96019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Lato"/>
              </a:rPr>
              <a:t>Source: </a:t>
            </a:r>
            <a:r>
              <a:rPr lang="en-US" sz="2000" dirty="0" err="1"/>
              <a:t>Pynn</a:t>
            </a:r>
            <a:r>
              <a:rPr lang="en-US" sz="2000" dirty="0"/>
              <a:t>, Roger. “An Introduction to Neutron and X-Ray Scattering: SANS ...” </a:t>
            </a:r>
            <a:r>
              <a:rPr lang="en-US" sz="2000" i="1" dirty="0"/>
              <a:t>Neutron Science</a:t>
            </a:r>
            <a:r>
              <a:rPr lang="en-US" sz="2000" dirty="0"/>
              <a:t>, ORNL, </a:t>
            </a:r>
            <a:r>
              <a:rPr lang="en-US" sz="2000" dirty="0" err="1"/>
              <a:t>neutrons.ornl.gov</a:t>
            </a:r>
            <a:r>
              <a:rPr lang="en-US" sz="2000" dirty="0"/>
              <a:t>/sites/default/files/Pynn_2019_part_2.pdf..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34A35C-591E-49F7-9F84-180F08484672}"/>
              </a:ext>
            </a:extLst>
          </p:cNvPr>
          <p:cNvSpPr/>
          <p:nvPr/>
        </p:nvSpPr>
        <p:spPr>
          <a:xfrm>
            <a:off x="2001388" y="735466"/>
            <a:ext cx="3215365" cy="2476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4" descr="UT Hosts Hunger and Homelessness Summit – Tennessee Justice Center">
            <a:extLst>
              <a:ext uri="{FF2B5EF4-FFF2-40B4-BE49-F238E27FC236}">
                <a16:creationId xmlns:a16="http://schemas.microsoft.com/office/drawing/2014/main" id="{69C3E7D9-600B-4F43-8D39-6E70055B4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27346"/>
            <a:ext cx="4539343" cy="35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4">
            <a:extLst>
              <a:ext uri="{FF2B5EF4-FFF2-40B4-BE49-F238E27FC236}">
                <a16:creationId xmlns:a16="http://schemas.microsoft.com/office/drawing/2014/main" id="{49105EF7-BC24-465C-A188-6767FD30F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522" y="860735"/>
            <a:ext cx="3215365" cy="237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Subtitle 2">
            <a:extLst>
              <a:ext uri="{FF2B5EF4-FFF2-40B4-BE49-F238E27FC236}">
                <a16:creationId xmlns:a16="http://schemas.microsoft.com/office/drawing/2014/main" id="{FE873BD0-9A0C-4948-87AF-287C97DEC1E0}"/>
              </a:ext>
            </a:extLst>
          </p:cNvPr>
          <p:cNvSpPr txBox="1">
            <a:spLocks/>
          </p:cNvSpPr>
          <p:nvPr/>
        </p:nvSpPr>
        <p:spPr>
          <a:xfrm>
            <a:off x="25342394" y="21716120"/>
            <a:ext cx="10748520" cy="5257063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contourW="12700">
            <a:bevelT w="254000" h="254000"/>
            <a:extrusionClr>
              <a:schemeClr val="tx1">
                <a:lumMod val="60000"/>
                <a:lumOff val="40000"/>
              </a:schemeClr>
            </a:extrusionClr>
            <a:contourClr>
              <a:schemeClr val="tx2">
                <a:lumMod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9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>
              <a:lnSpc>
                <a:spcPct val="120000"/>
              </a:lnSpc>
              <a:spcBef>
                <a:spcPts val="4200"/>
              </a:spcBef>
            </a:pPr>
            <a:r>
              <a:rPr lang="en-US" sz="4800" b="1" dirty="0"/>
              <a:t>Conclusions</a:t>
            </a:r>
          </a:p>
          <a:p>
            <a:pPr marL="1035050" indent="-571500" algn="l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K-Means clustering showed sub-par performance with unlabeled dataset.</a:t>
            </a:r>
          </a:p>
          <a:p>
            <a:pPr marL="1035050" indent="-571500" algn="l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KNN and SVM both consistently perform classification with accuracy well above 95.0%. The stark difference between the two is the computational cost. KNN is significantly less computationally expensive compared to SVM. KNN is more preferred to SVM in this case.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3206F39-D5F4-4A17-9B6E-76784AD367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73" y="23149903"/>
            <a:ext cx="9539476" cy="356616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00A52EB-01E6-4308-9058-F95139F84F45}"/>
              </a:ext>
            </a:extLst>
          </p:cNvPr>
          <p:cNvGrpSpPr/>
          <p:nvPr/>
        </p:nvGrpSpPr>
        <p:grpSpPr>
          <a:xfrm>
            <a:off x="30581029" y="16261662"/>
            <a:ext cx="5045875" cy="4360573"/>
            <a:chOff x="29955388" y="15371328"/>
            <a:chExt cx="5045875" cy="436057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3CABFBD-249C-6D4D-8A31-20AC5C5AE1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20423"/>
            <a:stretch/>
          </p:blipFill>
          <p:spPr>
            <a:xfrm>
              <a:off x="29955388" y="15799981"/>
              <a:ext cx="4882493" cy="393192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D03CC2-833B-44B2-9157-D3271F50C792}"/>
                </a:ext>
              </a:extLst>
            </p:cNvPr>
            <p:cNvSpPr/>
            <p:nvPr/>
          </p:nvSpPr>
          <p:spPr>
            <a:xfrm>
              <a:off x="30635409" y="15371328"/>
              <a:ext cx="4365854" cy="849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50000"/>
                    </a:schemeClr>
                  </a:solidFill>
                </a:rPr>
                <a:t>K-Fold Cross Validation</a:t>
              </a:r>
            </a:p>
            <a:p>
              <a:pPr algn="ctr"/>
              <a:r>
                <a:rPr lang="en-US" sz="2400" b="1" dirty="0">
                  <a:solidFill>
                    <a:schemeClr val="tx2">
                      <a:lumMod val="50000"/>
                    </a:schemeClr>
                  </a:solidFill>
                </a:rPr>
                <a:t>(Computational Cost)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C2B90B-3EAE-4044-9382-035548AF5AE8}"/>
              </a:ext>
            </a:extLst>
          </p:cNvPr>
          <p:cNvSpPr/>
          <p:nvPr/>
        </p:nvSpPr>
        <p:spPr>
          <a:xfrm>
            <a:off x="25902952" y="16319239"/>
            <a:ext cx="5358098" cy="84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K-Fold Cross Validation</a:t>
            </a:r>
          </a:p>
          <a:p>
            <a:pPr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(Accuracy)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D5751D-BFBD-497F-94C3-24590302C8C2}"/>
              </a:ext>
            </a:extLst>
          </p:cNvPr>
          <p:cNvGrpSpPr/>
          <p:nvPr/>
        </p:nvGrpSpPr>
        <p:grpSpPr>
          <a:xfrm>
            <a:off x="30977804" y="10983534"/>
            <a:ext cx="4911946" cy="4251303"/>
            <a:chOff x="30918057" y="11440408"/>
            <a:chExt cx="4911946" cy="4251303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DF71BA68-D993-42F5-93B0-7FC5AD40F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18057" y="11759791"/>
              <a:ext cx="4911946" cy="3931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180E05-B909-4016-9D8F-998F0D0E1EBC}"/>
                </a:ext>
              </a:extLst>
            </p:cNvPr>
            <p:cNvSpPr/>
            <p:nvPr/>
          </p:nvSpPr>
          <p:spPr>
            <a:xfrm>
              <a:off x="31884099" y="11440408"/>
              <a:ext cx="3055720" cy="519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Confusion Matrix for SVM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A85607-4C9E-40CD-98E9-609B394B464D}"/>
              </a:ext>
            </a:extLst>
          </p:cNvPr>
          <p:cNvGrpSpPr/>
          <p:nvPr/>
        </p:nvGrpSpPr>
        <p:grpSpPr>
          <a:xfrm>
            <a:off x="25403616" y="10985186"/>
            <a:ext cx="5256056" cy="4229848"/>
            <a:chOff x="25556016" y="11404286"/>
            <a:chExt cx="5256056" cy="42298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D73D5C7-AF9C-467E-9366-FB1C164F74B8}"/>
                </a:ext>
              </a:extLst>
            </p:cNvPr>
            <p:cNvGrpSpPr/>
            <p:nvPr/>
          </p:nvGrpSpPr>
          <p:grpSpPr>
            <a:xfrm>
              <a:off x="25900126" y="11404286"/>
              <a:ext cx="4911946" cy="4229848"/>
              <a:chOff x="26071576" y="11404286"/>
              <a:chExt cx="4911946" cy="4229848"/>
            </a:xfrm>
          </p:grpSpPr>
          <p:pic>
            <p:nvPicPr>
              <p:cNvPr id="1055" name="Picture 31">
                <a:extLst>
                  <a:ext uri="{FF2B5EF4-FFF2-40B4-BE49-F238E27FC236}">
                    <a16:creationId xmlns:a16="http://schemas.microsoft.com/office/drawing/2014/main" id="{5DA06FDC-2875-488D-A8C3-A2C9671C4D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71576" y="11702214"/>
                <a:ext cx="4911946" cy="3931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F5F6E90-0AB4-45BE-91A0-2181D84014C0}"/>
                  </a:ext>
                </a:extLst>
              </p:cNvPr>
              <p:cNvSpPr/>
              <p:nvPr/>
            </p:nvSpPr>
            <p:spPr>
              <a:xfrm>
                <a:off x="27010253" y="11404286"/>
                <a:ext cx="3055720" cy="5196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>
                        <a:lumMod val="50000"/>
                      </a:schemeClr>
                    </a:solidFill>
                  </a:rPr>
                  <a:t>Confusion Matrix for KNN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790E9C0-427F-4CA2-A644-CC0064139A6A}"/>
                </a:ext>
              </a:extLst>
            </p:cNvPr>
            <p:cNvGrpSpPr/>
            <p:nvPr/>
          </p:nvGrpSpPr>
          <p:grpSpPr>
            <a:xfrm>
              <a:off x="25556016" y="11989521"/>
              <a:ext cx="1217641" cy="3472459"/>
              <a:chOff x="25556016" y="11989521"/>
              <a:chExt cx="1217641" cy="347245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D6A349E-BF80-47DA-9C8E-E85A23125EBA}"/>
                  </a:ext>
                </a:extLst>
              </p:cNvPr>
              <p:cNvSpPr/>
              <p:nvPr/>
            </p:nvSpPr>
            <p:spPr>
              <a:xfrm>
                <a:off x="25859317" y="11989521"/>
                <a:ext cx="914340" cy="34724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chemeClr val="tx2">
                        <a:lumMod val="50000"/>
                      </a:schemeClr>
                    </a:solidFill>
                  </a:rPr>
                  <a:t>neutrons</a:t>
                </a:r>
              </a:p>
              <a:p>
                <a:endParaRPr lang="en-US" sz="1400" b="1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US" sz="1400" b="1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US" sz="1400" b="1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sz="1400" b="1" dirty="0">
                    <a:solidFill>
                      <a:schemeClr val="tx2">
                        <a:lumMod val="50000"/>
                      </a:schemeClr>
                    </a:solidFill>
                  </a:rPr>
                  <a:t>gammas</a:t>
                </a:r>
              </a:p>
              <a:p>
                <a:endParaRPr lang="en-US" sz="1400" b="1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US" sz="1400" b="1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US" sz="1400" b="1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sz="1400" b="1" dirty="0">
                    <a:solidFill>
                      <a:schemeClr val="tx2">
                        <a:lumMod val="50000"/>
                      </a:schemeClr>
                    </a:solidFill>
                  </a:rPr>
                  <a:t>noise</a:t>
                </a:r>
              </a:p>
              <a:p>
                <a:endParaRPr lang="en-US" sz="1400" b="1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US" sz="1400" b="1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US" sz="1400" b="1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sz="1400" b="1" dirty="0">
                    <a:solidFill>
                      <a:schemeClr val="tx2">
                        <a:lumMod val="50000"/>
                      </a:schemeClr>
                    </a:solidFill>
                  </a:rPr>
                  <a:t>outliers</a:t>
                </a:r>
              </a:p>
              <a:p>
                <a:endParaRPr lang="en-US" sz="1400" b="1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59F00D-ABF2-485F-8467-A92E189B64B8}"/>
                  </a:ext>
                </a:extLst>
              </p:cNvPr>
              <p:cNvSpPr/>
              <p:nvPr/>
            </p:nvSpPr>
            <p:spPr>
              <a:xfrm rot="16200000">
                <a:off x="25127391" y="13290162"/>
                <a:ext cx="1333500" cy="4762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>
                        <a:lumMod val="50000"/>
                      </a:schemeClr>
                    </a:solidFill>
                  </a:rPr>
                  <a:t>True Label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C1DE21F-AA3B-4671-B6B6-F5F0FD31F1F9}"/>
              </a:ext>
            </a:extLst>
          </p:cNvPr>
          <p:cNvGrpSpPr/>
          <p:nvPr/>
        </p:nvGrpSpPr>
        <p:grpSpPr>
          <a:xfrm>
            <a:off x="30617623" y="11893265"/>
            <a:ext cx="1217641" cy="3472459"/>
            <a:chOff x="25556016" y="11989521"/>
            <a:chExt cx="1217641" cy="347245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E38269-605D-497E-9A4B-C42AB4B3C193}"/>
                </a:ext>
              </a:extLst>
            </p:cNvPr>
            <p:cNvSpPr/>
            <p:nvPr/>
          </p:nvSpPr>
          <p:spPr>
            <a:xfrm>
              <a:off x="25859317" y="11989521"/>
              <a:ext cx="914340" cy="3472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</a:rPr>
                <a:t>neutrons</a:t>
              </a: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</a:rPr>
                <a:t>gammas</a:t>
              </a: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</a:rPr>
                <a:t>noise</a:t>
              </a: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</a:rPr>
                <a:t>outliers</a:t>
              </a: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C05799-E72C-4D52-963D-480E5EB8DB17}"/>
                </a:ext>
              </a:extLst>
            </p:cNvPr>
            <p:cNvSpPr/>
            <p:nvPr/>
          </p:nvSpPr>
          <p:spPr>
            <a:xfrm rot="16200000">
              <a:off x="25127391" y="13290162"/>
              <a:ext cx="133350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</a:rPr>
                <a:t>True Label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61CE6B7-26CD-426C-ABF1-622D9F36A1DA}"/>
              </a:ext>
            </a:extLst>
          </p:cNvPr>
          <p:cNvGrpSpPr/>
          <p:nvPr/>
        </p:nvGrpSpPr>
        <p:grpSpPr>
          <a:xfrm>
            <a:off x="26423869" y="14829527"/>
            <a:ext cx="3472459" cy="1198441"/>
            <a:chOff x="23530119" y="12510821"/>
            <a:chExt cx="3472459" cy="119844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96C9F59-61B8-47B4-A3A7-21D18789029B}"/>
                </a:ext>
              </a:extLst>
            </p:cNvPr>
            <p:cNvSpPr/>
            <p:nvPr/>
          </p:nvSpPr>
          <p:spPr>
            <a:xfrm rot="16200000">
              <a:off x="24809179" y="11231761"/>
              <a:ext cx="914340" cy="3472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</a:rPr>
                <a:t>neutrons</a:t>
              </a: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</a:rPr>
                <a:t>gammas</a:t>
              </a: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</a:rPr>
                <a:t>noise</a:t>
              </a: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</a:rPr>
                <a:t>outliers</a:t>
              </a: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2C818C5-5923-4EF2-A98A-5619108B0B30}"/>
                </a:ext>
              </a:extLst>
            </p:cNvPr>
            <p:cNvSpPr/>
            <p:nvPr/>
          </p:nvSpPr>
          <p:spPr>
            <a:xfrm>
              <a:off x="24536841" y="13233012"/>
              <a:ext cx="133350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</a:rPr>
                <a:t>True Label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53FD661-74AB-4E5A-AF39-644DAAB6CB20}"/>
              </a:ext>
            </a:extLst>
          </p:cNvPr>
          <p:cNvGrpSpPr/>
          <p:nvPr/>
        </p:nvGrpSpPr>
        <p:grpSpPr>
          <a:xfrm>
            <a:off x="31795273" y="14817339"/>
            <a:ext cx="3472459" cy="1198441"/>
            <a:chOff x="23530119" y="12510821"/>
            <a:chExt cx="3472459" cy="119844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F10CC02-A1ED-4A68-8011-59243F759439}"/>
                </a:ext>
              </a:extLst>
            </p:cNvPr>
            <p:cNvSpPr/>
            <p:nvPr/>
          </p:nvSpPr>
          <p:spPr>
            <a:xfrm rot="16200000">
              <a:off x="24809179" y="11231761"/>
              <a:ext cx="914340" cy="3472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</a:rPr>
                <a:t>neutrons</a:t>
              </a: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</a:rPr>
                <a:t>gammas</a:t>
              </a: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</a:rPr>
                <a:t>noise</a:t>
              </a: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</a:rPr>
                <a:t>outliers</a:t>
              </a:r>
            </a:p>
            <a:p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3403772-4503-4973-9BE2-5A4FFE7F28E2}"/>
                </a:ext>
              </a:extLst>
            </p:cNvPr>
            <p:cNvSpPr/>
            <p:nvPr/>
          </p:nvSpPr>
          <p:spPr>
            <a:xfrm>
              <a:off x="24536841" y="13233012"/>
              <a:ext cx="133350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</a:rPr>
                <a:t>True 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09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58595B"/>
      </a:dk1>
      <a:lt1>
        <a:srgbClr val="FFFFFF"/>
      </a:lt1>
      <a:dk2>
        <a:srgbClr val="343434"/>
      </a:dk2>
      <a:lt2>
        <a:srgbClr val="FAF2C5"/>
      </a:lt2>
      <a:accent1>
        <a:srgbClr val="FF8200"/>
      </a:accent1>
      <a:accent2>
        <a:srgbClr val="EE3E80"/>
      </a:accent2>
      <a:accent3>
        <a:srgbClr val="B9E1E2"/>
      </a:accent3>
      <a:accent4>
        <a:srgbClr val="2197A9"/>
      </a:accent4>
      <a:accent5>
        <a:srgbClr val="ABC178"/>
      </a:accent5>
      <a:accent6>
        <a:srgbClr val="FF8200"/>
      </a:accent6>
      <a:hlink>
        <a:srgbClr val="A7A574"/>
      </a:hlink>
      <a:folHlink>
        <a:srgbClr val="8B887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1184</TotalTime>
  <Words>507</Words>
  <Application>Microsoft Office PowerPoint</Application>
  <PresentationFormat>Custom</PresentationFormat>
  <Paragraphs>118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Neutron Event Detection Using Machine Learning R.Brink2, S.-A. Chong1, M. Wyatt1, Dr. M. Taufer1 1 Department of Electrical Engineering and Computer Science, University of Tennessee, Knoxville 2 Bredesen Center, University of Tennessee, Knoxville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Becca</dc:creator>
  <cp:lastModifiedBy>Becca</cp:lastModifiedBy>
  <cp:revision>56</cp:revision>
  <cp:lastPrinted>2020-04-24T20:51:51Z</cp:lastPrinted>
  <dcterms:created xsi:type="dcterms:W3CDTF">2019-11-12T10:08:02Z</dcterms:created>
  <dcterms:modified xsi:type="dcterms:W3CDTF">2020-04-29T16:36:30Z</dcterms:modified>
</cp:coreProperties>
</file>