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953" r:id="rId2"/>
    <p:sldId id="862" r:id="rId3"/>
    <p:sldId id="840" r:id="rId4"/>
    <p:sldId id="987" r:id="rId5"/>
    <p:sldId id="999" r:id="rId6"/>
    <p:sldId id="955" r:id="rId7"/>
    <p:sldId id="995" r:id="rId8"/>
    <p:sldId id="988" r:id="rId9"/>
    <p:sldId id="977" r:id="rId10"/>
    <p:sldId id="998" r:id="rId11"/>
    <p:sldId id="976" r:id="rId12"/>
    <p:sldId id="996" r:id="rId13"/>
    <p:sldId id="997" r:id="rId14"/>
    <p:sldId id="978" r:id="rId15"/>
  </p:sldIdLst>
  <p:sldSz cx="9144000" cy="5143500" type="screen16x9"/>
  <p:notesSz cx="6858000" cy="9144000"/>
  <p:defaultTextStyle>
    <a:defPPr>
      <a:defRPr lang="zh-CN"/>
    </a:defPPr>
    <a:lvl1pPr marL="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CCCC"/>
    <a:srgbClr val="475A8D"/>
    <a:srgbClr val="0075BF"/>
    <a:srgbClr val="034EA2"/>
    <a:srgbClr val="0087CD"/>
    <a:srgbClr val="C68F06"/>
    <a:srgbClr val="DB2C03"/>
    <a:srgbClr val="EBAC07"/>
    <a:srgbClr val="008487"/>
    <a:srgbClr val="163C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1" autoAdjust="0"/>
    <p:restoredTop sz="94660"/>
  </p:normalViewPr>
  <p:slideViewPr>
    <p:cSldViewPr>
      <p:cViewPr varScale="1">
        <p:scale>
          <a:sx n="96" d="100"/>
          <a:sy n="96" d="100"/>
        </p:scale>
        <p:origin x="67" y="1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5" d="100"/>
          <a:sy n="65" d="100"/>
        </p:scale>
        <p:origin x="-336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柳 虚浮" userId="1d62487c17a1c1e3" providerId="LiveId" clId="{9DC31CC5-B539-40F0-8642-C860FCA8134D}"/>
    <pc:docChg chg="custSel modSld">
      <pc:chgData name="柳 虚浮" userId="1d62487c17a1c1e3" providerId="LiveId" clId="{9DC31CC5-B539-40F0-8642-C860FCA8134D}" dt="2022-09-23T11:28:45.884" v="123" actId="20577"/>
      <pc:docMkLst>
        <pc:docMk/>
      </pc:docMkLst>
      <pc:sldChg chg="modSp mod">
        <pc:chgData name="柳 虚浮" userId="1d62487c17a1c1e3" providerId="LiveId" clId="{9DC31CC5-B539-40F0-8642-C860FCA8134D}" dt="2022-09-23T11:28:45.884" v="123" actId="20577"/>
        <pc:sldMkLst>
          <pc:docMk/>
          <pc:sldMk cId="0" sldId="862"/>
        </pc:sldMkLst>
        <pc:spChg chg="mod">
          <ac:chgData name="柳 虚浮" userId="1d62487c17a1c1e3" providerId="LiveId" clId="{9DC31CC5-B539-40F0-8642-C860FCA8134D}" dt="2022-09-23T11:28:30.406" v="96" actId="20577"/>
          <ac:spMkLst>
            <pc:docMk/>
            <pc:sldMk cId="0" sldId="862"/>
            <ac:spMk id="57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35.063" v="104" actId="20577"/>
          <ac:spMkLst>
            <pc:docMk/>
            <pc:sldMk cId="0" sldId="862"/>
            <ac:spMk id="63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40.781" v="112" actId="20577"/>
          <ac:spMkLst>
            <pc:docMk/>
            <pc:sldMk cId="0" sldId="862"/>
            <ac:spMk id="69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45.884" v="123" actId="20577"/>
          <ac:spMkLst>
            <pc:docMk/>
            <pc:sldMk cId="0" sldId="862"/>
            <ac:spMk id="75" creationId="{00000000-0000-0000-0000-000000000000}"/>
          </ac:spMkLst>
        </pc:spChg>
      </pc:sldChg>
      <pc:sldChg chg="delSp modSp mod delAnim modAnim">
        <pc:chgData name="柳 虚浮" userId="1d62487c17a1c1e3" providerId="LiveId" clId="{9DC31CC5-B539-40F0-8642-C860FCA8134D}" dt="2022-09-23T11:28:21.446" v="87" actId="1076"/>
        <pc:sldMkLst>
          <pc:docMk/>
          <pc:sldMk cId="0" sldId="953"/>
        </pc:sldMkLst>
        <pc:spChg chg="mod">
          <ac:chgData name="柳 虚浮" userId="1d62487c17a1c1e3" providerId="LiveId" clId="{9DC31CC5-B539-40F0-8642-C860FCA8134D}" dt="2022-09-23T11:28:07.058" v="85" actId="1076"/>
          <ac:spMkLst>
            <pc:docMk/>
            <pc:sldMk cId="0" sldId="953"/>
            <ac:spMk id="9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7:50.988" v="80" actId="1076"/>
          <ac:spMkLst>
            <pc:docMk/>
            <pc:sldMk cId="0" sldId="953"/>
            <ac:spMk id="10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14.523" v="86" actId="1076"/>
          <ac:spMkLst>
            <pc:docMk/>
            <pc:sldMk cId="0" sldId="953"/>
            <ac:spMk id="12" creationId="{00000000-0000-0000-0000-000000000000}"/>
          </ac:spMkLst>
        </pc:spChg>
        <pc:spChg chg="del">
          <ac:chgData name="柳 虚浮" userId="1d62487c17a1c1e3" providerId="LiveId" clId="{9DC31CC5-B539-40F0-8642-C860FCA8134D}" dt="2022-09-23T11:27:35.831" v="72" actId="478"/>
          <ac:spMkLst>
            <pc:docMk/>
            <pc:sldMk cId="0" sldId="953"/>
            <ac:spMk id="14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7:39.412" v="76" actId="20577"/>
          <ac:spMkLst>
            <pc:docMk/>
            <pc:sldMk cId="0" sldId="953"/>
            <ac:spMk id="15" creationId="{00000000-0000-0000-0000-000000000000}"/>
          </ac:spMkLst>
        </pc:spChg>
        <pc:spChg chg="mod">
          <ac:chgData name="柳 虚浮" userId="1d62487c17a1c1e3" providerId="LiveId" clId="{9DC31CC5-B539-40F0-8642-C860FCA8134D}" dt="2022-09-23T11:28:21.446" v="87" actId="1076"/>
          <ac:spMkLst>
            <pc:docMk/>
            <pc:sldMk cId="0" sldId="953"/>
            <ac:spMk id="16" creationId="{00000000-0000-0000-0000-000000000000}"/>
          </ac:spMkLst>
        </pc:spChg>
        <pc:picChg chg="del">
          <ac:chgData name="柳 虚浮" userId="1d62487c17a1c1e3" providerId="LiveId" clId="{9DC31CC5-B539-40F0-8642-C860FCA8134D}" dt="2022-09-23T11:27:05.096" v="0" actId="478"/>
          <ac:picMkLst>
            <pc:docMk/>
            <pc:sldMk cId="0" sldId="953"/>
            <ac:picMk id="11" creationId="{00000000-0000-0000-0000-000000000000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dirty="0">
                <a:latin typeface="Microsoft YaHei Light" panose="020B0503020204020204" pitchFamily="34" charset="-122"/>
                <a:ea typeface="Microsoft YaHei Light" panose="020B0503020204020204" pitchFamily="34" charset="-122"/>
              </a:rPr>
              <a:t>进度呈现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>
        <c:manualLayout>
          <c:layoutTarget val="inner"/>
          <c:xMode val="edge"/>
          <c:yMode val="edge"/>
          <c:x val="0.10390916480447321"/>
          <c:y val="0.17969885432230887"/>
          <c:w val="0.86238536787051789"/>
          <c:h val="0.71337538459445549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目标</c:v>
                </c:pt>
                <c:pt idx="1">
                  <c:v>前端</c:v>
                </c:pt>
                <c:pt idx="2">
                  <c:v>后端</c:v>
                </c:pt>
                <c:pt idx="3">
                  <c:v>测试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100</c:v>
                </c:pt>
                <c:pt idx="1">
                  <c:v>80</c:v>
                </c:pt>
                <c:pt idx="2">
                  <c:v>80</c:v>
                </c:pt>
                <c:pt idx="3">
                  <c:v>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53F-4592-AE6E-2FE48EE9052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列1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目标</c:v>
                </c:pt>
                <c:pt idx="1">
                  <c:v>前端</c:v>
                </c:pt>
                <c:pt idx="2">
                  <c:v>后端</c:v>
                </c:pt>
                <c:pt idx="3">
                  <c:v>测试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1-553F-4592-AE6E-2FE48EE9052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列2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目标</c:v>
                </c:pt>
                <c:pt idx="1">
                  <c:v>前端</c:v>
                </c:pt>
                <c:pt idx="2">
                  <c:v>后端</c:v>
                </c:pt>
                <c:pt idx="3">
                  <c:v>测试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</c:numCache>
            </c:numRef>
          </c:val>
          <c:extLst>
            <c:ext xmlns:c16="http://schemas.microsoft.com/office/drawing/2014/chart" uri="{C3380CC4-5D6E-409C-BE32-E72D297353CC}">
              <c16:uniqueId val="{00000002-553F-4592-AE6E-2FE48EE9052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32079007"/>
        <c:axId val="1132076127"/>
      </c:barChart>
      <c:catAx>
        <c:axId val="1132079007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2076127"/>
        <c:crosses val="autoZero"/>
        <c:auto val="1"/>
        <c:lblAlgn val="ctr"/>
        <c:lblOffset val="100"/>
        <c:noMultiLvlLbl val="0"/>
      </c:catAx>
      <c:valAx>
        <c:axId val="1132076127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13207900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2A5992-9D73-4015-9385-ABE035416B29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5A699-AB68-4A20-99FB-6F69DC266D45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5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1997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6965" algn="l" defTabSz="913765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817C4B-E8C1-5803-67D1-0856ABD40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28F1E092-2BB4-541A-6A65-823588BC7ECF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3F7B9DC2-8C3A-2187-F0D3-85821C5F7E7F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6745072A-E625-1CD0-0708-09940415B9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024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F4B31-C8F3-6391-AA22-1891625E8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91C535FF-9B6B-5269-CC27-BDB6F9545415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619973CD-1E28-061D-2735-5648249C91B0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9304B2A1-34DC-EA78-7C92-A06C9909E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7148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F5B781-F9A8-B076-6F25-7C3276DE2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1FB94C5C-4F02-22BF-C565-7C6D64E719D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9DE0D969-9D2D-4D5F-4DA1-AB14FC26835E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38CCD81A-AD3B-9074-A02F-2270063907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03039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E5E29-8802-65F1-5AF8-34221E15E6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4BB7B250-B207-442E-0A70-CF87E8B6815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B917787-45E7-C898-9C42-BEF1E8D6D728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656A1301-C75F-66BA-E3CA-6F085A9AE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1065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5C248-C129-7F5B-DE01-A6EA4CDAC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3A09A45-21F7-6601-CC65-6BC4C32C77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47A656FB-06AF-4FD3-105B-3FBFE1FAB85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A583E740-772A-4CF5-4B03-713631D119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1481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27DC7C-EA85-41EA-BE8E-3BC04B9579CE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84050-1E8E-D0A5-D0CF-33BEFB73EC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5F913029-F226-5EA7-00EF-3F4BA743754A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B229D825-E897-98C9-34FC-0ADD30FB8951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C4C550F6-3F8F-2C1D-1D0B-55D514E8BE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0055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339E3-021D-F1A2-2E29-4FDEA80FC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15547952-DB80-FD6B-0A6E-CDB0EBD9B249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9184DB10-9641-FAAF-13BD-B481538F5A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4741AE0E-4683-BF67-D2DC-1EE0CF1ED5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902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6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5B568-D158-CE09-4903-0A5942D4EF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A8BB3168-6396-EB2D-E37D-035C0D74AD21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FEAD3EB8-DB41-CCFA-6A42-A988DCBECA3A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7B34F101-2F7D-2C61-D97F-D3EE6E5EE0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1907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4091C-B77A-1536-C4DE-734F2484F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077DC245-F968-6844-4B33-43F106AA4867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898BE5C7-3C43-AE3E-E099-7063F9CD5654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B6B297FA-1AEB-849C-CF77-8439368090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16682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41B0AF-DBAD-CDE2-9504-8212A615C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幻灯片图像占位符 1">
            <a:extLst>
              <a:ext uri="{FF2B5EF4-FFF2-40B4-BE49-F238E27FC236}">
                <a16:creationId xmlns:a16="http://schemas.microsoft.com/office/drawing/2014/main" id="{E4C0213F-E8E9-D8C9-3646-2C8A6632724D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</p:spPr>
      </p:sp>
      <p:sp>
        <p:nvSpPr>
          <p:cNvPr id="38915" name="备注占位符 2">
            <a:extLst>
              <a:ext uri="{FF2B5EF4-FFF2-40B4-BE49-F238E27FC236}">
                <a16:creationId xmlns:a16="http://schemas.microsoft.com/office/drawing/2014/main" id="{E333BD18-97A9-DF6D-9193-750EB82ABA7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38916" name="灯片编号占位符 3">
            <a:extLst>
              <a:ext uri="{FF2B5EF4-FFF2-40B4-BE49-F238E27FC236}">
                <a16:creationId xmlns:a16="http://schemas.microsoft.com/office/drawing/2014/main" id="{4814849C-AF94-7F66-DD6B-86B91DCF04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9295031C-36FB-4BFB-B547-5049AC3C4D20}" type="slidenum">
              <a:rPr lang="zh-CN" altLang="en-US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80634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角三角形 9"/>
          <p:cNvSpPr/>
          <p:nvPr userDrawn="1"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直角三角形 10"/>
          <p:cNvSpPr/>
          <p:nvPr userDrawn="1"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467544" y="267494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5" name="文本框 38"/>
          <p:cNvSpPr txBox="1"/>
          <p:nvPr userDrawn="1"/>
        </p:nvSpPr>
        <p:spPr>
          <a:xfrm>
            <a:off x="3275856" y="458731"/>
            <a:ext cx="2272051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400" b="1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rPr>
              <a:t>ADD RELATED TITLE WORDS</a:t>
            </a:r>
            <a:endParaRPr lang="zh-CN" altLang="en-US" sz="1400" b="1" dirty="0">
              <a:solidFill>
                <a:schemeClr val="tx1">
                  <a:lumMod val="65000"/>
                  <a:lumOff val="35000"/>
                </a:schemeClr>
              </a:solidFill>
              <a:cs typeface="+mn-ea"/>
              <a:sym typeface="+mn-lt"/>
            </a:endParaRPr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" y="0"/>
            <a:ext cx="9143499" cy="5143500"/>
          </a:xfrm>
          <a:prstGeom prst="rect">
            <a:avLst/>
          </a:prstGeom>
        </p:spPr>
      </p:pic>
      <p:grpSp>
        <p:nvGrpSpPr>
          <p:cNvPr id="2" name="组合 3"/>
          <p:cNvGrpSpPr/>
          <p:nvPr userDrawn="1"/>
        </p:nvGrpSpPr>
        <p:grpSpPr bwMode="auto">
          <a:xfrm flipH="1">
            <a:off x="-1" y="248018"/>
            <a:ext cx="1797166" cy="507206"/>
            <a:chOff x="2370576" y="533400"/>
            <a:chExt cx="2417494" cy="675969"/>
          </a:xfrm>
          <a:solidFill>
            <a:srgbClr val="EE1C39"/>
          </a:solidFill>
        </p:grpSpPr>
        <p:sp>
          <p:nvSpPr>
            <p:cNvPr id="3" name="矩形 2"/>
            <p:cNvSpPr/>
            <p:nvPr/>
          </p:nvSpPr>
          <p:spPr>
            <a:xfrm>
              <a:off x="2738030" y="533400"/>
              <a:ext cx="2050040" cy="67596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2370576" y="533400"/>
              <a:ext cx="623734" cy="675969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zh-CN" altLang="en-US" sz="1400" dirty="0">
                <a:cs typeface="+mn-ea"/>
                <a:sym typeface="+mn-lt"/>
              </a:endParaRPr>
            </a:p>
          </p:txBody>
        </p:sp>
      </p:grpSp>
      <p:sp>
        <p:nvSpPr>
          <p:cNvPr id="6" name="文本框 12"/>
          <p:cNvSpPr txBox="1">
            <a:spLocks noChangeArrowheads="1"/>
          </p:cNvSpPr>
          <p:nvPr userDrawn="1"/>
        </p:nvSpPr>
        <p:spPr bwMode="auto">
          <a:xfrm>
            <a:off x="-1" y="370296"/>
            <a:ext cx="1796090" cy="619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5023" tIns="32511" rIns="65023" bIns="32511">
            <a:spAutoFit/>
          </a:bodyPr>
          <a:lstStyle>
            <a:lvl1pPr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Open Sans" panose="020B0606030504020204" pitchFamily="34" charset="0"/>
                <a:ea typeface="冬青黑体简体中文 W3" charset="-122"/>
              </a:defRPr>
            </a:lvl9pPr>
          </a:lstStyle>
          <a:p>
            <a:r>
              <a:rPr lang="zh-CN" altLang="en-US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点击添加相关标题文字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C0F3E8C-8BCD-4A8F-98D8-F8D96B87BD28}" type="datetimeFigureOut">
              <a:rPr lang="zh-CN" altLang="en-US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wrap="square" lIns="68580" tIns="34290" rIns="68580" bIns="34290" numCol="1" anchor="t" anchorCtr="0" compatLnSpc="1"/>
          <a:lstStyle>
            <a:lvl1pPr eaLnBrk="1" hangingPunct="1">
              <a:defRPr smtClean="0"/>
            </a:lvl1pPr>
          </a:lstStyle>
          <a:p>
            <a:pPr>
              <a:defRPr/>
            </a:pPr>
            <a:fld id="{4AAA05D2-2F82-4D1D-9A69-4CC173608BCF}" type="slidenum">
              <a:rPr lang="zh-CN" altLang="en-US"/>
              <a:t>‹#›</a:t>
            </a:fld>
            <a:endParaRPr lang="zh-CN" altLang="en-US"/>
          </a:p>
        </p:txBody>
      </p:sp>
    </p:spTree>
  </p:cSld>
  <p:clrMapOvr>
    <a:masterClrMapping/>
  </p:clrMapOvr>
  <p:transition spd="slow" advClick="0" advTm="20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Administrator\Desktop\582c0aa581928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5143499"/>
          </a:xfrm>
          <a:prstGeom prst="rect">
            <a:avLst/>
          </a:prstGeom>
          <a:noFill/>
        </p:spPr>
      </p:pic>
      <p:sp>
        <p:nvSpPr>
          <p:cNvPr id="3" name="直角三角形 2"/>
          <p:cNvSpPr/>
          <p:nvPr userDrawn="1"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直角三角形 3"/>
          <p:cNvSpPr/>
          <p:nvPr userDrawn="1"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 userDrawn="1"/>
        </p:nvSpPr>
        <p:spPr>
          <a:xfrm>
            <a:off x="467544" y="267494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9F21D-12A3-824C-80FA-D34F01E9177B}" type="datetimeFigureOut">
              <a:rPr kumimoji="1" lang="zh-CN" altLang="en-US" smtClean="0"/>
              <a:t>2024/11/14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5CFEDB-804C-9249-87AB-F8162CDD6F1B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工作回顾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892058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review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自我评价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012283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Self-evaluation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912897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工作体会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126097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Work experience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54A03-91AF-448A-9954-517C0577E5F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4" name="文本框 37"/>
          <p:cNvSpPr txBox="1"/>
          <p:nvPr userDrawn="1"/>
        </p:nvSpPr>
        <p:spPr>
          <a:xfrm>
            <a:off x="899592" y="239588"/>
            <a:ext cx="1451506" cy="312819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zh-CN" alt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工作规划和展望</a:t>
            </a:r>
          </a:p>
        </p:txBody>
      </p:sp>
      <p:sp>
        <p:nvSpPr>
          <p:cNvPr id="15" name="文本框 38"/>
          <p:cNvSpPr txBox="1"/>
          <p:nvPr userDrawn="1"/>
        </p:nvSpPr>
        <p:spPr>
          <a:xfrm>
            <a:off x="899592" y="432889"/>
            <a:ext cx="1584556" cy="258958"/>
          </a:xfrm>
          <a:prstGeom prst="rect">
            <a:avLst/>
          </a:prstGeom>
          <a:noFill/>
        </p:spPr>
        <p:txBody>
          <a:bodyPr wrap="none" lIns="96434" tIns="48217" rIns="96434" bIns="48217" rtlCol="0">
            <a:spAutoFit/>
          </a:bodyPr>
          <a:lstStyle/>
          <a:p>
            <a:pPr defTabSz="963930"/>
            <a:r>
              <a:rPr lang="en-US" altLang="zh-CN" sz="1050" dirty="0">
                <a:solidFill>
                  <a:schemeClr val="tx1">
                    <a:lumMod val="50000"/>
                    <a:lumOff val="50000"/>
                  </a:schemeClr>
                </a:solidFill>
                <a:cs typeface="+mn-ea"/>
                <a:sym typeface="+mn-lt"/>
              </a:rPr>
              <a:t>Job planning and Outlook</a:t>
            </a:r>
            <a:endParaRPr lang="zh-CN" altLang="en-US" sz="1050" dirty="0">
              <a:solidFill>
                <a:schemeClr val="tx1">
                  <a:lumMod val="50000"/>
                  <a:lumOff val="50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10" name="右箭头 9"/>
          <p:cNvSpPr/>
          <p:nvPr userDrawn="1"/>
        </p:nvSpPr>
        <p:spPr>
          <a:xfrm>
            <a:off x="467544" y="339502"/>
            <a:ext cx="432048" cy="216024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1" y="205979"/>
            <a:ext cx="8229600" cy="857250"/>
          </a:xfrm>
          <a:prstGeom prst="rect">
            <a:avLst/>
          </a:prstGeom>
        </p:spPr>
        <p:txBody>
          <a:bodyPr vert="horz" lIns="91428" tIns="45714" rIns="91428" bIns="45714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1" y="1200151"/>
            <a:ext cx="8229600" cy="3394472"/>
          </a:xfrm>
          <a:prstGeom prst="rect">
            <a:avLst/>
          </a:prstGeom>
        </p:spPr>
        <p:txBody>
          <a:bodyPr vert="horz" lIns="91428" tIns="45714" rIns="91428" bIns="45714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854A03-91AF-448A-9954-517C0577E5F0}" type="datetimeFigureOut">
              <a:rPr lang="zh-CN" altLang="en-US" smtClean="0"/>
              <a:t>2024/11/14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1" y="4767264"/>
            <a:ext cx="2895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1" y="4767264"/>
            <a:ext cx="2133600" cy="273844"/>
          </a:xfrm>
          <a:prstGeom prst="rect">
            <a:avLst/>
          </a:prstGeom>
        </p:spPr>
        <p:txBody>
          <a:bodyPr vert="horz" lIns="91428" tIns="45714" rIns="91428" bIns="45714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EFC946-6D13-4F8C-9740-992A906A613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/>
  <p:txStyles>
    <p:titleStyle>
      <a:lvl1pPr algn="ctr" defTabSz="913765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39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3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565" indent="-228600" algn="l" defTabSz="91376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7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965" algn="l" defTabSz="91376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8.xml"/><Relationship Id="rId13" Type="http://schemas.openxmlformats.org/officeDocument/2006/relationships/tags" Target="../tags/tag1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12" Type="http://schemas.openxmlformats.org/officeDocument/2006/relationships/tags" Target="../tags/tag12.xml"/><Relationship Id="rId2" Type="http://schemas.openxmlformats.org/officeDocument/2006/relationships/tags" Target="../tags/tag2.xml"/><Relationship Id="rId16" Type="http://schemas.openxmlformats.org/officeDocument/2006/relationships/notesSlide" Target="../notesSlides/notesSlide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5" Type="http://schemas.openxmlformats.org/officeDocument/2006/relationships/tags" Target="../tags/tag5.xml"/><Relationship Id="rId15" Type="http://schemas.openxmlformats.org/officeDocument/2006/relationships/slideLayout" Target="../slideLayouts/slideLayout3.xml"/><Relationship Id="rId10" Type="http://schemas.openxmlformats.org/officeDocument/2006/relationships/tags" Target="../tags/tag10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直角三角形 27"/>
          <p:cNvSpPr/>
          <p:nvPr/>
        </p:nvSpPr>
        <p:spPr>
          <a:xfrm rot="10800000">
            <a:off x="0" y="0"/>
            <a:ext cx="9144000" cy="5143500"/>
          </a:xfrm>
          <a:prstGeom prst="rtTriangl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直角三角形 7"/>
          <p:cNvSpPr/>
          <p:nvPr/>
        </p:nvSpPr>
        <p:spPr>
          <a:xfrm>
            <a:off x="0" y="0"/>
            <a:ext cx="9144000" cy="5143500"/>
          </a:xfrm>
          <a:prstGeom prst="rt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428252" y="339502"/>
            <a:ext cx="8208912" cy="46085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228600" sx="102000" sy="102000" algn="ctr" rotWithShape="0">
              <a:prstClr val="black">
                <a:alpha val="1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3491880" y="2042279"/>
            <a:ext cx="48245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Cbb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-shop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版</a:t>
            </a:r>
            <a:r>
              <a:rPr lang="en-US" altLang="zh-CN" sz="14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2.0</a:t>
            </a:r>
            <a:endParaRPr lang="zh-CN" altLang="en-US" sz="14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0" name="菱形 29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菱形 30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菱形 28"/>
          <p:cNvSpPr/>
          <p:nvPr/>
        </p:nvSpPr>
        <p:spPr>
          <a:xfrm>
            <a:off x="2267744" y="339502"/>
            <a:ext cx="4464496" cy="4464496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3090944" y="2438027"/>
            <a:ext cx="3057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第三次阶段性评审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167884" y="3049218"/>
            <a:ext cx="475252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2024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年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11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月</a:t>
            </a:r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14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日</a:t>
            </a:r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endParaRPr lang="en-US" altLang="zh-CN" sz="10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/>
            <a:r>
              <a:rPr lang="en-US" altLang="zh-CN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8 – </a:t>
            </a:r>
            <a:r>
              <a:rPr lang="zh-CN" altLang="en-US" sz="1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管彤婕，李梦娇，柳薇，杨糖糖，张娅妮 </a:t>
            </a:r>
          </a:p>
        </p:txBody>
      </p:sp>
      <p:sp>
        <p:nvSpPr>
          <p:cNvPr id="32" name="菱形 31"/>
          <p:cNvSpPr/>
          <p:nvPr/>
        </p:nvSpPr>
        <p:spPr>
          <a:xfrm>
            <a:off x="7092280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菱形 34"/>
          <p:cNvSpPr/>
          <p:nvPr/>
        </p:nvSpPr>
        <p:spPr>
          <a:xfrm>
            <a:off x="467544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46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47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4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4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8" grpId="0" animBg="1"/>
      <p:bldP spid="9" grpId="0" bldLvl="0" animBg="1"/>
      <p:bldP spid="10" grpId="0"/>
      <p:bldP spid="30" grpId="0" animBg="1"/>
      <p:bldP spid="31" grpId="0" animBg="1"/>
      <p:bldP spid="29" grpId="0" animBg="1"/>
      <p:bldP spid="12" grpId="0"/>
      <p:bldP spid="15" grpId="0"/>
      <p:bldP spid="32" grpId="0" animBg="1"/>
      <p:bldP spid="35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7B901-5B3B-0DDC-4E9A-E8CA0C32C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7D44609B-054C-1D56-D9BD-9B9D8F35438B}"/>
              </a:ext>
            </a:extLst>
          </p:cNvPr>
          <p:cNvSpPr txBox="1"/>
          <p:nvPr/>
        </p:nvSpPr>
        <p:spPr>
          <a:xfrm>
            <a:off x="755576" y="483518"/>
            <a:ext cx="27442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对比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版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1.0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的数据库改动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484E469-0764-A877-A4E3-3303B3970B8F}"/>
              </a:ext>
            </a:extLst>
          </p:cNvPr>
          <p:cNvSpPr/>
          <p:nvPr/>
        </p:nvSpPr>
        <p:spPr>
          <a:xfrm>
            <a:off x="1187624" y="1707654"/>
            <a:ext cx="3301044" cy="20084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en-US" altLang="zh-CN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  <a:r>
              <a:rPr lang="en-US" altLang="zh-CN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的数据库，主要变动在用户表与富媒体表的增加</a:t>
            </a:r>
            <a:endParaRPr lang="en-US" altLang="zh-CN"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用户表</a:t>
            </a:r>
            <a:endParaRPr lang="en-US" altLang="zh-CN"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合并买家卖家</a:t>
            </a:r>
            <a:endParaRPr lang="en-US" altLang="zh-CN" sz="1200" dirty="0">
              <a:solidFill>
                <a:srgbClr val="475A8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富媒体表</a:t>
            </a:r>
            <a:endParaRPr lang="en-US" altLang="zh-CN"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1200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富媒体表的主要作用是将商品描述中的媒体（如图片、视频等）与商品描述进行关联。图片或视频文件通常存储在服务器或云存储中，数据库只需要记录它们的</a:t>
            </a:r>
            <a:r>
              <a:rPr lang="en-US" altLang="zh-CN" sz="1200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URL</a:t>
            </a:r>
            <a:r>
              <a:rPr lang="zh-CN" altLang="en-US" sz="1200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pic>
        <p:nvPicPr>
          <p:cNvPr id="4" name="图片 3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E5222A54-E6C7-97A9-A82D-3453FEA90A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4048" y="987574"/>
            <a:ext cx="1920406" cy="1943268"/>
          </a:xfrm>
          <a:prstGeom prst="rect">
            <a:avLst/>
          </a:prstGeom>
        </p:spPr>
      </p:pic>
      <p:pic>
        <p:nvPicPr>
          <p:cNvPr id="7" name="图片 6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0E81E355-9646-AA83-BFBD-5E1777A5AE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184" y="2571750"/>
            <a:ext cx="1882303" cy="1874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83628"/>
      </p:ext>
    </p:extLst>
  </p:cSld>
  <p:clrMapOvr>
    <a:masterClrMapping/>
  </p:clrMapOvr>
  <p:transition spd="med" advClick="0" advTm="600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166D3-24B0-1364-0C67-1491A56F7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3F0C59B5-EC74-14AD-B367-B27269A27EB5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首页</a:t>
            </a:r>
          </a:p>
        </p:txBody>
      </p:sp>
      <p:pic>
        <p:nvPicPr>
          <p:cNvPr id="3" name="图片 2" descr="图形用户界面, 网站&#10;&#10;描述已自动生成">
            <a:extLst>
              <a:ext uri="{FF2B5EF4-FFF2-40B4-BE49-F238E27FC236}">
                <a16:creationId xmlns:a16="http://schemas.microsoft.com/office/drawing/2014/main" id="{E91FCFC9-3D5A-22CD-0621-46CCF20954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9592" y="1218381"/>
            <a:ext cx="7344816" cy="3557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494504"/>
      </p:ext>
    </p:extLst>
  </p:cSld>
  <p:clrMapOvr>
    <a:masterClrMapping/>
  </p:clrMapOvr>
  <p:transition spd="med" advClick="0" advTm="600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8A0D31-2642-BE6D-2300-023D0C158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59BAB83B-AB3A-00D6-39F4-B42F036B2EA3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登陆注册</a:t>
            </a:r>
          </a:p>
        </p:txBody>
      </p:sp>
      <p:pic>
        <p:nvPicPr>
          <p:cNvPr id="5" name="图片 4" descr="图形用户界面, 应用程序, 网站, Teams&#10;&#10;描述已自动生成">
            <a:extLst>
              <a:ext uri="{FF2B5EF4-FFF2-40B4-BE49-F238E27FC236}">
                <a16:creationId xmlns:a16="http://schemas.microsoft.com/office/drawing/2014/main" id="{77FC33C9-EFB5-0562-7024-74D81F3FF0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148" y="1059582"/>
            <a:ext cx="3129287" cy="1903612"/>
          </a:xfrm>
          <a:prstGeom prst="rect">
            <a:avLst/>
          </a:prstGeom>
        </p:spPr>
      </p:pic>
      <p:pic>
        <p:nvPicPr>
          <p:cNvPr id="7" name="图片 6" descr="图形用户界面, 应用程序&#10;&#10;描述已自动生成">
            <a:extLst>
              <a:ext uri="{FF2B5EF4-FFF2-40B4-BE49-F238E27FC236}">
                <a16:creationId xmlns:a16="http://schemas.microsoft.com/office/drawing/2014/main" id="{A1EE87EA-0EBF-A880-4ED7-D9CAF821B5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211" y="2789017"/>
            <a:ext cx="3384376" cy="1994443"/>
          </a:xfrm>
          <a:prstGeom prst="rect">
            <a:avLst/>
          </a:prstGeom>
        </p:spPr>
      </p:pic>
      <p:pic>
        <p:nvPicPr>
          <p:cNvPr id="9" name="图片 8" descr="图形用户界面, 文本, 应用程序, 聊天或短信&#10;&#10;描述已自动生成">
            <a:extLst>
              <a:ext uri="{FF2B5EF4-FFF2-40B4-BE49-F238E27FC236}">
                <a16:creationId xmlns:a16="http://schemas.microsoft.com/office/drawing/2014/main" id="{8ECAD4AF-414D-0A69-CE60-1626F9B72DB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584" y="537017"/>
            <a:ext cx="3584451" cy="4191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6664161"/>
      </p:ext>
    </p:extLst>
  </p:cSld>
  <p:clrMapOvr>
    <a:masterClrMapping/>
  </p:clrMapOvr>
  <p:transition spd="med" advClick="0" advTm="600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59052-899B-7BF8-5917-B56564D02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8FF04E4-0CBB-11C7-A31E-7ACCE23672C0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前端</a:t>
            </a:r>
            <a:r>
              <a:rPr lang="en-US" altLang="zh-CN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</a:t>
            </a:r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后台商品发布</a:t>
            </a:r>
          </a:p>
        </p:txBody>
      </p:sp>
      <p:pic>
        <p:nvPicPr>
          <p:cNvPr id="5" name="图片 4" descr="图形用户界面, 应用程序&#10;&#10;描述已自动生成">
            <a:extLst>
              <a:ext uri="{FF2B5EF4-FFF2-40B4-BE49-F238E27FC236}">
                <a16:creationId xmlns:a16="http://schemas.microsoft.com/office/drawing/2014/main" id="{065FD891-79D5-6643-9BF4-5E41655449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7624" y="1203598"/>
            <a:ext cx="6395475" cy="328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96195"/>
      </p:ext>
    </p:extLst>
  </p:cSld>
  <p:clrMapOvr>
    <a:masterClrMapping/>
  </p:clrMapOvr>
  <p:transition spd="med" advClick="0" advTm="6000">
    <p:rand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EFA13E-1BC2-D44F-4D61-4B5CE2F77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5FEBE465-8EF2-AE73-490C-7D525C08211C}"/>
              </a:ext>
            </a:extLst>
          </p:cNvPr>
          <p:cNvSpPr txBox="1"/>
          <p:nvPr/>
        </p:nvSpPr>
        <p:spPr>
          <a:xfrm>
            <a:off x="1115616" y="627534"/>
            <a:ext cx="1428596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后端</a:t>
            </a:r>
            <a:r>
              <a:rPr lang="en-US" altLang="zh-CN" b="1" dirty="0" err="1">
                <a:latin typeface="等线" panose="02010600030101010101" pitchFamily="2" charset="-122"/>
                <a:ea typeface="等线" panose="02010600030101010101" pitchFamily="2" charset="-122"/>
              </a:rPr>
              <a:t>api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实现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F7E7DD35-1FB4-C0BE-DF51-5058E0DCE305}"/>
              </a:ext>
            </a:extLst>
          </p:cNvPr>
          <p:cNvSpPr/>
          <p:nvPr/>
        </p:nvSpPr>
        <p:spPr>
          <a:xfrm>
            <a:off x="3659516" y="659120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用户信息类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A8908FC8-9EF8-E040-9475-D697B5B89D13}"/>
              </a:ext>
            </a:extLst>
          </p:cNvPr>
          <p:cNvSpPr/>
          <p:nvPr/>
        </p:nvSpPr>
        <p:spPr>
          <a:xfrm>
            <a:off x="6281963" y="659120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商品信息类</a:t>
            </a:r>
          </a:p>
        </p:txBody>
      </p:sp>
      <p:pic>
        <p:nvPicPr>
          <p:cNvPr id="6" name="图片 5" descr="图形用户界面, 应用程序&#10;&#10;描述已自动生成">
            <a:extLst>
              <a:ext uri="{FF2B5EF4-FFF2-40B4-BE49-F238E27FC236}">
                <a16:creationId xmlns:a16="http://schemas.microsoft.com/office/drawing/2014/main" id="{5B9636A8-828D-3792-9A60-48F32FA7FF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6439" y="1177989"/>
            <a:ext cx="2176014" cy="363090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9" name="图片 8" descr="图形用户界面, 应用程序&#10;&#10;描述已自动生成">
            <a:extLst>
              <a:ext uri="{FF2B5EF4-FFF2-40B4-BE49-F238E27FC236}">
                <a16:creationId xmlns:a16="http://schemas.microsoft.com/office/drawing/2014/main" id="{67893188-DBD5-DECD-1D08-CFCCDE70D2C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6408" y="1347614"/>
            <a:ext cx="2351183" cy="329165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384CFDBE-221B-2270-3998-1A1779C7A005}"/>
              </a:ext>
            </a:extLst>
          </p:cNvPr>
          <p:cNvSpPr/>
          <p:nvPr/>
        </p:nvSpPr>
        <p:spPr>
          <a:xfrm>
            <a:off x="917431" y="1707654"/>
            <a:ext cx="1824966" cy="337746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200" dirty="0"/>
              <a:t>订单类</a:t>
            </a:r>
          </a:p>
        </p:txBody>
      </p:sp>
      <p:pic>
        <p:nvPicPr>
          <p:cNvPr id="14" name="图片 13" descr="图形用户界面, 应用程序&#10;&#10;描述已自动生成">
            <a:extLst>
              <a:ext uri="{FF2B5EF4-FFF2-40B4-BE49-F238E27FC236}">
                <a16:creationId xmlns:a16="http://schemas.microsoft.com/office/drawing/2014/main" id="{A701CCBE-6333-18E4-7C0F-5ECF238470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435" y="2499742"/>
            <a:ext cx="2245363" cy="1872208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27D08EB3-CBBA-E79C-EF12-BB7E44F6EF7B}"/>
              </a:ext>
            </a:extLst>
          </p:cNvPr>
          <p:cNvSpPr/>
          <p:nvPr/>
        </p:nvSpPr>
        <p:spPr>
          <a:xfrm>
            <a:off x="683567" y="2756188"/>
            <a:ext cx="2520279" cy="895682"/>
          </a:xfrm>
          <a:prstGeom prst="rect">
            <a:avLst/>
          </a:prstGeom>
          <a:solidFill>
            <a:srgbClr val="33CCCC">
              <a:alpha val="14902"/>
            </a:srgbClr>
          </a:solidFill>
          <a:ln>
            <a:solidFill>
              <a:srgbClr val="33CCCC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E4F27BEF-FEB6-191C-01EF-E1FC94475A06}"/>
              </a:ext>
            </a:extLst>
          </p:cNvPr>
          <p:cNvSpPr/>
          <p:nvPr/>
        </p:nvSpPr>
        <p:spPr>
          <a:xfrm>
            <a:off x="5940152" y="4479461"/>
            <a:ext cx="2520280" cy="319618"/>
          </a:xfrm>
          <a:prstGeom prst="rect">
            <a:avLst/>
          </a:prstGeom>
          <a:solidFill>
            <a:srgbClr val="33CCCC">
              <a:alpha val="14902"/>
            </a:srgbClr>
          </a:solidFill>
          <a:ln>
            <a:solidFill>
              <a:srgbClr val="33CCCC"/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677201578"/>
      </p:ext>
    </p:extLst>
  </p:cSld>
  <p:clrMapOvr>
    <a:masterClrMapping/>
  </p:clrMapOvr>
  <p:transition spd="med" advClick="0" advTm="600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菱形 31"/>
          <p:cNvSpPr/>
          <p:nvPr/>
        </p:nvSpPr>
        <p:spPr>
          <a:xfrm>
            <a:off x="467544" y="3291830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MH_Others_1"/>
          <p:cNvSpPr txBox="1"/>
          <p:nvPr>
            <p:custDataLst>
              <p:tags r:id="rId1"/>
            </p:custDataLst>
          </p:nvPr>
        </p:nvSpPr>
        <p:spPr>
          <a:xfrm>
            <a:off x="1879909" y="1974351"/>
            <a:ext cx="2044019" cy="722512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zh-CN" altLang="en-US" sz="47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55" name="MH_Others_2"/>
          <p:cNvSpPr txBox="1"/>
          <p:nvPr>
            <p:custDataLst>
              <p:tags r:id="rId2"/>
            </p:custDataLst>
          </p:nvPr>
        </p:nvSpPr>
        <p:spPr>
          <a:xfrm>
            <a:off x="1890233" y="2696862"/>
            <a:ext cx="2023371" cy="306520"/>
          </a:xfrm>
          <a:prstGeom prst="rect">
            <a:avLst/>
          </a:prstGeom>
          <a:noFill/>
        </p:spPr>
        <p:txBody>
          <a:bodyPr wrap="square" lIns="0" tIns="0" rIns="0" bIns="0">
            <a:spAutoFit/>
          </a:bodyPr>
          <a:lstStyle/>
          <a:p>
            <a:pPr algn="ctr">
              <a:defRPr/>
            </a:pP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zh-CN" altLang="en-US" sz="200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grpSp>
        <p:nvGrpSpPr>
          <p:cNvPr id="29" name="组合 23"/>
          <p:cNvGrpSpPr/>
          <p:nvPr/>
        </p:nvGrpSpPr>
        <p:grpSpPr>
          <a:xfrm>
            <a:off x="4596534" y="1275606"/>
            <a:ext cx="3215825" cy="488307"/>
            <a:chOff x="4357092" y="1347614"/>
            <a:chExt cx="3215267" cy="488156"/>
          </a:xfrm>
        </p:grpSpPr>
        <p:sp>
          <p:nvSpPr>
            <p:cNvPr id="57" name="MH_SubTitle_1"/>
            <p:cNvSpPr txBox="1"/>
            <p:nvPr>
              <p:custDataLst>
                <p:tags r:id="rId11"/>
              </p:custDataLst>
            </p:nvPr>
          </p:nvSpPr>
          <p:spPr>
            <a:xfrm>
              <a:off x="5391573" y="1562848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项目阶段性进程</a:t>
              </a:r>
            </a:p>
          </p:txBody>
        </p:sp>
        <p:grpSp>
          <p:nvGrpSpPr>
            <p:cNvPr id="58" name="组合 2"/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59" name="MH_Other_1"/>
              <p:cNvCxnSpPr/>
              <p:nvPr>
                <p:custDataLst>
                  <p:tags r:id="rId12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MH_Other_2"/>
              <p:cNvSpPr/>
              <p:nvPr>
                <p:custDataLst>
                  <p:tags r:id="rId13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1" name="MH_Other_3"/>
              <p:cNvSpPr txBox="1">
                <a:spLocks noChangeArrowheads="1"/>
              </p:cNvSpPr>
              <p:nvPr>
                <p:custDataLst>
                  <p:tags r:id="rId14"/>
                </p:custDataLst>
              </p:nvPr>
            </p:nvSpPr>
            <p:spPr bwMode="auto">
              <a:xfrm>
                <a:off x="6127160" y="2108477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da-DK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A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grpSp>
        <p:nvGrpSpPr>
          <p:cNvPr id="62" name="组合 24"/>
          <p:cNvGrpSpPr/>
          <p:nvPr/>
        </p:nvGrpSpPr>
        <p:grpSpPr>
          <a:xfrm>
            <a:off x="4596534" y="2019580"/>
            <a:ext cx="3215826" cy="488307"/>
            <a:chOff x="4357092" y="2091358"/>
            <a:chExt cx="3215268" cy="488156"/>
          </a:xfrm>
        </p:grpSpPr>
        <p:sp>
          <p:nvSpPr>
            <p:cNvPr id="63" name="MH_SubTitle_2"/>
            <p:cNvSpPr txBox="1"/>
            <p:nvPr>
              <p:custDataLst>
                <p:tags r:id="rId7"/>
              </p:custDataLst>
            </p:nvPr>
          </p:nvSpPr>
          <p:spPr>
            <a:xfrm>
              <a:off x="5391574" y="2306196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pPr lvl="0"/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项目分工</a:t>
              </a:r>
            </a:p>
          </p:txBody>
        </p:sp>
        <p:grpSp>
          <p:nvGrpSpPr>
            <p:cNvPr id="64" name="组合 6"/>
            <p:cNvGrpSpPr/>
            <p:nvPr/>
          </p:nvGrpSpPr>
          <p:grpSpPr>
            <a:xfrm>
              <a:off x="4357092" y="2091358"/>
              <a:ext cx="802436" cy="488156"/>
              <a:chOff x="6127160" y="3142521"/>
              <a:chExt cx="1128426" cy="686432"/>
            </a:xfrm>
          </p:grpSpPr>
          <p:cxnSp>
            <p:nvCxnSpPr>
              <p:cNvPr id="65" name="MH_Other_4"/>
              <p:cNvCxnSpPr/>
              <p:nvPr>
                <p:custDataLst>
                  <p:tags r:id="rId8"/>
                </p:custDataLst>
              </p:nvPr>
            </p:nvCxnSpPr>
            <p:spPr>
              <a:xfrm flipH="1">
                <a:off x="6525624" y="3142521"/>
                <a:ext cx="729962" cy="686432"/>
              </a:xfrm>
              <a:prstGeom prst="line">
                <a:avLst/>
              </a:prstGeom>
              <a:ln w="12700">
                <a:solidFill>
                  <a:schemeClr val="accent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MH_Other_5"/>
              <p:cNvSpPr/>
              <p:nvPr>
                <p:custDataLst>
                  <p:tags r:id="rId9"/>
                </p:custDataLst>
              </p:nvPr>
            </p:nvSpPr>
            <p:spPr>
              <a:xfrm>
                <a:off x="6145577" y="3544334"/>
                <a:ext cx="532403" cy="241088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67" name="MH_Other_6"/>
              <p:cNvSpPr txBox="1">
                <a:spLocks noChangeArrowheads="1"/>
              </p:cNvSpPr>
              <p:nvPr>
                <p:custDataLst>
                  <p:tags r:id="rId10"/>
                </p:custDataLst>
              </p:nvPr>
            </p:nvSpPr>
            <p:spPr bwMode="auto">
              <a:xfrm>
                <a:off x="6127160" y="3154868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B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33" name="菱形 32"/>
          <p:cNvSpPr/>
          <p:nvPr/>
        </p:nvSpPr>
        <p:spPr>
          <a:xfrm>
            <a:off x="1519869" y="1131590"/>
            <a:ext cx="2736304" cy="2736304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" name="组合 23">
            <a:extLst>
              <a:ext uri="{FF2B5EF4-FFF2-40B4-BE49-F238E27FC236}">
                <a16:creationId xmlns:a16="http://schemas.microsoft.com/office/drawing/2014/main" id="{B9C7E585-7119-AF45-D554-1A335F877182}"/>
              </a:ext>
            </a:extLst>
          </p:cNvPr>
          <p:cNvGrpSpPr/>
          <p:nvPr/>
        </p:nvGrpSpPr>
        <p:grpSpPr>
          <a:xfrm>
            <a:off x="4596534" y="2785906"/>
            <a:ext cx="3215825" cy="488307"/>
            <a:chOff x="4357092" y="1347614"/>
            <a:chExt cx="3215267" cy="488156"/>
          </a:xfrm>
        </p:grpSpPr>
        <p:sp>
          <p:nvSpPr>
            <p:cNvPr id="9" name="MH_SubTitle_1">
              <a:extLst>
                <a:ext uri="{FF2B5EF4-FFF2-40B4-BE49-F238E27FC236}">
                  <a16:creationId xmlns:a16="http://schemas.microsoft.com/office/drawing/2014/main" id="{78A2DC44-B7F0-127F-1287-5A64435CA289}"/>
                </a:ext>
              </a:extLst>
            </p:cNvPr>
            <p:cNvSpPr txBox="1"/>
            <p:nvPr>
              <p:custDataLst>
                <p:tags r:id="rId3"/>
              </p:custDataLst>
            </p:nvPr>
          </p:nvSpPr>
          <p:spPr>
            <a:xfrm>
              <a:off x="5391573" y="1562848"/>
              <a:ext cx="2180786" cy="123073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</a:bodyPr>
            <a:lstStyle/>
            <a:p>
              <a:r>
                <a:rPr lang="zh-CN" altLang="en-US" sz="8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rPr>
                <a:t>成果展示</a:t>
              </a:r>
            </a:p>
          </p:txBody>
        </p:sp>
        <p:grpSp>
          <p:nvGrpSpPr>
            <p:cNvPr id="10" name="组合 2">
              <a:extLst>
                <a:ext uri="{FF2B5EF4-FFF2-40B4-BE49-F238E27FC236}">
                  <a16:creationId xmlns:a16="http://schemas.microsoft.com/office/drawing/2014/main" id="{3D1BECF7-E093-96BD-D099-BE0223B99891}"/>
                </a:ext>
              </a:extLst>
            </p:cNvPr>
            <p:cNvGrpSpPr/>
            <p:nvPr/>
          </p:nvGrpSpPr>
          <p:grpSpPr>
            <a:xfrm>
              <a:off x="4357092" y="1347614"/>
              <a:ext cx="802436" cy="488156"/>
              <a:chOff x="6127160" y="2096130"/>
              <a:chExt cx="1128426" cy="686432"/>
            </a:xfrm>
          </p:grpSpPr>
          <p:cxnSp>
            <p:nvCxnSpPr>
              <p:cNvPr id="11" name="MH_Other_1">
                <a:extLst>
                  <a:ext uri="{FF2B5EF4-FFF2-40B4-BE49-F238E27FC236}">
                    <a16:creationId xmlns:a16="http://schemas.microsoft.com/office/drawing/2014/main" id="{43D006ED-4453-A0C5-13E1-56758C17D16E}"/>
                  </a:ext>
                </a:extLst>
              </p:cNvPr>
              <p:cNvCxnSpPr/>
              <p:nvPr>
                <p:custDataLst>
                  <p:tags r:id="rId4"/>
                </p:custDataLst>
              </p:nvPr>
            </p:nvCxnSpPr>
            <p:spPr>
              <a:xfrm flipH="1">
                <a:off x="6525624" y="2096130"/>
                <a:ext cx="729962" cy="686432"/>
              </a:xfrm>
              <a:prstGeom prst="line">
                <a:avLst/>
              </a:prstGeom>
              <a:ln w="12700">
                <a:solidFill>
                  <a:schemeClr val="accent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MH_Other_2">
                <a:extLst>
                  <a:ext uri="{FF2B5EF4-FFF2-40B4-BE49-F238E27FC236}">
                    <a16:creationId xmlns:a16="http://schemas.microsoft.com/office/drawing/2014/main" id="{AD89D78D-ABCC-8D1B-0106-E188D2254AB9}"/>
                  </a:ext>
                </a:extLst>
              </p:cNvPr>
              <p:cNvSpPr/>
              <p:nvPr>
                <p:custDataLst>
                  <p:tags r:id="rId5"/>
                </p:custDataLst>
              </p:nvPr>
            </p:nvSpPr>
            <p:spPr>
              <a:xfrm>
                <a:off x="6145577" y="2497943"/>
                <a:ext cx="532403" cy="242763"/>
              </a:xfrm>
              <a:custGeom>
                <a:avLst/>
                <a:gdLst>
                  <a:gd name="connsiteX0" fmla="*/ 0 w 928918"/>
                  <a:gd name="connsiteY0" fmla="*/ 0 h 459023"/>
                  <a:gd name="connsiteX1" fmla="*/ 928918 w 928918"/>
                  <a:gd name="connsiteY1" fmla="*/ 0 h 459023"/>
                  <a:gd name="connsiteX2" fmla="*/ 464459 w 928918"/>
                  <a:gd name="connsiteY2" fmla="*/ 459023 h 4590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928918" h="459023">
                    <a:moveTo>
                      <a:pt x="0" y="0"/>
                    </a:moveTo>
                    <a:lnTo>
                      <a:pt x="928918" y="0"/>
                    </a:lnTo>
                    <a:lnTo>
                      <a:pt x="464459" y="45902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75933" anchor="ctr">
                <a:normAutofit fontScale="70000" lnSpcReduction="20000"/>
              </a:bodyPr>
              <a:lstStyle/>
              <a:p>
                <a:pPr algn="ctr">
                  <a:defRPr/>
                </a:pPr>
                <a:endParaRPr lang="zh-CN" altLang="en-US" sz="1000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  <p:sp>
            <p:nvSpPr>
              <p:cNvPr id="13" name="MH_Other_3">
                <a:extLst>
                  <a:ext uri="{FF2B5EF4-FFF2-40B4-BE49-F238E27FC236}">
                    <a16:creationId xmlns:a16="http://schemas.microsoft.com/office/drawing/2014/main" id="{0D867BF6-DF0B-ED78-9B52-2945672F1842}"/>
                  </a:ext>
                </a:extLst>
              </p:cNvPr>
              <p:cNvSpPr txBox="1">
                <a:spLocks noChangeArrowheads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6127160" y="2108477"/>
                <a:ext cx="565888" cy="38946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 anchor="b">
                <a:spAutoFit/>
              </a:bodyPr>
              <a:lstStyle>
                <a:lvl1pPr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5pPr>
                <a:lvl6pPr marL="25146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6pPr>
                <a:lvl7pPr marL="29718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7pPr>
                <a:lvl8pPr marL="34290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8pPr>
                <a:lvl9pPr marL="3886200" indent="-228600"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等线" panose="02010600030101010101" pitchFamily="2" charset="-122"/>
                    <a:ea typeface="等线" panose="02010600030101010101" pitchFamily="2" charset="-122"/>
                  </a:defRPr>
                </a:lvl9pPr>
              </a:lstStyle>
              <a:p>
                <a:pPr algn="ctr">
                  <a:defRPr/>
                </a:pPr>
                <a:r>
                  <a:rPr lang="en-US" altLang="zh-CN" dirty="0">
                    <a:solidFill>
                      <a:schemeClr val="bg1">
                        <a:lumMod val="65000"/>
                      </a:schemeClr>
                    </a:solidFill>
                    <a:latin typeface="Arial" panose="020B0604020202020204" pitchFamily="34" charset="0"/>
                    <a:ea typeface="微软雅黑" panose="020B0503020204020204" pitchFamily="34" charset="-122"/>
                    <a:sym typeface="Arial" panose="020B0604020202020204" pitchFamily="34" charset="0"/>
                  </a:rPr>
                  <a:t>C</a:t>
                </a:r>
                <a:endParaRPr lang="zh-CN" altLang="en-US" dirty="0">
                  <a:solidFill>
                    <a:schemeClr val="bg1">
                      <a:lumMod val="6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sym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  <p:transition spd="med" advClick="0" advTm="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16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17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18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9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0" presetID="56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22" dur="25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23" dur="25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2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25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54" grpId="0"/>
      <p:bldP spid="55" grpId="0"/>
      <p:bldP spid="3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647583" y="2851323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dirty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项目阶段性进程</a:t>
            </a:r>
          </a:p>
        </p:txBody>
      </p:sp>
      <p:sp>
        <p:nvSpPr>
          <p:cNvPr id="12" name="菱形 11"/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0  1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A56CB-3931-86FC-508D-F33DB2616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E73882A1-92B9-739C-FDDD-B5BFE34E5C7F}"/>
              </a:ext>
            </a:extLst>
          </p:cNvPr>
          <p:cNvSpPr/>
          <p:nvPr/>
        </p:nvSpPr>
        <p:spPr>
          <a:xfrm>
            <a:off x="755576" y="534040"/>
            <a:ext cx="223224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Cbb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-shop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endParaRPr lang="zh-CN" altLang="en-US" sz="1600" b="1" dirty="0">
              <a:solidFill>
                <a:srgbClr val="475A8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4C9491B-910D-923F-0C5D-67AE171EFE4A}"/>
              </a:ext>
            </a:extLst>
          </p:cNvPr>
          <p:cNvSpPr txBox="1"/>
          <p:nvPr/>
        </p:nvSpPr>
        <p:spPr>
          <a:xfrm>
            <a:off x="2555776" y="780531"/>
            <a:ext cx="33661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600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目前项目进度：</a:t>
            </a:r>
            <a:r>
              <a:rPr lang="en-US" altLang="zh-CN" sz="1600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70%</a:t>
            </a:r>
            <a:endParaRPr lang="zh-CN" altLang="en-US" sz="1600" dirty="0">
              <a:solidFill>
                <a:srgbClr val="475A8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4" name="图片 3" descr="图形用户界面, 文本, 应用程序&#10;&#10;描述已自动生成">
            <a:extLst>
              <a:ext uri="{FF2B5EF4-FFF2-40B4-BE49-F238E27FC236}">
                <a16:creationId xmlns:a16="http://schemas.microsoft.com/office/drawing/2014/main" id="{32BFEF7B-B678-0797-19DA-7A3A955748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540" y="1467803"/>
            <a:ext cx="8280920" cy="3116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78339"/>
      </p:ext>
    </p:extLst>
  </p:cSld>
  <p:clrMapOvr>
    <a:masterClrMapping/>
  </p:clrMapOvr>
  <p:transition spd="med" advClick="0" advTm="600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DE7C16-9288-A79C-D193-2056D1A30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869EDBB1-F423-199C-3527-BABB3CAB7B9A}"/>
              </a:ext>
            </a:extLst>
          </p:cNvPr>
          <p:cNvSpPr/>
          <p:nvPr/>
        </p:nvSpPr>
        <p:spPr>
          <a:xfrm>
            <a:off x="755576" y="534040"/>
            <a:ext cx="2232248" cy="57606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 err="1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Cbb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-shop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项目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  <a:r>
              <a:rPr lang="en-US" altLang="zh-CN" sz="16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2.0</a:t>
            </a:r>
            <a:endParaRPr lang="zh-CN" altLang="en-US" sz="1600" b="1" dirty="0">
              <a:solidFill>
                <a:srgbClr val="475A8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73581B8A-F3BD-A49D-9006-9FD65D7288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3131810"/>
              </p:ext>
            </p:extLst>
          </p:nvPr>
        </p:nvGraphicFramePr>
        <p:xfrm>
          <a:off x="2051720" y="1074230"/>
          <a:ext cx="5688632" cy="35283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矩形 7">
            <a:extLst>
              <a:ext uri="{FF2B5EF4-FFF2-40B4-BE49-F238E27FC236}">
                <a16:creationId xmlns:a16="http://schemas.microsoft.com/office/drawing/2014/main" id="{42DC1D94-DB7F-AFD4-04C4-EDB2BF11824A}"/>
              </a:ext>
            </a:extLst>
          </p:cNvPr>
          <p:cNvSpPr/>
          <p:nvPr/>
        </p:nvSpPr>
        <p:spPr>
          <a:xfrm>
            <a:off x="6948264" y="1128957"/>
            <a:ext cx="1080120" cy="35283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 sz="1600" b="1" dirty="0">
              <a:solidFill>
                <a:srgbClr val="475A8D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19915530"/>
      </p:ext>
    </p:extLst>
  </p:cSld>
  <p:clrMapOvr>
    <a:masterClrMapping/>
  </p:clrMapOvr>
  <p:transition spd="med" advClick="0" advTm="600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3892062" y="2851323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项目分工</a:t>
            </a:r>
          </a:p>
        </p:txBody>
      </p:sp>
      <p:sp>
        <p:nvSpPr>
          <p:cNvPr id="12" name="菱形 11"/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0  2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/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/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B1356D-245E-FF20-E731-FB671D03ED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173AAE71-12CA-4D80-C94F-8D8FB91B8B1A}"/>
              </a:ext>
            </a:extLst>
          </p:cNvPr>
          <p:cNvSpPr/>
          <p:nvPr/>
        </p:nvSpPr>
        <p:spPr>
          <a:xfrm>
            <a:off x="827584" y="555526"/>
            <a:ext cx="1872208" cy="42287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1200" b="1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组内分工</a:t>
            </a:r>
          </a:p>
        </p:txBody>
      </p:sp>
      <p:pic>
        <p:nvPicPr>
          <p:cNvPr id="9" name="图片 8" descr="文本&#10;&#10;中度可信度描述已自动生成">
            <a:extLst>
              <a:ext uri="{FF2B5EF4-FFF2-40B4-BE49-F238E27FC236}">
                <a16:creationId xmlns:a16="http://schemas.microsoft.com/office/drawing/2014/main" id="{F39DE196-B3BB-50B1-17B8-7932F9DB6D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3728" y="1131590"/>
            <a:ext cx="4680520" cy="32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6096665"/>
      </p:ext>
    </p:extLst>
  </p:cSld>
  <p:clrMapOvr>
    <a:masterClrMapping/>
  </p:clrMapOvr>
  <p:transition spd="med" advClick="0" advTm="600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69E3-949D-39E6-F1FF-4C5E8A3023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>
            <a:extLst>
              <a:ext uri="{FF2B5EF4-FFF2-40B4-BE49-F238E27FC236}">
                <a16:creationId xmlns:a16="http://schemas.microsoft.com/office/drawing/2014/main" id="{9DE7445F-D408-37F9-A41C-147FE1FBD125}"/>
              </a:ext>
            </a:extLst>
          </p:cNvPr>
          <p:cNvSpPr/>
          <p:nvPr/>
        </p:nvSpPr>
        <p:spPr>
          <a:xfrm>
            <a:off x="3890804" y="2767141"/>
            <a:ext cx="2819320" cy="36933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r>
              <a:rPr lang="zh-CN" altLang="en-US" sz="24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成果展示</a:t>
            </a:r>
          </a:p>
        </p:txBody>
      </p:sp>
      <p:sp>
        <p:nvSpPr>
          <p:cNvPr id="12" name="菱形 11">
            <a:extLst>
              <a:ext uri="{FF2B5EF4-FFF2-40B4-BE49-F238E27FC236}">
                <a16:creationId xmlns:a16="http://schemas.microsoft.com/office/drawing/2014/main" id="{E157D3E0-5B1B-F1C1-A040-6E3AC5294C0C}"/>
              </a:ext>
            </a:extLst>
          </p:cNvPr>
          <p:cNvSpPr/>
          <p:nvPr/>
        </p:nvSpPr>
        <p:spPr>
          <a:xfrm>
            <a:off x="3707904" y="1059582"/>
            <a:ext cx="1592560" cy="1592560"/>
          </a:xfrm>
          <a:prstGeom prst="diamond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15C4A-6592-8B45-4CD2-0E1B6423E1F5}"/>
              </a:ext>
            </a:extLst>
          </p:cNvPr>
          <p:cNvSpPr txBox="1"/>
          <p:nvPr/>
        </p:nvSpPr>
        <p:spPr>
          <a:xfrm>
            <a:off x="4067944" y="1443429"/>
            <a:ext cx="1953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5400" spc="-300" dirty="0">
                <a:solidFill>
                  <a:schemeClr val="bg1">
                    <a:lumMod val="50000"/>
                  </a:schemeClr>
                </a:solidFill>
                <a:latin typeface="Agency FB" pitchFamily="34" charset="0"/>
              </a:rPr>
              <a:t>0  3</a:t>
            </a:r>
            <a:endParaRPr lang="zh-CN" altLang="en-US" sz="5400" spc="-300" dirty="0">
              <a:solidFill>
                <a:schemeClr val="bg1">
                  <a:lumMod val="50000"/>
                </a:schemeClr>
              </a:solidFill>
              <a:latin typeface="Agency FB" pitchFamily="34" charset="0"/>
            </a:endParaRPr>
          </a:p>
        </p:txBody>
      </p:sp>
      <p:sp>
        <p:nvSpPr>
          <p:cNvPr id="15" name="菱形 14">
            <a:extLst>
              <a:ext uri="{FF2B5EF4-FFF2-40B4-BE49-F238E27FC236}">
                <a16:creationId xmlns:a16="http://schemas.microsoft.com/office/drawing/2014/main" id="{C657E0EC-6FD2-22A2-BADD-4687F8FE77D7}"/>
              </a:ext>
            </a:extLst>
          </p:cNvPr>
          <p:cNvSpPr/>
          <p:nvPr/>
        </p:nvSpPr>
        <p:spPr>
          <a:xfrm>
            <a:off x="550810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菱形 15">
            <a:extLst>
              <a:ext uri="{FF2B5EF4-FFF2-40B4-BE49-F238E27FC236}">
                <a16:creationId xmlns:a16="http://schemas.microsoft.com/office/drawing/2014/main" id="{0C91E640-013A-31A1-5A82-3712C4AD695D}"/>
              </a:ext>
            </a:extLst>
          </p:cNvPr>
          <p:cNvSpPr/>
          <p:nvPr/>
        </p:nvSpPr>
        <p:spPr>
          <a:xfrm>
            <a:off x="467544" y="1059582"/>
            <a:ext cx="3168352" cy="3168352"/>
          </a:xfrm>
          <a:prstGeom prst="diamond">
            <a:avLst/>
          </a:prstGeom>
          <a:noFill/>
          <a:ln>
            <a:solidFill>
              <a:schemeClr val="bg1">
                <a:lumMod val="75000"/>
                <a:alpha val="4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078146"/>
      </p:ext>
    </p:extLst>
  </p:cSld>
  <p:clrMapOvr>
    <a:masterClrMapping/>
  </p:clrMapOvr>
  <p:transition spd="med" advClick="0" advTm="6000"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2" grpId="0" animBg="1"/>
      <p:bldP spid="14" grpId="0"/>
      <p:bldP spid="15" grpId="0" animBg="1"/>
      <p:bldP spid="1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33D9C-7525-BAC6-3EEE-9BA420DB1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8A6456E9-9FF0-282B-0E9A-1E2ACC212551}"/>
              </a:ext>
            </a:extLst>
          </p:cNvPr>
          <p:cNvSpPr txBox="1"/>
          <p:nvPr/>
        </p:nvSpPr>
        <p:spPr>
          <a:xfrm>
            <a:off x="755576" y="483518"/>
            <a:ext cx="2744227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对比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A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版</a:t>
            </a:r>
            <a:r>
              <a:rPr lang="en-US" altLang="zh-CN" b="1" dirty="0">
                <a:latin typeface="等线" panose="02010600030101010101" pitchFamily="2" charset="-122"/>
                <a:ea typeface="等线" panose="02010600030101010101" pitchFamily="2" charset="-122"/>
              </a:rPr>
              <a:t>1.0</a:t>
            </a:r>
            <a:r>
              <a:rPr lang="zh-CN" altLang="en-US" b="1" dirty="0">
                <a:latin typeface="等线" panose="02010600030101010101" pitchFamily="2" charset="-122"/>
                <a:ea typeface="等线" panose="02010600030101010101" pitchFamily="2" charset="-122"/>
              </a:rPr>
              <a:t>的需求改动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E25375F-096E-B397-FB8D-49784F58F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364" y="896811"/>
            <a:ext cx="4115780" cy="19442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FB34E3AD-7605-1B0E-F10E-C454BF03B0D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721"/>
          <a:stretch/>
        </p:blipFill>
        <p:spPr>
          <a:xfrm>
            <a:off x="696970" y="2766425"/>
            <a:ext cx="3998568" cy="1893557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3032FACC-E165-B555-52F1-D8840DBF390E}"/>
              </a:ext>
            </a:extLst>
          </p:cNvPr>
          <p:cNvSpPr/>
          <p:nvPr/>
        </p:nvSpPr>
        <p:spPr>
          <a:xfrm>
            <a:off x="5087380" y="1824548"/>
            <a:ext cx="3301044" cy="2008463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zh-CN" altLang="en-US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对比</a:t>
            </a:r>
            <a:r>
              <a:rPr lang="en-US" altLang="zh-CN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版</a:t>
            </a:r>
            <a:r>
              <a:rPr lang="en-US" altLang="zh-CN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1.0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的需求规格，主要变动在登录注册的安全性问题与用户分类的进一步优化。</a:t>
            </a:r>
            <a:endParaRPr lang="en-US" altLang="zh-CN" sz="12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1.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验证问题</a:t>
            </a:r>
          </a:p>
          <a:p>
            <a:r>
              <a:rPr lang="zh-CN" altLang="en-US" sz="1200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买家与卖家在忘记密码时都能通过验证问题重置密码，有需要再于后台进行修改。</a:t>
            </a:r>
          </a:p>
          <a:p>
            <a:r>
              <a:rPr lang="en-US" altLang="zh-CN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2.</a:t>
            </a:r>
            <a:r>
              <a:rPr lang="zh-CN" altLang="en-US" sz="12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添加卖家注册功能</a:t>
            </a:r>
          </a:p>
          <a:p>
            <a:r>
              <a:rPr lang="zh-CN" altLang="en-US" sz="1200" dirty="0">
                <a:solidFill>
                  <a:srgbClr val="475A8D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在注册界面进行买家与卖家身份的选择，赋予不同的权限可进入不同后台。</a:t>
            </a:r>
          </a:p>
        </p:txBody>
      </p:sp>
    </p:spTree>
    <p:extLst>
      <p:ext uri="{BB962C8B-B14F-4D97-AF65-F5344CB8AC3E}">
        <p14:creationId xmlns:p14="http://schemas.microsoft.com/office/powerpoint/2010/main" val="3249059587"/>
      </p:ext>
    </p:extLst>
  </p:cSld>
  <p:clrMapOvr>
    <a:masterClrMapping/>
  </p:clrMapOvr>
  <p:transition spd="med" advClick="0" advTm="6000">
    <p:random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6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0830110146"/>
  <p:tag name="MH_LIBRARY" val="CONTENTS"/>
  <p:tag name="MH_TYPE" val="OTHERS"/>
  <p:tag name="ID" val="55351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3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SubTitle"/>
  <p:tag name="MH_ORDER" val="2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61022192725"/>
  <p:tag name="MH_LIBRARY" val="GRAPHIC"/>
  <p:tag name="MH_TYPE" val="Other"/>
  <p:tag name="MH_ORDER" val="5"/>
</p:tagLst>
</file>

<file path=ppt/theme/theme1.xml><?xml version="1.0" encoding="utf-8"?>
<a:theme xmlns:a="http://schemas.openxmlformats.org/drawingml/2006/main" name="Office 主题​​">
  <a:themeElements>
    <a:clrScheme name="自定义 1180">
      <a:dk1>
        <a:sysClr val="windowText" lastClr="000000"/>
      </a:dk1>
      <a:lt1>
        <a:sysClr val="window" lastClr="FFFFFF"/>
      </a:lt1>
      <a:dk2>
        <a:srgbClr val="4F271C"/>
      </a:dk2>
      <a:lt2>
        <a:srgbClr val="7F7F7F"/>
      </a:lt2>
      <a:accent1>
        <a:srgbClr val="475A8D"/>
      </a:accent1>
      <a:accent2>
        <a:srgbClr val="3891A7"/>
      </a:accent2>
      <a:accent3>
        <a:srgbClr val="475A8D"/>
      </a:accent3>
      <a:accent4>
        <a:srgbClr val="3891A7"/>
      </a:accent4>
      <a:accent5>
        <a:srgbClr val="475A8D"/>
      </a:accent5>
      <a:accent6>
        <a:srgbClr val="3891A7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282</Words>
  <Application>Microsoft Office PowerPoint</Application>
  <PresentationFormat>全屏显示(16:9)</PresentationFormat>
  <Paragraphs>57</Paragraphs>
  <Slides>14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Microsoft YaHei Light</vt:lpstr>
      <vt:lpstr>等线</vt:lpstr>
      <vt:lpstr>黑体</vt:lpstr>
      <vt:lpstr>微软雅黑</vt:lpstr>
      <vt:lpstr>Agency FB</vt:lpstr>
      <vt:lpstr>Arial</vt:lpstr>
      <vt:lpstr>Calibri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CHINA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多彩年度工作总结</dc:title>
  <dc:creator>USER</dc:creator>
  <cp:lastModifiedBy>我 柳</cp:lastModifiedBy>
  <cp:revision>420</cp:revision>
  <dcterms:created xsi:type="dcterms:W3CDTF">2014-11-09T01:07:00Z</dcterms:created>
  <dcterms:modified xsi:type="dcterms:W3CDTF">2024-11-13T19:39:13Z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2052-10.1.0.7520</vt:lpwstr>
  </property>
</Properties>
</file>