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382" r:id="rId2"/>
    <p:sldId id="3376" r:id="rId3"/>
    <p:sldId id="3369" r:id="rId4"/>
    <p:sldId id="273" r:id="rId5"/>
    <p:sldId id="3378" r:id="rId6"/>
    <p:sldId id="3372" r:id="rId7"/>
    <p:sldId id="3379" r:id="rId8"/>
    <p:sldId id="3368" r:id="rId9"/>
    <p:sldId id="3402" r:id="rId10"/>
    <p:sldId id="3398" r:id="rId11"/>
    <p:sldId id="3399" r:id="rId12"/>
    <p:sldId id="3400" r:id="rId13"/>
    <p:sldId id="3401" r:id="rId14"/>
    <p:sldId id="3403" r:id="rId15"/>
    <p:sldId id="3404" r:id="rId16"/>
    <p:sldId id="3405" r:id="rId17"/>
    <p:sldId id="3406" r:id="rId18"/>
    <p:sldId id="3383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7C9F"/>
    <a:srgbClr val="FAD7C8"/>
    <a:srgbClr val="97ACC1"/>
    <a:srgbClr val="FAD9CB"/>
    <a:srgbClr val="94A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8D03-0C31-4690-B511-681DCBECF093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BE590-77A5-40B6-AAF9-E1DA35456A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BE590-77A5-40B6-AAF9-E1DA35456A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FDDFC-20E5-6A88-1091-0087C2FC4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D62119-A337-3BC9-5D68-B4716A1C3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35A792-D017-E1D0-0989-4A67C4226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BB111-B378-5137-96BD-2424747D9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7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B7D34-10EE-12C8-A407-68A8A296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6873A5-AC14-B137-D3D9-5631D470D8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B332E02-F24E-DD0B-BCF2-0912ECD9E6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6F3A2-C69F-672A-FE66-4319FF432B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6934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0B8EA-8685-5054-604B-0994A509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5BE244-3550-0952-053F-67B4FA845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15F7257-7AEC-AD66-333C-8BAFF214E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9919B0-1FAD-8B40-7EA9-AAB748DAD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071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88F62-D9E7-0112-23B1-84994B453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49C041-FA86-47F3-467F-EEA5B90BC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4A015A-17A7-1CCB-1AA3-1DD4B19AB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9E96C4-6C20-2DFE-841B-6263F1BC3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3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FBE590-77A5-40B6-AAF9-E1DA35456A38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B1785-09AC-0467-9811-4EE1DCE16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FEA66CE-98AD-125F-C6FE-E39074D64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A6F07F6-7D37-CF08-3594-360514A3B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2E70E0-C4E5-7CAC-61E8-5A0452FC15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7E74A9-8071-4741-AE34-BF54579D9B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0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Placeholder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Placeholder2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Placeholder4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Placeholder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Placeholder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Placeholder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Placeholder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Placeholder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Placeholder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Placeholder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Placeholder2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Placeholder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Placeholder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0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laceholder1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Placeholder2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793DD-B25E-4347-8CCF-1B3E57DA0EE8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Placeholder3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Placeholder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FC891-F003-455C-A9B0-349EB191FA3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AutoShape0"/>
          <p:cNvSpPr/>
          <p:nvPr/>
        </p:nvSpPr>
        <p:spPr>
          <a:xfrm rot="5400000">
            <a:off x="2440404" y="1122590"/>
            <a:ext cx="6876850" cy="4593963"/>
          </a:xfrm>
          <a:prstGeom prst="rect">
            <a:avLst/>
          </a:prstGeom>
          <a:solidFill>
            <a:srgbClr val="657C9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Text box0"/>
          <p:cNvSpPr txBox="1"/>
          <p:nvPr/>
        </p:nvSpPr>
        <p:spPr>
          <a:xfrm>
            <a:off x="5880735" y="332740"/>
            <a:ext cx="1013460" cy="29286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zh-CN" sz="54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·</a:t>
            </a:r>
            <a:r>
              <a:rPr kumimoji="1" lang="zh-CN" altLang="en-US" sz="54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第二次</a:t>
            </a:r>
          </a:p>
        </p:txBody>
      </p:sp>
      <p:sp>
        <p:nvSpPr>
          <p:cNvPr id="12" name="AutoShape1"/>
          <p:cNvSpPr/>
          <p:nvPr/>
        </p:nvSpPr>
        <p:spPr>
          <a:xfrm rot="16200000">
            <a:off x="7057631" y="1900539"/>
            <a:ext cx="551689" cy="336554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Calibri Light" panose="020F0302020204030204" pitchFamily="34" charset="0"/>
                <a:sym typeface="汉仪小隶书简" panose="02010600000101010101" pitchFamily="2" charset="-122"/>
              </a:rPr>
              <a:t> 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2024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年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10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月</a:t>
            </a:r>
            <a:r>
              <a:rPr lang="en-US" altLang="zh-CN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31</a:t>
            </a:r>
            <a:r>
              <a:rPr lang="zh-CN" altLang="en-US" sz="2000" dirty="0">
                <a:solidFill>
                  <a:schemeClr val="bg1"/>
                </a:solidFill>
                <a:latin typeface="+mn-ea"/>
                <a:cs typeface="Calibri Light" panose="020F0302020204030204" pitchFamily="34" charset="0"/>
                <a:sym typeface="汉仪小隶书简" panose="02010600000101010101" pitchFamily="2" charset="-122"/>
              </a:rPr>
              <a:t>日</a:t>
            </a:r>
          </a:p>
        </p:txBody>
      </p:sp>
      <p:sp>
        <p:nvSpPr>
          <p:cNvPr id="14" name="Text box2"/>
          <p:cNvSpPr txBox="1"/>
          <p:nvPr/>
        </p:nvSpPr>
        <p:spPr>
          <a:xfrm>
            <a:off x="4219575" y="454660"/>
            <a:ext cx="1536700" cy="59575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88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阶段性评审</a:t>
            </a:r>
          </a:p>
        </p:txBody>
      </p:sp>
      <p:sp>
        <p:nvSpPr>
          <p:cNvPr id="15" name="AutoShape2"/>
          <p:cNvSpPr/>
          <p:nvPr/>
        </p:nvSpPr>
        <p:spPr>
          <a:xfrm>
            <a:off x="3687097" y="96624"/>
            <a:ext cx="4383464" cy="666475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F0449B-006A-CFE7-2BEF-B167F506375E}"/>
              </a:ext>
            </a:extLst>
          </p:cNvPr>
          <p:cNvSpPr txBox="1"/>
          <p:nvPr/>
        </p:nvSpPr>
        <p:spPr>
          <a:xfrm>
            <a:off x="5682380" y="3938291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第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8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组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-</a:t>
            </a:r>
            <a:r>
              <a:rPr lang="en-US" altLang="zh-CN" dirty="0" err="1">
                <a:solidFill>
                  <a:schemeClr val="bg1"/>
                </a:solidFill>
                <a:latin typeface="+mn-ea"/>
              </a:rPr>
              <a:t>cbbshop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项目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CB8439-1F58-F569-2154-DD0CCE823FCA}"/>
              </a:ext>
            </a:extLst>
          </p:cNvPr>
          <p:cNvSpPr txBox="1"/>
          <p:nvPr/>
        </p:nvSpPr>
        <p:spPr>
          <a:xfrm>
            <a:off x="5644116" y="4415588"/>
            <a:ext cx="24929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小组成员：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dirty="0">
                <a:solidFill>
                  <a:schemeClr val="bg1"/>
                </a:solidFill>
              </a:rPr>
              <a:t>管彤婕，李梦娇，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柳薇，杨糖糖，张娅妮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196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管理员登录页面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280" y="1336040"/>
            <a:ext cx="5734050" cy="35534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17145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商品详情页面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140" y="1520190"/>
            <a:ext cx="5728335" cy="3124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人</a:t>
            </a: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24320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商品列表</a:t>
            </a:r>
            <a:r>
              <a:rPr lang="en-US" altLang="zh-CN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+</a:t>
            </a:r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意向选择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86" y="1505087"/>
            <a:ext cx="8011095" cy="442552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581" y="3653665"/>
            <a:ext cx="5590310" cy="290772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发布商品与历史订单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58D68-38FD-A03F-80D1-22543EAD8C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52" y="1349083"/>
            <a:ext cx="6637845" cy="33096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8A7C840-4DBD-D1A3-D49F-B9B0C09342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928" y="3029501"/>
            <a:ext cx="6563963" cy="330963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153EE-AF02-D656-6A86-63E40E7E1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E7889BDD-BAB5-D764-E7D8-DC79F7DF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BF3C64AD-D97A-B4A3-1F83-CAF8C38AB962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5D0CA828-FE2B-20D6-8BD4-314A8DF98EEF}"/>
              </a:ext>
            </a:extLst>
          </p:cNvPr>
          <p:cNvSpPr txBox="1"/>
          <p:nvPr/>
        </p:nvSpPr>
        <p:spPr>
          <a:xfrm>
            <a:off x="1329753" y="790918"/>
            <a:ext cx="5017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修改密码和查看客户信息（包括购买记录）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F9E60528-BB61-2BEA-C0BE-38F0B02AC924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BA9752A5-1DA5-7E72-66BF-A9D3D64D5826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4" name="图片 3" descr="图形用户界面, 应用程序, 网站&#10;&#10;描述已自动生成">
            <a:extLst>
              <a:ext uri="{FF2B5EF4-FFF2-40B4-BE49-F238E27FC236}">
                <a16:creationId xmlns:a16="http://schemas.microsoft.com/office/drawing/2014/main" id="{275437C2-801A-C04E-27D7-1850EC9FF0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6" r="22841"/>
          <a:stretch/>
        </p:blipFill>
        <p:spPr>
          <a:xfrm>
            <a:off x="1016045" y="1387498"/>
            <a:ext cx="4389793" cy="3961017"/>
          </a:xfrm>
          <a:prstGeom prst="rect">
            <a:avLst/>
          </a:prstGeom>
        </p:spPr>
      </p:pic>
      <p:pic>
        <p:nvPicPr>
          <p:cNvPr id="6" name="图片 5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6CE9472-8A09-FA79-F3C8-4481319477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83" y="2902513"/>
            <a:ext cx="6718840" cy="3367541"/>
          </a:xfrm>
          <a:prstGeom prst="rect">
            <a:avLst/>
          </a:prstGeom>
        </p:spPr>
      </p:pic>
      <p:pic>
        <p:nvPicPr>
          <p:cNvPr id="8" name="图片 7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935A8690-576C-CBEA-1F44-755EAB2A82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4" t="15263" r="7316"/>
          <a:stretch/>
        </p:blipFill>
        <p:spPr>
          <a:xfrm>
            <a:off x="6389952" y="587946"/>
            <a:ext cx="5131634" cy="262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5039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E934D-5A9B-0A60-ABED-C093E897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A8B41E8B-0F51-0577-F4E0-B8CFB36132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4622F608-C862-F22E-92CB-6F4C07639558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CA889B31-619D-2C76-27BE-339D658A161B}"/>
              </a:ext>
            </a:extLst>
          </p:cNvPr>
          <p:cNvSpPr txBox="1"/>
          <p:nvPr/>
        </p:nvSpPr>
        <p:spPr>
          <a:xfrm>
            <a:off x="1329753" y="790918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个人历史订单与信息修改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CCC7C714-94CD-05FE-3FFA-D91636EC80FE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4BCC5FEF-D6E3-5DC6-E5EC-0990BEB813BE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4" name="图片 3" descr="图形用户界面, 应用程序, 表格&#10;&#10;描述已自动生成">
            <a:extLst>
              <a:ext uri="{FF2B5EF4-FFF2-40B4-BE49-F238E27FC236}">
                <a16:creationId xmlns:a16="http://schemas.microsoft.com/office/drawing/2014/main" id="{9020EB10-F869-75D2-6918-62647D62AA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65" y="1532208"/>
            <a:ext cx="7189684" cy="3590509"/>
          </a:xfrm>
          <a:prstGeom prst="rect">
            <a:avLst/>
          </a:prstGeom>
        </p:spPr>
      </p:pic>
      <p:pic>
        <p:nvPicPr>
          <p:cNvPr id="6" name="图片 5" descr="图形用户界面&#10;&#10;中度可信度描述已自动生成">
            <a:extLst>
              <a:ext uri="{FF2B5EF4-FFF2-40B4-BE49-F238E27FC236}">
                <a16:creationId xmlns:a16="http://schemas.microsoft.com/office/drawing/2014/main" id="{9582C044-8A8C-7664-C19F-9E2E8FADE3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5" r="34137"/>
          <a:stretch/>
        </p:blipFill>
        <p:spPr>
          <a:xfrm>
            <a:off x="8178286" y="1469861"/>
            <a:ext cx="3204949" cy="476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2089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615E-591B-D9A3-73E9-AA7911E9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8A4519EE-165F-871B-756A-83BED5BC0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E5F63A8E-0395-EC3C-0A64-A6DEF7819013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7BB27B6D-F7AE-310F-2FB2-613295B4E3DB}"/>
              </a:ext>
            </a:extLst>
          </p:cNvPr>
          <p:cNvSpPr txBox="1"/>
          <p:nvPr/>
        </p:nvSpPr>
        <p:spPr>
          <a:xfrm>
            <a:off x="1329753" y="790918"/>
            <a:ext cx="17288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页面跳转流程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7399FA38-17CF-19EA-45FB-4BBCF135BD2A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5C7532D2-72D5-064E-B450-E2C17165A650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3" name="图片 2" descr="图示, 示意图&#10;&#10;描述已自动生成">
            <a:extLst>
              <a:ext uri="{FF2B5EF4-FFF2-40B4-BE49-F238E27FC236}">
                <a16:creationId xmlns:a16="http://schemas.microsoft.com/office/drawing/2014/main" id="{A12F4105-DCFD-5F5D-7D81-49A48C5B3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1"/>
          <a:stretch/>
        </p:blipFill>
        <p:spPr>
          <a:xfrm>
            <a:off x="3072186" y="769937"/>
            <a:ext cx="6112066" cy="55657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A7E258F-B406-0DBE-DEE2-FDE3FBB45255}"/>
              </a:ext>
            </a:extLst>
          </p:cNvPr>
          <p:cNvSpPr txBox="1"/>
          <p:nvPr/>
        </p:nvSpPr>
        <p:spPr>
          <a:xfrm>
            <a:off x="8858501" y="33681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围绕首页跳转</a:t>
            </a:r>
          </a:p>
        </p:txBody>
      </p:sp>
    </p:spTree>
    <p:extLst>
      <p:ext uri="{BB962C8B-B14F-4D97-AF65-F5344CB8AC3E}">
        <p14:creationId xmlns:p14="http://schemas.microsoft.com/office/powerpoint/2010/main" val="188597421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DB0DA-C0D0-32C6-22BE-6ECF2FF53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B0AE1C82-120B-90F6-1246-100868DE9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AAAC6DD6-0015-E505-2CE1-D9FBC676DA3B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2</a:t>
            </a: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5CE449BF-93EA-EB1F-054B-F5C3F92300F0}"/>
              </a:ext>
            </a:extLst>
          </p:cNvPr>
          <p:cNvSpPr txBox="1"/>
          <p:nvPr/>
        </p:nvSpPr>
        <p:spPr>
          <a:xfrm>
            <a:off x="1329753" y="790918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用户故事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87642B50-485A-6186-EAC2-FF196BBB8572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71AFD8EA-E174-BA81-36D9-F8B05CD9E3AD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F2953192-76F5-F1BC-1937-CF51FE58A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8" r="2886"/>
          <a:stretch/>
        </p:blipFill>
        <p:spPr bwMode="auto">
          <a:xfrm>
            <a:off x="3775016" y="561109"/>
            <a:ext cx="7781387" cy="5641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79A96F8D-0D9C-4ADE-0EA7-573675F97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041" y="769937"/>
            <a:ext cx="1410193" cy="2352615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EDF7992-4B34-16EC-81EB-0739A5634124}"/>
              </a:ext>
            </a:extLst>
          </p:cNvPr>
          <p:cNvSpPr txBox="1"/>
          <p:nvPr/>
        </p:nvSpPr>
        <p:spPr>
          <a:xfrm>
            <a:off x="635597" y="2889525"/>
            <a:ext cx="5460403" cy="389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altLang="zh-CN" sz="1600" b="1" kern="100" dirty="0">
                <a:effectLst/>
                <a:latin typeface="+mn-ea"/>
                <a:cs typeface="Times New Roman" panose="02020603050405020304" pitchFamily="18" charset="0"/>
              </a:rPr>
              <a:t>1 </a:t>
            </a:r>
            <a:r>
              <a:rPr lang="zh-CN" altLang="zh-CN" sz="1600" b="1" kern="100" dirty="0">
                <a:effectLst/>
                <a:latin typeface="+mn-ea"/>
                <a:cs typeface="Times New Roman" panose="02020603050405020304" pitchFamily="18" charset="0"/>
              </a:rPr>
              <a:t>作为买家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CN" altLang="zh-CN" sz="1600" kern="100" dirty="0">
                <a:effectLst/>
                <a:latin typeface="+mn-ea"/>
                <a:cs typeface="Arial" panose="020B0604020202020204" pitchFamily="34" charset="0"/>
              </a:rPr>
              <a:t>我希望能够浏览、筛选和搜索商品信息，可自由注册、登录，修改个人信息，商品详情页面提交购买意向，我可以在个人后台查看历史下单记录，以便我可以便捷地购买商品。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altLang="zh-CN" sz="1600" b="1" kern="100" dirty="0">
                <a:effectLst/>
                <a:latin typeface="+mn-ea"/>
                <a:cs typeface="Times New Roman" panose="02020603050405020304" pitchFamily="18" charset="0"/>
              </a:rPr>
              <a:t>2 </a:t>
            </a:r>
            <a:r>
              <a:rPr lang="zh-CN" altLang="zh-CN" sz="1600" b="1" kern="100" dirty="0">
                <a:effectLst/>
                <a:latin typeface="+mn-ea"/>
                <a:cs typeface="Times New Roman" panose="02020603050405020304" pitchFamily="18" charset="0"/>
              </a:rPr>
              <a:t>作为卖家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CN" altLang="zh-CN" sz="1600" kern="100" dirty="0">
                <a:effectLst/>
                <a:latin typeface="+mn-ea"/>
                <a:cs typeface="Arial" panose="020B0604020202020204" pitchFamily="34" charset="0"/>
              </a:rPr>
              <a:t>我希望能经过登录，在后台管理商品，包括商品发布，查看并改变商品状态（手动下架、库存为</a:t>
            </a:r>
            <a:r>
              <a:rPr lang="en-US" altLang="zh-CN" sz="1600" kern="100" dirty="0">
                <a:effectLst/>
                <a:latin typeface="+mn-ea"/>
                <a:cs typeface="Arial" panose="020B0604020202020204" pitchFamily="34" charset="0"/>
              </a:rPr>
              <a:t>0</a:t>
            </a:r>
            <a:r>
              <a:rPr lang="zh-CN" altLang="zh-CN" sz="1600" kern="100" dirty="0">
                <a:effectLst/>
                <a:latin typeface="+mn-ea"/>
                <a:cs typeface="Arial" panose="020B0604020202020204" pitchFamily="34" charset="0"/>
              </a:rPr>
              <a:t>自动下架），查看购买意向选择买家，查看商品历史订单，查看客户信息及其购买记录。我可以在忘记密码的情况下重置密码，也能在卖家后台修改密码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856954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AutoShape0"/>
          <p:cNvSpPr/>
          <p:nvPr/>
        </p:nvSpPr>
        <p:spPr>
          <a:xfrm rot="5400000">
            <a:off x="2657475" y="1637030"/>
            <a:ext cx="6877050" cy="3564890"/>
          </a:xfrm>
          <a:prstGeom prst="rect">
            <a:avLst/>
          </a:prstGeom>
          <a:solidFill>
            <a:srgbClr val="657C9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solidFill>
                <a:schemeClr val="bg1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Text box0"/>
          <p:cNvSpPr txBox="1"/>
          <p:nvPr/>
        </p:nvSpPr>
        <p:spPr>
          <a:xfrm>
            <a:off x="5327015" y="857250"/>
            <a:ext cx="1536700" cy="48304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zh-CN" altLang="en-US" sz="8800" b="1" dirty="0">
                <a:solidFill>
                  <a:srgbClr val="FAD7C8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sym typeface="汉仪小隶书简" panose="02010600000101010101" pitchFamily="2" charset="-122"/>
              </a:rPr>
              <a:t>谢谢观看</a:t>
            </a:r>
          </a:p>
        </p:txBody>
      </p:sp>
      <p:sp>
        <p:nvSpPr>
          <p:cNvPr id="15" name="AutoShape2"/>
          <p:cNvSpPr/>
          <p:nvPr/>
        </p:nvSpPr>
        <p:spPr>
          <a:xfrm>
            <a:off x="4457065" y="332740"/>
            <a:ext cx="3273425" cy="618045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8" name="Text box0"/>
          <p:cNvSpPr txBox="1"/>
          <p:nvPr/>
        </p:nvSpPr>
        <p:spPr>
          <a:xfrm>
            <a:off x="5052966" y="2134739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CONTENTS</a:t>
            </a:r>
            <a:endParaRPr lang="zh-CN" altLang="en-US" sz="3600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9" name="Text box1"/>
          <p:cNvSpPr txBox="1"/>
          <p:nvPr/>
        </p:nvSpPr>
        <p:spPr>
          <a:xfrm>
            <a:off x="5092225" y="2969075"/>
            <a:ext cx="138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项目进度</a:t>
            </a:r>
          </a:p>
        </p:txBody>
      </p:sp>
      <p:sp>
        <p:nvSpPr>
          <p:cNvPr id="10" name="Text box2"/>
          <p:cNvSpPr txBox="1"/>
          <p:nvPr/>
        </p:nvSpPr>
        <p:spPr>
          <a:xfrm>
            <a:off x="7780523" y="2969075"/>
            <a:ext cx="20688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项目任务及分工</a:t>
            </a:r>
          </a:p>
        </p:txBody>
      </p:sp>
      <p:sp>
        <p:nvSpPr>
          <p:cNvPr id="11" name="Text box3"/>
          <p:cNvSpPr txBox="1"/>
          <p:nvPr/>
        </p:nvSpPr>
        <p:spPr>
          <a:xfrm>
            <a:off x="5092225" y="3455950"/>
            <a:ext cx="1383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成果展示</a:t>
            </a:r>
          </a:p>
        </p:txBody>
      </p:sp>
      <p:cxnSp>
        <p:nvCxnSpPr>
          <p:cNvPr id="14" name="Line0"/>
          <p:cNvCxnSpPr/>
          <p:nvPr/>
        </p:nvCxnSpPr>
        <p:spPr>
          <a:xfrm>
            <a:off x="5183231" y="3988922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ine1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7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8" name="Text box6"/>
          <p:cNvSpPr txBox="1"/>
          <p:nvPr/>
        </p:nvSpPr>
        <p:spPr>
          <a:xfrm>
            <a:off x="2765060" y="302414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657C9F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目录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9" name="Line0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2" name="Text box0"/>
          <p:cNvSpPr txBox="1"/>
          <p:nvPr/>
        </p:nvSpPr>
        <p:spPr>
          <a:xfrm>
            <a:off x="2882932" y="2928127"/>
            <a:ext cx="870751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335" b="1" dirty="0">
                <a:solidFill>
                  <a:srgbClr val="FAD9CB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01</a:t>
            </a:r>
            <a:endParaRPr lang="zh-CN" altLang="en-US" sz="5335" b="1" dirty="0">
              <a:solidFill>
                <a:srgbClr val="FAD9CB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4" name="Text box1"/>
          <p:cNvSpPr txBox="1"/>
          <p:nvPr/>
        </p:nvSpPr>
        <p:spPr>
          <a:xfrm>
            <a:off x="4990638" y="2155896"/>
            <a:ext cx="3198311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5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PART.ONE</a:t>
            </a:r>
            <a:endParaRPr lang="zh-CN" altLang="en-US" sz="4265" b="1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5" name="Text box2"/>
          <p:cNvSpPr txBox="1"/>
          <p:nvPr/>
        </p:nvSpPr>
        <p:spPr>
          <a:xfrm>
            <a:off x="5014907" y="299023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项目进度</a:t>
            </a:r>
          </a:p>
        </p:txBody>
      </p:sp>
      <p:cxnSp>
        <p:nvCxnSpPr>
          <p:cNvPr id="17" name="Line1"/>
          <p:cNvCxnSpPr/>
          <p:nvPr/>
        </p:nvCxnSpPr>
        <p:spPr>
          <a:xfrm>
            <a:off x="5135893" y="3660785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42" name="Line0"/>
          <p:cNvCxnSpPr/>
          <p:nvPr/>
        </p:nvCxnSpPr>
        <p:spPr>
          <a:xfrm flipV="1">
            <a:off x="1329385" y="5732937"/>
            <a:ext cx="8571865" cy="16510"/>
          </a:xfrm>
          <a:prstGeom prst="line">
            <a:avLst/>
          </a:prstGeom>
          <a:ln w="38100">
            <a:solidFill>
              <a:srgbClr val="FAD9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5"/>
          <p:cNvSpPr/>
          <p:nvPr/>
        </p:nvSpPr>
        <p:spPr>
          <a:xfrm flipV="1">
            <a:off x="1329055" y="1915160"/>
            <a:ext cx="8514080" cy="81915"/>
          </a:xfrm>
          <a:prstGeom prst="rect">
            <a:avLst/>
          </a:prstGeom>
          <a:solidFill>
            <a:srgbClr val="FAD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8" name="Text box2"/>
          <p:cNvSpPr txBox="1"/>
          <p:nvPr/>
        </p:nvSpPr>
        <p:spPr>
          <a:xfrm>
            <a:off x="1329753" y="790918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项目进度</a:t>
            </a:r>
          </a:p>
        </p:txBody>
      </p:sp>
      <p:sp>
        <p:nvSpPr>
          <p:cNvPr id="49" name="Freeform1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50" name="Text box4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1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16127" y="1505996"/>
            <a:ext cx="8235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目前的项目总体进度为：</a:t>
            </a:r>
            <a:r>
              <a:rPr lang="en-US" altLang="zh-CN" dirty="0"/>
              <a:t>60%</a:t>
            </a:r>
            <a:endParaRPr lang="zh-CN" altLang="en-US" dirty="0"/>
          </a:p>
        </p:txBody>
      </p:sp>
      <p:pic>
        <p:nvPicPr>
          <p:cNvPr id="3" name="图片 2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798189B1-E594-2A51-E932-376FB54601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734" y="1997075"/>
            <a:ext cx="9289585" cy="358933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9" name="Line0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2" name="Text box0"/>
          <p:cNvSpPr txBox="1"/>
          <p:nvPr/>
        </p:nvSpPr>
        <p:spPr>
          <a:xfrm>
            <a:off x="2882932" y="2928127"/>
            <a:ext cx="870751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335" b="1" dirty="0">
                <a:solidFill>
                  <a:srgbClr val="FAD9CB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02</a:t>
            </a:r>
            <a:endParaRPr lang="zh-CN" altLang="en-US" sz="5335" b="1" dirty="0">
              <a:solidFill>
                <a:srgbClr val="FAD9CB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4" name="Text box1"/>
          <p:cNvSpPr txBox="1"/>
          <p:nvPr/>
        </p:nvSpPr>
        <p:spPr>
          <a:xfrm>
            <a:off x="4990638" y="2155896"/>
            <a:ext cx="3408305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5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PART.TWO</a:t>
            </a:r>
            <a:endParaRPr lang="zh-CN" altLang="en-US" sz="4265" b="1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5" name="Text box2"/>
          <p:cNvSpPr txBox="1"/>
          <p:nvPr/>
        </p:nvSpPr>
        <p:spPr>
          <a:xfrm>
            <a:off x="5014907" y="2990232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项目任务及分工</a:t>
            </a:r>
          </a:p>
        </p:txBody>
      </p:sp>
      <p:cxnSp>
        <p:nvCxnSpPr>
          <p:cNvPr id="17" name="Line1"/>
          <p:cNvCxnSpPr/>
          <p:nvPr/>
        </p:nvCxnSpPr>
        <p:spPr>
          <a:xfrm>
            <a:off x="5135893" y="3660785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4" name="Text box0"/>
          <p:cNvSpPr txBox="1"/>
          <p:nvPr/>
        </p:nvSpPr>
        <p:spPr>
          <a:xfrm>
            <a:off x="1329753" y="790918"/>
            <a:ext cx="1969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项目任务及分工</a:t>
            </a:r>
          </a:p>
        </p:txBody>
      </p:sp>
      <p:sp>
        <p:nvSpPr>
          <p:cNvPr id="6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2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8" name="图片 7" descr="图形用户界面, 文本&#10;&#10;描述已自动生成">
            <a:extLst>
              <a:ext uri="{FF2B5EF4-FFF2-40B4-BE49-F238E27FC236}">
                <a16:creationId xmlns:a16="http://schemas.microsoft.com/office/drawing/2014/main" id="{C333BAE6-54E0-7523-68DB-0BA84149A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523" y="1335739"/>
            <a:ext cx="6050545" cy="45524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9" name="Line0"/>
          <p:cNvCxnSpPr/>
          <p:nvPr/>
        </p:nvCxnSpPr>
        <p:spPr>
          <a:xfrm>
            <a:off x="3369191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1"/>
          <p:cNvSpPr/>
          <p:nvPr/>
        </p:nvSpPr>
        <p:spPr>
          <a:xfrm rot="18935288">
            <a:off x="2250054" y="2270802"/>
            <a:ext cx="1833705" cy="1833705"/>
          </a:xfrm>
          <a:prstGeom prst="flowChartDecision">
            <a:avLst/>
          </a:prstGeom>
          <a:solidFill>
            <a:srgbClr val="FAD9CB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1" name="AutoShape2"/>
          <p:cNvSpPr/>
          <p:nvPr/>
        </p:nvSpPr>
        <p:spPr>
          <a:xfrm rot="18935288">
            <a:off x="2459914" y="2461236"/>
            <a:ext cx="1833705" cy="1833705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2" name="Text box0"/>
          <p:cNvSpPr txBox="1"/>
          <p:nvPr/>
        </p:nvSpPr>
        <p:spPr>
          <a:xfrm>
            <a:off x="2882932" y="2928127"/>
            <a:ext cx="870751" cy="913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335" b="1" dirty="0">
                <a:solidFill>
                  <a:srgbClr val="FAD9CB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03</a:t>
            </a:r>
            <a:endParaRPr lang="zh-CN" altLang="en-US" sz="5335" b="1" dirty="0">
              <a:solidFill>
                <a:srgbClr val="FAD9CB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4" name="Text box1"/>
          <p:cNvSpPr txBox="1"/>
          <p:nvPr/>
        </p:nvSpPr>
        <p:spPr>
          <a:xfrm>
            <a:off x="4990638" y="2155896"/>
            <a:ext cx="4057521" cy="748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65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PART.THREE</a:t>
            </a:r>
            <a:endParaRPr lang="zh-CN" altLang="en-US" sz="4265" b="1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15" name="Text box2"/>
          <p:cNvSpPr txBox="1"/>
          <p:nvPr/>
        </p:nvSpPr>
        <p:spPr>
          <a:xfrm>
            <a:off x="5014907" y="2990232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成果展示</a:t>
            </a:r>
          </a:p>
        </p:txBody>
      </p:sp>
      <p:sp>
        <p:nvSpPr>
          <p:cNvPr id="16" name="Text box3"/>
          <p:cNvSpPr txBox="1"/>
          <p:nvPr/>
        </p:nvSpPr>
        <p:spPr>
          <a:xfrm>
            <a:off x="5011186" y="3804679"/>
            <a:ext cx="5405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cxnSp>
        <p:nvCxnSpPr>
          <p:cNvPr id="17" name="Line1"/>
          <p:cNvCxnSpPr/>
          <p:nvPr/>
        </p:nvCxnSpPr>
        <p:spPr>
          <a:xfrm>
            <a:off x="5135893" y="3660785"/>
            <a:ext cx="518457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/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/>
          <p:cNvSpPr txBox="1"/>
          <p:nvPr/>
        </p:nvSpPr>
        <p:spPr>
          <a:xfrm>
            <a:off x="1329753" y="790918"/>
            <a:ext cx="1406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首页</a:t>
            </a:r>
            <a:r>
              <a:rPr lang="en-US" altLang="zh-CN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+</a:t>
            </a:r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搜索</a:t>
            </a:r>
          </a:p>
        </p:txBody>
      </p:sp>
      <p:sp>
        <p:nvSpPr>
          <p:cNvPr id="24" name="Freeform0"/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/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5" name="图片 4" descr="图形用户界面, 网站&#10;&#10;描述已自动生成">
            <a:extLst>
              <a:ext uri="{FF2B5EF4-FFF2-40B4-BE49-F238E27FC236}">
                <a16:creationId xmlns:a16="http://schemas.microsoft.com/office/drawing/2014/main" id="{FCEDA7DD-B9A2-8079-740B-7353011C7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11" y="1335739"/>
            <a:ext cx="8162894" cy="3953234"/>
          </a:xfrm>
          <a:prstGeom prst="rect">
            <a:avLst/>
          </a:prstGeom>
        </p:spPr>
      </p:pic>
      <p:pic>
        <p:nvPicPr>
          <p:cNvPr id="7" name="图片 6" descr="图形用户界面, 网站&#10;&#10;描述已自动生成">
            <a:extLst>
              <a:ext uri="{FF2B5EF4-FFF2-40B4-BE49-F238E27FC236}">
                <a16:creationId xmlns:a16="http://schemas.microsoft.com/office/drawing/2014/main" id="{C7E17E80-5462-5287-1DB3-96435AF7C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879" y="3173550"/>
            <a:ext cx="4298475" cy="336320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FBAAB-74AD-4413-362A-05ADCA9BF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0">
            <a:extLst>
              <a:ext uri="{FF2B5EF4-FFF2-40B4-BE49-F238E27FC236}">
                <a16:creationId xmlns:a16="http://schemas.microsoft.com/office/drawing/2014/main" id="{6C1D2A42-4D80-2EC1-4BFD-7A510E876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6" name="AutoShape0">
            <a:extLst>
              <a:ext uri="{FF2B5EF4-FFF2-40B4-BE49-F238E27FC236}">
                <a16:creationId xmlns:a16="http://schemas.microsoft.com/office/drawing/2014/main" id="{E3F94ADC-D18E-88B2-24A2-0F5F07BDFA0C}"/>
              </a:ext>
            </a:extLst>
          </p:cNvPr>
          <p:cNvSpPr/>
          <p:nvPr/>
        </p:nvSpPr>
        <p:spPr>
          <a:xfrm>
            <a:off x="519931" y="465959"/>
            <a:ext cx="11152139" cy="59260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1" name="Text box0">
            <a:extLst>
              <a:ext uri="{FF2B5EF4-FFF2-40B4-BE49-F238E27FC236}">
                <a16:creationId xmlns:a16="http://schemas.microsoft.com/office/drawing/2014/main" id="{37B817AD-5842-62DC-CD72-801CB6D4DDD2}"/>
              </a:ext>
            </a:extLst>
          </p:cNvPr>
          <p:cNvSpPr txBox="1"/>
          <p:nvPr/>
        </p:nvSpPr>
        <p:spPr>
          <a:xfrm>
            <a:off x="1329753" y="790918"/>
            <a:ext cx="2480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用户注册及登录页面</a:t>
            </a:r>
          </a:p>
        </p:txBody>
      </p:sp>
      <p:sp>
        <p:nvSpPr>
          <p:cNvPr id="24" name="Freeform0">
            <a:extLst>
              <a:ext uri="{FF2B5EF4-FFF2-40B4-BE49-F238E27FC236}">
                <a16:creationId xmlns:a16="http://schemas.microsoft.com/office/drawing/2014/main" id="{6A18AA7A-30A9-4A2E-1E2A-EAE573F252D8}"/>
              </a:ext>
            </a:extLst>
          </p:cNvPr>
          <p:cNvSpPr/>
          <p:nvPr/>
        </p:nvSpPr>
        <p:spPr>
          <a:xfrm>
            <a:off x="808766" y="769937"/>
            <a:ext cx="370968" cy="553545"/>
          </a:xfrm>
          <a:custGeom>
            <a:avLst/>
            <a:gdLst>
              <a:gd name="connsiteX0" fmla="*/ 0 w 671332"/>
              <a:gd name="connsiteY0" fmla="*/ 0 h 671332"/>
              <a:gd name="connsiteX1" fmla="*/ 671332 w 671332"/>
              <a:gd name="connsiteY1" fmla="*/ 0 h 671332"/>
              <a:gd name="connsiteX2" fmla="*/ 671332 w 671332"/>
              <a:gd name="connsiteY2" fmla="*/ 289029 h 671332"/>
              <a:gd name="connsiteX3" fmla="*/ 578734 w 671332"/>
              <a:gd name="connsiteY3" fmla="*/ 289029 h 671332"/>
              <a:gd name="connsiteX4" fmla="*/ 578734 w 671332"/>
              <a:gd name="connsiteY4" fmla="*/ 670870 h 671332"/>
              <a:gd name="connsiteX5" fmla="*/ 671332 w 671332"/>
              <a:gd name="connsiteY5" fmla="*/ 670870 h 671332"/>
              <a:gd name="connsiteX6" fmla="*/ 671332 w 671332"/>
              <a:gd name="connsiteY6" fmla="*/ 671332 h 671332"/>
              <a:gd name="connsiteX7" fmla="*/ 0 w 671332"/>
              <a:gd name="connsiteY7" fmla="*/ 671332 h 671332"/>
              <a:gd name="connsiteX8" fmla="*/ 0 w 671332"/>
              <a:gd name="connsiteY8" fmla="*/ 0 h 671332"/>
              <a:gd name="connsiteX0-1" fmla="*/ 578734 w 671332"/>
              <a:gd name="connsiteY0-2" fmla="*/ 289029 h 671332"/>
              <a:gd name="connsiteX1-3" fmla="*/ 578734 w 671332"/>
              <a:gd name="connsiteY1-4" fmla="*/ 670870 h 671332"/>
              <a:gd name="connsiteX2-5" fmla="*/ 671332 w 671332"/>
              <a:gd name="connsiteY2-6" fmla="*/ 670870 h 671332"/>
              <a:gd name="connsiteX3-7" fmla="*/ 671332 w 671332"/>
              <a:gd name="connsiteY3-8" fmla="*/ 671332 h 671332"/>
              <a:gd name="connsiteX4-9" fmla="*/ 0 w 671332"/>
              <a:gd name="connsiteY4-10" fmla="*/ 671332 h 671332"/>
              <a:gd name="connsiteX5-11" fmla="*/ 0 w 671332"/>
              <a:gd name="connsiteY5-12" fmla="*/ 0 h 671332"/>
              <a:gd name="connsiteX6-13" fmla="*/ 671332 w 671332"/>
              <a:gd name="connsiteY6-14" fmla="*/ 0 h 671332"/>
              <a:gd name="connsiteX7-15" fmla="*/ 671332 w 671332"/>
              <a:gd name="connsiteY7-16" fmla="*/ 289029 h 671332"/>
              <a:gd name="connsiteX8-17" fmla="*/ 670174 w 671332"/>
              <a:gd name="connsiteY8-18" fmla="*/ 380469 h 671332"/>
              <a:gd name="connsiteX0-19" fmla="*/ 614219 w 671332"/>
              <a:gd name="connsiteY0-20" fmla="*/ 519681 h 671332"/>
              <a:gd name="connsiteX1-21" fmla="*/ 578734 w 671332"/>
              <a:gd name="connsiteY1-22" fmla="*/ 670870 h 671332"/>
              <a:gd name="connsiteX2-23" fmla="*/ 671332 w 671332"/>
              <a:gd name="connsiteY2-24" fmla="*/ 670870 h 671332"/>
              <a:gd name="connsiteX3-25" fmla="*/ 671332 w 671332"/>
              <a:gd name="connsiteY3-26" fmla="*/ 671332 h 671332"/>
              <a:gd name="connsiteX4-27" fmla="*/ 0 w 671332"/>
              <a:gd name="connsiteY4-28" fmla="*/ 671332 h 671332"/>
              <a:gd name="connsiteX5-29" fmla="*/ 0 w 671332"/>
              <a:gd name="connsiteY5-30" fmla="*/ 0 h 671332"/>
              <a:gd name="connsiteX6-31" fmla="*/ 671332 w 671332"/>
              <a:gd name="connsiteY6-32" fmla="*/ 0 h 671332"/>
              <a:gd name="connsiteX7-33" fmla="*/ 671332 w 671332"/>
              <a:gd name="connsiteY7-34" fmla="*/ 289029 h 671332"/>
              <a:gd name="connsiteX8-35" fmla="*/ 670174 w 671332"/>
              <a:gd name="connsiteY8-36" fmla="*/ 380469 h 671332"/>
              <a:gd name="connsiteX0-37" fmla="*/ 578734 w 671332"/>
              <a:gd name="connsiteY0-38" fmla="*/ 670870 h 671332"/>
              <a:gd name="connsiteX1-39" fmla="*/ 671332 w 671332"/>
              <a:gd name="connsiteY1-40" fmla="*/ 670870 h 671332"/>
              <a:gd name="connsiteX2-41" fmla="*/ 671332 w 671332"/>
              <a:gd name="connsiteY2-42" fmla="*/ 671332 h 671332"/>
              <a:gd name="connsiteX3-43" fmla="*/ 0 w 671332"/>
              <a:gd name="connsiteY3-44" fmla="*/ 671332 h 671332"/>
              <a:gd name="connsiteX4-45" fmla="*/ 0 w 671332"/>
              <a:gd name="connsiteY4-46" fmla="*/ 0 h 671332"/>
              <a:gd name="connsiteX5-47" fmla="*/ 671332 w 671332"/>
              <a:gd name="connsiteY5-48" fmla="*/ 0 h 671332"/>
              <a:gd name="connsiteX6-49" fmla="*/ 671332 w 671332"/>
              <a:gd name="connsiteY6-50" fmla="*/ 289029 h 671332"/>
              <a:gd name="connsiteX7-51" fmla="*/ 670174 w 671332"/>
              <a:gd name="connsiteY7-52" fmla="*/ 380469 h 671332"/>
              <a:gd name="connsiteX0-53" fmla="*/ 578734 w 671332"/>
              <a:gd name="connsiteY0-54" fmla="*/ 670870 h 671332"/>
              <a:gd name="connsiteX1-55" fmla="*/ 671332 w 671332"/>
              <a:gd name="connsiteY1-56" fmla="*/ 670870 h 671332"/>
              <a:gd name="connsiteX2-57" fmla="*/ 671332 w 671332"/>
              <a:gd name="connsiteY2-58" fmla="*/ 671332 h 671332"/>
              <a:gd name="connsiteX3-59" fmla="*/ 0 w 671332"/>
              <a:gd name="connsiteY3-60" fmla="*/ 671332 h 671332"/>
              <a:gd name="connsiteX4-61" fmla="*/ 0 w 671332"/>
              <a:gd name="connsiteY4-62" fmla="*/ 0 h 671332"/>
              <a:gd name="connsiteX5-63" fmla="*/ 671332 w 671332"/>
              <a:gd name="connsiteY5-64" fmla="*/ 0 h 671332"/>
              <a:gd name="connsiteX6-65" fmla="*/ 671332 w 671332"/>
              <a:gd name="connsiteY6-66" fmla="*/ 289029 h 671332"/>
              <a:gd name="connsiteX0-67" fmla="*/ 578734 w 675208"/>
              <a:gd name="connsiteY0-68" fmla="*/ 670870 h 671332"/>
              <a:gd name="connsiteX1-69" fmla="*/ 671332 w 675208"/>
              <a:gd name="connsiteY1-70" fmla="*/ 670870 h 671332"/>
              <a:gd name="connsiteX2-71" fmla="*/ 671332 w 675208"/>
              <a:gd name="connsiteY2-72" fmla="*/ 671332 h 671332"/>
              <a:gd name="connsiteX3-73" fmla="*/ 0 w 675208"/>
              <a:gd name="connsiteY3-74" fmla="*/ 671332 h 671332"/>
              <a:gd name="connsiteX4-75" fmla="*/ 0 w 675208"/>
              <a:gd name="connsiteY4-76" fmla="*/ 0 h 671332"/>
              <a:gd name="connsiteX5-77" fmla="*/ 671332 w 675208"/>
              <a:gd name="connsiteY5-78" fmla="*/ 0 h 671332"/>
              <a:gd name="connsiteX6-79" fmla="*/ 675208 w 675208"/>
              <a:gd name="connsiteY6-80" fmla="*/ 168863 h 67133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5208" h="671332">
                <a:moveTo>
                  <a:pt x="578734" y="670870"/>
                </a:moveTo>
                <a:lnTo>
                  <a:pt x="671332" y="670870"/>
                </a:lnTo>
                <a:lnTo>
                  <a:pt x="671332" y="671332"/>
                </a:lnTo>
                <a:lnTo>
                  <a:pt x="0" y="671332"/>
                </a:lnTo>
                <a:lnTo>
                  <a:pt x="0" y="0"/>
                </a:lnTo>
                <a:lnTo>
                  <a:pt x="671332" y="0"/>
                </a:lnTo>
                <a:lnTo>
                  <a:pt x="675208" y="168863"/>
                </a:lnTo>
              </a:path>
            </a:pathLst>
          </a:custGeom>
          <a:noFill/>
          <a:ln w="29845">
            <a:solidFill>
              <a:srgbClr val="94A4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25000"/>
                </a:schemeClr>
              </a:solidFill>
              <a:latin typeface="汉仪小隶书简" panose="02010600000101010101" pitchFamily="2" charset="-122"/>
              <a:ea typeface="汉仪落花诗繁" panose="00020600040101010101" pitchFamily="18" charset="-122"/>
              <a:sym typeface="汉仪小隶书简" panose="02010600000101010101" pitchFamily="2" charset="-122"/>
            </a:endParaRPr>
          </a:p>
        </p:txBody>
      </p:sp>
      <p:sp>
        <p:nvSpPr>
          <p:cNvPr id="27" name="Text box2">
            <a:extLst>
              <a:ext uri="{FF2B5EF4-FFF2-40B4-BE49-F238E27FC236}">
                <a16:creationId xmlns:a16="http://schemas.microsoft.com/office/drawing/2014/main" id="{FFEF6938-0FE1-14A7-3349-B421D217D1D9}"/>
              </a:ext>
            </a:extLst>
          </p:cNvPr>
          <p:cNvSpPr txBox="1"/>
          <p:nvPr/>
        </p:nvSpPr>
        <p:spPr>
          <a:xfrm>
            <a:off x="1016045" y="966407"/>
            <a:ext cx="3000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4A4BC"/>
                </a:solidFill>
                <a:latin typeface="汉仪小隶书简" panose="02010600000101010101" pitchFamily="2" charset="-122"/>
                <a:ea typeface="汉仪落花诗繁" panose="00020600040101010101" pitchFamily="18" charset="-122"/>
                <a:cs typeface="阿里巴巴普惠体 R" panose="00020600040101010101" pitchFamily="18" charset="-122"/>
                <a:sym typeface="汉仪小隶书简" panose="02010600000101010101" pitchFamily="2" charset="-122"/>
              </a:rPr>
              <a:t>3</a:t>
            </a:r>
            <a:endParaRPr lang="zh-CN" altLang="en-US" dirty="0">
              <a:solidFill>
                <a:srgbClr val="94A4BC"/>
              </a:solidFill>
              <a:latin typeface="汉仪小隶书简" panose="02010600000101010101" pitchFamily="2" charset="-122"/>
              <a:ea typeface="汉仪落花诗繁" panose="00020600040101010101" pitchFamily="18" charset="-122"/>
              <a:cs typeface="阿里巴巴普惠体 R" panose="00020600040101010101" pitchFamily="18" charset="-122"/>
              <a:sym typeface="汉仪小隶书简" panose="0201060000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975BAB-9552-A588-5E29-CC16753B1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075" y="1386168"/>
            <a:ext cx="4524607" cy="254159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F79DCA7-2658-4BA3-D444-A0F6CD39A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9160" y="2621280"/>
            <a:ext cx="4632960" cy="334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0740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hjMmUxZWJhODFkODc0OGFjYmY5ZTc3ZGE3NTBmN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290</Words>
  <Application>Microsoft Office PowerPoint</Application>
  <PresentationFormat>宽屏</PresentationFormat>
  <Paragraphs>75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等线 Light</vt:lpstr>
      <vt:lpstr>汉仪小隶书简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我 柳</cp:lastModifiedBy>
  <cp:revision>24</cp:revision>
  <dcterms:created xsi:type="dcterms:W3CDTF">2019-06-23T21:26:00Z</dcterms:created>
  <dcterms:modified xsi:type="dcterms:W3CDTF">2024-10-31T01:16:05Z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DAB6C5D9E322431984AEC5F41F70EC87_12</vt:lpwstr>
  </property>
</Properties>
</file>