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382" r:id="rId2"/>
    <p:sldId id="3376" r:id="rId3"/>
    <p:sldId id="3369" r:id="rId4"/>
    <p:sldId id="273" r:id="rId5"/>
    <p:sldId id="3408" r:id="rId6"/>
    <p:sldId id="3378" r:id="rId7"/>
    <p:sldId id="3372" r:id="rId8"/>
    <p:sldId id="3379" r:id="rId9"/>
    <p:sldId id="3368" r:id="rId10"/>
    <p:sldId id="3399" r:id="rId11"/>
    <p:sldId id="3400" r:id="rId12"/>
    <p:sldId id="3403" r:id="rId13"/>
    <p:sldId id="3406" r:id="rId14"/>
    <p:sldId id="3407" r:id="rId15"/>
    <p:sldId id="3383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ACC1"/>
    <a:srgbClr val="657C9F"/>
    <a:srgbClr val="FAD9CB"/>
    <a:srgbClr val="FAD7C8"/>
    <a:srgbClr val="94A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进度呈现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390916480447321"/>
          <c:y val="0.17969885432230887"/>
          <c:w val="0.86238536787051789"/>
          <c:h val="0.7133753845944554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7ACC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目标</c:v>
                </c:pt>
                <c:pt idx="1">
                  <c:v>前端</c:v>
                </c:pt>
                <c:pt idx="2">
                  <c:v>后端</c:v>
                </c:pt>
                <c:pt idx="3">
                  <c:v>测试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90</c:v>
                </c:pt>
                <c:pt idx="2">
                  <c:v>85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C-42E4-9DF8-48054BCCAD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目标</c:v>
                </c:pt>
                <c:pt idx="1">
                  <c:v>前端</c:v>
                </c:pt>
                <c:pt idx="2">
                  <c:v>后端</c:v>
                </c:pt>
                <c:pt idx="3">
                  <c:v>测试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E53C-42E4-9DF8-48054BCCAD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目标</c:v>
                </c:pt>
                <c:pt idx="1">
                  <c:v>前端</c:v>
                </c:pt>
                <c:pt idx="2">
                  <c:v>后端</c:v>
                </c:pt>
                <c:pt idx="3">
                  <c:v>测试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53C-42E4-9DF8-48054BCCA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32079007"/>
        <c:axId val="1132076127"/>
      </c:barChart>
      <c:catAx>
        <c:axId val="11320790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2076127"/>
        <c:crosses val="autoZero"/>
        <c:auto val="1"/>
        <c:lblAlgn val="ctr"/>
        <c:lblOffset val="100"/>
        <c:noMultiLvlLbl val="0"/>
      </c:catAx>
      <c:valAx>
        <c:axId val="11320761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2079007"/>
        <c:crosses val="autoZero"/>
        <c:crossBetween val="between"/>
      </c:valAx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8D03-0C31-4690-B511-681DCBECF093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BE590-77A5-40B6-AAF9-E1DA35456A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BE590-77A5-40B6-AAF9-E1DA35456A3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FDDFC-20E5-6A88-1091-0087C2FC4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D62119-A337-3BC9-5D68-B4716A1C3B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435A792-D017-E1D0-0989-4A67C4226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BB111-B378-5137-96BD-2424747D9D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7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88F62-D9E7-0112-23B1-84994B453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49C041-FA86-47F3-467F-EEA5B90BC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04A015A-17A7-1CCB-1AA3-1DD4B19AB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9E96C4-6C20-2DFE-841B-6263F1BC39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3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95413-76F2-615A-FA94-54EF61DCA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007B7C4-2386-993C-7418-5A57EA9D21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E57273-9B5E-384A-2B6A-15D79F612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699DD-A976-0678-C1BA-24762CBBBB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683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BE590-77A5-40B6-AAF9-E1DA35456A38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CC3E1-0C5B-B5AB-C0B8-A7F3D907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D6AC873-3196-F2A5-506C-2D7E3327A6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35460CC-778D-2B5B-DE03-61587AD91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022AB5-03CE-AE86-1EC1-3D4C6283E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25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Placeholder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Placeholder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Placeholder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Placeholder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Placeholder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Placeholder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Placeholder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Placeholder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Placeholder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Placeholder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Placeholder2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Placeholder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Placeholder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Placeholder2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Placeholder3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Placeholder4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Placeholder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8" name="Placeholder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Placeholder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Placeholder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Placeholder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3" name="Placeholder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laceholder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Placeholder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Placeholder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Placeholder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Placeholder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Placeholder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Placeholder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Placeholder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93DD-B25E-4347-8CCF-1B3E57DA0EE8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Placeholder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AutoShape0"/>
          <p:cNvSpPr/>
          <p:nvPr/>
        </p:nvSpPr>
        <p:spPr>
          <a:xfrm rot="5400000">
            <a:off x="2440404" y="1122590"/>
            <a:ext cx="6876850" cy="4593963"/>
          </a:xfrm>
          <a:prstGeom prst="rect">
            <a:avLst/>
          </a:prstGeom>
          <a:solidFill>
            <a:srgbClr val="657C9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1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1" name="Text box0"/>
          <p:cNvSpPr txBox="1"/>
          <p:nvPr/>
        </p:nvSpPr>
        <p:spPr>
          <a:xfrm>
            <a:off x="5878532" y="332740"/>
            <a:ext cx="1015663" cy="29286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5400" b="1" dirty="0">
                <a:solidFill>
                  <a:srgbClr val="FAD7C8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·</a:t>
            </a:r>
            <a:r>
              <a:rPr kumimoji="1" lang="zh-CN" altLang="en-US" sz="5400" b="1" dirty="0">
                <a:solidFill>
                  <a:srgbClr val="FAD7C8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第四次</a:t>
            </a:r>
          </a:p>
        </p:txBody>
      </p:sp>
      <p:sp>
        <p:nvSpPr>
          <p:cNvPr id="12" name="AutoShape1"/>
          <p:cNvSpPr/>
          <p:nvPr/>
        </p:nvSpPr>
        <p:spPr>
          <a:xfrm rot="16200000">
            <a:off x="7057631" y="1900539"/>
            <a:ext cx="551689" cy="336554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Calibri Light" panose="020F0302020204030204" pitchFamily="34" charset="0"/>
                <a:sym typeface="汉仪小隶书简" panose="02010600000101010101" pitchFamily="2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Calibri Light" panose="020F0302020204030204" pitchFamily="34" charset="0"/>
                <a:sym typeface="汉仪小隶书简" panose="02010600000101010101" pitchFamily="2" charset="-122"/>
              </a:rPr>
              <a:t>2024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Calibri Light" panose="020F0302020204030204" pitchFamily="34" charset="0"/>
                <a:sym typeface="汉仪小隶书简" panose="02010600000101010101" pitchFamily="2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Calibri Light" panose="020F0302020204030204" pitchFamily="34" charset="0"/>
                <a:sym typeface="汉仪小隶书简" panose="02010600000101010101" pitchFamily="2" charset="-122"/>
              </a:rPr>
              <a:t>11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Calibri Light" panose="020F0302020204030204" pitchFamily="34" charset="0"/>
                <a:sym typeface="汉仪小隶书简" panose="02010600000101010101" pitchFamily="2" charset="-122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Calibri Light" panose="020F0302020204030204" pitchFamily="34" charset="0"/>
                <a:sym typeface="汉仪小隶书简" panose="02010600000101010101" pitchFamily="2" charset="-122"/>
              </a:rPr>
              <a:t>28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Calibri Light" panose="020F0302020204030204" pitchFamily="34" charset="0"/>
                <a:sym typeface="汉仪小隶书简" panose="02010600000101010101" pitchFamily="2" charset="-122"/>
              </a:rPr>
              <a:t>日</a:t>
            </a:r>
          </a:p>
        </p:txBody>
      </p:sp>
      <p:sp>
        <p:nvSpPr>
          <p:cNvPr id="14" name="Text box2"/>
          <p:cNvSpPr txBox="1"/>
          <p:nvPr/>
        </p:nvSpPr>
        <p:spPr>
          <a:xfrm>
            <a:off x="4219575" y="454660"/>
            <a:ext cx="1536700" cy="59575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8800" b="1" dirty="0">
                <a:solidFill>
                  <a:srgbClr val="FAD7C8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阶段性评审</a:t>
            </a:r>
          </a:p>
        </p:txBody>
      </p:sp>
      <p:sp>
        <p:nvSpPr>
          <p:cNvPr id="15" name="AutoShape2"/>
          <p:cNvSpPr/>
          <p:nvPr/>
        </p:nvSpPr>
        <p:spPr>
          <a:xfrm>
            <a:off x="3687097" y="96624"/>
            <a:ext cx="4383464" cy="66647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F0449B-006A-CFE7-2BEF-B167F506375E}"/>
              </a:ext>
            </a:extLst>
          </p:cNvPr>
          <p:cNvSpPr txBox="1"/>
          <p:nvPr/>
        </p:nvSpPr>
        <p:spPr>
          <a:xfrm>
            <a:off x="5682380" y="3938291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第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组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-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cbbshop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项目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CB8439-1F58-F569-2154-DD0CCE823FCA}"/>
              </a:ext>
            </a:extLst>
          </p:cNvPr>
          <p:cNvSpPr txBox="1"/>
          <p:nvPr/>
        </p:nvSpPr>
        <p:spPr>
          <a:xfrm>
            <a:off x="5644116" y="4415588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小组成员：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管彤婕，李梦娇，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柳薇，杨糖糖，张娅妮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1" name="Text box0"/>
          <p:cNvSpPr txBox="1"/>
          <p:nvPr/>
        </p:nvSpPr>
        <p:spPr>
          <a:xfrm>
            <a:off x="1329753" y="790918"/>
            <a:ext cx="1714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商品详情页面</a:t>
            </a:r>
          </a:p>
        </p:txBody>
      </p:sp>
      <p:sp>
        <p:nvSpPr>
          <p:cNvPr id="24" name="Freeform0"/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/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4" name="图片 3" descr="图形用户界面&#10;&#10;描述已自动生成">
            <a:extLst>
              <a:ext uri="{FF2B5EF4-FFF2-40B4-BE49-F238E27FC236}">
                <a16:creationId xmlns:a16="http://schemas.microsoft.com/office/drawing/2014/main" id="{E25942AA-1D85-C04D-39C7-1089B7FCE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321" y="1655657"/>
            <a:ext cx="7919357" cy="354787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人</a:t>
            </a:r>
          </a:p>
        </p:txBody>
      </p:sp>
      <p:sp>
        <p:nvSpPr>
          <p:cNvPr id="21" name="Text box0"/>
          <p:cNvSpPr txBox="1"/>
          <p:nvPr/>
        </p:nvSpPr>
        <p:spPr>
          <a:xfrm>
            <a:off x="1329753" y="790918"/>
            <a:ext cx="2432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商品列表</a:t>
            </a:r>
            <a:r>
              <a:rPr lang="en-US" altLang="zh-CN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+</a:t>
            </a:r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历史订单</a:t>
            </a:r>
          </a:p>
        </p:txBody>
      </p:sp>
      <p:sp>
        <p:nvSpPr>
          <p:cNvPr id="24" name="Freeform0"/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/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7241C9D8-0752-153D-D175-0F1C22FD38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55" y="3352755"/>
            <a:ext cx="6289574" cy="3120005"/>
          </a:xfrm>
          <a:prstGeom prst="rect">
            <a:avLst/>
          </a:prstGeom>
        </p:spPr>
      </p:pic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5063D6FD-BD9D-7243-5C35-484CCB969D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71" y="1371928"/>
            <a:ext cx="6289574" cy="31497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153EE-AF02-D656-6A86-63E40E7E1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>
            <a:extLst>
              <a:ext uri="{FF2B5EF4-FFF2-40B4-BE49-F238E27FC236}">
                <a16:creationId xmlns:a16="http://schemas.microsoft.com/office/drawing/2014/main" id="{E7889BDD-BAB5-D764-E7D8-DC79F7DF5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>
            <a:extLst>
              <a:ext uri="{FF2B5EF4-FFF2-40B4-BE49-F238E27FC236}">
                <a16:creationId xmlns:a16="http://schemas.microsoft.com/office/drawing/2014/main" id="{BF3C64AD-D97A-B4A3-1F83-CAF8C38AB962}"/>
              </a:ext>
            </a:extLst>
          </p:cNvPr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2</a:t>
            </a:r>
          </a:p>
        </p:txBody>
      </p:sp>
      <p:sp>
        <p:nvSpPr>
          <p:cNvPr id="21" name="Text box0">
            <a:extLst>
              <a:ext uri="{FF2B5EF4-FFF2-40B4-BE49-F238E27FC236}">
                <a16:creationId xmlns:a16="http://schemas.microsoft.com/office/drawing/2014/main" id="{5D0CA828-FE2B-20D6-8BD4-314A8DF98EEF}"/>
              </a:ext>
            </a:extLst>
          </p:cNvPr>
          <p:cNvSpPr txBox="1"/>
          <p:nvPr/>
        </p:nvSpPr>
        <p:spPr>
          <a:xfrm>
            <a:off x="1329753" y="79091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查看客户信息（包括购买记录）</a:t>
            </a:r>
          </a:p>
        </p:txBody>
      </p:sp>
      <p:sp>
        <p:nvSpPr>
          <p:cNvPr id="24" name="Freeform0">
            <a:extLst>
              <a:ext uri="{FF2B5EF4-FFF2-40B4-BE49-F238E27FC236}">
                <a16:creationId xmlns:a16="http://schemas.microsoft.com/office/drawing/2014/main" id="{F9E60528-BB61-2BEA-C0BE-38F0B02AC924}"/>
              </a:ext>
            </a:extLst>
          </p:cNvPr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>
            <a:extLst>
              <a:ext uri="{FF2B5EF4-FFF2-40B4-BE49-F238E27FC236}">
                <a16:creationId xmlns:a16="http://schemas.microsoft.com/office/drawing/2014/main" id="{BA9752A5-1DA5-7E72-66BF-A9D3D64D5826}"/>
              </a:ext>
            </a:extLst>
          </p:cNvPr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AACC3C-F1A6-2032-2142-15A79B3A9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734" y="1387498"/>
            <a:ext cx="5696731" cy="28168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EA41228-F5FD-17B1-8A37-39799EF73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772" y="2789288"/>
            <a:ext cx="6986154" cy="349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503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DB0DA-C0D0-32C6-22BE-6ECF2FF53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>
            <a:extLst>
              <a:ext uri="{FF2B5EF4-FFF2-40B4-BE49-F238E27FC236}">
                <a16:creationId xmlns:a16="http://schemas.microsoft.com/office/drawing/2014/main" id="{B0AE1C82-120B-90F6-1246-100868DE9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>
            <a:extLst>
              <a:ext uri="{FF2B5EF4-FFF2-40B4-BE49-F238E27FC236}">
                <a16:creationId xmlns:a16="http://schemas.microsoft.com/office/drawing/2014/main" id="{AAAC6DD6-0015-E505-2CE1-D9FBC676DA3B}"/>
              </a:ext>
            </a:extLst>
          </p:cNvPr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2</a:t>
            </a:r>
          </a:p>
        </p:txBody>
      </p:sp>
      <p:sp>
        <p:nvSpPr>
          <p:cNvPr id="21" name="Text box0">
            <a:extLst>
              <a:ext uri="{FF2B5EF4-FFF2-40B4-BE49-F238E27FC236}">
                <a16:creationId xmlns:a16="http://schemas.microsoft.com/office/drawing/2014/main" id="{5CE449BF-93EA-EB1F-054B-F5C3F92300F0}"/>
              </a:ext>
            </a:extLst>
          </p:cNvPr>
          <p:cNvSpPr txBox="1"/>
          <p:nvPr/>
        </p:nvSpPr>
        <p:spPr>
          <a:xfrm>
            <a:off x="1329753" y="79091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后端</a:t>
            </a:r>
          </a:p>
        </p:txBody>
      </p:sp>
      <p:sp>
        <p:nvSpPr>
          <p:cNvPr id="24" name="Freeform0">
            <a:extLst>
              <a:ext uri="{FF2B5EF4-FFF2-40B4-BE49-F238E27FC236}">
                <a16:creationId xmlns:a16="http://schemas.microsoft.com/office/drawing/2014/main" id="{87642B50-485A-6186-EAC2-FF196BBB8572}"/>
              </a:ext>
            </a:extLst>
          </p:cNvPr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>
            <a:extLst>
              <a:ext uri="{FF2B5EF4-FFF2-40B4-BE49-F238E27FC236}">
                <a16:creationId xmlns:a16="http://schemas.microsoft.com/office/drawing/2014/main" id="{71AFD8EA-E174-BA81-36D9-F8B05CD9E3AD}"/>
              </a:ext>
            </a:extLst>
          </p:cNvPr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4" name="图片 3" descr="图形用户界面&#10;&#10;中度可信度描述已自动生成">
            <a:extLst>
              <a:ext uri="{FF2B5EF4-FFF2-40B4-BE49-F238E27FC236}">
                <a16:creationId xmlns:a16="http://schemas.microsoft.com/office/drawing/2014/main" id="{0B0C7FC9-6FA3-11D8-6B87-DEAB36683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04" y="1360527"/>
            <a:ext cx="2768766" cy="4265831"/>
          </a:xfrm>
          <a:prstGeom prst="rect">
            <a:avLst/>
          </a:prstGeom>
        </p:spPr>
      </p:pic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D74613DF-B110-6DEC-337E-913FCBDFE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607" y="510789"/>
            <a:ext cx="2738671" cy="2374618"/>
          </a:xfrm>
          <a:prstGeom prst="rect">
            <a:avLst/>
          </a:prstGeom>
        </p:spPr>
      </p:pic>
      <p:pic>
        <p:nvPicPr>
          <p:cNvPr id="10" name="图片 9" descr="图形用户界面, 应用程序&#10;&#10;描述已自动生成">
            <a:extLst>
              <a:ext uri="{FF2B5EF4-FFF2-40B4-BE49-F238E27FC236}">
                <a16:creationId xmlns:a16="http://schemas.microsoft.com/office/drawing/2014/main" id="{835F58DB-EC0B-DD7F-67E0-C2989B7AD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44" y="2885407"/>
            <a:ext cx="2810930" cy="3139693"/>
          </a:xfrm>
          <a:prstGeom prst="rect">
            <a:avLst/>
          </a:prstGeom>
        </p:spPr>
      </p:pic>
      <p:pic>
        <p:nvPicPr>
          <p:cNvPr id="12" name="图片 11" descr="图形用户界面, 文本, 应用程序&#10;&#10;描述已自动生成">
            <a:extLst>
              <a:ext uri="{FF2B5EF4-FFF2-40B4-BE49-F238E27FC236}">
                <a16:creationId xmlns:a16="http://schemas.microsoft.com/office/drawing/2014/main" id="{4AF7139C-483D-6CC0-B4EA-B00B101A2F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734" y="2724642"/>
            <a:ext cx="2644369" cy="213378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328F383-6CEC-F166-62BE-3EB08E100F66}"/>
              </a:ext>
            </a:extLst>
          </p:cNvPr>
          <p:cNvSpPr/>
          <p:nvPr/>
        </p:nvSpPr>
        <p:spPr>
          <a:xfrm>
            <a:off x="7696558" y="2130136"/>
            <a:ext cx="3315707" cy="675409"/>
          </a:xfrm>
          <a:prstGeom prst="rect">
            <a:avLst/>
          </a:prstGeom>
          <a:solidFill>
            <a:srgbClr val="657C9F">
              <a:alpha val="20000"/>
            </a:srgbClr>
          </a:solidFill>
          <a:ln>
            <a:solidFill>
              <a:srgbClr val="657C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5695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81486-9E81-A575-44F6-A848E4C69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>
            <a:extLst>
              <a:ext uri="{FF2B5EF4-FFF2-40B4-BE49-F238E27FC236}">
                <a16:creationId xmlns:a16="http://schemas.microsoft.com/office/drawing/2014/main" id="{0D540968-4F99-EC9F-D7AD-B06B9105A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>
            <a:extLst>
              <a:ext uri="{FF2B5EF4-FFF2-40B4-BE49-F238E27FC236}">
                <a16:creationId xmlns:a16="http://schemas.microsoft.com/office/drawing/2014/main" id="{D4C58372-7293-C38F-549D-180ED350069C}"/>
              </a:ext>
            </a:extLst>
          </p:cNvPr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1" name="Text box0">
            <a:extLst>
              <a:ext uri="{FF2B5EF4-FFF2-40B4-BE49-F238E27FC236}">
                <a16:creationId xmlns:a16="http://schemas.microsoft.com/office/drawing/2014/main" id="{18028D8F-EA84-33E9-7B23-ECACF1E1659F}"/>
              </a:ext>
            </a:extLst>
          </p:cNvPr>
          <p:cNvSpPr txBox="1"/>
          <p:nvPr/>
        </p:nvSpPr>
        <p:spPr>
          <a:xfrm>
            <a:off x="1329753" y="790918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Git</a:t>
            </a:r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仓库管理</a:t>
            </a:r>
          </a:p>
        </p:txBody>
      </p:sp>
      <p:sp>
        <p:nvSpPr>
          <p:cNvPr id="24" name="Freeform0">
            <a:extLst>
              <a:ext uri="{FF2B5EF4-FFF2-40B4-BE49-F238E27FC236}">
                <a16:creationId xmlns:a16="http://schemas.microsoft.com/office/drawing/2014/main" id="{1DF5513E-6DE4-3200-48CC-9AFE680C021A}"/>
              </a:ext>
            </a:extLst>
          </p:cNvPr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>
            <a:extLst>
              <a:ext uri="{FF2B5EF4-FFF2-40B4-BE49-F238E27FC236}">
                <a16:creationId xmlns:a16="http://schemas.microsoft.com/office/drawing/2014/main" id="{CCC5321A-1ACD-3338-0B7B-005F17635B50}"/>
              </a:ext>
            </a:extLst>
          </p:cNvPr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4029F24A-8C7D-BC04-C3D4-B9F0DA5EE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66" y="1471229"/>
            <a:ext cx="8600580" cy="22479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B49C2A-5744-4C76-F063-C392EF4F7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697" y="1825360"/>
            <a:ext cx="2653298" cy="408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0504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AutoShape0"/>
          <p:cNvSpPr/>
          <p:nvPr/>
        </p:nvSpPr>
        <p:spPr>
          <a:xfrm rot="5400000">
            <a:off x="2657475" y="1637030"/>
            <a:ext cx="6877050" cy="3564890"/>
          </a:xfrm>
          <a:prstGeom prst="rect">
            <a:avLst/>
          </a:prstGeom>
          <a:solidFill>
            <a:srgbClr val="657C9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1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1" name="Text box0"/>
          <p:cNvSpPr txBox="1"/>
          <p:nvPr/>
        </p:nvSpPr>
        <p:spPr>
          <a:xfrm>
            <a:off x="5327015" y="857250"/>
            <a:ext cx="1536700" cy="48304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8800" b="1" dirty="0">
                <a:solidFill>
                  <a:srgbClr val="FAD7C8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谢谢观看</a:t>
            </a:r>
          </a:p>
        </p:txBody>
      </p:sp>
      <p:sp>
        <p:nvSpPr>
          <p:cNvPr id="15" name="AutoShape2"/>
          <p:cNvSpPr/>
          <p:nvPr/>
        </p:nvSpPr>
        <p:spPr>
          <a:xfrm>
            <a:off x="4457065" y="332740"/>
            <a:ext cx="3273425" cy="61804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8" name="Text box0"/>
          <p:cNvSpPr txBox="1"/>
          <p:nvPr/>
        </p:nvSpPr>
        <p:spPr>
          <a:xfrm>
            <a:off x="5052966" y="2134739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CONTENTS</a:t>
            </a:r>
            <a:endParaRPr lang="zh-CN" altLang="en-US" sz="3600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9" name="Text box1"/>
          <p:cNvSpPr txBox="1"/>
          <p:nvPr/>
        </p:nvSpPr>
        <p:spPr>
          <a:xfrm>
            <a:off x="5092225" y="2969075"/>
            <a:ext cx="1383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项目进度</a:t>
            </a:r>
          </a:p>
        </p:txBody>
      </p:sp>
      <p:sp>
        <p:nvSpPr>
          <p:cNvPr id="10" name="Text box2"/>
          <p:cNvSpPr txBox="1"/>
          <p:nvPr/>
        </p:nvSpPr>
        <p:spPr>
          <a:xfrm>
            <a:off x="7780523" y="2969075"/>
            <a:ext cx="2068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项目任务及分工</a:t>
            </a:r>
          </a:p>
        </p:txBody>
      </p:sp>
      <p:sp>
        <p:nvSpPr>
          <p:cNvPr id="11" name="Text box3"/>
          <p:cNvSpPr txBox="1"/>
          <p:nvPr/>
        </p:nvSpPr>
        <p:spPr>
          <a:xfrm>
            <a:off x="5092225" y="345595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阶段性成果展示</a:t>
            </a:r>
          </a:p>
        </p:txBody>
      </p:sp>
      <p:cxnSp>
        <p:nvCxnSpPr>
          <p:cNvPr id="14" name="Line0"/>
          <p:cNvCxnSpPr/>
          <p:nvPr/>
        </p:nvCxnSpPr>
        <p:spPr>
          <a:xfrm>
            <a:off x="5183231" y="3988922"/>
            <a:ext cx="51845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1"/>
          <p:cNvCxnSpPr/>
          <p:nvPr/>
        </p:nvCxnSpPr>
        <p:spPr>
          <a:xfrm>
            <a:off x="3369191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1"/>
          <p:cNvSpPr/>
          <p:nvPr/>
        </p:nvSpPr>
        <p:spPr>
          <a:xfrm rot="18935288">
            <a:off x="2250054" y="2270802"/>
            <a:ext cx="1833705" cy="1833705"/>
          </a:xfrm>
          <a:prstGeom prst="flowChartDecision">
            <a:avLst/>
          </a:prstGeom>
          <a:solidFill>
            <a:srgbClr val="FAD9CB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7" name="AutoShape2"/>
          <p:cNvSpPr/>
          <p:nvPr/>
        </p:nvSpPr>
        <p:spPr>
          <a:xfrm rot="18935288">
            <a:off x="2459914" y="2461236"/>
            <a:ext cx="1833705" cy="183370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8" name="Text box6"/>
          <p:cNvSpPr txBox="1"/>
          <p:nvPr/>
        </p:nvSpPr>
        <p:spPr>
          <a:xfrm>
            <a:off x="2765060" y="302414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657C9F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目录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cxnSp>
        <p:nvCxnSpPr>
          <p:cNvPr id="9" name="Line0"/>
          <p:cNvCxnSpPr/>
          <p:nvPr/>
        </p:nvCxnSpPr>
        <p:spPr>
          <a:xfrm>
            <a:off x="3369191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1"/>
          <p:cNvSpPr/>
          <p:nvPr/>
        </p:nvSpPr>
        <p:spPr>
          <a:xfrm rot="18935288">
            <a:off x="2250054" y="2270802"/>
            <a:ext cx="1833705" cy="1833705"/>
          </a:xfrm>
          <a:prstGeom prst="flowChartDecision">
            <a:avLst/>
          </a:prstGeom>
          <a:solidFill>
            <a:srgbClr val="FAD9CB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1" name="AutoShape2"/>
          <p:cNvSpPr/>
          <p:nvPr/>
        </p:nvSpPr>
        <p:spPr>
          <a:xfrm rot="18935288">
            <a:off x="2459914" y="2461236"/>
            <a:ext cx="1833705" cy="183370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2" name="Text box0"/>
          <p:cNvSpPr txBox="1"/>
          <p:nvPr/>
        </p:nvSpPr>
        <p:spPr>
          <a:xfrm>
            <a:off x="2882932" y="2928127"/>
            <a:ext cx="870751" cy="913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335" b="1" dirty="0">
                <a:solidFill>
                  <a:srgbClr val="FAD9CB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01</a:t>
            </a:r>
            <a:endParaRPr lang="zh-CN" altLang="en-US" sz="5335" b="1" dirty="0">
              <a:solidFill>
                <a:srgbClr val="FAD9CB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4" name="Text box1"/>
          <p:cNvSpPr txBox="1"/>
          <p:nvPr/>
        </p:nvSpPr>
        <p:spPr>
          <a:xfrm>
            <a:off x="4990638" y="2155896"/>
            <a:ext cx="3198311" cy="748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65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PART.ONE</a:t>
            </a:r>
            <a:endParaRPr lang="zh-CN" altLang="en-US" sz="4265" b="1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5" name="Text box2"/>
          <p:cNvSpPr txBox="1"/>
          <p:nvPr/>
        </p:nvSpPr>
        <p:spPr>
          <a:xfrm>
            <a:off x="5014907" y="299023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项目进度</a:t>
            </a:r>
          </a:p>
        </p:txBody>
      </p:sp>
      <p:cxnSp>
        <p:nvCxnSpPr>
          <p:cNvPr id="17" name="Line1"/>
          <p:cNvCxnSpPr/>
          <p:nvPr/>
        </p:nvCxnSpPr>
        <p:spPr>
          <a:xfrm>
            <a:off x="5135893" y="3660785"/>
            <a:ext cx="51845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cxnSp>
        <p:nvCxnSpPr>
          <p:cNvPr id="42" name="Line0"/>
          <p:cNvCxnSpPr/>
          <p:nvPr/>
        </p:nvCxnSpPr>
        <p:spPr>
          <a:xfrm flipV="1">
            <a:off x="1329385" y="5732937"/>
            <a:ext cx="8571865" cy="16510"/>
          </a:xfrm>
          <a:prstGeom prst="line">
            <a:avLst/>
          </a:prstGeom>
          <a:ln w="38100">
            <a:solidFill>
              <a:srgbClr val="FAD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toShape5"/>
          <p:cNvSpPr/>
          <p:nvPr/>
        </p:nvSpPr>
        <p:spPr>
          <a:xfrm flipV="1">
            <a:off x="1329055" y="1915160"/>
            <a:ext cx="8514080" cy="81915"/>
          </a:xfrm>
          <a:prstGeom prst="rect">
            <a:avLst/>
          </a:prstGeom>
          <a:solidFill>
            <a:srgbClr val="FAD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8" name="Text box2"/>
          <p:cNvSpPr txBox="1"/>
          <p:nvPr/>
        </p:nvSpPr>
        <p:spPr>
          <a:xfrm>
            <a:off x="1329753" y="790918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项目进度</a:t>
            </a:r>
          </a:p>
        </p:txBody>
      </p:sp>
      <p:sp>
        <p:nvSpPr>
          <p:cNvPr id="49" name="Freeform1"/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50" name="Text box4"/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1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9055" y="1215750"/>
            <a:ext cx="823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目前的项目总体进度为：</a:t>
            </a:r>
            <a:r>
              <a:rPr lang="en-US" altLang="zh-CN" dirty="0"/>
              <a:t>70%</a:t>
            </a:r>
            <a:endParaRPr lang="zh-CN" altLang="en-US" dirty="0"/>
          </a:p>
        </p:txBody>
      </p:sp>
      <p:pic>
        <p:nvPicPr>
          <p:cNvPr id="3" name="图片 2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54BE50B3-B738-FECE-89BD-7ADE9E640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86" y="1610102"/>
            <a:ext cx="9769608" cy="4621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F4F67-7D69-6789-F0AF-C11701ECD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>
            <a:extLst>
              <a:ext uri="{FF2B5EF4-FFF2-40B4-BE49-F238E27FC236}">
                <a16:creationId xmlns:a16="http://schemas.microsoft.com/office/drawing/2014/main" id="{52FAF217-F411-90BB-FB69-901942929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>
            <a:extLst>
              <a:ext uri="{FF2B5EF4-FFF2-40B4-BE49-F238E27FC236}">
                <a16:creationId xmlns:a16="http://schemas.microsoft.com/office/drawing/2014/main" id="{AB9BD0C2-2E59-3EA1-30BB-9758C1CADEEF}"/>
              </a:ext>
            </a:extLst>
          </p:cNvPr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cxnSp>
        <p:nvCxnSpPr>
          <p:cNvPr id="42" name="Line0">
            <a:extLst>
              <a:ext uri="{FF2B5EF4-FFF2-40B4-BE49-F238E27FC236}">
                <a16:creationId xmlns:a16="http://schemas.microsoft.com/office/drawing/2014/main" id="{61CD695E-69BD-A692-0918-0F3D1886161B}"/>
              </a:ext>
            </a:extLst>
          </p:cNvPr>
          <p:cNvCxnSpPr/>
          <p:nvPr/>
        </p:nvCxnSpPr>
        <p:spPr>
          <a:xfrm flipV="1">
            <a:off x="1781175" y="5482236"/>
            <a:ext cx="8571865" cy="16510"/>
          </a:xfrm>
          <a:prstGeom prst="line">
            <a:avLst/>
          </a:prstGeom>
          <a:ln w="38100">
            <a:solidFill>
              <a:srgbClr val="FAD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toShape5">
            <a:extLst>
              <a:ext uri="{FF2B5EF4-FFF2-40B4-BE49-F238E27FC236}">
                <a16:creationId xmlns:a16="http://schemas.microsoft.com/office/drawing/2014/main" id="{13A899CC-A1C0-03F5-5222-9FC424718370}"/>
              </a:ext>
            </a:extLst>
          </p:cNvPr>
          <p:cNvSpPr/>
          <p:nvPr/>
        </p:nvSpPr>
        <p:spPr>
          <a:xfrm flipV="1">
            <a:off x="1838960" y="1655657"/>
            <a:ext cx="8514080" cy="81915"/>
          </a:xfrm>
          <a:prstGeom prst="rect">
            <a:avLst/>
          </a:prstGeom>
          <a:solidFill>
            <a:srgbClr val="FAD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8" name="Text box2">
            <a:extLst>
              <a:ext uri="{FF2B5EF4-FFF2-40B4-BE49-F238E27FC236}">
                <a16:creationId xmlns:a16="http://schemas.microsoft.com/office/drawing/2014/main" id="{A8FBA91C-45B6-A9A3-DF25-1802A3D19123}"/>
              </a:ext>
            </a:extLst>
          </p:cNvPr>
          <p:cNvSpPr txBox="1"/>
          <p:nvPr/>
        </p:nvSpPr>
        <p:spPr>
          <a:xfrm>
            <a:off x="1329753" y="790918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项目进度</a:t>
            </a:r>
          </a:p>
        </p:txBody>
      </p:sp>
      <p:sp>
        <p:nvSpPr>
          <p:cNvPr id="49" name="Freeform1">
            <a:extLst>
              <a:ext uri="{FF2B5EF4-FFF2-40B4-BE49-F238E27FC236}">
                <a16:creationId xmlns:a16="http://schemas.microsoft.com/office/drawing/2014/main" id="{A2C3F6C8-89B6-3802-FAC8-9ECC8A6AC590}"/>
              </a:ext>
            </a:extLst>
          </p:cNvPr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50" name="Text box4">
            <a:extLst>
              <a:ext uri="{FF2B5EF4-FFF2-40B4-BE49-F238E27FC236}">
                <a16:creationId xmlns:a16="http://schemas.microsoft.com/office/drawing/2014/main" id="{B72982FA-54D7-B0C2-7C24-6B87553D19C0}"/>
              </a:ext>
            </a:extLst>
          </p:cNvPr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1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54545C4C-4A10-D02A-5BCD-5AF091D151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7884360"/>
              </p:ext>
            </p:extLst>
          </p:nvPr>
        </p:nvGraphicFramePr>
        <p:xfrm>
          <a:off x="3511649" y="1842728"/>
          <a:ext cx="5688632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3DAF1382-8EE3-AC97-BF31-7BEB747ED90C}"/>
              </a:ext>
            </a:extLst>
          </p:cNvPr>
          <p:cNvSpPr/>
          <p:nvPr/>
        </p:nvSpPr>
        <p:spPr>
          <a:xfrm>
            <a:off x="8192556" y="2086990"/>
            <a:ext cx="1267690" cy="2904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9D8B97-A584-742A-B53C-0D073DFFF61B}"/>
              </a:ext>
            </a:extLst>
          </p:cNvPr>
          <p:cNvSpPr/>
          <p:nvPr/>
        </p:nvSpPr>
        <p:spPr>
          <a:xfrm>
            <a:off x="8664623" y="4420423"/>
            <a:ext cx="1267690" cy="828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868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cxnSp>
        <p:nvCxnSpPr>
          <p:cNvPr id="9" name="Line0"/>
          <p:cNvCxnSpPr/>
          <p:nvPr/>
        </p:nvCxnSpPr>
        <p:spPr>
          <a:xfrm>
            <a:off x="3369191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1"/>
          <p:cNvSpPr/>
          <p:nvPr/>
        </p:nvSpPr>
        <p:spPr>
          <a:xfrm rot="18935288">
            <a:off x="2250054" y="2270802"/>
            <a:ext cx="1833705" cy="1833705"/>
          </a:xfrm>
          <a:prstGeom prst="flowChartDecision">
            <a:avLst/>
          </a:prstGeom>
          <a:solidFill>
            <a:srgbClr val="FAD9CB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1" name="AutoShape2"/>
          <p:cNvSpPr/>
          <p:nvPr/>
        </p:nvSpPr>
        <p:spPr>
          <a:xfrm rot="18935288">
            <a:off x="2459914" y="2461236"/>
            <a:ext cx="1833705" cy="183370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2" name="Text box0"/>
          <p:cNvSpPr txBox="1"/>
          <p:nvPr/>
        </p:nvSpPr>
        <p:spPr>
          <a:xfrm>
            <a:off x="2882932" y="2928127"/>
            <a:ext cx="870751" cy="913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335" b="1" dirty="0">
                <a:solidFill>
                  <a:srgbClr val="FAD9CB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02</a:t>
            </a:r>
            <a:endParaRPr lang="zh-CN" altLang="en-US" sz="5335" b="1" dirty="0">
              <a:solidFill>
                <a:srgbClr val="FAD9CB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4" name="Text box1"/>
          <p:cNvSpPr txBox="1"/>
          <p:nvPr/>
        </p:nvSpPr>
        <p:spPr>
          <a:xfrm>
            <a:off x="4990638" y="2155896"/>
            <a:ext cx="3408305" cy="748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65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PART.TWO</a:t>
            </a:r>
            <a:endParaRPr lang="zh-CN" altLang="en-US" sz="4265" b="1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5" name="Text box2"/>
          <p:cNvSpPr txBox="1"/>
          <p:nvPr/>
        </p:nvSpPr>
        <p:spPr>
          <a:xfrm>
            <a:off x="5014907" y="2990232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项目任务及分工</a:t>
            </a:r>
          </a:p>
        </p:txBody>
      </p:sp>
      <p:cxnSp>
        <p:nvCxnSpPr>
          <p:cNvPr id="17" name="Line1"/>
          <p:cNvCxnSpPr/>
          <p:nvPr/>
        </p:nvCxnSpPr>
        <p:spPr>
          <a:xfrm>
            <a:off x="5135893" y="3660785"/>
            <a:ext cx="51845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4" name="Text box0"/>
          <p:cNvSpPr txBox="1"/>
          <p:nvPr/>
        </p:nvSpPr>
        <p:spPr>
          <a:xfrm>
            <a:off x="1329753" y="790918"/>
            <a:ext cx="1969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项目任务及分工</a:t>
            </a:r>
          </a:p>
        </p:txBody>
      </p:sp>
      <p:sp>
        <p:nvSpPr>
          <p:cNvPr id="6" name="Freeform0"/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7" name="Text box2"/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2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AB41856-0FC3-2E02-6DBE-B9F6F6EC0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760410"/>
              </p:ext>
            </p:extLst>
          </p:nvPr>
        </p:nvGraphicFramePr>
        <p:xfrm>
          <a:off x="1837903" y="1514655"/>
          <a:ext cx="8128000" cy="381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149">
                  <a:extLst>
                    <a:ext uri="{9D8B030D-6E8A-4147-A177-3AD203B41FA5}">
                      <a16:colId xmlns:a16="http://schemas.microsoft.com/office/drawing/2014/main" val="2707885585"/>
                    </a:ext>
                  </a:extLst>
                </a:gridCol>
                <a:gridCol w="6599851">
                  <a:extLst>
                    <a:ext uri="{9D8B030D-6E8A-4147-A177-3AD203B41FA5}">
                      <a16:colId xmlns:a16="http://schemas.microsoft.com/office/drawing/2014/main" val="3907326952"/>
                    </a:ext>
                  </a:extLst>
                </a:gridCol>
              </a:tblGrid>
              <a:tr h="626618">
                <a:tc>
                  <a:txBody>
                    <a:bodyPr/>
                    <a:lstStyle/>
                    <a:p>
                      <a:r>
                        <a:rPr lang="zh-CN" altLang="en-US" dirty="0"/>
                        <a:t>小组成员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85415"/>
                  </a:ext>
                </a:extLst>
              </a:tr>
              <a:tr h="626618">
                <a:tc>
                  <a:txBody>
                    <a:bodyPr/>
                    <a:lstStyle/>
                    <a:p>
                      <a:r>
                        <a:rPr lang="zh-CN" altLang="en-US" dirty="0"/>
                        <a:t>柳薇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需求报告与界面设计</a:t>
                      </a:r>
                      <a:endParaRPr lang="en-US" altLang="zh-C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2.  5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个前端页面与后端连接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0317"/>
                  </a:ext>
                </a:extLst>
              </a:tr>
              <a:tr h="626618">
                <a:tc>
                  <a:txBody>
                    <a:bodyPr/>
                    <a:lstStyle/>
                    <a:p>
                      <a:r>
                        <a:rPr lang="zh-CN" altLang="en-US" dirty="0"/>
                        <a:t>李梦娇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  </a:t>
                      </a:r>
                      <a:r>
                        <a:rPr lang="zh-CN" altLang="en-US" dirty="0"/>
                        <a:t>数据库设计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2.  2+9</a:t>
                      </a:r>
                      <a:r>
                        <a:rPr lang="zh-CN" altLang="en-US" dirty="0"/>
                        <a:t>个前端页面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52385"/>
                  </a:ext>
                </a:extLst>
              </a:tr>
              <a:tr h="626618">
                <a:tc>
                  <a:txBody>
                    <a:bodyPr/>
                    <a:lstStyle/>
                    <a:p>
                      <a:r>
                        <a:rPr lang="zh-CN" altLang="en-US" dirty="0"/>
                        <a:t>管彤婕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  </a:t>
                      </a:r>
                      <a:r>
                        <a:rPr lang="zh-CN" altLang="en-US" dirty="0"/>
                        <a:t>后端实现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个功能</a:t>
                      </a:r>
                      <a:r>
                        <a:rPr lang="en-US" altLang="zh-CN" dirty="0" err="1"/>
                        <a:t>api</a:t>
                      </a:r>
                      <a:r>
                        <a:rPr lang="zh-CN" altLang="en-US" dirty="0"/>
                        <a:t>（用户信息类）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2.  </a:t>
                      </a:r>
                      <a:r>
                        <a:rPr lang="zh-CN" altLang="en-US" dirty="0"/>
                        <a:t>评审报告与</a:t>
                      </a:r>
                      <a:r>
                        <a:rPr lang="en-US" altLang="zh-CN" dirty="0"/>
                        <a:t>ppt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96674"/>
                  </a:ext>
                </a:extLst>
              </a:tr>
              <a:tr h="626618">
                <a:tc>
                  <a:txBody>
                    <a:bodyPr/>
                    <a:lstStyle/>
                    <a:p>
                      <a:r>
                        <a:rPr lang="zh-CN" altLang="en-US" dirty="0"/>
                        <a:t>杨糖糖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zh-CN" altLang="en-US" dirty="0"/>
                        <a:t>后端实现</a:t>
                      </a:r>
                      <a:r>
                        <a:rPr lang="en-US" altLang="zh-CN" dirty="0"/>
                        <a:t>15</a:t>
                      </a:r>
                      <a:r>
                        <a:rPr lang="zh-CN" altLang="en-US" dirty="0"/>
                        <a:t>个功能</a:t>
                      </a:r>
                      <a:r>
                        <a:rPr lang="en-US" altLang="zh-CN" dirty="0" err="1"/>
                        <a:t>api</a:t>
                      </a:r>
                      <a:r>
                        <a:rPr lang="zh-CN" altLang="en-US" dirty="0"/>
                        <a:t>（商品与订单管理类）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2.  Git</a:t>
                      </a:r>
                      <a:r>
                        <a:rPr lang="zh-CN" altLang="en-US" dirty="0"/>
                        <a:t>仓库管理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13504"/>
                  </a:ext>
                </a:extLst>
              </a:tr>
              <a:tr h="626618">
                <a:tc>
                  <a:txBody>
                    <a:bodyPr/>
                    <a:lstStyle/>
                    <a:p>
                      <a:r>
                        <a:rPr lang="zh-CN" altLang="en-US" dirty="0"/>
                        <a:t>张娅妮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  </a:t>
                      </a:r>
                      <a:r>
                        <a:rPr lang="zh-CN" altLang="en-US" dirty="0"/>
                        <a:t>测试文档、代码、视频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9997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cxnSp>
        <p:nvCxnSpPr>
          <p:cNvPr id="9" name="Line0"/>
          <p:cNvCxnSpPr/>
          <p:nvPr/>
        </p:nvCxnSpPr>
        <p:spPr>
          <a:xfrm>
            <a:off x="3369191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1"/>
          <p:cNvSpPr/>
          <p:nvPr/>
        </p:nvSpPr>
        <p:spPr>
          <a:xfrm rot="18935288">
            <a:off x="2250054" y="2270802"/>
            <a:ext cx="1833705" cy="1833705"/>
          </a:xfrm>
          <a:prstGeom prst="flowChartDecision">
            <a:avLst/>
          </a:prstGeom>
          <a:solidFill>
            <a:srgbClr val="FAD9CB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1" name="AutoShape2"/>
          <p:cNvSpPr/>
          <p:nvPr/>
        </p:nvSpPr>
        <p:spPr>
          <a:xfrm rot="18935288">
            <a:off x="2459914" y="2461236"/>
            <a:ext cx="1833705" cy="183370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2" name="Text box0"/>
          <p:cNvSpPr txBox="1"/>
          <p:nvPr/>
        </p:nvSpPr>
        <p:spPr>
          <a:xfrm>
            <a:off x="2882932" y="2928127"/>
            <a:ext cx="870751" cy="913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335" b="1" dirty="0">
                <a:solidFill>
                  <a:srgbClr val="FAD9CB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03</a:t>
            </a:r>
            <a:endParaRPr lang="zh-CN" altLang="en-US" sz="5335" b="1" dirty="0">
              <a:solidFill>
                <a:srgbClr val="FAD9CB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4" name="Text box1"/>
          <p:cNvSpPr txBox="1"/>
          <p:nvPr/>
        </p:nvSpPr>
        <p:spPr>
          <a:xfrm>
            <a:off x="4990638" y="2155896"/>
            <a:ext cx="4057521" cy="748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65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PART.THREE</a:t>
            </a:r>
            <a:endParaRPr lang="zh-CN" altLang="en-US" sz="4265" b="1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5" name="Text box2"/>
          <p:cNvSpPr txBox="1"/>
          <p:nvPr/>
        </p:nvSpPr>
        <p:spPr>
          <a:xfrm>
            <a:off x="5014907" y="299023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阶段性成果</a:t>
            </a:r>
          </a:p>
        </p:txBody>
      </p:sp>
      <p:sp>
        <p:nvSpPr>
          <p:cNvPr id="16" name="Text box3"/>
          <p:cNvSpPr txBox="1"/>
          <p:nvPr/>
        </p:nvSpPr>
        <p:spPr>
          <a:xfrm>
            <a:off x="5011186" y="3804679"/>
            <a:ext cx="5405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cxnSp>
        <p:nvCxnSpPr>
          <p:cNvPr id="17" name="Line1"/>
          <p:cNvCxnSpPr/>
          <p:nvPr/>
        </p:nvCxnSpPr>
        <p:spPr>
          <a:xfrm>
            <a:off x="5135893" y="3660785"/>
            <a:ext cx="51845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1" name="Text box0"/>
          <p:cNvSpPr txBox="1"/>
          <p:nvPr/>
        </p:nvSpPr>
        <p:spPr>
          <a:xfrm>
            <a:off x="1329753" y="790918"/>
            <a:ext cx="2627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首页</a:t>
            </a:r>
            <a:r>
              <a:rPr lang="en-US" altLang="zh-CN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+</a:t>
            </a:r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搜索</a:t>
            </a:r>
            <a:r>
              <a:rPr lang="en-US" altLang="zh-CN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+</a:t>
            </a:r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商品分类</a:t>
            </a:r>
          </a:p>
        </p:txBody>
      </p:sp>
      <p:sp>
        <p:nvSpPr>
          <p:cNvPr id="24" name="Freeform0"/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/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3" name="图片 2" descr="图形用户界面&#10;&#10;描述已自动生成">
            <a:extLst>
              <a:ext uri="{FF2B5EF4-FFF2-40B4-BE49-F238E27FC236}">
                <a16:creationId xmlns:a16="http://schemas.microsoft.com/office/drawing/2014/main" id="{29303AFD-B0BA-A9B6-9664-974FA8869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86" y="1532209"/>
            <a:ext cx="10199440" cy="4068868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hjMmUxZWJhODFkODc0OGFjYmY5ZTc3ZGE3NTBmNT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219</Words>
  <Application>Microsoft Office PowerPoint</Application>
  <PresentationFormat>宽屏</PresentationFormat>
  <Paragraphs>75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Microsoft YaHei Light</vt:lpstr>
      <vt:lpstr>等线</vt:lpstr>
      <vt:lpstr>等线 Light</vt:lpstr>
      <vt:lpstr>汉仪小隶书简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villow</dc:creator>
  <cp:lastModifiedBy>我 柳</cp:lastModifiedBy>
  <cp:revision>28</cp:revision>
  <dcterms:created xsi:type="dcterms:W3CDTF">2019-06-23T21:26:00Z</dcterms:created>
  <dcterms:modified xsi:type="dcterms:W3CDTF">2024-11-27T16:00:16Z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DAB6C5D9E322431984AEC5F41F70EC87_12</vt:lpwstr>
  </property>
</Properties>
</file>