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382" r:id="rId2"/>
    <p:sldId id="3376" r:id="rId3"/>
    <p:sldId id="3369" r:id="rId4"/>
    <p:sldId id="273" r:id="rId5"/>
    <p:sldId id="3378" r:id="rId6"/>
    <p:sldId id="3372" r:id="rId7"/>
    <p:sldId id="3379" r:id="rId8"/>
    <p:sldId id="3368" r:id="rId9"/>
    <p:sldId id="3402" r:id="rId10"/>
    <p:sldId id="3398" r:id="rId11"/>
    <p:sldId id="3399" r:id="rId12"/>
    <p:sldId id="3400" r:id="rId13"/>
    <p:sldId id="3401" r:id="rId14"/>
    <p:sldId id="3403" r:id="rId15"/>
    <p:sldId id="3404" r:id="rId16"/>
    <p:sldId id="3405" r:id="rId17"/>
    <p:sldId id="3406" r:id="rId18"/>
    <p:sldId id="338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C9F"/>
    <a:srgbClr val="FAD7C8"/>
    <a:srgbClr val="97ACC1"/>
    <a:srgbClr val="FAD9CB"/>
    <a:srgbClr val="94A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8D03-0C31-4690-B511-681DCBECF09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BE590-77A5-40B6-AAF9-E1DA35456A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BE590-77A5-40B6-AAF9-E1DA35456A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FDDFC-20E5-6A88-1091-0087C2FC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D62119-A337-3BC9-5D68-B4716A1C3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35A792-D017-E1D0-0989-4A67C4226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BB111-B378-5137-96BD-2424747D9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B7D34-10EE-12C8-A407-68A8A296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6873A5-AC14-B137-D3D9-5631D470D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332E02-F24E-DD0B-BCF2-0912ECD9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6F3A2-C69F-672A-FE66-4319FF432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93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B8EA-8685-5054-604B-0994A509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5BE244-3550-0952-053F-67B4FA845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5F7257-7AEC-AD66-333C-8BAFF214E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919B0-1FAD-8B40-7EA9-AAB748DAD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71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88F62-D9E7-0112-23B1-84994B45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49C041-FA86-47F3-467F-EEA5B90BC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4A015A-17A7-1CCB-1AA3-1DD4B19A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E96C4-6C20-2DFE-841B-6263F1BC3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BE590-77A5-40B6-AAF9-E1DA35456A3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1785-09AC-0467-9811-4EE1DCE16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EA66CE-98AD-125F-C6FE-E39074D64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6F07F6-7D37-CF08-3594-360514A3B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E70E0-C4E5-7CAC-61E8-5A0452FC15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ceholder4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Placeholder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Placeholder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laceholder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Placeholder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AutoShape0"/>
          <p:cNvSpPr/>
          <p:nvPr/>
        </p:nvSpPr>
        <p:spPr>
          <a:xfrm rot="5400000">
            <a:off x="2440404" y="1122590"/>
            <a:ext cx="6876850" cy="4593963"/>
          </a:xfrm>
          <a:prstGeom prst="rect">
            <a:avLst/>
          </a:prstGeom>
          <a:solidFill>
            <a:srgbClr val="657C9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Text box0"/>
          <p:cNvSpPr txBox="1"/>
          <p:nvPr/>
        </p:nvSpPr>
        <p:spPr>
          <a:xfrm>
            <a:off x="5878532" y="332740"/>
            <a:ext cx="1015663" cy="2928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54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·</a:t>
            </a:r>
            <a:r>
              <a:rPr kumimoji="1" lang="zh-CN" altLang="en-US" sz="54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第四次</a:t>
            </a:r>
          </a:p>
        </p:txBody>
      </p:sp>
      <p:sp>
        <p:nvSpPr>
          <p:cNvPr id="12" name="AutoShape1"/>
          <p:cNvSpPr/>
          <p:nvPr/>
        </p:nvSpPr>
        <p:spPr>
          <a:xfrm rot="16200000">
            <a:off x="7057631" y="1900539"/>
            <a:ext cx="551689" cy="33655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Calibri Light" panose="020F0302020204030204" pitchFamily="34" charset="0"/>
                <a:sym typeface="汉仪小隶书简" panose="0201060000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2024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11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28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日</a:t>
            </a:r>
          </a:p>
        </p:txBody>
      </p:sp>
      <p:sp>
        <p:nvSpPr>
          <p:cNvPr id="14" name="Text box2"/>
          <p:cNvSpPr txBox="1"/>
          <p:nvPr/>
        </p:nvSpPr>
        <p:spPr>
          <a:xfrm>
            <a:off x="4219575" y="454660"/>
            <a:ext cx="1536700" cy="59575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88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阶段性评审</a:t>
            </a:r>
          </a:p>
        </p:txBody>
      </p:sp>
      <p:sp>
        <p:nvSpPr>
          <p:cNvPr id="15" name="AutoShape2"/>
          <p:cNvSpPr/>
          <p:nvPr/>
        </p:nvSpPr>
        <p:spPr>
          <a:xfrm>
            <a:off x="3687097" y="96624"/>
            <a:ext cx="4383464" cy="66647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0449B-006A-CFE7-2BEF-B167F506375E}"/>
              </a:ext>
            </a:extLst>
          </p:cNvPr>
          <p:cNvSpPr txBox="1"/>
          <p:nvPr/>
        </p:nvSpPr>
        <p:spPr>
          <a:xfrm>
            <a:off x="5682380" y="393829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cbbshop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CB8439-1F58-F569-2154-DD0CCE823FCA}"/>
              </a:ext>
            </a:extLst>
          </p:cNvPr>
          <p:cNvSpPr txBox="1"/>
          <p:nvPr/>
        </p:nvSpPr>
        <p:spPr>
          <a:xfrm>
            <a:off x="5644116" y="441558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小组成员：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管彤婕，李梦娇，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柳薇，杨糖糖，张娅妮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管理员登录页面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80" y="1336040"/>
            <a:ext cx="5734050" cy="3553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商品详情页面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E25942AA-1D85-C04D-39C7-1089B7FCE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53" y="1514657"/>
            <a:ext cx="7919357" cy="35478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人</a:t>
            </a: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商品列表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意向选择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74" y="3558341"/>
            <a:ext cx="5590310" cy="2907724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A12FD834-6EF9-1599-DC28-54BCD58D9C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5" y="1409763"/>
            <a:ext cx="7383770" cy="36977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发布商品与历史订单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58D68-38FD-A03F-80D1-22543EAD8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52" y="1349083"/>
            <a:ext cx="6637845" cy="3309633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B9A3303-0D3F-5E81-A819-BD44E70BF6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88" y="3206058"/>
            <a:ext cx="6072660" cy="30124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53EE-AF02-D656-6A86-63E40E7E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E7889BDD-BAB5-D764-E7D8-DC79F7DF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BF3C64AD-D97A-B4A3-1F83-CAF8C38AB962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5D0CA828-FE2B-20D6-8BD4-314A8DF98EEF}"/>
              </a:ext>
            </a:extLst>
          </p:cNvPr>
          <p:cNvSpPr txBox="1"/>
          <p:nvPr/>
        </p:nvSpPr>
        <p:spPr>
          <a:xfrm>
            <a:off x="1329753" y="790918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修改密码和查看客户信息（包括购买记录）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F9E60528-BB61-2BEA-C0BE-38F0B02AC924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BA9752A5-1DA5-7E72-66BF-A9D3D64D5826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 descr="图形用户界面, 应用程序, 网站&#10;&#10;描述已自动生成">
            <a:extLst>
              <a:ext uri="{FF2B5EF4-FFF2-40B4-BE49-F238E27FC236}">
                <a16:creationId xmlns:a16="http://schemas.microsoft.com/office/drawing/2014/main" id="{275437C2-801A-C04E-27D7-1850EC9FF0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2841"/>
          <a:stretch/>
        </p:blipFill>
        <p:spPr>
          <a:xfrm>
            <a:off x="1016045" y="1387498"/>
            <a:ext cx="4389793" cy="3961017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6CE9472-8A09-FA79-F3C8-4481319477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83" y="2902513"/>
            <a:ext cx="6718840" cy="3367541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35A8690-576C-CBEA-1F44-755EAB2A82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4" t="15263" r="7316"/>
          <a:stretch/>
        </p:blipFill>
        <p:spPr>
          <a:xfrm>
            <a:off x="6389952" y="587946"/>
            <a:ext cx="5131634" cy="26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03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934D-5A9B-0A60-ABED-C093E897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A8B41E8B-0F51-0577-F4E0-B8CFB3613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4622F608-C862-F22E-92CB-6F4C07639558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CA889B31-619D-2C76-27BE-339D658A161B}"/>
              </a:ext>
            </a:extLst>
          </p:cNvPr>
          <p:cNvSpPr txBox="1"/>
          <p:nvPr/>
        </p:nvSpPr>
        <p:spPr>
          <a:xfrm>
            <a:off x="1329753" y="7909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个人历史订单与信息修改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CCC7C714-94CD-05FE-3FFA-D91636EC80FE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4BCC5FEF-D6E3-5DC6-E5EC-0990BEB813BE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 descr="图形用户界面, 应用程序, 表格&#10;&#10;描述已自动生成">
            <a:extLst>
              <a:ext uri="{FF2B5EF4-FFF2-40B4-BE49-F238E27FC236}">
                <a16:creationId xmlns:a16="http://schemas.microsoft.com/office/drawing/2014/main" id="{9020EB10-F869-75D2-6918-62647D62A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5" y="1532208"/>
            <a:ext cx="7189684" cy="3590509"/>
          </a:xfrm>
          <a:prstGeom prst="rect">
            <a:avLst/>
          </a:prstGeom>
        </p:spPr>
      </p:pic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9582C044-8A8C-7664-C19F-9E2E8FADE3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5" r="34137"/>
          <a:stretch/>
        </p:blipFill>
        <p:spPr>
          <a:xfrm>
            <a:off x="8178286" y="1469861"/>
            <a:ext cx="3204949" cy="47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208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615E-591B-D9A3-73E9-AA7911E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8A4519EE-165F-871B-756A-83BED5BC0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E5F63A8E-0395-EC3C-0A64-A6DEF7819013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7BB27B6D-F7AE-310F-2FB2-613295B4E3DB}"/>
              </a:ext>
            </a:extLst>
          </p:cNvPr>
          <p:cNvSpPr txBox="1"/>
          <p:nvPr/>
        </p:nvSpPr>
        <p:spPr>
          <a:xfrm>
            <a:off x="1329753" y="790918"/>
            <a:ext cx="172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页面跳转流程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7399FA38-17CF-19EA-45FB-4BBCF135BD2A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5C7532D2-72D5-064E-B450-E2C17165A650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A12F4105-DCFD-5F5D-7D81-49A48C5B3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/>
          <a:stretch/>
        </p:blipFill>
        <p:spPr>
          <a:xfrm>
            <a:off x="3072186" y="769937"/>
            <a:ext cx="6112066" cy="55657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7E258F-B406-0DBE-DEE2-FDE3FBB45255}"/>
              </a:ext>
            </a:extLst>
          </p:cNvPr>
          <p:cNvSpPr txBox="1"/>
          <p:nvPr/>
        </p:nvSpPr>
        <p:spPr>
          <a:xfrm>
            <a:off x="8858501" y="33681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围绕首页跳转</a:t>
            </a:r>
          </a:p>
        </p:txBody>
      </p:sp>
    </p:spTree>
    <p:extLst>
      <p:ext uri="{BB962C8B-B14F-4D97-AF65-F5344CB8AC3E}">
        <p14:creationId xmlns:p14="http://schemas.microsoft.com/office/powerpoint/2010/main" val="18859742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B0DA-C0D0-32C6-22BE-6ECF2FF5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B0AE1C82-120B-90F6-1246-100868DE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AAAC6DD6-0015-E505-2CE1-D9FBC676DA3B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5CE449BF-93EA-EB1F-054B-F5C3F92300F0}"/>
              </a:ext>
            </a:extLst>
          </p:cNvPr>
          <p:cNvSpPr txBox="1"/>
          <p:nvPr/>
        </p:nvSpPr>
        <p:spPr>
          <a:xfrm>
            <a:off x="1329753" y="7909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用户故事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87642B50-485A-6186-EAC2-FF196BBB8572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71AFD8EA-E174-BA81-36D9-F8B05CD9E3AD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F2953192-76F5-F1BC-1937-CF51FE58A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" r="2886"/>
          <a:stretch/>
        </p:blipFill>
        <p:spPr bwMode="auto">
          <a:xfrm>
            <a:off x="3775016" y="561109"/>
            <a:ext cx="7781387" cy="564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9A96F8D-0D9C-4ADE-0EA7-573675F97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41" y="769937"/>
            <a:ext cx="1410193" cy="235261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DF7992-4B34-16EC-81EB-0739A5634124}"/>
              </a:ext>
            </a:extLst>
          </p:cNvPr>
          <p:cNvSpPr txBox="1"/>
          <p:nvPr/>
        </p:nvSpPr>
        <p:spPr>
          <a:xfrm>
            <a:off x="635597" y="2889525"/>
            <a:ext cx="5460403" cy="389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作为买家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sz="1600" kern="100" dirty="0">
                <a:effectLst/>
                <a:latin typeface="+mn-ea"/>
                <a:cs typeface="Arial" panose="020B0604020202020204" pitchFamily="34" charset="0"/>
              </a:rPr>
              <a:t>我希望能够浏览、筛选和搜索商品信息，可自由注册、登录，修改个人信息，商品详情页面提交购买意向，我可以在个人后台查看历史下单记录，以便我可以便捷地购买商品。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作为卖家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sz="1600" kern="100" dirty="0">
                <a:effectLst/>
                <a:latin typeface="+mn-ea"/>
                <a:cs typeface="Arial" panose="020B0604020202020204" pitchFamily="34" charset="0"/>
              </a:rPr>
              <a:t>我希望能经过登录，在后台管理商品，包括商品发布，查看并改变商品状态（手动下架、库存为</a:t>
            </a:r>
            <a:r>
              <a:rPr lang="en-US" altLang="zh-CN" sz="1600" kern="100" dirty="0">
                <a:effectLst/>
                <a:latin typeface="+mn-ea"/>
                <a:cs typeface="Arial" panose="020B0604020202020204" pitchFamily="34" charset="0"/>
              </a:rPr>
              <a:t>0</a:t>
            </a:r>
            <a:r>
              <a:rPr lang="zh-CN" altLang="zh-CN" sz="1600" kern="100" dirty="0">
                <a:effectLst/>
                <a:latin typeface="+mn-ea"/>
                <a:cs typeface="Arial" panose="020B0604020202020204" pitchFamily="34" charset="0"/>
              </a:rPr>
              <a:t>自动下架），查看购买意向选择买家，查看商品历史订单，查看客户信息及其购买记录。我可以在忘记密码的情况下重置密码，也能在卖家后台修改密码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695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AutoShape0"/>
          <p:cNvSpPr/>
          <p:nvPr/>
        </p:nvSpPr>
        <p:spPr>
          <a:xfrm rot="5400000">
            <a:off x="2657475" y="1637030"/>
            <a:ext cx="6877050" cy="3564890"/>
          </a:xfrm>
          <a:prstGeom prst="rect">
            <a:avLst/>
          </a:prstGeom>
          <a:solidFill>
            <a:srgbClr val="657C9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Text box0"/>
          <p:cNvSpPr txBox="1"/>
          <p:nvPr/>
        </p:nvSpPr>
        <p:spPr>
          <a:xfrm>
            <a:off x="5327015" y="857250"/>
            <a:ext cx="1536700" cy="48304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88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谢谢观看</a:t>
            </a:r>
          </a:p>
        </p:txBody>
      </p:sp>
      <p:sp>
        <p:nvSpPr>
          <p:cNvPr id="15" name="AutoShape2"/>
          <p:cNvSpPr/>
          <p:nvPr/>
        </p:nvSpPr>
        <p:spPr>
          <a:xfrm>
            <a:off x="4457065" y="332740"/>
            <a:ext cx="3273425" cy="6180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8" name="Text box0"/>
          <p:cNvSpPr txBox="1"/>
          <p:nvPr/>
        </p:nvSpPr>
        <p:spPr>
          <a:xfrm>
            <a:off x="5052966" y="2134739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CONTENTS</a:t>
            </a:r>
            <a:endParaRPr lang="zh-CN" altLang="en-US" sz="3600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9" name="Text box1"/>
          <p:cNvSpPr txBox="1"/>
          <p:nvPr/>
        </p:nvSpPr>
        <p:spPr>
          <a:xfrm>
            <a:off x="5092225" y="2969075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sp>
        <p:nvSpPr>
          <p:cNvPr id="10" name="Text box2"/>
          <p:cNvSpPr txBox="1"/>
          <p:nvPr/>
        </p:nvSpPr>
        <p:spPr>
          <a:xfrm>
            <a:off x="7780523" y="2969075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sp>
        <p:nvSpPr>
          <p:cNvPr id="11" name="Text box3"/>
          <p:cNvSpPr txBox="1"/>
          <p:nvPr/>
        </p:nvSpPr>
        <p:spPr>
          <a:xfrm>
            <a:off x="5092225" y="3455950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成果展示</a:t>
            </a:r>
          </a:p>
        </p:txBody>
      </p:sp>
      <p:cxnSp>
        <p:nvCxnSpPr>
          <p:cNvPr id="14" name="Line0"/>
          <p:cNvCxnSpPr/>
          <p:nvPr/>
        </p:nvCxnSpPr>
        <p:spPr>
          <a:xfrm>
            <a:off x="5183231" y="3988922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1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7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8" name="Text box6"/>
          <p:cNvSpPr txBox="1"/>
          <p:nvPr/>
        </p:nvSpPr>
        <p:spPr>
          <a:xfrm>
            <a:off x="2765060" y="302414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657C9F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目录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01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3198311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PART.ONE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42" name="Line0"/>
          <p:cNvCxnSpPr/>
          <p:nvPr/>
        </p:nvCxnSpPr>
        <p:spPr>
          <a:xfrm flipV="1">
            <a:off x="1329385" y="5732937"/>
            <a:ext cx="8571865" cy="16510"/>
          </a:xfrm>
          <a:prstGeom prst="line">
            <a:avLst/>
          </a:prstGeom>
          <a:ln w="38100">
            <a:solidFill>
              <a:srgbClr val="FAD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5"/>
          <p:cNvSpPr/>
          <p:nvPr/>
        </p:nvSpPr>
        <p:spPr>
          <a:xfrm flipV="1">
            <a:off x="1329055" y="1915160"/>
            <a:ext cx="8514080" cy="81915"/>
          </a:xfrm>
          <a:prstGeom prst="rect">
            <a:avLst/>
          </a:prstGeom>
          <a:solidFill>
            <a:srgbClr val="FA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8" name="Text box2"/>
          <p:cNvSpPr txBox="1"/>
          <p:nvPr/>
        </p:nvSpPr>
        <p:spPr>
          <a:xfrm>
            <a:off x="1329753" y="790918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sp>
        <p:nvSpPr>
          <p:cNvPr id="49" name="Freeform1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50" name="Text box4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6127" y="1505996"/>
            <a:ext cx="823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目前的项目总体进度为：</a:t>
            </a:r>
            <a:r>
              <a:rPr lang="en-US" altLang="zh-CN" dirty="0"/>
              <a:t>70%</a:t>
            </a:r>
            <a:endParaRPr lang="zh-CN" altLang="en-US" dirty="0"/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4BE50B3-B738-FECE-89BD-7ADE9E640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34" y="1823930"/>
            <a:ext cx="8997362" cy="42563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02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3408305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PART.TWO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4" name="Text box0"/>
          <p:cNvSpPr txBox="1"/>
          <p:nvPr/>
        </p:nvSpPr>
        <p:spPr>
          <a:xfrm>
            <a:off x="1329753" y="790918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sp>
        <p:nvSpPr>
          <p:cNvPr id="6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2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AB41856-0FC3-2E02-6DBE-B9F6F6EC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60410"/>
              </p:ext>
            </p:extLst>
          </p:nvPr>
        </p:nvGraphicFramePr>
        <p:xfrm>
          <a:off x="1837903" y="1514655"/>
          <a:ext cx="8128000" cy="381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49">
                  <a:extLst>
                    <a:ext uri="{9D8B030D-6E8A-4147-A177-3AD203B41FA5}">
                      <a16:colId xmlns:a16="http://schemas.microsoft.com/office/drawing/2014/main" val="2707885585"/>
                    </a:ext>
                  </a:extLst>
                </a:gridCol>
                <a:gridCol w="6599851">
                  <a:extLst>
                    <a:ext uri="{9D8B030D-6E8A-4147-A177-3AD203B41FA5}">
                      <a16:colId xmlns:a16="http://schemas.microsoft.com/office/drawing/2014/main" val="3907326952"/>
                    </a:ext>
                  </a:extLst>
                </a:gridCol>
              </a:tblGrid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小组成员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85415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柳薇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需求报告与界面设计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2.  5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个前端页面与后端连接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0317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李梦娇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 </a:t>
                      </a:r>
                      <a:r>
                        <a:rPr lang="zh-CN" altLang="en-US" dirty="0"/>
                        <a:t>数据库设计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 2+9</a:t>
                      </a:r>
                      <a:r>
                        <a:rPr lang="zh-CN" altLang="en-US" dirty="0"/>
                        <a:t>个前端页面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52385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管彤婕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 </a:t>
                      </a:r>
                      <a:r>
                        <a:rPr lang="zh-CN" altLang="en-US" dirty="0"/>
                        <a:t>后端实现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个功能</a:t>
                      </a:r>
                      <a:r>
                        <a:rPr lang="en-US" altLang="zh-CN" dirty="0" err="1"/>
                        <a:t>api</a:t>
                      </a:r>
                      <a:r>
                        <a:rPr lang="zh-CN" altLang="en-US" dirty="0"/>
                        <a:t>（用户信息类）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 </a:t>
                      </a:r>
                      <a:r>
                        <a:rPr lang="zh-CN" altLang="en-US" dirty="0"/>
                        <a:t>评审报告与</a:t>
                      </a:r>
                      <a:r>
                        <a:rPr lang="en-US" altLang="zh-CN" dirty="0"/>
                        <a:t>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96674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杨糖糖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后端实现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个功能</a:t>
                      </a:r>
                      <a:r>
                        <a:rPr lang="en-US" altLang="zh-CN" dirty="0" err="1"/>
                        <a:t>api</a:t>
                      </a:r>
                      <a:r>
                        <a:rPr lang="zh-CN" altLang="en-US" dirty="0"/>
                        <a:t>（商品与订单管理类）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 Git</a:t>
                      </a:r>
                      <a:r>
                        <a:rPr lang="zh-CN" altLang="en-US" dirty="0"/>
                        <a:t>仓库管理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13504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张娅妮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 </a:t>
                      </a:r>
                      <a:r>
                        <a:rPr lang="zh-CN" altLang="en-US" dirty="0"/>
                        <a:t>测试文档、代码、视频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9997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03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4057521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PART.THREE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成果展示</a:t>
            </a:r>
          </a:p>
        </p:txBody>
      </p:sp>
      <p:sp>
        <p:nvSpPr>
          <p:cNvPr id="16" name="Text box3"/>
          <p:cNvSpPr txBox="1"/>
          <p:nvPr/>
        </p:nvSpPr>
        <p:spPr>
          <a:xfrm>
            <a:off x="5011186" y="3804679"/>
            <a:ext cx="540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首页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搜索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商品分类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9303AFD-B0BA-A9B6-9664-974FA8869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5" y="1532209"/>
            <a:ext cx="10199440" cy="40688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FBAAB-74AD-4413-362A-05ADCA9B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6C1D2A42-4D80-2EC1-4BFD-7A510E876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E3F94ADC-D18E-88B2-24A2-0F5F07BDFA0C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37B817AD-5842-62DC-CD72-801CB6D4DDD2}"/>
              </a:ext>
            </a:extLst>
          </p:cNvPr>
          <p:cNvSpPr txBox="1"/>
          <p:nvPr/>
        </p:nvSpPr>
        <p:spPr>
          <a:xfrm>
            <a:off x="1329753" y="790918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用户注册及登录页面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6A18AA7A-30A9-4A2E-1E2A-EAE573F252D8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FFEF6938-0FE1-14A7-3349-B421D217D1D9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75BAB-9552-A588-5E29-CC16753B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75" y="1386168"/>
            <a:ext cx="4524607" cy="25415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79DCA7-2658-4BA3-D444-A0F6CD39A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160" y="2621280"/>
            <a:ext cx="4632960" cy="3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074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hjMmUxZWJhODFkODc0OGFjYmY5ZTc3ZGE3NTBmN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374</Words>
  <Application>Microsoft Office PowerPoint</Application>
  <PresentationFormat>宽屏</PresentationFormat>
  <Paragraphs>91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汉仪小隶书简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Office</cp:lastModifiedBy>
  <cp:revision>27</cp:revision>
  <dcterms:created xsi:type="dcterms:W3CDTF">2019-06-23T21:26:00Z</dcterms:created>
  <dcterms:modified xsi:type="dcterms:W3CDTF">2024-11-27T15:29:25Z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DAB6C5D9E322431984AEC5F41F70EC87_12</vt:lpwstr>
  </property>
</Properties>
</file>