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CEB"/>
    <a:srgbClr val="FFCCFF"/>
    <a:srgbClr val="FF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39BF-6FE1-4079-BC36-D89516192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67" y="2490224"/>
            <a:ext cx="7315200" cy="3255264"/>
          </a:xfrm>
        </p:spPr>
        <p:txBody>
          <a:bodyPr/>
          <a:lstStyle/>
          <a:p>
            <a:pPr algn="r"/>
            <a:r>
              <a:rPr lang="en-CA" dirty="0"/>
              <a:t>CS 4403 </a:t>
            </a:r>
            <a:br>
              <a:rPr lang="en-CA" dirty="0"/>
            </a:br>
            <a:r>
              <a:rPr lang="en-CA" dirty="0"/>
              <a:t>Data Project </a:t>
            </a:r>
            <a:r>
              <a:rPr lang="en-CA" dirty="0" err="1"/>
              <a:t>Propsal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E5E84-27D1-4EC4-A385-FA8B3356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586" y="2033024"/>
            <a:ext cx="5127165" cy="914400"/>
          </a:xfrm>
        </p:spPr>
        <p:txBody>
          <a:bodyPr/>
          <a:lstStyle/>
          <a:p>
            <a:r>
              <a:rPr lang="en-CA" dirty="0"/>
              <a:t>C. Augusto Suarez 3544476</a:t>
            </a:r>
          </a:p>
          <a:p>
            <a:r>
              <a:rPr lang="en-CA" dirty="0"/>
              <a:t>Instructor. Dr. Jong </a:t>
            </a:r>
            <a:r>
              <a:rPr lang="en-CA" dirty="0" err="1"/>
              <a:t>Kyu</a:t>
            </a:r>
            <a:r>
              <a:rPr lang="en-CA" dirty="0"/>
              <a:t> Kim</a:t>
            </a:r>
          </a:p>
        </p:txBody>
      </p:sp>
      <p:pic>
        <p:nvPicPr>
          <p:cNvPr id="1026" name="Picture 2" descr="../../_images/sphx_glr_scatter3d_001.png">
            <a:extLst>
              <a:ext uri="{FF2B5EF4-FFF2-40B4-BE49-F238E27FC236}">
                <a16:creationId xmlns:a16="http://schemas.microsoft.com/office/drawing/2014/main" id="{230F8345-F371-46DD-B294-58D7A332A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83" t="13613" r="6258" b="6329"/>
          <a:stretch/>
        </p:blipFill>
        <p:spPr bwMode="auto">
          <a:xfrm>
            <a:off x="405114" y="837430"/>
            <a:ext cx="5038426" cy="408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2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7335839-C047-457D-8E0C-E4268E6E3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1DDCC3-00A5-4610-994F-904F20C8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E495-D31D-479A-8A11-E03F73CC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pc="-100" dirty="0"/>
              <a:t>Dataset</a:t>
            </a:r>
            <a:br>
              <a:rPr lang="en-US" sz="4100" spc="-100" dirty="0"/>
            </a:br>
            <a:br>
              <a:rPr lang="en-US" sz="4100" spc="-100" dirty="0"/>
            </a:br>
            <a:r>
              <a:rPr lang="en-US" sz="3000" spc="-100" dirty="0"/>
              <a:t>BNG (Heart </a:t>
            </a:r>
            <a:r>
              <a:rPr lang="en-US" sz="3000" spc="-100" dirty="0" err="1"/>
              <a:t>Statlog</a:t>
            </a:r>
            <a:r>
              <a:rPr lang="en-US" sz="3000" spc="-1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15DE7-01D1-4E37-9ECC-5C63B343D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87" r="-1" b="31045"/>
          <a:stretch/>
        </p:blipFill>
        <p:spPr>
          <a:xfrm>
            <a:off x="4487334" y="1442529"/>
            <a:ext cx="7061200" cy="39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7335839-C047-457D-8E0C-E4268E6E3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1DDCC3-00A5-4610-994F-904F20C8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E495-D31D-479A-8A11-E03F73CC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86" y="1859890"/>
            <a:ext cx="3361953" cy="313821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pc="-100" dirty="0"/>
              <a:t>Dataset</a:t>
            </a:r>
            <a:r>
              <a:rPr lang="en-US" sz="2000" spc="-100" dirty="0"/>
              <a:t> </a:t>
            </a:r>
            <a:br>
              <a:rPr lang="en-US" sz="2000" spc="-100" dirty="0"/>
            </a:br>
            <a:br>
              <a:rPr lang="en-US" sz="2000" spc="-100" dirty="0"/>
            </a:br>
            <a:r>
              <a:rPr lang="en-US" sz="2000" spc="-100" dirty="0"/>
              <a:t>Attribute Information:</a:t>
            </a:r>
            <a:br>
              <a:rPr lang="en-US" sz="2000" spc="-100" dirty="0"/>
            </a:br>
            <a:r>
              <a:rPr lang="en-US" sz="1600" spc="-100" dirty="0"/>
              <a:t>Attributes types:</a:t>
            </a:r>
            <a:br>
              <a:rPr lang="en-US" sz="1600" spc="-100" dirty="0"/>
            </a:br>
            <a:r>
              <a:rPr lang="en-US" sz="1600" spc="-100" dirty="0"/>
              <a:t>Real: 1,4,5,8,10,12</a:t>
            </a:r>
            <a:br>
              <a:rPr lang="en-US" sz="1600" spc="-100" dirty="0"/>
            </a:br>
            <a:r>
              <a:rPr lang="en-US" sz="1600" spc="-100" dirty="0"/>
              <a:t>Ordered:11,</a:t>
            </a:r>
            <a:br>
              <a:rPr lang="en-US" sz="1600" spc="-100" dirty="0"/>
            </a:br>
            <a:r>
              <a:rPr lang="en-US" sz="1600" spc="-100" dirty="0"/>
              <a:t>Binary: 2,6,9</a:t>
            </a:r>
            <a:br>
              <a:rPr lang="en-US" sz="1600" spc="-100" dirty="0"/>
            </a:br>
            <a:r>
              <a:rPr lang="en-US" sz="1600" spc="-100" dirty="0"/>
              <a:t>Nominal:7,3,13</a:t>
            </a:r>
            <a:br>
              <a:rPr lang="en-US" sz="2000" spc="-100" dirty="0"/>
            </a:br>
            <a:br>
              <a:rPr lang="en-US" sz="2000" spc="-100" dirty="0"/>
            </a:br>
            <a:r>
              <a:rPr lang="en-US" sz="2000" spc="-100" dirty="0"/>
              <a:t>Variable to be predicted:</a:t>
            </a:r>
            <a:br>
              <a:rPr lang="en-US" sz="2000" spc="-100" dirty="0"/>
            </a:br>
            <a:r>
              <a:rPr lang="en-US" sz="1600" spc="-100" dirty="0"/>
              <a:t>Absence or presence of heart disease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15DE7-01D1-4E37-9ECC-5C63B343D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87" r="-1" b="31045"/>
          <a:stretch/>
        </p:blipFill>
        <p:spPr>
          <a:xfrm>
            <a:off x="4487334" y="1442529"/>
            <a:ext cx="7061200" cy="39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4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F37826C-4A8B-4AA5-BE8C-A755B197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B47C81-5765-4486-9BD1-E0EB32F4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7335839-C047-457D-8E0C-E4268E6E3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1DDCC3-00A5-4610-994F-904F20C8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E495-D31D-479A-8A11-E03F73CC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spc="-100" dirty="0"/>
              <a:t>Previous Work</a:t>
            </a:r>
            <a:br>
              <a:rPr lang="en-US" sz="4100" spc="-100" dirty="0"/>
            </a:br>
            <a:br>
              <a:rPr lang="en-US" sz="4100" spc="-100" dirty="0"/>
            </a:br>
            <a:r>
              <a:rPr lang="en-US" sz="1600" dirty="0"/>
              <a:t>Unanimous Voting using Support Vector Machines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Overcoming the Myopia of Inductive Learning Algorithms with RELIEFF</a:t>
            </a:r>
            <a:endParaRPr lang="en-US" sz="1600" spc="-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15DE7-01D1-4E37-9ECC-5C63B343D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87" r="-1" b="31045"/>
          <a:stretch/>
        </p:blipFill>
        <p:spPr>
          <a:xfrm>
            <a:off x="4487334" y="1442529"/>
            <a:ext cx="7061200" cy="39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7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1C8F-C5F1-4827-8019-D900EA60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Initial Observations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72A11-8DBF-4CF5-996A-5D92F398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1796" y="568960"/>
            <a:ext cx="7139793" cy="59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1C8F-C5F1-4827-8019-D900EA60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Initial Observations</a:t>
            </a:r>
            <a:br>
              <a:rPr lang="en-US" sz="3600" dirty="0"/>
            </a:br>
            <a:r>
              <a:rPr lang="en-US" sz="1400" dirty="0"/>
              <a:t>(Nominal Transformation)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E9907-E628-4E52-91F9-25923DA819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1071" y="590225"/>
            <a:ext cx="7759103" cy="5932565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06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1C8F-C5F1-4827-8019-D900EA60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Initial Observations</a:t>
            </a:r>
            <a:br>
              <a:rPr lang="en-US" sz="3600" dirty="0"/>
            </a:br>
            <a:r>
              <a:rPr lang="en-US" sz="1400" dirty="0"/>
              <a:t>(Quick Stats)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41A46A-07A5-4B3B-B64F-BDF09F4C1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C7003A-0F5D-41FF-A96C-FA0C9AC17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B787D8-6D09-4DEA-AEC9-54FFAD6B9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71261"/>
              </p:ext>
            </p:extLst>
          </p:nvPr>
        </p:nvGraphicFramePr>
        <p:xfrm>
          <a:off x="1208310" y="611185"/>
          <a:ext cx="6568374" cy="5626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5521">
                  <a:extLst>
                    <a:ext uri="{9D8B030D-6E8A-4147-A177-3AD203B41FA5}">
                      <a16:colId xmlns:a16="http://schemas.microsoft.com/office/drawing/2014/main" val="2113950969"/>
                    </a:ext>
                  </a:extLst>
                </a:gridCol>
                <a:gridCol w="1433395">
                  <a:extLst>
                    <a:ext uri="{9D8B030D-6E8A-4147-A177-3AD203B41FA5}">
                      <a16:colId xmlns:a16="http://schemas.microsoft.com/office/drawing/2014/main" val="1566847435"/>
                    </a:ext>
                  </a:extLst>
                </a:gridCol>
                <a:gridCol w="2189458">
                  <a:extLst>
                    <a:ext uri="{9D8B030D-6E8A-4147-A177-3AD203B41FA5}">
                      <a16:colId xmlns:a16="http://schemas.microsoft.com/office/drawing/2014/main" val="1181375168"/>
                    </a:ext>
                  </a:extLst>
                </a:gridCol>
              </a:tblGrid>
              <a:tr h="27170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Initial Statistics</a:t>
                      </a: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Mean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Std Dev.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855113"/>
                  </a:ext>
                </a:extLst>
              </a:tr>
              <a:tr h="3396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Age               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54.418418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82.665292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98071"/>
                  </a:ext>
                </a:extLst>
              </a:tr>
              <a:tr h="3396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Sex  (More Female)              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0.677211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0.218596 (Irrelevant)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892663"/>
                  </a:ext>
                </a:extLst>
              </a:tr>
              <a:tr h="3396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Chest              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3.169849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0.902509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492039"/>
                  </a:ext>
                </a:extLst>
              </a:tr>
              <a:tr h="37358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Resting_blood_pressure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131.3522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318.6361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35856"/>
                  </a:ext>
                </a:extLst>
              </a:tr>
              <a:tr h="37358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Serum_cholestoral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249.5928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2673.7352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8357"/>
                  </a:ext>
                </a:extLst>
              </a:tr>
              <a:tr h="37358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Fasting_blood_sugar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0.150919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0.128143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24643"/>
                  </a:ext>
                </a:extLst>
              </a:tr>
              <a:tr h="5547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Resting_electrocardiographic_results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1.022207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0.988389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87022"/>
                  </a:ext>
                </a:extLst>
              </a:tr>
              <a:tr h="55472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Maximum_heart_rate_achieved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149.6189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532.22178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93294"/>
                  </a:ext>
                </a:extLst>
              </a:tr>
              <a:tr h="37358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Exercise_induced_angina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0.333335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0.222223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33543"/>
                  </a:ext>
                </a:extLst>
              </a:tr>
              <a:tr h="3396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Oldpeak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      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1.050869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1.306376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088529"/>
                  </a:ext>
                </a:extLst>
              </a:tr>
              <a:tr h="3396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Slope              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1.595649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0.39594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47979"/>
                  </a:ext>
                </a:extLst>
              </a:tr>
              <a:tr h="373589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Number_of_major_vessels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0.681355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0.903507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80463"/>
                  </a:ext>
                </a:extLst>
              </a:tr>
              <a:tr h="3396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Thal</a:t>
                      </a:r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               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4.709687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3.741407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97346"/>
                  </a:ext>
                </a:extLst>
              </a:tr>
              <a:tr h="3396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Class  (More Absent)                                    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solidFill>
                            <a:srgbClr val="FFFFFF"/>
                          </a:solidFill>
                          <a:effectLst/>
                        </a:rPr>
                        <a:t>0.444054</a:t>
                      </a:r>
                      <a:endParaRPr lang="en-CA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0.24687 (Irrelevant)</a:t>
                      </a:r>
                      <a:endParaRPr lang="en-CA" sz="1200" b="0" i="0" u="none" strike="noStrike" dirty="0"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00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60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1C8F-C5F1-4827-8019-D900EA60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Initial Visualizations</a:t>
            </a:r>
            <a:br>
              <a:rPr lang="en-US" sz="3600" dirty="0"/>
            </a:br>
            <a:r>
              <a:rPr lang="en-US" sz="2000" dirty="0"/>
              <a:t>(Histogram of Ages by class, boxplot of resting blood pressure by class)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673A7-9CDE-4521-B9DE-1AFB4A2F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902" y="218948"/>
            <a:ext cx="4822403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1C8F-C5F1-4827-8019-D900EA60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Initial Visualizations </a:t>
            </a:r>
            <a:r>
              <a:rPr lang="en-US" sz="2000" dirty="0"/>
              <a:t>(Class separation, no treatment)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83F38-9C10-4BE0-A229-7A884240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930" y="139510"/>
            <a:ext cx="8763880" cy="67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447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0">
      <a:dk1>
        <a:srgbClr val="C00000"/>
      </a:dk1>
      <a:lt1>
        <a:srgbClr val="FFE7AB"/>
      </a:lt1>
      <a:dk2>
        <a:srgbClr val="4E3B30"/>
      </a:dk2>
      <a:lt2>
        <a:srgbClr val="FBEEC9"/>
      </a:lt2>
      <a:accent1>
        <a:srgbClr val="C00000"/>
      </a:accent1>
      <a:accent2>
        <a:srgbClr val="A5644E"/>
      </a:accent2>
      <a:accent3>
        <a:srgbClr val="FFF3D5"/>
      </a:accent3>
      <a:accent4>
        <a:srgbClr val="C00000"/>
      </a:accent4>
      <a:accent5>
        <a:srgbClr val="FFF3D5"/>
      </a:accent5>
      <a:accent6>
        <a:srgbClr val="C17529"/>
      </a:accent6>
      <a:hlink>
        <a:srgbClr val="EC9797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Wingdings 2</vt:lpstr>
      <vt:lpstr>Frame</vt:lpstr>
      <vt:lpstr>CS 4403  Data Project Propsal</vt:lpstr>
      <vt:lpstr>Dataset  BNG (Heart Statlog)</vt:lpstr>
      <vt:lpstr>Dataset   Attribute Information: Attributes types: Real: 1,4,5,8,10,12 Ordered:11, Binary: 2,6,9 Nominal:7,3,13  Variable to be predicted: Absence or presence of heart disease</vt:lpstr>
      <vt:lpstr>Previous Work  Unanimous Voting using Support Vector Machines  Overcoming the Myopia of Inductive Learning Algorithms with RELIEFF</vt:lpstr>
      <vt:lpstr>Initial Observations</vt:lpstr>
      <vt:lpstr>Initial Observations (Nominal Transformation)</vt:lpstr>
      <vt:lpstr>Initial Observations (Quick Stats)</vt:lpstr>
      <vt:lpstr>Initial Visualizations (Histogram of Ages by class, boxplot of resting blood pressure by class)</vt:lpstr>
      <vt:lpstr>Initial Visualizations (Class separation, no treatment)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4403 Data Project</dc:title>
  <dc:creator>C. Augusto Suarez</dc:creator>
  <cp:lastModifiedBy>C. Augusto Suarez</cp:lastModifiedBy>
  <cp:revision>30</cp:revision>
  <dcterms:created xsi:type="dcterms:W3CDTF">2019-11-21T17:36:24Z</dcterms:created>
  <dcterms:modified xsi:type="dcterms:W3CDTF">2019-11-21T20:55:48Z</dcterms:modified>
</cp:coreProperties>
</file>