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Light"/>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Light-bold.fntdata"/><Relationship Id="rId23" Type="http://schemas.openxmlformats.org/officeDocument/2006/relationships/font" Target="fonts/Merriweather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Light-boldItalic.fntdata"/><Relationship Id="rId25" Type="http://schemas.openxmlformats.org/officeDocument/2006/relationships/font" Target="fonts/MerriweatherLight-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1d68e696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1d68e696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0528c94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0528c94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1d68e69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1d68e69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155707436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15570743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6a278b10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6a278b10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proposal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346680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346680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6a278b1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6a278b1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proposal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a278b10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6a278b10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f346680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f346680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Answering the research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1557074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557074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c6609a4d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c6609a4d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5570743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557074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2.jpg"/><Relationship Id="rId5" Type="http://schemas.openxmlformats.org/officeDocument/2006/relationships/image" Target="../media/image13.jpg"/><Relationship Id="rId6"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6.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0" y="0"/>
            <a:ext cx="9143999" cy="5143501"/>
            <a:chOff x="0" y="0"/>
            <a:chExt cx="9143999" cy="5143501"/>
          </a:xfrm>
        </p:grpSpPr>
        <p:pic>
          <p:nvPicPr>
            <p:cNvPr id="55" name="Google Shape;55;p13"/>
            <p:cNvPicPr preferRelativeResize="0"/>
            <p:nvPr/>
          </p:nvPicPr>
          <p:blipFill>
            <a:blip r:embed="rId3">
              <a:alphaModFix/>
            </a:blip>
            <a:stretch>
              <a:fillRect/>
            </a:stretch>
          </p:blipFill>
          <p:spPr>
            <a:xfrm>
              <a:off x="5027700" y="0"/>
              <a:ext cx="4116299" cy="5143501"/>
            </a:xfrm>
            <a:prstGeom prst="rect">
              <a:avLst/>
            </a:prstGeom>
            <a:noFill/>
            <a:ln>
              <a:noFill/>
            </a:ln>
          </p:spPr>
        </p:pic>
        <p:pic>
          <p:nvPicPr>
            <p:cNvPr id="56" name="Google Shape;56;p13"/>
            <p:cNvPicPr preferRelativeResize="0"/>
            <p:nvPr/>
          </p:nvPicPr>
          <p:blipFill>
            <a:blip r:embed="rId4">
              <a:alphaModFix/>
            </a:blip>
            <a:stretch>
              <a:fillRect/>
            </a:stretch>
          </p:blipFill>
          <p:spPr>
            <a:xfrm>
              <a:off x="0" y="0"/>
              <a:ext cx="5503100" cy="5143501"/>
            </a:xfrm>
            <a:prstGeom prst="rect">
              <a:avLst/>
            </a:prstGeom>
            <a:noFill/>
            <a:ln>
              <a:noFill/>
            </a:ln>
          </p:spPr>
        </p:pic>
      </p:grpSp>
      <p:sp>
        <p:nvSpPr>
          <p:cNvPr id="57" name="Google Shape;57;p13"/>
          <p:cNvSpPr txBox="1"/>
          <p:nvPr/>
        </p:nvSpPr>
        <p:spPr>
          <a:xfrm>
            <a:off x="943675" y="1048950"/>
            <a:ext cx="4239300" cy="15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595959"/>
                </a:solidFill>
                <a:latin typeface="Merriweather"/>
                <a:ea typeface="Merriweather"/>
                <a:cs typeface="Merriweather"/>
                <a:sym typeface="Merriweather"/>
              </a:rPr>
              <a:t>Optimal Online Food Delivery</a:t>
            </a:r>
            <a:endParaRPr sz="4200">
              <a:solidFill>
                <a:srgbClr val="595959"/>
              </a:solidFill>
              <a:latin typeface="Merriweather"/>
              <a:ea typeface="Merriweather"/>
              <a:cs typeface="Merriweather"/>
              <a:sym typeface="Merriweather"/>
            </a:endParaRPr>
          </a:p>
        </p:txBody>
      </p:sp>
      <p:sp>
        <p:nvSpPr>
          <p:cNvPr id="58" name="Google Shape;58;p13"/>
          <p:cNvSpPr txBox="1"/>
          <p:nvPr/>
        </p:nvSpPr>
        <p:spPr>
          <a:xfrm>
            <a:off x="489025" y="2571750"/>
            <a:ext cx="51486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rgbClr val="000000"/>
                </a:solidFill>
                <a:latin typeface="Merriweather"/>
                <a:ea typeface="Merriweather"/>
                <a:cs typeface="Merriweather"/>
                <a:sym typeface="Merriweather"/>
              </a:rPr>
              <a:t>Group 9</a:t>
            </a:r>
            <a:br>
              <a:rPr lang="en">
                <a:solidFill>
                  <a:srgbClr val="000000"/>
                </a:solidFill>
                <a:latin typeface="Merriweather"/>
                <a:ea typeface="Merriweather"/>
                <a:cs typeface="Merriweather"/>
                <a:sym typeface="Merriweather"/>
              </a:rPr>
            </a:br>
            <a:r>
              <a:rPr lang="en">
                <a:solidFill>
                  <a:srgbClr val="000000"/>
                </a:solidFill>
                <a:latin typeface="Merriweather"/>
                <a:ea typeface="Merriweather"/>
                <a:cs typeface="Merriweather"/>
                <a:sym typeface="Merriweather"/>
              </a:rPr>
              <a:t>Alyssa Nusantoro, John Markowicz, Jonathan Suarez, Leanne Tong, Maxim Zahra, Ryan Ko,</a:t>
            </a:r>
            <a:r>
              <a:rPr lang="en">
                <a:latin typeface="Merriweather"/>
                <a:ea typeface="Merriweather"/>
                <a:cs typeface="Merriweather"/>
                <a:sym typeface="Merriweather"/>
              </a:rPr>
              <a:t> </a:t>
            </a:r>
            <a:r>
              <a:rPr lang="en">
                <a:solidFill>
                  <a:srgbClr val="000000"/>
                </a:solidFill>
                <a:latin typeface="Merriweather"/>
                <a:ea typeface="Merriweather"/>
                <a:cs typeface="Merriweather"/>
                <a:sym typeface="Merriweather"/>
              </a:rPr>
              <a:t>Surabhi Srikanth</a:t>
            </a:r>
            <a:endParaRPr>
              <a:solidFill>
                <a:srgbClr val="000000"/>
              </a:solidFill>
              <a:latin typeface="Merriweather"/>
              <a:ea typeface="Merriweather"/>
              <a:cs typeface="Merriweather"/>
              <a:sym typeface="Merriweather"/>
            </a:endParaRPr>
          </a:p>
        </p:txBody>
      </p:sp>
      <p:cxnSp>
        <p:nvCxnSpPr>
          <p:cNvPr id="59" name="Google Shape;59;p13"/>
          <p:cNvCxnSpPr/>
          <p:nvPr/>
        </p:nvCxnSpPr>
        <p:spPr>
          <a:xfrm flipH="1" rot="10800000">
            <a:off x="621025" y="2546000"/>
            <a:ext cx="4884600" cy="600"/>
          </a:xfrm>
          <a:prstGeom prst="straightConnector1">
            <a:avLst/>
          </a:prstGeom>
          <a:noFill/>
          <a:ln cap="flat" cmpd="sng" w="19050">
            <a:solidFill>
              <a:srgbClr val="E06666"/>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2"/>
          <p:cNvSpPr/>
          <p:nvPr/>
        </p:nvSpPr>
        <p:spPr>
          <a:xfrm>
            <a:off x="1700" y="-16400"/>
            <a:ext cx="9144000" cy="128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22"/>
          <p:cNvSpPr txBox="1"/>
          <p:nvPr>
            <p:ph type="title"/>
          </p:nvPr>
        </p:nvSpPr>
        <p:spPr>
          <a:xfrm>
            <a:off x="184400" y="414850"/>
            <a:ext cx="8778600" cy="4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latin typeface="Merriweather"/>
                <a:ea typeface="Merriweather"/>
                <a:cs typeface="Merriweather"/>
                <a:sym typeface="Merriweather"/>
              </a:rPr>
              <a:t>Results Summary</a:t>
            </a:r>
            <a:endParaRPr b="1">
              <a:latin typeface="Merriweather"/>
              <a:ea typeface="Merriweather"/>
              <a:cs typeface="Merriweather"/>
              <a:sym typeface="Merriweather"/>
            </a:endParaRPr>
          </a:p>
        </p:txBody>
      </p:sp>
      <p:sp>
        <p:nvSpPr>
          <p:cNvPr id="162" name="Google Shape;162;p22"/>
          <p:cNvSpPr txBox="1"/>
          <p:nvPr/>
        </p:nvSpPr>
        <p:spPr>
          <a:xfrm>
            <a:off x="5591300" y="1533325"/>
            <a:ext cx="3143100" cy="10383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Project Question:</a:t>
            </a:r>
            <a:endParaRPr b="1">
              <a:solidFill>
                <a:schemeClr val="dk1"/>
              </a:solidFill>
              <a:latin typeface="Merriweather"/>
              <a:ea typeface="Merriweather"/>
              <a:cs typeface="Merriweather"/>
              <a:sym typeface="Merriweather"/>
            </a:endParaRPr>
          </a:p>
          <a:p>
            <a:pPr indent="0" lvl="0" marL="0" rtl="0" algn="ctr">
              <a:spcBef>
                <a:spcPts val="0"/>
              </a:spcBef>
              <a:spcAft>
                <a:spcPts val="0"/>
              </a:spcAft>
              <a:buNone/>
            </a:pPr>
            <a:r>
              <a:rPr lang="en">
                <a:solidFill>
                  <a:schemeClr val="dk1"/>
                </a:solidFill>
                <a:latin typeface="Merriweather"/>
                <a:ea typeface="Merriweather"/>
                <a:cs typeface="Merriweather"/>
                <a:sym typeface="Merriweather"/>
              </a:rPr>
              <a:t>What factors affect the time it takes to complete a food delivery order?</a:t>
            </a:r>
            <a:endParaRPr>
              <a:solidFill>
                <a:schemeClr val="dk1"/>
              </a:solidFill>
              <a:latin typeface="Merriweather"/>
              <a:ea typeface="Merriweather"/>
              <a:cs typeface="Merriweather"/>
              <a:sym typeface="Merriweather"/>
            </a:endParaRPr>
          </a:p>
        </p:txBody>
      </p:sp>
      <p:sp>
        <p:nvSpPr>
          <p:cNvPr id="163" name="Google Shape;163;p22"/>
          <p:cNvSpPr txBox="1"/>
          <p:nvPr/>
        </p:nvSpPr>
        <p:spPr>
          <a:xfrm>
            <a:off x="5591300" y="2783950"/>
            <a:ext cx="3143100" cy="19092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Based on the Ensemble and Lasso methods used, </a:t>
            </a:r>
            <a:r>
              <a:rPr b="1" lang="en">
                <a:solidFill>
                  <a:schemeClr val="dk1"/>
                </a:solidFill>
                <a:latin typeface="Merriweather"/>
                <a:ea typeface="Merriweather"/>
                <a:cs typeface="Merriweather"/>
                <a:sym typeface="Merriweather"/>
              </a:rPr>
              <a:t>common factors</a:t>
            </a:r>
            <a:r>
              <a:rPr lang="en">
                <a:solidFill>
                  <a:schemeClr val="dk1"/>
                </a:solidFill>
                <a:latin typeface="Merriweather"/>
                <a:ea typeface="Merriweather"/>
                <a:cs typeface="Merriweather"/>
                <a:sym typeface="Merriweather"/>
              </a:rPr>
              <a:t> found to be of importance to the outcome variable are: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Delivery Person Ratings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Delivery Person Age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Multiple Deliveries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Vehicle Condition</a:t>
            </a:r>
            <a:endParaRPr>
              <a:solidFill>
                <a:schemeClr val="dk1"/>
              </a:solidFill>
              <a:latin typeface="Merriweather"/>
              <a:ea typeface="Merriweather"/>
              <a:cs typeface="Merriweather"/>
              <a:sym typeface="Merriweather"/>
            </a:endParaRPr>
          </a:p>
        </p:txBody>
      </p:sp>
      <p:pic>
        <p:nvPicPr>
          <p:cNvPr id="164" name="Google Shape;164;p22"/>
          <p:cNvPicPr preferRelativeResize="0"/>
          <p:nvPr/>
        </p:nvPicPr>
        <p:blipFill>
          <a:blip r:embed="rId3">
            <a:alphaModFix/>
          </a:blip>
          <a:stretch>
            <a:fillRect/>
          </a:stretch>
        </p:blipFill>
        <p:spPr>
          <a:xfrm>
            <a:off x="2713500" y="1334976"/>
            <a:ext cx="2395675" cy="1864645"/>
          </a:xfrm>
          <a:prstGeom prst="rect">
            <a:avLst/>
          </a:prstGeom>
          <a:noFill/>
          <a:ln>
            <a:noFill/>
          </a:ln>
        </p:spPr>
      </p:pic>
      <p:pic>
        <p:nvPicPr>
          <p:cNvPr id="165" name="Google Shape;165;p22"/>
          <p:cNvPicPr preferRelativeResize="0"/>
          <p:nvPr/>
        </p:nvPicPr>
        <p:blipFill>
          <a:blip r:embed="rId4">
            <a:alphaModFix/>
          </a:blip>
          <a:stretch>
            <a:fillRect/>
          </a:stretch>
        </p:blipFill>
        <p:spPr>
          <a:xfrm>
            <a:off x="336800" y="3206575"/>
            <a:ext cx="2395675" cy="1864640"/>
          </a:xfrm>
          <a:prstGeom prst="rect">
            <a:avLst/>
          </a:prstGeom>
          <a:noFill/>
          <a:ln>
            <a:noFill/>
          </a:ln>
        </p:spPr>
      </p:pic>
      <p:pic>
        <p:nvPicPr>
          <p:cNvPr id="166" name="Google Shape;166;p22"/>
          <p:cNvPicPr preferRelativeResize="0"/>
          <p:nvPr/>
        </p:nvPicPr>
        <p:blipFill>
          <a:blip r:embed="rId5">
            <a:alphaModFix/>
          </a:blip>
          <a:stretch>
            <a:fillRect/>
          </a:stretch>
        </p:blipFill>
        <p:spPr>
          <a:xfrm>
            <a:off x="336800" y="1349375"/>
            <a:ext cx="2288376" cy="1781144"/>
          </a:xfrm>
          <a:prstGeom prst="rect">
            <a:avLst/>
          </a:prstGeom>
          <a:noFill/>
          <a:ln>
            <a:noFill/>
          </a:ln>
        </p:spPr>
      </p:pic>
      <p:pic>
        <p:nvPicPr>
          <p:cNvPr id="167" name="Google Shape;167;p22"/>
          <p:cNvPicPr preferRelativeResize="0"/>
          <p:nvPr/>
        </p:nvPicPr>
        <p:blipFill>
          <a:blip r:embed="rId6">
            <a:alphaModFix/>
          </a:blip>
          <a:stretch>
            <a:fillRect/>
          </a:stretch>
        </p:blipFill>
        <p:spPr>
          <a:xfrm>
            <a:off x="2713500" y="3206550"/>
            <a:ext cx="2395675" cy="186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p:nvPr/>
        </p:nvSpPr>
        <p:spPr>
          <a:xfrm>
            <a:off x="1700" y="-16400"/>
            <a:ext cx="9144000" cy="128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3" name="Google Shape;173;p23"/>
          <p:cNvSpPr txBox="1"/>
          <p:nvPr>
            <p:ph type="title"/>
          </p:nvPr>
        </p:nvSpPr>
        <p:spPr>
          <a:xfrm>
            <a:off x="311700" y="3166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Merriweather"/>
                <a:ea typeface="Merriweather"/>
                <a:cs typeface="Merriweather"/>
                <a:sym typeface="Merriweather"/>
              </a:rPr>
              <a:t>Challenges Faced</a:t>
            </a:r>
            <a:endParaRPr b="1">
              <a:latin typeface="Merriweather"/>
              <a:ea typeface="Merriweather"/>
              <a:cs typeface="Merriweather"/>
              <a:sym typeface="Merriweather"/>
            </a:endParaRPr>
          </a:p>
        </p:txBody>
      </p:sp>
      <p:sp>
        <p:nvSpPr>
          <p:cNvPr id="174" name="Google Shape;174;p23"/>
          <p:cNvSpPr/>
          <p:nvPr/>
        </p:nvSpPr>
        <p:spPr>
          <a:xfrm>
            <a:off x="311725" y="1749150"/>
            <a:ext cx="4119000" cy="28299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75" name="Google Shape;175;p23"/>
          <p:cNvSpPr txBox="1"/>
          <p:nvPr/>
        </p:nvSpPr>
        <p:spPr>
          <a:xfrm>
            <a:off x="653024" y="1968775"/>
            <a:ext cx="3331500" cy="3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erriweather"/>
                <a:ea typeface="Merriweather"/>
                <a:cs typeface="Merriweather"/>
                <a:sym typeface="Merriweather"/>
              </a:rPr>
              <a:t>Dummy Variables</a:t>
            </a:r>
            <a:endParaRPr b="1" sz="1600">
              <a:solidFill>
                <a:schemeClr val="dk1"/>
              </a:solidFill>
              <a:latin typeface="Merriweather"/>
              <a:ea typeface="Merriweather"/>
              <a:cs typeface="Merriweather"/>
              <a:sym typeface="Merriweather"/>
            </a:endParaRPr>
          </a:p>
        </p:txBody>
      </p:sp>
      <p:sp>
        <p:nvSpPr>
          <p:cNvPr id="176" name="Google Shape;176;p23"/>
          <p:cNvSpPr txBox="1"/>
          <p:nvPr/>
        </p:nvSpPr>
        <p:spPr>
          <a:xfrm>
            <a:off x="423625" y="2350675"/>
            <a:ext cx="3895200" cy="20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Merriweather"/>
                <a:ea typeface="Merriweather"/>
                <a:cs typeface="Merriweather"/>
                <a:sym typeface="Merriweather"/>
              </a:rPr>
              <a:t>Dummies had to be created for several categorical columns, such as weather, traffic, city, etc.</a:t>
            </a:r>
            <a:endParaRPr sz="1300">
              <a:latin typeface="Merriweather"/>
              <a:ea typeface="Merriweather"/>
              <a:cs typeface="Merriweather"/>
              <a:sym typeface="Merriweather"/>
            </a:endParaRPr>
          </a:p>
          <a:p>
            <a:pPr indent="0" lvl="0" marL="0" rtl="0" algn="ctr">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Error in the dummy variables code resulted in no showing of 0 or 1 values, but showed all 0 values instead. </a:t>
            </a:r>
            <a:endParaRPr sz="1300">
              <a:latin typeface="Merriweather"/>
              <a:ea typeface="Merriweather"/>
              <a:cs typeface="Merriweather"/>
              <a:sym typeface="Merriweather"/>
            </a:endParaRPr>
          </a:p>
          <a:p>
            <a:pPr indent="0" lvl="0" marL="0" rtl="0" algn="ctr">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Prior to fixing the code, this resulted in a higher train MSE to its test MSE.</a:t>
            </a:r>
            <a:endParaRPr sz="1300">
              <a:latin typeface="Merriweather"/>
              <a:ea typeface="Merriweather"/>
              <a:cs typeface="Merriweather"/>
              <a:sym typeface="Merriweather"/>
            </a:endParaRPr>
          </a:p>
        </p:txBody>
      </p:sp>
      <p:sp>
        <p:nvSpPr>
          <p:cNvPr id="177" name="Google Shape;177;p23"/>
          <p:cNvSpPr/>
          <p:nvPr/>
        </p:nvSpPr>
        <p:spPr>
          <a:xfrm>
            <a:off x="4713325" y="1721100"/>
            <a:ext cx="4119000" cy="28860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78" name="Google Shape;178;p23"/>
          <p:cNvSpPr txBox="1"/>
          <p:nvPr/>
        </p:nvSpPr>
        <p:spPr>
          <a:xfrm>
            <a:off x="4836475" y="2015125"/>
            <a:ext cx="3816600" cy="5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Merriweather"/>
                <a:ea typeface="Merriweather"/>
                <a:cs typeface="Merriweather"/>
                <a:sym typeface="Merriweather"/>
              </a:rPr>
              <a:t>Random Forest and Boosting Model Took A Long Time to Run</a:t>
            </a:r>
            <a:endParaRPr b="1" sz="1500">
              <a:solidFill>
                <a:schemeClr val="dk1"/>
              </a:solidFill>
              <a:latin typeface="Merriweather"/>
              <a:ea typeface="Merriweather"/>
              <a:cs typeface="Merriweather"/>
              <a:sym typeface="Merriweather"/>
            </a:endParaRPr>
          </a:p>
        </p:txBody>
      </p:sp>
      <p:sp>
        <p:nvSpPr>
          <p:cNvPr id="179" name="Google Shape;179;p23"/>
          <p:cNvSpPr txBox="1"/>
          <p:nvPr/>
        </p:nvSpPr>
        <p:spPr>
          <a:xfrm>
            <a:off x="4922550" y="2804425"/>
            <a:ext cx="3739200" cy="16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Merriweather"/>
                <a:ea typeface="Merriweather"/>
                <a:cs typeface="Merriweather"/>
                <a:sym typeface="Merriweather"/>
              </a:rPr>
              <a:t>Took at least an hour that resulted in a memory error or an </a:t>
            </a:r>
            <a:r>
              <a:rPr lang="en" sz="1300">
                <a:latin typeface="Merriweather"/>
                <a:ea typeface="Merriweather"/>
                <a:cs typeface="Merriweather"/>
                <a:sym typeface="Merriweather"/>
              </a:rPr>
              <a:t>early termination of the running code.</a:t>
            </a:r>
            <a:endParaRPr sz="1300">
              <a:latin typeface="Merriweather"/>
              <a:ea typeface="Merriweather"/>
              <a:cs typeface="Merriweather"/>
              <a:sym typeface="Merriweather"/>
            </a:endParaRPr>
          </a:p>
          <a:p>
            <a:pPr indent="0" lvl="0" marL="0" rtl="0" algn="ctr">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In a real business scenario, this shows how using certain </a:t>
            </a:r>
            <a:r>
              <a:rPr lang="en" sz="1300">
                <a:latin typeface="Merriweather"/>
                <a:ea typeface="Merriweather"/>
                <a:cs typeface="Merriweather"/>
                <a:sym typeface="Merriweather"/>
              </a:rPr>
              <a:t>algorithms requires more resources and time, which can be costly.</a:t>
            </a:r>
            <a:endParaRPr sz="1300">
              <a:latin typeface="Merriweather"/>
              <a:ea typeface="Merriweather"/>
              <a:cs typeface="Merriweather"/>
              <a:sym typeface="Merriweather"/>
            </a:endParaRPr>
          </a:p>
        </p:txBody>
      </p:sp>
      <p:sp>
        <p:nvSpPr>
          <p:cNvPr id="180" name="Google Shape;180;p23"/>
          <p:cNvSpPr/>
          <p:nvPr/>
        </p:nvSpPr>
        <p:spPr>
          <a:xfrm>
            <a:off x="2025378" y="1453825"/>
            <a:ext cx="586800" cy="561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6451375" y="1453825"/>
            <a:ext cx="586800" cy="561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3"/>
          <p:cNvPicPr preferRelativeResize="0"/>
          <p:nvPr/>
        </p:nvPicPr>
        <p:blipFill>
          <a:blip r:embed="rId3">
            <a:alphaModFix/>
          </a:blip>
          <a:stretch>
            <a:fillRect/>
          </a:stretch>
        </p:blipFill>
        <p:spPr>
          <a:xfrm>
            <a:off x="6553826" y="1543526"/>
            <a:ext cx="381900" cy="381900"/>
          </a:xfrm>
          <a:prstGeom prst="rect">
            <a:avLst/>
          </a:prstGeom>
          <a:noFill/>
          <a:ln>
            <a:noFill/>
          </a:ln>
        </p:spPr>
      </p:pic>
      <p:pic>
        <p:nvPicPr>
          <p:cNvPr id="183" name="Google Shape;183;p23"/>
          <p:cNvPicPr preferRelativeResize="0"/>
          <p:nvPr/>
        </p:nvPicPr>
        <p:blipFill>
          <a:blip r:embed="rId4">
            <a:alphaModFix/>
          </a:blip>
          <a:stretch>
            <a:fillRect/>
          </a:stretch>
        </p:blipFill>
        <p:spPr>
          <a:xfrm>
            <a:off x="2127825" y="1534700"/>
            <a:ext cx="381900" cy="38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4"/>
          <p:cNvGrpSpPr/>
          <p:nvPr/>
        </p:nvGrpSpPr>
        <p:grpSpPr>
          <a:xfrm>
            <a:off x="0" y="0"/>
            <a:ext cx="9143999" cy="5143501"/>
            <a:chOff x="0" y="0"/>
            <a:chExt cx="9143999" cy="5143501"/>
          </a:xfrm>
        </p:grpSpPr>
        <p:pic>
          <p:nvPicPr>
            <p:cNvPr id="189" name="Google Shape;189;p24"/>
            <p:cNvPicPr preferRelativeResize="0"/>
            <p:nvPr/>
          </p:nvPicPr>
          <p:blipFill>
            <a:blip r:embed="rId3">
              <a:alphaModFix/>
            </a:blip>
            <a:stretch>
              <a:fillRect/>
            </a:stretch>
          </p:blipFill>
          <p:spPr>
            <a:xfrm>
              <a:off x="5027700" y="0"/>
              <a:ext cx="4116299" cy="5143501"/>
            </a:xfrm>
            <a:prstGeom prst="rect">
              <a:avLst/>
            </a:prstGeom>
            <a:noFill/>
            <a:ln>
              <a:noFill/>
            </a:ln>
          </p:spPr>
        </p:pic>
        <p:pic>
          <p:nvPicPr>
            <p:cNvPr id="190" name="Google Shape;190;p24"/>
            <p:cNvPicPr preferRelativeResize="0"/>
            <p:nvPr/>
          </p:nvPicPr>
          <p:blipFill>
            <a:blip r:embed="rId4">
              <a:alphaModFix/>
            </a:blip>
            <a:stretch>
              <a:fillRect/>
            </a:stretch>
          </p:blipFill>
          <p:spPr>
            <a:xfrm>
              <a:off x="0" y="0"/>
              <a:ext cx="5503100" cy="5143501"/>
            </a:xfrm>
            <a:prstGeom prst="rect">
              <a:avLst/>
            </a:prstGeom>
            <a:noFill/>
            <a:ln>
              <a:noFill/>
            </a:ln>
          </p:spPr>
        </p:pic>
      </p:grpSp>
      <p:sp>
        <p:nvSpPr>
          <p:cNvPr id="191" name="Google Shape;191;p24"/>
          <p:cNvSpPr txBox="1"/>
          <p:nvPr/>
        </p:nvSpPr>
        <p:spPr>
          <a:xfrm>
            <a:off x="596325" y="159775"/>
            <a:ext cx="48846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2"/>
                </a:solidFill>
                <a:latin typeface="Merriweather"/>
                <a:ea typeface="Merriweather"/>
                <a:cs typeface="Merriweather"/>
                <a:sym typeface="Merriweather"/>
              </a:rPr>
              <a:t>Final Conclusions</a:t>
            </a:r>
            <a:endParaRPr b="1" sz="2800">
              <a:solidFill>
                <a:schemeClr val="dk2"/>
              </a:solidFill>
              <a:latin typeface="Merriweather"/>
              <a:ea typeface="Merriweather"/>
              <a:cs typeface="Merriweather"/>
              <a:sym typeface="Merriweather"/>
            </a:endParaRPr>
          </a:p>
        </p:txBody>
      </p:sp>
      <p:sp>
        <p:nvSpPr>
          <p:cNvPr id="192" name="Google Shape;192;p24"/>
          <p:cNvSpPr txBox="1"/>
          <p:nvPr/>
        </p:nvSpPr>
        <p:spPr>
          <a:xfrm>
            <a:off x="576250" y="828775"/>
            <a:ext cx="4964400" cy="8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By exploring this dataset and testing out different algorithms, we were able to learn more about how various data scientists approach real-life scenarios. We learned:</a:t>
            </a:r>
            <a:endParaRPr sz="1200">
              <a:solidFill>
                <a:schemeClr val="dk2"/>
              </a:solidFill>
              <a:latin typeface="Merriweather"/>
              <a:ea typeface="Merriweather"/>
              <a:cs typeface="Merriweather"/>
              <a:sym typeface="Merriweather"/>
            </a:endParaRPr>
          </a:p>
        </p:txBody>
      </p:sp>
      <p:sp>
        <p:nvSpPr>
          <p:cNvPr id="193" name="Google Shape;193;p24"/>
          <p:cNvSpPr/>
          <p:nvPr/>
        </p:nvSpPr>
        <p:spPr>
          <a:xfrm>
            <a:off x="618550" y="1714375"/>
            <a:ext cx="4879800" cy="14037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Different datasets often require a unique approach when it comes to choosing the ideal algorithm(s) that will provide the best results. For example, despite the fact that certain models had lower test MSEs for our dataset, we understood that from a business perspective, these models are not necessarily useful for interpretation by business managers.</a:t>
            </a:r>
            <a:endParaRPr sz="1200">
              <a:solidFill>
                <a:schemeClr val="lt1"/>
              </a:solidFill>
              <a:latin typeface="Merriweather"/>
              <a:ea typeface="Merriweather"/>
              <a:cs typeface="Merriweather"/>
              <a:sym typeface="Merriweather"/>
            </a:endParaRPr>
          </a:p>
        </p:txBody>
      </p:sp>
      <p:sp>
        <p:nvSpPr>
          <p:cNvPr id="194" name="Google Shape;194;p24"/>
          <p:cNvSpPr/>
          <p:nvPr/>
        </p:nvSpPr>
        <p:spPr>
          <a:xfrm>
            <a:off x="618550" y="3431375"/>
            <a:ext cx="4879800" cy="14037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Merriweather"/>
                <a:ea typeface="Merriweather"/>
                <a:cs typeface="Merriweather"/>
                <a:sym typeface="Merriweather"/>
              </a:rPr>
              <a:t>In a real business scenario, we could do more in-depth exploratory data analysis to help with learning about trends and overall patterns that can be explained to managers. Moreover, we can pick algorithms that are easily interpretable but still provide the benefit of increasing the accuracy of predictions.</a:t>
            </a:r>
            <a:endParaRPr sz="1200">
              <a:solidFill>
                <a:schemeClr val="lt1"/>
              </a:solidFill>
              <a:latin typeface="Merriweather"/>
              <a:ea typeface="Merriweather"/>
              <a:cs typeface="Merriweather"/>
              <a:sym typeface="Merriweather"/>
            </a:endParaRPr>
          </a:p>
        </p:txBody>
      </p:sp>
      <p:sp>
        <p:nvSpPr>
          <p:cNvPr id="195" name="Google Shape;195;p24"/>
          <p:cNvSpPr/>
          <p:nvPr/>
        </p:nvSpPr>
        <p:spPr>
          <a:xfrm>
            <a:off x="2852050" y="1498225"/>
            <a:ext cx="412800" cy="403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4"/>
          <p:cNvPicPr preferRelativeResize="0"/>
          <p:nvPr/>
        </p:nvPicPr>
        <p:blipFill>
          <a:blip r:embed="rId5">
            <a:alphaModFix/>
          </a:blip>
          <a:stretch>
            <a:fillRect/>
          </a:stretch>
        </p:blipFill>
        <p:spPr>
          <a:xfrm>
            <a:off x="2942097" y="1581050"/>
            <a:ext cx="232698" cy="237661"/>
          </a:xfrm>
          <a:prstGeom prst="rect">
            <a:avLst/>
          </a:prstGeom>
          <a:noFill/>
          <a:ln>
            <a:noFill/>
          </a:ln>
        </p:spPr>
      </p:pic>
      <p:sp>
        <p:nvSpPr>
          <p:cNvPr id="197" name="Google Shape;197;p24"/>
          <p:cNvSpPr/>
          <p:nvPr/>
        </p:nvSpPr>
        <p:spPr>
          <a:xfrm>
            <a:off x="2852050" y="3232025"/>
            <a:ext cx="412800" cy="403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4"/>
          <p:cNvPicPr preferRelativeResize="0"/>
          <p:nvPr/>
        </p:nvPicPr>
        <p:blipFill>
          <a:blip r:embed="rId5">
            <a:alphaModFix/>
          </a:blip>
          <a:stretch>
            <a:fillRect/>
          </a:stretch>
        </p:blipFill>
        <p:spPr>
          <a:xfrm>
            <a:off x="2942097" y="3314950"/>
            <a:ext cx="232698" cy="237661"/>
          </a:xfrm>
          <a:prstGeom prst="rect">
            <a:avLst/>
          </a:prstGeom>
          <a:noFill/>
          <a:ln>
            <a:noFill/>
          </a:ln>
        </p:spPr>
      </p:pic>
      <p:cxnSp>
        <p:nvCxnSpPr>
          <p:cNvPr id="199" name="Google Shape;199;p24"/>
          <p:cNvCxnSpPr/>
          <p:nvPr/>
        </p:nvCxnSpPr>
        <p:spPr>
          <a:xfrm flipH="1" rot="10800000">
            <a:off x="596325" y="726250"/>
            <a:ext cx="4884600" cy="600"/>
          </a:xfrm>
          <a:prstGeom prst="straightConnector1">
            <a:avLst/>
          </a:prstGeom>
          <a:noFill/>
          <a:ln cap="flat" cmpd="sng" w="19050">
            <a:solidFill>
              <a:srgbClr val="E06666"/>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5"/>
          <p:cNvGrpSpPr/>
          <p:nvPr/>
        </p:nvGrpSpPr>
        <p:grpSpPr>
          <a:xfrm>
            <a:off x="0" y="0"/>
            <a:ext cx="9143999" cy="5143501"/>
            <a:chOff x="0" y="0"/>
            <a:chExt cx="9143999" cy="5143501"/>
          </a:xfrm>
        </p:grpSpPr>
        <p:pic>
          <p:nvPicPr>
            <p:cNvPr id="205" name="Google Shape;205;p25"/>
            <p:cNvPicPr preferRelativeResize="0"/>
            <p:nvPr/>
          </p:nvPicPr>
          <p:blipFill>
            <a:blip r:embed="rId3">
              <a:alphaModFix/>
            </a:blip>
            <a:stretch>
              <a:fillRect/>
            </a:stretch>
          </p:blipFill>
          <p:spPr>
            <a:xfrm>
              <a:off x="5027700" y="0"/>
              <a:ext cx="4116299" cy="5143501"/>
            </a:xfrm>
            <a:prstGeom prst="rect">
              <a:avLst/>
            </a:prstGeom>
            <a:noFill/>
            <a:ln>
              <a:noFill/>
            </a:ln>
          </p:spPr>
        </p:pic>
        <p:pic>
          <p:nvPicPr>
            <p:cNvPr id="206" name="Google Shape;206;p25"/>
            <p:cNvPicPr preferRelativeResize="0"/>
            <p:nvPr/>
          </p:nvPicPr>
          <p:blipFill>
            <a:blip r:embed="rId4">
              <a:alphaModFix/>
            </a:blip>
            <a:stretch>
              <a:fillRect/>
            </a:stretch>
          </p:blipFill>
          <p:spPr>
            <a:xfrm>
              <a:off x="0" y="0"/>
              <a:ext cx="5503100" cy="5143501"/>
            </a:xfrm>
            <a:prstGeom prst="rect">
              <a:avLst/>
            </a:prstGeom>
            <a:noFill/>
            <a:ln>
              <a:noFill/>
            </a:ln>
          </p:spPr>
        </p:pic>
      </p:grpSp>
      <p:sp>
        <p:nvSpPr>
          <p:cNvPr id="207" name="Google Shape;207;p25"/>
          <p:cNvSpPr txBox="1"/>
          <p:nvPr/>
        </p:nvSpPr>
        <p:spPr>
          <a:xfrm>
            <a:off x="997600" y="1938550"/>
            <a:ext cx="4239300" cy="8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595959"/>
                </a:solidFill>
                <a:latin typeface="Merriweather"/>
                <a:ea typeface="Merriweather"/>
                <a:cs typeface="Merriweather"/>
                <a:sym typeface="Merriweather"/>
              </a:rPr>
              <a:t>Thank you!</a:t>
            </a:r>
            <a:endParaRPr sz="4200">
              <a:solidFill>
                <a:srgbClr val="595959"/>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1700" y="-16400"/>
            <a:ext cx="4298700" cy="51435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5" name="Google Shape;65;p14"/>
          <p:cNvSpPr/>
          <p:nvPr/>
        </p:nvSpPr>
        <p:spPr>
          <a:xfrm>
            <a:off x="4680150" y="1063000"/>
            <a:ext cx="4033800" cy="16689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Merriweather"/>
              <a:ea typeface="Merriweather"/>
              <a:cs typeface="Merriweather"/>
              <a:sym typeface="Merriweather"/>
            </a:endParaRPr>
          </a:p>
        </p:txBody>
      </p:sp>
      <p:sp>
        <p:nvSpPr>
          <p:cNvPr id="66" name="Google Shape;66;p14"/>
          <p:cNvSpPr txBox="1"/>
          <p:nvPr>
            <p:ph type="title"/>
          </p:nvPr>
        </p:nvSpPr>
        <p:spPr>
          <a:xfrm>
            <a:off x="300200" y="1847425"/>
            <a:ext cx="3701700" cy="2591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erriweather"/>
                <a:ea typeface="Merriweather"/>
                <a:cs typeface="Merriweather"/>
                <a:sym typeface="Merriweather"/>
              </a:rPr>
              <a:t>Project Question</a:t>
            </a:r>
            <a:r>
              <a:rPr b="1" lang="en">
                <a:latin typeface="Merriweather"/>
                <a:ea typeface="Merriweather"/>
                <a:cs typeface="Merriweather"/>
                <a:sym typeface="Merriweather"/>
              </a:rPr>
              <a:t>: </a:t>
            </a:r>
            <a:endParaRPr b="1">
              <a:latin typeface="Merriweather"/>
              <a:ea typeface="Merriweather"/>
              <a:cs typeface="Merriweather"/>
              <a:sym typeface="Merriweather"/>
            </a:endParaRPr>
          </a:p>
          <a:p>
            <a:pPr indent="0" lvl="0" marL="0" rtl="0" algn="ctr">
              <a:spcBef>
                <a:spcPts val="0"/>
              </a:spcBef>
              <a:spcAft>
                <a:spcPts val="0"/>
              </a:spcAft>
              <a:buNone/>
            </a:pPr>
            <a:r>
              <a:t/>
            </a:r>
            <a:endParaRPr b="1">
              <a:latin typeface="Merriweather"/>
              <a:ea typeface="Merriweather"/>
              <a:cs typeface="Merriweather"/>
              <a:sym typeface="Merriweather"/>
            </a:endParaRPr>
          </a:p>
          <a:p>
            <a:pPr indent="0" lvl="0" marL="0" rtl="0" algn="ctr">
              <a:spcBef>
                <a:spcPts val="0"/>
              </a:spcBef>
              <a:spcAft>
                <a:spcPts val="0"/>
              </a:spcAft>
              <a:buNone/>
            </a:pPr>
            <a:r>
              <a:rPr b="1" lang="en">
                <a:latin typeface="Merriweather"/>
                <a:ea typeface="Merriweather"/>
                <a:cs typeface="Merriweather"/>
                <a:sym typeface="Merriweather"/>
              </a:rPr>
              <a:t>What factors affect the time it takes to complete a food delivery order?</a:t>
            </a:r>
            <a:endParaRPr b="1">
              <a:latin typeface="Merriweather"/>
              <a:ea typeface="Merriweather"/>
              <a:cs typeface="Merriweather"/>
              <a:sym typeface="Merriweather"/>
            </a:endParaRPr>
          </a:p>
        </p:txBody>
      </p:sp>
      <p:sp>
        <p:nvSpPr>
          <p:cNvPr id="67" name="Google Shape;67;p14"/>
          <p:cNvSpPr txBox="1"/>
          <p:nvPr/>
        </p:nvSpPr>
        <p:spPr>
          <a:xfrm>
            <a:off x="4300400" y="467700"/>
            <a:ext cx="48435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Merriweather"/>
                <a:ea typeface="Merriweather"/>
                <a:cs typeface="Merriweather"/>
                <a:sym typeface="Merriweather"/>
              </a:rPr>
              <a:t>Predictors</a:t>
            </a:r>
            <a:endParaRPr b="1" sz="2000">
              <a:solidFill>
                <a:schemeClr val="accent1"/>
              </a:solidFill>
              <a:latin typeface="Merriweather"/>
              <a:ea typeface="Merriweather"/>
              <a:cs typeface="Merriweather"/>
              <a:sym typeface="Merriweather"/>
            </a:endParaRPr>
          </a:p>
        </p:txBody>
      </p:sp>
      <p:sp>
        <p:nvSpPr>
          <p:cNvPr id="68" name="Google Shape;68;p14"/>
          <p:cNvSpPr txBox="1"/>
          <p:nvPr/>
        </p:nvSpPr>
        <p:spPr>
          <a:xfrm>
            <a:off x="4735000" y="1160275"/>
            <a:ext cx="2392200" cy="25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City Type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Distance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Pickup Time</a:t>
            </a:r>
            <a:endParaRPr>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Placed </a:t>
            </a:r>
            <a:r>
              <a:rPr lang="en">
                <a:solidFill>
                  <a:schemeClr val="dk1"/>
                </a:solidFill>
                <a:latin typeface="Merriweather"/>
                <a:ea typeface="Merriweather"/>
                <a:cs typeface="Merriweather"/>
                <a:sym typeface="Merriweather"/>
              </a:rPr>
              <a:t>Order Time</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Weather</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Traffic</a:t>
            </a:r>
            <a:endParaRPr>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a:solidFill>
                <a:schemeClr val="dk1"/>
              </a:solidFill>
              <a:latin typeface="Merriweather"/>
              <a:ea typeface="Merriweather"/>
              <a:cs typeface="Merriweather"/>
              <a:sym typeface="Merriweather"/>
            </a:endParaRPr>
          </a:p>
        </p:txBody>
      </p:sp>
      <p:sp>
        <p:nvSpPr>
          <p:cNvPr id="69" name="Google Shape;69;p14"/>
          <p:cNvSpPr txBox="1"/>
          <p:nvPr/>
        </p:nvSpPr>
        <p:spPr>
          <a:xfrm>
            <a:off x="6528725" y="1173350"/>
            <a:ext cx="219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Delivery Type</a:t>
            </a:r>
            <a:endParaRPr>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Multiple Deliveries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Vehicle Type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Vehicle Condition</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Delivery Person Age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Delivery Person Rating</a:t>
            </a:r>
            <a:endParaRPr>
              <a:latin typeface="Merriweather"/>
              <a:ea typeface="Merriweather"/>
              <a:cs typeface="Merriweather"/>
              <a:sym typeface="Merriweather"/>
            </a:endParaRPr>
          </a:p>
        </p:txBody>
      </p:sp>
      <p:sp>
        <p:nvSpPr>
          <p:cNvPr id="70" name="Google Shape;70;p14"/>
          <p:cNvSpPr txBox="1"/>
          <p:nvPr/>
        </p:nvSpPr>
        <p:spPr>
          <a:xfrm>
            <a:off x="4300400" y="3002200"/>
            <a:ext cx="48435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Merriweather"/>
                <a:ea typeface="Merriweather"/>
                <a:cs typeface="Merriweather"/>
                <a:sym typeface="Merriweather"/>
              </a:rPr>
              <a:t>Outcome Variable</a:t>
            </a:r>
            <a:endParaRPr b="1" sz="2000">
              <a:solidFill>
                <a:schemeClr val="accent1"/>
              </a:solidFill>
              <a:latin typeface="Merriweather"/>
              <a:ea typeface="Merriweather"/>
              <a:cs typeface="Merriweather"/>
              <a:sym typeface="Merriweather"/>
            </a:endParaRPr>
          </a:p>
        </p:txBody>
      </p:sp>
      <p:sp>
        <p:nvSpPr>
          <p:cNvPr id="71" name="Google Shape;71;p14"/>
          <p:cNvSpPr txBox="1"/>
          <p:nvPr/>
        </p:nvSpPr>
        <p:spPr>
          <a:xfrm>
            <a:off x="5526050" y="3648075"/>
            <a:ext cx="2392200" cy="13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Merriweather"/>
                <a:ea typeface="Merriweather"/>
                <a:cs typeface="Merriweather"/>
                <a:sym typeface="Merriweather"/>
              </a:rPr>
              <a:t>Amount of Time Taken for Delivery</a:t>
            </a:r>
            <a:endParaRPr sz="19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72" name="Google Shape;72;p14"/>
          <p:cNvSpPr/>
          <p:nvPr/>
        </p:nvSpPr>
        <p:spPr>
          <a:xfrm>
            <a:off x="5498000" y="3572150"/>
            <a:ext cx="2448300" cy="9906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73" name="Google Shape;73;p14"/>
          <p:cNvSpPr/>
          <p:nvPr/>
        </p:nvSpPr>
        <p:spPr>
          <a:xfrm>
            <a:off x="1436600" y="296025"/>
            <a:ext cx="1428900" cy="1384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4" name="Google Shape;74;p14"/>
          <p:cNvPicPr preferRelativeResize="0"/>
          <p:nvPr/>
        </p:nvPicPr>
        <p:blipFill>
          <a:blip r:embed="rId3">
            <a:alphaModFix/>
          </a:blip>
          <a:stretch>
            <a:fillRect/>
          </a:stretch>
        </p:blipFill>
        <p:spPr>
          <a:xfrm>
            <a:off x="1655750" y="421275"/>
            <a:ext cx="990600" cy="9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1700" y="-16400"/>
            <a:ext cx="9144000" cy="12000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0" name="Google Shape;80;p15"/>
          <p:cNvSpPr txBox="1"/>
          <p:nvPr>
            <p:ph type="title"/>
          </p:nvPr>
        </p:nvSpPr>
        <p:spPr>
          <a:xfrm>
            <a:off x="377550" y="401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Merriweather"/>
                <a:ea typeface="Merriweather"/>
                <a:cs typeface="Merriweather"/>
                <a:sym typeface="Merriweather"/>
              </a:rPr>
              <a:t>Why is This Problem Important?</a:t>
            </a:r>
            <a:endParaRPr b="1" sz="2700">
              <a:latin typeface="Merriweather"/>
              <a:ea typeface="Merriweather"/>
              <a:cs typeface="Merriweather"/>
              <a:sym typeface="Merriweather"/>
            </a:endParaRPr>
          </a:p>
        </p:txBody>
      </p:sp>
      <p:sp>
        <p:nvSpPr>
          <p:cNvPr id="81" name="Google Shape;81;p15"/>
          <p:cNvSpPr/>
          <p:nvPr/>
        </p:nvSpPr>
        <p:spPr>
          <a:xfrm>
            <a:off x="201250" y="1579825"/>
            <a:ext cx="4260300" cy="32691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Merriweather"/>
              <a:buChar char="●"/>
            </a:pPr>
            <a:r>
              <a:rPr lang="en" sz="1500">
                <a:latin typeface="Merriweather"/>
                <a:ea typeface="Merriweather"/>
                <a:cs typeface="Merriweather"/>
                <a:sym typeface="Merriweather"/>
              </a:rPr>
              <a:t>In 2022, it was reported that </a:t>
            </a:r>
            <a:r>
              <a:rPr b="1" lang="en" sz="1500">
                <a:latin typeface="Merriweather"/>
                <a:ea typeface="Merriweather"/>
                <a:cs typeface="Merriweather"/>
                <a:sym typeface="Merriweather"/>
              </a:rPr>
              <a:t>2.5 billion people </a:t>
            </a:r>
            <a:r>
              <a:rPr lang="en" sz="1500">
                <a:latin typeface="Merriweather"/>
                <a:ea typeface="Merriweather"/>
                <a:cs typeface="Merriweather"/>
                <a:sym typeface="Merriweather"/>
              </a:rPr>
              <a:t>worldwide used food delivery services.</a:t>
            </a:r>
            <a:endParaRPr sz="1500">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r>
              <a:rPr lang="en" sz="1500">
                <a:latin typeface="Merriweather"/>
                <a:ea typeface="Merriweather"/>
                <a:cs typeface="Merriweather"/>
                <a:sym typeface="Merriweather"/>
              </a:rPr>
              <a:t>By 2027, it is estimated for that number to </a:t>
            </a:r>
            <a:r>
              <a:rPr b="1" lang="en" sz="1500">
                <a:latin typeface="Merriweather"/>
                <a:ea typeface="Merriweather"/>
                <a:cs typeface="Merriweather"/>
                <a:sym typeface="Merriweather"/>
              </a:rPr>
              <a:t>increase to 3.5 billion people</a:t>
            </a:r>
            <a:r>
              <a:rPr lang="en" sz="1500">
                <a:latin typeface="Merriweather"/>
                <a:ea typeface="Merriweather"/>
                <a:cs typeface="Merriweather"/>
                <a:sym typeface="Merriweather"/>
              </a:rPr>
              <a:t>.</a:t>
            </a:r>
            <a:endParaRPr sz="1500">
              <a:latin typeface="Merriweather"/>
              <a:ea typeface="Merriweather"/>
              <a:cs typeface="Merriweather"/>
              <a:sym typeface="Merriweather"/>
            </a:endParaRPr>
          </a:p>
          <a:p>
            <a:pPr indent="-323850" lvl="0" marL="457200" rtl="0" algn="l">
              <a:lnSpc>
                <a:spcPct val="115000"/>
              </a:lnSpc>
              <a:spcBef>
                <a:spcPts val="0"/>
              </a:spcBef>
              <a:spcAft>
                <a:spcPts val="0"/>
              </a:spcAft>
              <a:buSzPts val="1500"/>
              <a:buFont typeface="Merriweather"/>
              <a:buChar char="●"/>
            </a:pPr>
            <a:r>
              <a:rPr lang="en" sz="1500">
                <a:latin typeface="Merriweather"/>
                <a:ea typeface="Merriweather"/>
                <a:cs typeface="Merriweather"/>
                <a:sym typeface="Merriweather"/>
              </a:rPr>
              <a:t>For most customers, the most important factors found in food delivery service is</a:t>
            </a:r>
            <a:r>
              <a:rPr b="1" lang="en" sz="1500">
                <a:latin typeface="Merriweather"/>
                <a:ea typeface="Merriweather"/>
                <a:cs typeface="Merriweather"/>
                <a:sym typeface="Merriweather"/>
              </a:rPr>
              <a:t> </a:t>
            </a:r>
            <a:r>
              <a:rPr b="1" lang="en" sz="1500">
                <a:latin typeface="Merriweather"/>
                <a:ea typeface="Merriweather"/>
                <a:cs typeface="Merriweather"/>
                <a:sym typeface="Merriweather"/>
              </a:rPr>
              <a:t>timely food delivery </a:t>
            </a:r>
            <a:r>
              <a:rPr lang="en" sz="1500">
                <a:latin typeface="Merriweather"/>
                <a:ea typeface="Merriweather"/>
                <a:cs typeface="Merriweather"/>
                <a:sym typeface="Merriweather"/>
              </a:rPr>
              <a:t>and quality customer service.</a:t>
            </a:r>
            <a:endParaRPr sz="1500">
              <a:latin typeface="Merriweather"/>
              <a:ea typeface="Merriweather"/>
              <a:cs typeface="Merriweather"/>
              <a:sym typeface="Merriweather"/>
            </a:endParaRPr>
          </a:p>
        </p:txBody>
      </p:sp>
      <p:sp>
        <p:nvSpPr>
          <p:cNvPr id="82" name="Google Shape;82;p15"/>
          <p:cNvSpPr/>
          <p:nvPr/>
        </p:nvSpPr>
        <p:spPr>
          <a:xfrm>
            <a:off x="4637850" y="1579825"/>
            <a:ext cx="4260300" cy="32691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latin typeface="Merriweather"/>
                <a:ea typeface="Merriweather"/>
                <a:cs typeface="Merriweather"/>
                <a:sym typeface="Merriweather"/>
              </a:rPr>
              <a:t>From a</a:t>
            </a:r>
            <a:r>
              <a:rPr lang="en" sz="1500">
                <a:latin typeface="Merriweather"/>
                <a:ea typeface="Merriweather"/>
                <a:cs typeface="Merriweather"/>
                <a:sym typeface="Merriweather"/>
              </a:rPr>
              <a:t> business perspective, it is important to understand this problem because it helps with:</a:t>
            </a:r>
            <a:endParaRPr sz="1500">
              <a:latin typeface="Merriweather"/>
              <a:ea typeface="Merriweather"/>
              <a:cs typeface="Merriweather"/>
              <a:sym typeface="Merriweather"/>
            </a:endParaRPr>
          </a:p>
          <a:p>
            <a:pPr indent="-323850" lvl="0" marL="685800" rtl="0" algn="l">
              <a:lnSpc>
                <a:spcPct val="115000"/>
              </a:lnSpc>
              <a:spcBef>
                <a:spcPts val="0"/>
              </a:spcBef>
              <a:spcAft>
                <a:spcPts val="0"/>
              </a:spcAft>
              <a:buSzPts val="1500"/>
              <a:buFont typeface="Merriweather"/>
              <a:buAutoNum type="arabicPeriod"/>
            </a:pPr>
            <a:r>
              <a:rPr lang="en" sz="1500">
                <a:latin typeface="Merriweather"/>
                <a:ea typeface="Merriweather"/>
                <a:cs typeface="Merriweather"/>
                <a:sym typeface="Merriweather"/>
              </a:rPr>
              <a:t>Customer Satisfaction</a:t>
            </a:r>
            <a:endParaRPr sz="1500">
              <a:latin typeface="Merriweather"/>
              <a:ea typeface="Merriweather"/>
              <a:cs typeface="Merriweather"/>
              <a:sym typeface="Merriweather"/>
            </a:endParaRPr>
          </a:p>
          <a:p>
            <a:pPr indent="-323850" lvl="0" marL="685800" rtl="0" algn="l">
              <a:lnSpc>
                <a:spcPct val="115000"/>
              </a:lnSpc>
              <a:spcBef>
                <a:spcPts val="0"/>
              </a:spcBef>
              <a:spcAft>
                <a:spcPts val="0"/>
              </a:spcAft>
              <a:buSzPts val="1500"/>
              <a:buFont typeface="Merriweather"/>
              <a:buAutoNum type="arabicPeriod"/>
            </a:pPr>
            <a:r>
              <a:rPr lang="en" sz="1500">
                <a:latin typeface="Merriweather"/>
                <a:ea typeface="Merriweather"/>
                <a:cs typeface="Merriweather"/>
                <a:sym typeface="Merriweather"/>
              </a:rPr>
              <a:t>Competitive Advantage</a:t>
            </a:r>
            <a:endParaRPr sz="1500">
              <a:latin typeface="Merriweather"/>
              <a:ea typeface="Merriweather"/>
              <a:cs typeface="Merriweather"/>
              <a:sym typeface="Merriweather"/>
            </a:endParaRPr>
          </a:p>
          <a:p>
            <a:pPr indent="-323850" lvl="0" marL="685800" rtl="0" algn="l">
              <a:lnSpc>
                <a:spcPct val="115000"/>
              </a:lnSpc>
              <a:spcBef>
                <a:spcPts val="0"/>
              </a:spcBef>
              <a:spcAft>
                <a:spcPts val="0"/>
              </a:spcAft>
              <a:buSzPts val="1500"/>
              <a:buFont typeface="Merriweather"/>
              <a:buAutoNum type="arabicPeriod"/>
            </a:pPr>
            <a:r>
              <a:rPr lang="en" sz="1500">
                <a:latin typeface="Merriweather"/>
                <a:ea typeface="Merriweather"/>
                <a:cs typeface="Merriweather"/>
                <a:sym typeface="Merriweather"/>
              </a:rPr>
              <a:t>Operational Efficiency</a:t>
            </a:r>
            <a:endParaRPr sz="1500">
              <a:latin typeface="Merriweather"/>
              <a:ea typeface="Merriweather"/>
              <a:cs typeface="Merriweather"/>
              <a:sym typeface="Merriweather"/>
            </a:endParaRPr>
          </a:p>
          <a:p>
            <a:pPr indent="-323850" lvl="0" marL="685800" rtl="0" algn="l">
              <a:lnSpc>
                <a:spcPct val="115000"/>
              </a:lnSpc>
              <a:spcBef>
                <a:spcPts val="0"/>
              </a:spcBef>
              <a:spcAft>
                <a:spcPts val="0"/>
              </a:spcAft>
              <a:buSzPts val="1500"/>
              <a:buFont typeface="Merriweather"/>
              <a:buAutoNum type="arabicPeriod"/>
            </a:pPr>
            <a:r>
              <a:rPr lang="en" sz="1500">
                <a:latin typeface="Merriweather"/>
                <a:ea typeface="Merriweather"/>
                <a:cs typeface="Merriweather"/>
                <a:sym typeface="Merriweather"/>
              </a:rPr>
              <a:t>Adaptation to Market Trends</a:t>
            </a:r>
            <a:endParaRPr sz="1500">
              <a:latin typeface="Merriweather"/>
              <a:ea typeface="Merriweather"/>
              <a:cs typeface="Merriweather"/>
              <a:sym typeface="Merriweather"/>
            </a:endParaRPr>
          </a:p>
          <a:p>
            <a:pPr indent="-323850" lvl="0" marL="685800" rtl="0" algn="l">
              <a:lnSpc>
                <a:spcPct val="115000"/>
              </a:lnSpc>
              <a:spcBef>
                <a:spcPts val="0"/>
              </a:spcBef>
              <a:spcAft>
                <a:spcPts val="0"/>
              </a:spcAft>
              <a:buSzPts val="1500"/>
              <a:buFont typeface="Merriweather"/>
              <a:buAutoNum type="arabicPeriod"/>
            </a:pPr>
            <a:r>
              <a:rPr lang="en" sz="1500">
                <a:latin typeface="Merriweather"/>
                <a:ea typeface="Merriweather"/>
                <a:cs typeface="Merriweather"/>
                <a:sym typeface="Merriweather"/>
              </a:rPr>
              <a:t>Customer Insights and Feedback</a:t>
            </a:r>
            <a:endParaRPr sz="15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1700" y="-16400"/>
            <a:ext cx="9144000" cy="128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8" name="Google Shape;88;p16"/>
          <p:cNvSpPr/>
          <p:nvPr/>
        </p:nvSpPr>
        <p:spPr>
          <a:xfrm>
            <a:off x="328775" y="1825350"/>
            <a:ext cx="2448300" cy="28299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Merriweather"/>
                <a:ea typeface="Merriweather"/>
                <a:cs typeface="Merriweather"/>
                <a:sym typeface="Merriweather"/>
              </a:rPr>
              <a:t>Amazon Business Research Analyst Dataset</a:t>
            </a:r>
            <a:endParaRPr b="1" sz="2700">
              <a:latin typeface="Merriweather"/>
              <a:ea typeface="Merriweather"/>
              <a:cs typeface="Merriweather"/>
              <a:sym typeface="Merriweather"/>
            </a:endParaRPr>
          </a:p>
        </p:txBody>
      </p:sp>
      <p:sp>
        <p:nvSpPr>
          <p:cNvPr id="90" name="Google Shape;90;p16"/>
          <p:cNvSpPr txBox="1"/>
          <p:nvPr/>
        </p:nvSpPr>
        <p:spPr>
          <a:xfrm>
            <a:off x="485975" y="2127750"/>
            <a:ext cx="2133900" cy="3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Merriweather"/>
                <a:ea typeface="Merriweather"/>
                <a:cs typeface="Merriweather"/>
                <a:sym typeface="Merriweather"/>
              </a:rPr>
              <a:t>Data Overview</a:t>
            </a:r>
            <a:endParaRPr b="1" sz="1500">
              <a:solidFill>
                <a:schemeClr val="dk1"/>
              </a:solidFill>
              <a:latin typeface="Merriweather"/>
              <a:ea typeface="Merriweather"/>
              <a:cs typeface="Merriweather"/>
              <a:sym typeface="Merriweather"/>
            </a:endParaRPr>
          </a:p>
        </p:txBody>
      </p:sp>
      <p:sp>
        <p:nvSpPr>
          <p:cNvPr id="91" name="Google Shape;91;p16"/>
          <p:cNvSpPr txBox="1"/>
          <p:nvPr/>
        </p:nvSpPr>
        <p:spPr>
          <a:xfrm>
            <a:off x="604025" y="2546075"/>
            <a:ext cx="1897800" cy="20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Merriweather"/>
                <a:ea typeface="Merriweather"/>
                <a:cs typeface="Merriweather"/>
                <a:sym typeface="Merriweather"/>
              </a:rPr>
              <a:t>Sourced from </a:t>
            </a:r>
            <a:r>
              <a:rPr b="1" lang="en" sz="1300">
                <a:latin typeface="Merriweather"/>
                <a:ea typeface="Merriweather"/>
                <a:cs typeface="Merriweather"/>
                <a:sym typeface="Merriweather"/>
              </a:rPr>
              <a:t>Kaggle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Prior to Cleaning:</a:t>
            </a:r>
            <a:r>
              <a:rPr lang="en" sz="1300">
                <a:latin typeface="Merriweather"/>
                <a:ea typeface="Merriweather"/>
                <a:cs typeface="Merriweather"/>
                <a:sym typeface="Merriweather"/>
              </a:rPr>
              <a:t> </a:t>
            </a:r>
            <a:r>
              <a:rPr b="1" lang="en" sz="1300">
                <a:solidFill>
                  <a:schemeClr val="dk1"/>
                </a:solidFill>
                <a:latin typeface="Merriweather"/>
                <a:ea typeface="Merriweather"/>
                <a:cs typeface="Merriweather"/>
                <a:sym typeface="Merriweather"/>
              </a:rPr>
              <a:t>2,442</a:t>
            </a:r>
            <a:r>
              <a:rPr lang="en" sz="1300">
                <a:latin typeface="Merriweather"/>
                <a:ea typeface="Merriweather"/>
                <a:cs typeface="Merriweather"/>
                <a:sym typeface="Merriweather"/>
              </a:rPr>
              <a:t> Rows</a:t>
            </a:r>
            <a:endParaRPr sz="1300">
              <a:latin typeface="Merriweather"/>
              <a:ea typeface="Merriweather"/>
              <a:cs typeface="Merriweather"/>
              <a:sym typeface="Merriweather"/>
            </a:endParaRPr>
          </a:p>
          <a:p>
            <a:pPr indent="0" lvl="0" marL="0" rtl="0" algn="ctr">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Post Cleaning:</a:t>
            </a:r>
            <a:endParaRPr sz="1300">
              <a:latin typeface="Merriweather"/>
              <a:ea typeface="Merriweather"/>
              <a:cs typeface="Merriweather"/>
              <a:sym typeface="Merriweather"/>
            </a:endParaRPr>
          </a:p>
          <a:p>
            <a:pPr indent="0" lvl="0" marL="0" rtl="0" algn="ctr">
              <a:spcBef>
                <a:spcPts val="0"/>
              </a:spcBef>
              <a:spcAft>
                <a:spcPts val="0"/>
              </a:spcAft>
              <a:buNone/>
            </a:pPr>
            <a:r>
              <a:rPr b="1" lang="en" sz="1300">
                <a:latin typeface="Merriweather"/>
                <a:ea typeface="Merriweather"/>
                <a:cs typeface="Merriweather"/>
                <a:sym typeface="Merriweather"/>
              </a:rPr>
              <a:t>2,118</a:t>
            </a:r>
            <a:r>
              <a:rPr lang="en" sz="1300">
                <a:latin typeface="Merriweather"/>
                <a:ea typeface="Merriweather"/>
                <a:cs typeface="Merriweather"/>
                <a:sym typeface="Merriweather"/>
              </a:rPr>
              <a:t> Rows</a:t>
            </a:r>
            <a:endParaRPr sz="1300">
              <a:latin typeface="Merriweather"/>
              <a:ea typeface="Merriweather"/>
              <a:cs typeface="Merriweather"/>
              <a:sym typeface="Merriweather"/>
            </a:endParaRPr>
          </a:p>
          <a:p>
            <a:pPr indent="0" lvl="0" marL="0" rtl="0" algn="l">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rPr b="1" lang="en" sz="1300">
                <a:latin typeface="Merriweather"/>
                <a:ea typeface="Merriweather"/>
                <a:cs typeface="Merriweather"/>
                <a:sym typeface="Merriweather"/>
              </a:rPr>
              <a:t>20</a:t>
            </a:r>
            <a:r>
              <a:rPr lang="en" sz="1300">
                <a:latin typeface="Merriweather"/>
                <a:ea typeface="Merriweather"/>
                <a:cs typeface="Merriweather"/>
                <a:sym typeface="Merriweather"/>
              </a:rPr>
              <a:t> columns</a:t>
            </a:r>
            <a:endParaRPr sz="1300">
              <a:latin typeface="Merriweather"/>
              <a:ea typeface="Merriweather"/>
              <a:cs typeface="Merriweather"/>
              <a:sym typeface="Merriweather"/>
            </a:endParaRPr>
          </a:p>
        </p:txBody>
      </p:sp>
      <p:sp>
        <p:nvSpPr>
          <p:cNvPr id="92" name="Google Shape;92;p16"/>
          <p:cNvSpPr/>
          <p:nvPr/>
        </p:nvSpPr>
        <p:spPr>
          <a:xfrm>
            <a:off x="1259525" y="1530025"/>
            <a:ext cx="586800" cy="561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309750" y="1825349"/>
            <a:ext cx="2448300" cy="28299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94" name="Google Shape;94;p16"/>
          <p:cNvSpPr txBox="1"/>
          <p:nvPr/>
        </p:nvSpPr>
        <p:spPr>
          <a:xfrm>
            <a:off x="3466950" y="2127738"/>
            <a:ext cx="2133900" cy="3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Merriweather"/>
                <a:ea typeface="Merriweather"/>
                <a:cs typeface="Merriweather"/>
                <a:sym typeface="Merriweather"/>
              </a:rPr>
              <a:t>Numerical</a:t>
            </a:r>
            <a:r>
              <a:rPr b="1" lang="en" sz="1500">
                <a:solidFill>
                  <a:schemeClr val="dk1"/>
                </a:solidFill>
                <a:latin typeface="Merriweather"/>
                <a:ea typeface="Merriweather"/>
                <a:cs typeface="Merriweather"/>
                <a:sym typeface="Merriweather"/>
              </a:rPr>
              <a:t> Variables</a:t>
            </a:r>
            <a:endParaRPr b="1" sz="1500">
              <a:solidFill>
                <a:schemeClr val="dk1"/>
              </a:solidFill>
              <a:latin typeface="Merriweather"/>
              <a:ea typeface="Merriweather"/>
              <a:cs typeface="Merriweather"/>
              <a:sym typeface="Merriweather"/>
            </a:endParaRPr>
          </a:p>
        </p:txBody>
      </p:sp>
      <p:sp>
        <p:nvSpPr>
          <p:cNvPr id="95" name="Google Shape;95;p16"/>
          <p:cNvSpPr txBox="1"/>
          <p:nvPr/>
        </p:nvSpPr>
        <p:spPr>
          <a:xfrm>
            <a:off x="3504450" y="2546075"/>
            <a:ext cx="2058900" cy="201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latin typeface="Merriweather"/>
                <a:ea typeface="Merriweather"/>
                <a:cs typeface="Merriweather"/>
                <a:sym typeface="Merriweather"/>
              </a:rPr>
              <a:t>Restaurant Location </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300">
                <a:latin typeface="Merriweather"/>
                <a:ea typeface="Merriweather"/>
                <a:cs typeface="Merriweather"/>
                <a:sym typeface="Merriweather"/>
              </a:rPr>
              <a:t>Delivery Location</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300">
                <a:latin typeface="Merriweather"/>
                <a:ea typeface="Merriweather"/>
                <a:cs typeface="Merriweather"/>
                <a:sym typeface="Merriweather"/>
              </a:rPr>
              <a:t> Order Date &amp; Time</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300">
                <a:latin typeface="Merriweather"/>
                <a:ea typeface="Merriweather"/>
                <a:cs typeface="Merriweather"/>
                <a:sym typeface="Merriweather"/>
              </a:rPr>
              <a:t>Order Pickup Time</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300">
                <a:latin typeface="Merriweather"/>
                <a:ea typeface="Merriweather"/>
                <a:cs typeface="Merriweather"/>
                <a:sym typeface="Merriweather"/>
              </a:rPr>
              <a:t>Order Placed Time </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300">
                <a:latin typeface="Merriweather"/>
                <a:ea typeface="Merriweather"/>
                <a:cs typeface="Merriweather"/>
                <a:sym typeface="Merriweather"/>
              </a:rPr>
              <a:t>Delivery Person Age</a:t>
            </a:r>
            <a:endParaRPr sz="1300">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lang="en" sz="1300">
                <a:solidFill>
                  <a:schemeClr val="dk1"/>
                </a:solidFill>
                <a:latin typeface="Merriweather"/>
                <a:ea typeface="Merriweather"/>
                <a:cs typeface="Merriweather"/>
                <a:sym typeface="Merriweather"/>
              </a:rPr>
              <a:t>Delivery Person Rating</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30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1300">
              <a:latin typeface="Merriweather"/>
              <a:ea typeface="Merriweather"/>
              <a:cs typeface="Merriweather"/>
              <a:sym typeface="Merriweather"/>
            </a:endParaRPr>
          </a:p>
        </p:txBody>
      </p:sp>
      <p:sp>
        <p:nvSpPr>
          <p:cNvPr id="96" name="Google Shape;96;p16"/>
          <p:cNvSpPr/>
          <p:nvPr/>
        </p:nvSpPr>
        <p:spPr>
          <a:xfrm>
            <a:off x="6290725" y="1769200"/>
            <a:ext cx="2448300" cy="28860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97" name="Google Shape;97;p16"/>
          <p:cNvSpPr txBox="1"/>
          <p:nvPr/>
        </p:nvSpPr>
        <p:spPr>
          <a:xfrm>
            <a:off x="6371725" y="2127750"/>
            <a:ext cx="2367300" cy="3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Merriweather"/>
                <a:ea typeface="Merriweather"/>
                <a:cs typeface="Merriweather"/>
                <a:sym typeface="Merriweather"/>
              </a:rPr>
              <a:t>Categorical Variables</a:t>
            </a:r>
            <a:endParaRPr b="1" sz="1500">
              <a:solidFill>
                <a:schemeClr val="dk1"/>
              </a:solidFill>
              <a:latin typeface="Merriweather"/>
              <a:ea typeface="Merriweather"/>
              <a:cs typeface="Merriweather"/>
              <a:sym typeface="Merriweather"/>
            </a:endParaRPr>
          </a:p>
        </p:txBody>
      </p:sp>
      <p:sp>
        <p:nvSpPr>
          <p:cNvPr id="98" name="Google Shape;98;p16"/>
          <p:cNvSpPr txBox="1"/>
          <p:nvPr/>
        </p:nvSpPr>
        <p:spPr>
          <a:xfrm>
            <a:off x="6294325" y="2571750"/>
            <a:ext cx="2448300" cy="20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Merriweather"/>
                <a:ea typeface="Merriweather"/>
                <a:cs typeface="Merriweather"/>
                <a:sym typeface="Merriweather"/>
              </a:rPr>
              <a:t>Type of Order</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City (metro, urb, semi-urb)</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Type of Vehicle</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Vehicle Condition</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Road Traffic Density</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Weather Condition</a:t>
            </a:r>
            <a:endParaRPr sz="1300">
              <a:latin typeface="Merriweather"/>
              <a:ea typeface="Merriweather"/>
              <a:cs typeface="Merriweather"/>
              <a:sym typeface="Merriweather"/>
            </a:endParaRPr>
          </a:p>
          <a:p>
            <a:pPr indent="0" lvl="0" marL="0" rtl="0" algn="ctr">
              <a:spcBef>
                <a:spcPts val="0"/>
              </a:spcBef>
              <a:spcAft>
                <a:spcPts val="0"/>
              </a:spcAft>
              <a:buNone/>
            </a:pPr>
            <a:r>
              <a:rPr lang="en" sz="1300">
                <a:latin typeface="Merriweather"/>
                <a:ea typeface="Merriweather"/>
                <a:cs typeface="Merriweather"/>
                <a:sym typeface="Merriweather"/>
              </a:rPr>
              <a:t>Multiple Deliveries</a:t>
            </a:r>
            <a:endParaRPr sz="1300">
              <a:latin typeface="Merriweather"/>
              <a:ea typeface="Merriweather"/>
              <a:cs typeface="Merriweather"/>
              <a:sym typeface="Merriweather"/>
            </a:endParaRPr>
          </a:p>
          <a:p>
            <a:pPr indent="0" lvl="0" marL="0" rtl="0" algn="ctr">
              <a:spcBef>
                <a:spcPts val="0"/>
              </a:spcBef>
              <a:spcAft>
                <a:spcPts val="0"/>
              </a:spcAft>
              <a:buNone/>
            </a:pPr>
            <a:r>
              <a:t/>
            </a:r>
            <a:endParaRPr sz="1300">
              <a:latin typeface="Merriweather"/>
              <a:ea typeface="Merriweather"/>
              <a:cs typeface="Merriweather"/>
              <a:sym typeface="Merriweather"/>
            </a:endParaRPr>
          </a:p>
          <a:p>
            <a:pPr indent="0" lvl="0" marL="0" rtl="0" algn="ctr">
              <a:spcBef>
                <a:spcPts val="0"/>
              </a:spcBef>
              <a:spcAft>
                <a:spcPts val="0"/>
              </a:spcAft>
              <a:buNone/>
            </a:pPr>
            <a:r>
              <a:t/>
            </a:r>
            <a:endParaRPr sz="1300">
              <a:latin typeface="Merriweather"/>
              <a:ea typeface="Merriweather"/>
              <a:cs typeface="Merriweather"/>
              <a:sym typeface="Merriweather"/>
            </a:endParaRPr>
          </a:p>
        </p:txBody>
      </p:sp>
      <p:sp>
        <p:nvSpPr>
          <p:cNvPr id="99" name="Google Shape;99;p16"/>
          <p:cNvSpPr/>
          <p:nvPr/>
        </p:nvSpPr>
        <p:spPr>
          <a:xfrm>
            <a:off x="4240500" y="1530025"/>
            <a:ext cx="586800" cy="561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7221475" y="1530025"/>
            <a:ext cx="586800" cy="561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3">
            <a:alphaModFix/>
          </a:blip>
          <a:stretch>
            <a:fillRect/>
          </a:stretch>
        </p:blipFill>
        <p:spPr>
          <a:xfrm>
            <a:off x="1387525" y="1645300"/>
            <a:ext cx="330775" cy="330775"/>
          </a:xfrm>
          <a:prstGeom prst="rect">
            <a:avLst/>
          </a:prstGeom>
          <a:noFill/>
          <a:ln>
            <a:noFill/>
          </a:ln>
        </p:spPr>
      </p:pic>
      <p:pic>
        <p:nvPicPr>
          <p:cNvPr id="102" name="Google Shape;102;p16"/>
          <p:cNvPicPr preferRelativeResize="0"/>
          <p:nvPr/>
        </p:nvPicPr>
        <p:blipFill>
          <a:blip r:embed="rId4">
            <a:alphaModFix/>
          </a:blip>
          <a:stretch>
            <a:fillRect/>
          </a:stretch>
        </p:blipFill>
        <p:spPr>
          <a:xfrm>
            <a:off x="4368513" y="1645288"/>
            <a:ext cx="330775" cy="330775"/>
          </a:xfrm>
          <a:prstGeom prst="rect">
            <a:avLst/>
          </a:prstGeom>
          <a:noFill/>
          <a:ln>
            <a:noFill/>
          </a:ln>
        </p:spPr>
      </p:pic>
      <p:pic>
        <p:nvPicPr>
          <p:cNvPr id="103" name="Google Shape;103;p16"/>
          <p:cNvPicPr preferRelativeResize="0"/>
          <p:nvPr/>
        </p:nvPicPr>
        <p:blipFill>
          <a:blip r:embed="rId5">
            <a:alphaModFix/>
          </a:blip>
          <a:stretch>
            <a:fillRect/>
          </a:stretch>
        </p:blipFill>
        <p:spPr>
          <a:xfrm>
            <a:off x="7349500" y="1645288"/>
            <a:ext cx="330775" cy="33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1700" y="-16400"/>
            <a:ext cx="9144000" cy="110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9" name="Google Shape;109;p17"/>
          <p:cNvSpPr txBox="1"/>
          <p:nvPr>
            <p:ph type="title"/>
          </p:nvPr>
        </p:nvSpPr>
        <p:spPr>
          <a:xfrm>
            <a:off x="311700" y="3028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Merriweather"/>
                <a:ea typeface="Merriweather"/>
                <a:cs typeface="Merriweather"/>
                <a:sym typeface="Merriweather"/>
              </a:rPr>
              <a:t>Initial Exploration in the Data</a:t>
            </a:r>
            <a:endParaRPr b="1" sz="2700">
              <a:latin typeface="Merriweather"/>
              <a:ea typeface="Merriweather"/>
              <a:cs typeface="Merriweather"/>
              <a:sym typeface="Merriweather"/>
            </a:endParaRPr>
          </a:p>
        </p:txBody>
      </p:sp>
      <p:pic>
        <p:nvPicPr>
          <p:cNvPr id="110" name="Google Shape;110;p17"/>
          <p:cNvPicPr preferRelativeResize="0"/>
          <p:nvPr/>
        </p:nvPicPr>
        <p:blipFill rotWithShape="1">
          <a:blip r:embed="rId3">
            <a:alphaModFix/>
          </a:blip>
          <a:srcRect b="0" l="0" r="0" t="0"/>
          <a:stretch/>
        </p:blipFill>
        <p:spPr>
          <a:xfrm>
            <a:off x="3167550" y="1360325"/>
            <a:ext cx="2762375" cy="2403700"/>
          </a:xfrm>
          <a:prstGeom prst="rect">
            <a:avLst/>
          </a:prstGeom>
          <a:noFill/>
          <a:ln>
            <a:noFill/>
          </a:ln>
        </p:spPr>
      </p:pic>
      <p:sp>
        <p:nvSpPr>
          <p:cNvPr id="111" name="Google Shape;111;p17"/>
          <p:cNvSpPr txBox="1"/>
          <p:nvPr/>
        </p:nvSpPr>
        <p:spPr>
          <a:xfrm>
            <a:off x="3149925" y="3916525"/>
            <a:ext cx="2838600" cy="96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i="0" lang="en" sz="1300" u="none" cap="none" strike="noStrike">
                <a:solidFill>
                  <a:srgbClr val="000000"/>
                </a:solidFill>
                <a:latin typeface="Merriweather"/>
                <a:ea typeface="Merriweather"/>
                <a:cs typeface="Merriweather"/>
                <a:sym typeface="Merriweather"/>
              </a:rPr>
              <a:t>Generally, there appears to be a </a:t>
            </a:r>
            <a:r>
              <a:rPr b="1" i="0" lang="en" sz="1300" u="none" cap="none" strike="noStrike">
                <a:solidFill>
                  <a:srgbClr val="000000"/>
                </a:solidFill>
                <a:latin typeface="Merriweather"/>
                <a:ea typeface="Merriweather"/>
                <a:cs typeface="Merriweather"/>
                <a:sym typeface="Merriweather"/>
              </a:rPr>
              <a:t>negative relationship </a:t>
            </a:r>
            <a:r>
              <a:rPr i="0" lang="en" sz="1300" u="none" cap="none" strike="noStrike">
                <a:solidFill>
                  <a:srgbClr val="000000"/>
                </a:solidFill>
                <a:latin typeface="Merriweather"/>
                <a:ea typeface="Merriweather"/>
                <a:cs typeface="Merriweather"/>
                <a:sym typeface="Merriweather"/>
              </a:rPr>
              <a:t>between </a:t>
            </a:r>
            <a:r>
              <a:rPr b="1" i="0" lang="en" sz="1300" u="none" cap="none" strike="noStrike">
                <a:solidFill>
                  <a:srgbClr val="000000"/>
                </a:solidFill>
                <a:latin typeface="Merriweather"/>
                <a:ea typeface="Merriweather"/>
                <a:cs typeface="Merriweather"/>
                <a:sym typeface="Merriweather"/>
              </a:rPr>
              <a:t>delivery person rating and delivery time</a:t>
            </a:r>
            <a:r>
              <a:rPr i="0" lang="en" sz="1300" u="none" cap="none" strike="noStrike">
                <a:solidFill>
                  <a:srgbClr val="000000"/>
                </a:solidFill>
                <a:latin typeface="Merriweather"/>
                <a:ea typeface="Merriweather"/>
                <a:cs typeface="Merriweather"/>
                <a:sym typeface="Merriweather"/>
              </a:rPr>
              <a:t>.</a:t>
            </a:r>
            <a:endParaRPr i="0" sz="1300" u="none" cap="none" strike="noStrike">
              <a:solidFill>
                <a:srgbClr val="000000"/>
              </a:solidFill>
              <a:latin typeface="Merriweather"/>
              <a:ea typeface="Merriweather"/>
              <a:cs typeface="Merriweather"/>
              <a:sym typeface="Merriweather"/>
            </a:endParaRPr>
          </a:p>
        </p:txBody>
      </p:sp>
      <p:sp>
        <p:nvSpPr>
          <p:cNvPr id="112" name="Google Shape;112;p17"/>
          <p:cNvSpPr txBox="1"/>
          <p:nvPr/>
        </p:nvSpPr>
        <p:spPr>
          <a:xfrm>
            <a:off x="6173050" y="3899725"/>
            <a:ext cx="2838600" cy="996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i="0" lang="en" sz="1300" u="none" cap="none" strike="noStrike">
                <a:solidFill>
                  <a:srgbClr val="000000"/>
                </a:solidFill>
                <a:latin typeface="Merriweather"/>
                <a:ea typeface="Merriweather"/>
                <a:cs typeface="Merriweather"/>
                <a:sym typeface="Merriweather"/>
              </a:rPr>
              <a:t>Generall</a:t>
            </a:r>
            <a:r>
              <a:rPr lang="en" sz="1300">
                <a:latin typeface="Merriweather"/>
                <a:ea typeface="Merriweather"/>
                <a:cs typeface="Merriweather"/>
                <a:sym typeface="Merriweather"/>
              </a:rPr>
              <a:t>y</a:t>
            </a:r>
            <a:r>
              <a:rPr i="0" lang="en" sz="1300" u="none" cap="none" strike="noStrike">
                <a:solidFill>
                  <a:srgbClr val="000000"/>
                </a:solidFill>
                <a:latin typeface="Merriweather"/>
                <a:ea typeface="Merriweather"/>
                <a:cs typeface="Merriweather"/>
                <a:sym typeface="Merriweather"/>
              </a:rPr>
              <a:t>, certain vehicles like </a:t>
            </a:r>
            <a:r>
              <a:rPr b="1" i="0" lang="en" sz="1300" u="none" cap="none" strike="noStrike">
                <a:solidFill>
                  <a:srgbClr val="000000"/>
                </a:solidFill>
                <a:latin typeface="Merriweather"/>
                <a:ea typeface="Merriweather"/>
                <a:cs typeface="Merriweather"/>
                <a:sym typeface="Merriweather"/>
              </a:rPr>
              <a:t>scooters</a:t>
            </a:r>
            <a:r>
              <a:rPr i="0" lang="en" sz="1300" u="none" cap="none" strike="noStrike">
                <a:solidFill>
                  <a:srgbClr val="000000"/>
                </a:solidFill>
                <a:latin typeface="Merriweather"/>
                <a:ea typeface="Merriweather"/>
                <a:cs typeface="Merriweather"/>
                <a:sym typeface="Merriweather"/>
              </a:rPr>
              <a:t> appear to have a </a:t>
            </a:r>
            <a:r>
              <a:rPr b="1" i="0" lang="en" sz="1300" u="none" cap="none" strike="noStrike">
                <a:solidFill>
                  <a:srgbClr val="000000"/>
                </a:solidFill>
                <a:latin typeface="Merriweather"/>
                <a:ea typeface="Merriweather"/>
                <a:cs typeface="Merriweather"/>
                <a:sym typeface="Merriweather"/>
              </a:rPr>
              <a:t>longer median delivery time</a:t>
            </a:r>
            <a:r>
              <a:rPr i="0" lang="en" sz="1300" u="none" cap="none" strike="noStrike">
                <a:solidFill>
                  <a:srgbClr val="000000"/>
                </a:solidFill>
                <a:latin typeface="Merriweather"/>
                <a:ea typeface="Merriweather"/>
                <a:cs typeface="Merriweather"/>
                <a:sym typeface="Merriweather"/>
              </a:rPr>
              <a:t> than </a:t>
            </a:r>
            <a:r>
              <a:rPr b="1" i="0" lang="en" sz="1300" u="none" cap="none" strike="noStrike">
                <a:solidFill>
                  <a:srgbClr val="000000"/>
                </a:solidFill>
                <a:latin typeface="Merriweather"/>
                <a:ea typeface="Merriweather"/>
                <a:cs typeface="Merriweather"/>
                <a:sym typeface="Merriweather"/>
              </a:rPr>
              <a:t>motorcycles</a:t>
            </a:r>
            <a:r>
              <a:rPr i="0" lang="en" sz="1300" u="none" cap="none" strike="noStrike">
                <a:solidFill>
                  <a:srgbClr val="000000"/>
                </a:solidFill>
                <a:latin typeface="Merriweather"/>
                <a:ea typeface="Merriweather"/>
                <a:cs typeface="Merriweather"/>
                <a:sym typeface="Merriweather"/>
              </a:rPr>
              <a:t>.</a:t>
            </a:r>
            <a:endParaRPr i="0" sz="1300" u="none" cap="none" strike="noStrike">
              <a:solidFill>
                <a:srgbClr val="000000"/>
              </a:solidFill>
              <a:latin typeface="Merriweather"/>
              <a:ea typeface="Merriweather"/>
              <a:cs typeface="Merriweather"/>
              <a:sym typeface="Merriweather"/>
            </a:endParaRPr>
          </a:p>
        </p:txBody>
      </p:sp>
      <p:sp>
        <p:nvSpPr>
          <p:cNvPr id="113" name="Google Shape;113;p17"/>
          <p:cNvSpPr txBox="1"/>
          <p:nvPr/>
        </p:nvSpPr>
        <p:spPr>
          <a:xfrm>
            <a:off x="132838" y="3916525"/>
            <a:ext cx="2905800" cy="96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i="0" lang="en" sz="1300" u="none" cap="none" strike="noStrike">
                <a:solidFill>
                  <a:srgbClr val="000000"/>
                </a:solidFill>
                <a:latin typeface="Merriweather"/>
                <a:ea typeface="Merriweather"/>
                <a:cs typeface="Merriweather"/>
                <a:sym typeface="Merriweather"/>
              </a:rPr>
              <a:t>Generally, delivery people who are </a:t>
            </a:r>
            <a:r>
              <a:rPr b="1" i="0" lang="en" sz="1300" u="none" cap="none" strike="noStrike">
                <a:solidFill>
                  <a:srgbClr val="000000"/>
                </a:solidFill>
                <a:latin typeface="Merriweather"/>
                <a:ea typeface="Merriweather"/>
                <a:cs typeface="Merriweather"/>
                <a:sym typeface="Merriweather"/>
              </a:rPr>
              <a:t>older in age</a:t>
            </a:r>
            <a:r>
              <a:rPr i="0" lang="en" sz="1300" u="none" cap="none" strike="noStrike">
                <a:solidFill>
                  <a:srgbClr val="000000"/>
                </a:solidFill>
                <a:latin typeface="Merriweather"/>
                <a:ea typeface="Merriweather"/>
                <a:cs typeface="Merriweather"/>
                <a:sym typeface="Merriweather"/>
              </a:rPr>
              <a:t> tend to have </a:t>
            </a:r>
            <a:r>
              <a:rPr b="1" i="0" lang="en" sz="1300" u="none" cap="none" strike="noStrike">
                <a:solidFill>
                  <a:srgbClr val="000000"/>
                </a:solidFill>
                <a:latin typeface="Merriweather"/>
                <a:ea typeface="Merriweather"/>
                <a:cs typeface="Merriweather"/>
                <a:sym typeface="Merriweather"/>
              </a:rPr>
              <a:t>longer delivery times</a:t>
            </a:r>
            <a:r>
              <a:rPr i="0" lang="en" sz="1300" u="none" cap="none" strike="noStrike">
                <a:solidFill>
                  <a:srgbClr val="000000"/>
                </a:solidFill>
                <a:latin typeface="Merriweather"/>
                <a:ea typeface="Merriweather"/>
                <a:cs typeface="Merriweather"/>
                <a:sym typeface="Merriweather"/>
              </a:rPr>
              <a:t> for orders they complete.</a:t>
            </a:r>
            <a:endParaRPr b="1" i="0" sz="1300" u="none" cap="none" strike="noStrike">
              <a:solidFill>
                <a:srgbClr val="000000"/>
              </a:solidFill>
              <a:latin typeface="Merriweather"/>
              <a:ea typeface="Merriweather"/>
              <a:cs typeface="Merriweather"/>
              <a:sym typeface="Merriweather"/>
            </a:endParaRPr>
          </a:p>
        </p:txBody>
      </p:sp>
      <p:grpSp>
        <p:nvGrpSpPr>
          <p:cNvPr id="114" name="Google Shape;114;p17"/>
          <p:cNvGrpSpPr/>
          <p:nvPr/>
        </p:nvGrpSpPr>
        <p:grpSpPr>
          <a:xfrm>
            <a:off x="132775" y="1430250"/>
            <a:ext cx="2905927" cy="2263151"/>
            <a:chOff x="132775" y="1430250"/>
            <a:chExt cx="2905927" cy="2263151"/>
          </a:xfrm>
        </p:grpSpPr>
        <p:pic>
          <p:nvPicPr>
            <p:cNvPr id="115" name="Google Shape;115;p17"/>
            <p:cNvPicPr preferRelativeResize="0"/>
            <p:nvPr/>
          </p:nvPicPr>
          <p:blipFill rotWithShape="1">
            <a:blip r:embed="rId4">
              <a:alphaModFix/>
            </a:blip>
            <a:srcRect b="0" l="0" r="0" t="0"/>
            <a:stretch/>
          </p:blipFill>
          <p:spPr>
            <a:xfrm>
              <a:off x="132775" y="1430250"/>
              <a:ext cx="2905927" cy="2263151"/>
            </a:xfrm>
            <a:prstGeom prst="rect">
              <a:avLst/>
            </a:prstGeom>
            <a:noFill/>
            <a:ln>
              <a:noFill/>
            </a:ln>
          </p:spPr>
        </p:pic>
        <p:sp>
          <p:nvSpPr>
            <p:cNvPr id="116" name="Google Shape;116;p17"/>
            <p:cNvSpPr/>
            <p:nvPr/>
          </p:nvSpPr>
          <p:spPr>
            <a:xfrm>
              <a:off x="383675" y="1928300"/>
              <a:ext cx="198600" cy="1552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2773600" y="1627050"/>
              <a:ext cx="198600" cy="1853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18" name="Google Shape;118;p17"/>
          <p:cNvPicPr preferRelativeResize="0"/>
          <p:nvPr/>
        </p:nvPicPr>
        <p:blipFill>
          <a:blip r:embed="rId5">
            <a:alphaModFix/>
          </a:blip>
          <a:stretch>
            <a:fillRect/>
          </a:stretch>
        </p:blipFill>
        <p:spPr>
          <a:xfrm>
            <a:off x="6006125" y="1360325"/>
            <a:ext cx="3081725" cy="246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p:nvPr/>
        </p:nvSpPr>
        <p:spPr>
          <a:xfrm>
            <a:off x="1700" y="-16400"/>
            <a:ext cx="9144000" cy="8805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4" name="Google Shape;124;p18"/>
          <p:cNvSpPr txBox="1"/>
          <p:nvPr>
            <p:ph type="title"/>
          </p:nvPr>
        </p:nvSpPr>
        <p:spPr>
          <a:xfrm>
            <a:off x="311700" y="1642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Merriweather"/>
                <a:ea typeface="Merriweather"/>
                <a:cs typeface="Merriweather"/>
                <a:sym typeface="Merriweather"/>
              </a:rPr>
              <a:t>Test RMSE Values Comparison</a:t>
            </a:r>
            <a:endParaRPr b="1" sz="2700">
              <a:latin typeface="Merriweather"/>
              <a:ea typeface="Merriweather"/>
              <a:cs typeface="Merriweather"/>
              <a:sym typeface="Merriweather"/>
            </a:endParaRPr>
          </a:p>
        </p:txBody>
      </p:sp>
      <p:sp>
        <p:nvSpPr>
          <p:cNvPr id="125" name="Google Shape;125;p18"/>
          <p:cNvSpPr txBox="1"/>
          <p:nvPr/>
        </p:nvSpPr>
        <p:spPr>
          <a:xfrm>
            <a:off x="5146125" y="1115850"/>
            <a:ext cx="3777300" cy="3843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Least Accurate: KNN</a:t>
            </a:r>
            <a:endParaRPr b="1">
              <a:solidFill>
                <a:schemeClr val="dk1"/>
              </a:solidFill>
              <a:latin typeface="Merriweather"/>
              <a:ea typeface="Merriweather"/>
              <a:cs typeface="Merriweather"/>
              <a:sym typeface="Merriweather"/>
            </a:endParaRPr>
          </a:p>
          <a:p>
            <a:pPr indent="-317500" lvl="0" marL="3429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As shown in the graph, the model with the highest test RMSE (apart from the baseline model) was KNN.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Most Accurate: Boosted RF</a:t>
            </a:r>
            <a:endParaRPr b="1">
              <a:solidFill>
                <a:schemeClr val="dk1"/>
              </a:solidFill>
              <a:latin typeface="Merriweather"/>
              <a:ea typeface="Merriweather"/>
              <a:cs typeface="Merriweather"/>
              <a:sym typeface="Merriweather"/>
            </a:endParaRPr>
          </a:p>
          <a:p>
            <a:pPr indent="-317500" lvl="0" marL="3429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Boosting is a technique that relies on many weak learners and iteratively updates the </a:t>
            </a:r>
            <a:r>
              <a:rPr lang="en">
                <a:solidFill>
                  <a:schemeClr val="dk1"/>
                </a:solidFill>
                <a:latin typeface="Merriweather"/>
                <a:ea typeface="Merriweather"/>
                <a:cs typeface="Merriweather"/>
                <a:sym typeface="Merriweather"/>
              </a:rPr>
              <a:t>overall</a:t>
            </a:r>
            <a:r>
              <a:rPr lang="en">
                <a:solidFill>
                  <a:schemeClr val="dk1"/>
                </a:solidFill>
                <a:latin typeface="Merriweather"/>
                <a:ea typeface="Merriweather"/>
                <a:cs typeface="Merriweather"/>
                <a:sym typeface="Merriweather"/>
              </a:rPr>
              <a:t> model by improving upon the errors made.</a:t>
            </a:r>
            <a:endParaRPr>
              <a:solidFill>
                <a:schemeClr val="dk1"/>
              </a:solidFill>
              <a:latin typeface="Merriweather"/>
              <a:ea typeface="Merriweather"/>
              <a:cs typeface="Merriweather"/>
              <a:sym typeface="Merriweather"/>
            </a:endParaRPr>
          </a:p>
          <a:p>
            <a:pPr indent="-317500" lvl="0" marL="3429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AdaBoost assigns </a:t>
            </a:r>
            <a:r>
              <a:rPr lang="en">
                <a:solidFill>
                  <a:schemeClr val="dk1"/>
                </a:solidFill>
                <a:latin typeface="Merriweather"/>
                <a:ea typeface="Merriweather"/>
                <a:cs typeface="Merriweather"/>
                <a:sym typeface="Merriweather"/>
              </a:rPr>
              <a:t>higher</a:t>
            </a:r>
            <a:r>
              <a:rPr lang="en">
                <a:solidFill>
                  <a:schemeClr val="dk1"/>
                </a:solidFill>
                <a:latin typeface="Merriweather"/>
                <a:ea typeface="Merriweather"/>
                <a:cs typeface="Merriweather"/>
                <a:sym typeface="Merriweather"/>
              </a:rPr>
              <a:t> weighted values to samples with high error rate, so that the model can learn from the residuals.</a:t>
            </a:r>
            <a:endParaRPr>
              <a:solidFill>
                <a:schemeClr val="dk1"/>
              </a:solidFill>
              <a:latin typeface="Merriweather"/>
              <a:ea typeface="Merriweather"/>
              <a:cs typeface="Merriweather"/>
              <a:sym typeface="Merriweather"/>
            </a:endParaRPr>
          </a:p>
          <a:p>
            <a:pPr indent="-317500" lvl="0" marL="3429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Many different factors affect food delivery time at different levels, so the test RMSE here was lower.</a:t>
            </a:r>
            <a:endParaRPr>
              <a:solidFill>
                <a:schemeClr val="dk1"/>
              </a:solidFill>
              <a:latin typeface="Merriweather"/>
              <a:ea typeface="Merriweather"/>
              <a:cs typeface="Merriweather"/>
              <a:sym typeface="Merriweather"/>
            </a:endParaRPr>
          </a:p>
        </p:txBody>
      </p:sp>
      <p:pic>
        <p:nvPicPr>
          <p:cNvPr id="126" name="Google Shape;126;p18"/>
          <p:cNvPicPr preferRelativeResize="0"/>
          <p:nvPr/>
        </p:nvPicPr>
        <p:blipFill>
          <a:blip r:embed="rId3">
            <a:alphaModFix/>
          </a:blip>
          <a:stretch>
            <a:fillRect/>
          </a:stretch>
        </p:blipFill>
        <p:spPr>
          <a:xfrm>
            <a:off x="159300" y="911038"/>
            <a:ext cx="4802050" cy="410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1700" y="-16400"/>
            <a:ext cx="9144000" cy="128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2" name="Google Shape;132;p19"/>
          <p:cNvSpPr txBox="1"/>
          <p:nvPr>
            <p:ph type="title"/>
          </p:nvPr>
        </p:nvSpPr>
        <p:spPr>
          <a:xfrm>
            <a:off x="191525" y="342100"/>
            <a:ext cx="8778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00">
                <a:latin typeface="Merriweather"/>
                <a:ea typeface="Merriweather"/>
                <a:cs typeface="Merriweather"/>
                <a:sym typeface="Merriweather"/>
              </a:rPr>
              <a:t>Lasso: Main Factors that Affect Prediction of Delivery Time</a:t>
            </a:r>
            <a:endParaRPr b="1" sz="2200">
              <a:latin typeface="Merriweather"/>
              <a:ea typeface="Merriweather"/>
              <a:cs typeface="Merriweather"/>
              <a:sym typeface="Merriweather"/>
            </a:endParaRPr>
          </a:p>
          <a:p>
            <a:pPr indent="0" lvl="0" marL="0" rtl="0" algn="ctr">
              <a:spcBef>
                <a:spcPts val="0"/>
              </a:spcBef>
              <a:spcAft>
                <a:spcPts val="0"/>
              </a:spcAft>
              <a:buSzPts val="990"/>
              <a:buNone/>
            </a:pPr>
            <a:r>
              <a:t/>
            </a:r>
            <a:endParaRPr b="1" sz="2200">
              <a:latin typeface="Merriweather"/>
              <a:ea typeface="Merriweather"/>
              <a:cs typeface="Merriweather"/>
              <a:sym typeface="Merriweather"/>
            </a:endParaRPr>
          </a:p>
          <a:p>
            <a:pPr indent="0" lvl="0" marL="0" rtl="0" algn="ctr">
              <a:spcBef>
                <a:spcPts val="0"/>
              </a:spcBef>
              <a:spcAft>
                <a:spcPts val="0"/>
              </a:spcAft>
              <a:buSzPts val="990"/>
              <a:buNone/>
            </a:pPr>
            <a:r>
              <a:t/>
            </a:r>
            <a:endParaRPr b="1" sz="2200">
              <a:latin typeface="Merriweather"/>
              <a:ea typeface="Merriweather"/>
              <a:cs typeface="Merriweather"/>
              <a:sym typeface="Merriweather"/>
            </a:endParaRPr>
          </a:p>
        </p:txBody>
      </p:sp>
      <p:sp>
        <p:nvSpPr>
          <p:cNvPr id="133" name="Google Shape;133;p19"/>
          <p:cNvSpPr txBox="1"/>
          <p:nvPr/>
        </p:nvSpPr>
        <p:spPr>
          <a:xfrm>
            <a:off x="6113225" y="2218075"/>
            <a:ext cx="2859900" cy="19353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erriweather"/>
                <a:ea typeface="Merriweather"/>
                <a:cs typeface="Merriweather"/>
                <a:sym typeface="Merriweather"/>
              </a:rPr>
              <a:t>Top 5 Most Important Factors that Impact Delivery Time:</a:t>
            </a:r>
            <a:br>
              <a:rPr lang="en">
                <a:solidFill>
                  <a:schemeClr val="dk1"/>
                </a:solidFill>
                <a:latin typeface="Merriweather"/>
                <a:ea typeface="Merriweather"/>
                <a:cs typeface="Merriweather"/>
                <a:sym typeface="Merriweather"/>
              </a:rPr>
            </a:b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Delivery Person Ratings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Multiple Deliveries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Traffic Jam</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Delivery Person Age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Vehicle Condition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134" name="Google Shape;134;p19"/>
          <p:cNvPicPr preferRelativeResize="0"/>
          <p:nvPr/>
        </p:nvPicPr>
        <p:blipFill rotWithShape="1">
          <a:blip r:embed="rId3">
            <a:alphaModFix/>
          </a:blip>
          <a:srcRect b="0" l="0" r="1068" t="0"/>
          <a:stretch/>
        </p:blipFill>
        <p:spPr>
          <a:xfrm>
            <a:off x="97700" y="1337788"/>
            <a:ext cx="5880100" cy="369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0"/>
          <p:cNvSpPr/>
          <p:nvPr/>
        </p:nvSpPr>
        <p:spPr>
          <a:xfrm>
            <a:off x="1700" y="-16400"/>
            <a:ext cx="9144000" cy="128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1" name="Google Shape;141;p20"/>
          <p:cNvSpPr txBox="1"/>
          <p:nvPr>
            <p:ph type="title"/>
          </p:nvPr>
        </p:nvSpPr>
        <p:spPr>
          <a:xfrm>
            <a:off x="184400" y="414850"/>
            <a:ext cx="8778600" cy="4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00">
                <a:latin typeface="Merriweather"/>
                <a:ea typeface="Merriweather"/>
                <a:cs typeface="Merriweather"/>
                <a:sym typeface="Merriweather"/>
              </a:rPr>
              <a:t>Ensemble Methods Yield the Lowest MSE in Our Dataset</a:t>
            </a:r>
            <a:endParaRPr b="1" sz="2200">
              <a:latin typeface="Merriweather"/>
              <a:ea typeface="Merriweather"/>
              <a:cs typeface="Merriweather"/>
              <a:sym typeface="Merriweather"/>
            </a:endParaRPr>
          </a:p>
          <a:p>
            <a:pPr indent="0" lvl="0" marL="0" rtl="0" algn="ctr">
              <a:spcBef>
                <a:spcPts val="0"/>
              </a:spcBef>
              <a:spcAft>
                <a:spcPts val="0"/>
              </a:spcAft>
              <a:buSzPts val="990"/>
              <a:buNone/>
            </a:pPr>
            <a:r>
              <a:t/>
            </a:r>
            <a:endParaRPr b="1" sz="2200">
              <a:latin typeface="Merriweather"/>
              <a:ea typeface="Merriweather"/>
              <a:cs typeface="Merriweather"/>
              <a:sym typeface="Merriweather"/>
            </a:endParaRPr>
          </a:p>
          <a:p>
            <a:pPr indent="0" lvl="0" marL="0" rtl="0" algn="ctr">
              <a:spcBef>
                <a:spcPts val="0"/>
              </a:spcBef>
              <a:spcAft>
                <a:spcPts val="0"/>
              </a:spcAft>
              <a:buSzPts val="990"/>
              <a:buNone/>
            </a:pPr>
            <a:r>
              <a:t/>
            </a:r>
            <a:endParaRPr b="1" sz="2200">
              <a:latin typeface="Merriweather"/>
              <a:ea typeface="Merriweather"/>
              <a:cs typeface="Merriweather"/>
              <a:sym typeface="Merriweather"/>
            </a:endParaRPr>
          </a:p>
        </p:txBody>
      </p:sp>
      <p:sp>
        <p:nvSpPr>
          <p:cNvPr id="142" name="Google Shape;142;p20"/>
          <p:cNvSpPr txBox="1"/>
          <p:nvPr/>
        </p:nvSpPr>
        <p:spPr>
          <a:xfrm>
            <a:off x="5435525" y="1450925"/>
            <a:ext cx="3527400" cy="34917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Ensemble methods rely on a collection of </a:t>
            </a:r>
            <a:r>
              <a:rPr b="1" lang="en">
                <a:solidFill>
                  <a:schemeClr val="dk1"/>
                </a:solidFill>
                <a:latin typeface="Merriweather"/>
                <a:ea typeface="Merriweather"/>
                <a:cs typeface="Merriweather"/>
                <a:sym typeface="Merriweather"/>
              </a:rPr>
              <a:t>many decision trees</a:t>
            </a:r>
            <a:r>
              <a:rPr lang="en">
                <a:solidFill>
                  <a:schemeClr val="dk1"/>
                </a:solidFill>
                <a:latin typeface="Merriweather"/>
                <a:ea typeface="Merriweather"/>
                <a:cs typeface="Merriweather"/>
                <a:sym typeface="Merriweather"/>
              </a:rPr>
              <a:t>,</a:t>
            </a:r>
            <a:r>
              <a:rPr b="1" lang="en">
                <a:solidFill>
                  <a:schemeClr val="dk1"/>
                </a:solidFill>
                <a:latin typeface="Merriweather"/>
                <a:ea typeface="Merriweather"/>
                <a:cs typeface="Merriweather"/>
                <a:sym typeface="Merriweather"/>
              </a:rPr>
              <a:t> </a:t>
            </a:r>
            <a:r>
              <a:rPr lang="en">
                <a:solidFill>
                  <a:schemeClr val="dk1"/>
                </a:solidFill>
                <a:latin typeface="Merriweather"/>
                <a:ea typeface="Merriweather"/>
                <a:cs typeface="Merriweather"/>
                <a:sym typeface="Merriweather"/>
              </a:rPr>
              <a:t>which </a:t>
            </a:r>
            <a:r>
              <a:rPr b="1" lang="en">
                <a:solidFill>
                  <a:schemeClr val="dk1"/>
                </a:solidFill>
                <a:latin typeface="Merriweather"/>
                <a:ea typeface="Merriweather"/>
                <a:cs typeface="Merriweather"/>
                <a:sym typeface="Merriweather"/>
              </a:rPr>
              <a:t>handle categorical data effectively</a:t>
            </a:r>
            <a:r>
              <a:rPr lang="en">
                <a:solidFill>
                  <a:schemeClr val="dk1"/>
                </a:solidFill>
                <a:latin typeface="Merriweather"/>
                <a:ea typeface="Merriweather"/>
                <a:cs typeface="Merriweather"/>
                <a:sym typeface="Merriweather"/>
              </a:rPr>
              <a:t>.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Random forests successfully </a:t>
            </a:r>
            <a:r>
              <a:rPr b="1" lang="en">
                <a:solidFill>
                  <a:schemeClr val="dk1"/>
                </a:solidFill>
                <a:latin typeface="Merriweather"/>
                <a:ea typeface="Merriweather"/>
                <a:cs typeface="Merriweather"/>
                <a:sym typeface="Merriweather"/>
              </a:rPr>
              <a:t>capture nonlinear relationships</a:t>
            </a:r>
            <a:r>
              <a:rPr lang="en">
                <a:solidFill>
                  <a:schemeClr val="dk1"/>
                </a:solidFill>
                <a:latin typeface="Merriweather"/>
                <a:ea typeface="Merriweather"/>
                <a:cs typeface="Merriweather"/>
                <a:sym typeface="Merriweather"/>
              </a:rPr>
              <a:t> between features and target variables.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By averaging the predictions of many decision trees, </a:t>
            </a:r>
            <a:r>
              <a:rPr b="1" lang="en">
                <a:solidFill>
                  <a:schemeClr val="dk1"/>
                </a:solidFill>
                <a:latin typeface="Merriweather"/>
                <a:ea typeface="Merriweather"/>
                <a:cs typeface="Merriweather"/>
                <a:sym typeface="Merriweather"/>
              </a:rPr>
              <a:t>model variance is mitigated</a:t>
            </a:r>
            <a:r>
              <a:rPr lang="en">
                <a:solidFill>
                  <a:schemeClr val="dk1"/>
                </a:solidFill>
                <a:latin typeface="Merriweather"/>
                <a:ea typeface="Merriweather"/>
                <a:cs typeface="Merriweather"/>
                <a:sym typeface="Merriweather"/>
              </a:rPr>
              <a:t> without any subsequent increase to model bias.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143" name="Google Shape;143;p20"/>
          <p:cNvPicPr preferRelativeResize="0"/>
          <p:nvPr/>
        </p:nvPicPr>
        <p:blipFill>
          <a:blip r:embed="rId3">
            <a:alphaModFix/>
          </a:blip>
          <a:stretch>
            <a:fillRect/>
          </a:stretch>
        </p:blipFill>
        <p:spPr>
          <a:xfrm>
            <a:off x="108200" y="1631825"/>
            <a:ext cx="5251124" cy="3448301"/>
          </a:xfrm>
          <a:prstGeom prst="rect">
            <a:avLst/>
          </a:prstGeom>
          <a:noFill/>
          <a:ln>
            <a:noFill/>
          </a:ln>
        </p:spPr>
      </p:pic>
      <p:sp>
        <p:nvSpPr>
          <p:cNvPr id="144" name="Google Shape;144;p20"/>
          <p:cNvSpPr txBox="1"/>
          <p:nvPr/>
        </p:nvSpPr>
        <p:spPr>
          <a:xfrm>
            <a:off x="815200" y="1318225"/>
            <a:ext cx="4043700" cy="38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latin typeface="Merriweather"/>
                <a:ea typeface="Merriweather"/>
                <a:cs typeface="Merriweather"/>
                <a:sym typeface="Merriweather"/>
              </a:rPr>
              <a:t>MSE as </a:t>
            </a:r>
            <a:r>
              <a:rPr lang="en">
                <a:solidFill>
                  <a:schemeClr val="dk1"/>
                </a:solidFill>
                <a:latin typeface="Merriweather"/>
                <a:ea typeface="Merriweather"/>
                <a:cs typeface="Merriweather"/>
                <a:sym typeface="Merriweather"/>
              </a:rPr>
              <a:t>Function</a:t>
            </a:r>
            <a:r>
              <a:rPr lang="en">
                <a:solidFill>
                  <a:schemeClr val="dk1"/>
                </a:solidFill>
                <a:latin typeface="Merriweather"/>
                <a:ea typeface="Merriweather"/>
                <a:cs typeface="Merriweather"/>
                <a:sym typeface="Merriweather"/>
              </a:rPr>
              <a:t> of Number of Trees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1"/>
          <p:cNvSpPr/>
          <p:nvPr/>
        </p:nvSpPr>
        <p:spPr>
          <a:xfrm>
            <a:off x="1700" y="-16400"/>
            <a:ext cx="9144000" cy="1289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1" name="Google Shape;151;p21"/>
          <p:cNvSpPr txBox="1"/>
          <p:nvPr>
            <p:ph type="title"/>
          </p:nvPr>
        </p:nvSpPr>
        <p:spPr>
          <a:xfrm>
            <a:off x="184400" y="414850"/>
            <a:ext cx="8778600" cy="4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00">
                <a:latin typeface="Merriweather"/>
                <a:ea typeface="Merriweather"/>
                <a:cs typeface="Merriweather"/>
                <a:sym typeface="Merriweather"/>
              </a:rPr>
              <a:t>Random Forest</a:t>
            </a:r>
            <a:r>
              <a:rPr b="1" lang="en" sz="1900">
                <a:latin typeface="Merriweather"/>
                <a:ea typeface="Merriweather"/>
                <a:cs typeface="Merriweather"/>
                <a:sym typeface="Merriweather"/>
              </a:rPr>
              <a:t>: </a:t>
            </a:r>
            <a:r>
              <a:rPr b="1" lang="en" sz="1900">
                <a:latin typeface="Merriweather"/>
                <a:ea typeface="Merriweather"/>
                <a:cs typeface="Merriweather"/>
                <a:sym typeface="Merriweather"/>
              </a:rPr>
              <a:t>Main Factors that Affect Prediction of Delivery Time</a:t>
            </a:r>
            <a:endParaRPr b="1" sz="1900">
              <a:latin typeface="Merriweather"/>
              <a:ea typeface="Merriweather"/>
              <a:cs typeface="Merriweather"/>
              <a:sym typeface="Merriweather"/>
            </a:endParaRPr>
          </a:p>
          <a:p>
            <a:pPr indent="0" lvl="0" marL="0" rtl="0" algn="ctr">
              <a:spcBef>
                <a:spcPts val="0"/>
              </a:spcBef>
              <a:spcAft>
                <a:spcPts val="0"/>
              </a:spcAft>
              <a:buSzPts val="990"/>
              <a:buNone/>
            </a:pPr>
            <a:r>
              <a:t/>
            </a:r>
            <a:endParaRPr b="1" sz="1900">
              <a:latin typeface="Merriweather"/>
              <a:ea typeface="Merriweather"/>
              <a:cs typeface="Merriweather"/>
              <a:sym typeface="Merriweather"/>
            </a:endParaRPr>
          </a:p>
          <a:p>
            <a:pPr indent="0" lvl="0" marL="0" rtl="0" algn="ctr">
              <a:spcBef>
                <a:spcPts val="0"/>
              </a:spcBef>
              <a:spcAft>
                <a:spcPts val="0"/>
              </a:spcAft>
              <a:buSzPts val="990"/>
              <a:buNone/>
            </a:pPr>
            <a:r>
              <a:t/>
            </a:r>
            <a:endParaRPr b="1" sz="1900">
              <a:latin typeface="Merriweather"/>
              <a:ea typeface="Merriweather"/>
              <a:cs typeface="Merriweather"/>
              <a:sym typeface="Merriweather"/>
            </a:endParaRPr>
          </a:p>
        </p:txBody>
      </p:sp>
      <p:sp>
        <p:nvSpPr>
          <p:cNvPr id="152" name="Google Shape;152;p21"/>
          <p:cNvSpPr txBox="1"/>
          <p:nvPr/>
        </p:nvSpPr>
        <p:spPr>
          <a:xfrm>
            <a:off x="5819900" y="1480813"/>
            <a:ext cx="3143100" cy="18684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erriweather"/>
                <a:ea typeface="Merriweather"/>
                <a:cs typeface="Merriweather"/>
                <a:sym typeface="Merriweather"/>
              </a:rPr>
              <a:t>Top 5 Most Important Factors that Impact Delivery Time:</a:t>
            </a:r>
            <a:br>
              <a:rPr lang="en">
                <a:solidFill>
                  <a:schemeClr val="dk1"/>
                </a:solidFill>
                <a:latin typeface="Merriweather"/>
                <a:ea typeface="Merriweather"/>
                <a:cs typeface="Merriweather"/>
                <a:sym typeface="Merriweather"/>
              </a:rPr>
            </a:b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Delivery Person Ratings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Distance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Delivery Person Age</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Multiple Deliveries</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Vehicle Condition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sp>
        <p:nvSpPr>
          <p:cNvPr id="153" name="Google Shape;153;p21"/>
          <p:cNvSpPr txBox="1"/>
          <p:nvPr/>
        </p:nvSpPr>
        <p:spPr>
          <a:xfrm>
            <a:off x="5819800" y="3451888"/>
            <a:ext cx="3143100" cy="148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V</a:t>
            </a:r>
            <a:r>
              <a:rPr lang="en">
                <a:solidFill>
                  <a:schemeClr val="dk1"/>
                </a:solidFill>
                <a:latin typeface="Merriweather"/>
                <a:ea typeface="Merriweather"/>
                <a:cs typeface="Merriweather"/>
                <a:sym typeface="Merriweather"/>
              </a:rPr>
              <a:t>ariable importance is computed using the</a:t>
            </a:r>
            <a:r>
              <a:rPr b="1" lang="en">
                <a:solidFill>
                  <a:schemeClr val="dk1"/>
                </a:solidFill>
                <a:latin typeface="Merriweather"/>
                <a:ea typeface="Merriweather"/>
                <a:cs typeface="Merriweather"/>
                <a:sym typeface="Merriweather"/>
              </a:rPr>
              <a:t> Gini coefficient</a:t>
            </a:r>
            <a:r>
              <a:rPr lang="en">
                <a:solidFill>
                  <a:schemeClr val="dk1"/>
                </a:solidFill>
                <a:latin typeface="Merriweather"/>
                <a:ea typeface="Merriweather"/>
                <a:cs typeface="Merriweather"/>
                <a:sym typeface="Merriweather"/>
              </a:rPr>
              <a:t> across all trees. A feature is considered important if its use in </a:t>
            </a:r>
            <a:r>
              <a:rPr b="1" lang="en">
                <a:solidFill>
                  <a:schemeClr val="dk1"/>
                </a:solidFill>
                <a:latin typeface="Merriweather"/>
                <a:ea typeface="Merriweather"/>
                <a:cs typeface="Merriweather"/>
                <a:sym typeface="Merriweather"/>
              </a:rPr>
              <a:t>splitting the data</a:t>
            </a:r>
            <a:r>
              <a:rPr lang="en">
                <a:solidFill>
                  <a:schemeClr val="dk1"/>
                </a:solidFill>
                <a:latin typeface="Merriweather"/>
                <a:ea typeface="Merriweather"/>
                <a:cs typeface="Merriweather"/>
                <a:sym typeface="Merriweather"/>
              </a:rPr>
              <a:t> causes a significant </a:t>
            </a:r>
            <a:r>
              <a:rPr b="1" lang="en">
                <a:solidFill>
                  <a:schemeClr val="dk1"/>
                </a:solidFill>
                <a:latin typeface="Merriweather"/>
                <a:ea typeface="Merriweather"/>
                <a:cs typeface="Merriweather"/>
                <a:sym typeface="Merriweather"/>
              </a:rPr>
              <a:t>reduction in MSE</a:t>
            </a:r>
            <a:r>
              <a:rPr lang="en">
                <a:solidFill>
                  <a:schemeClr val="dk1"/>
                </a:solidFill>
                <a:latin typeface="Merriweather"/>
                <a:ea typeface="Merriweather"/>
                <a:cs typeface="Merriweather"/>
                <a:sym typeface="Merriweather"/>
              </a:rPr>
              <a:t>.</a:t>
            </a:r>
            <a:r>
              <a:rPr lang="en">
                <a:solidFill>
                  <a:schemeClr val="dk1"/>
                </a:solidFill>
                <a:latin typeface="Merriweather Light"/>
                <a:ea typeface="Merriweather Light"/>
                <a:cs typeface="Merriweather Light"/>
                <a:sym typeface="Merriweather Light"/>
              </a:rPr>
              <a:t>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154" name="Google Shape;154;p21"/>
          <p:cNvPicPr preferRelativeResize="0"/>
          <p:nvPr/>
        </p:nvPicPr>
        <p:blipFill rotWithShape="1">
          <a:blip r:embed="rId3">
            <a:alphaModFix/>
          </a:blip>
          <a:srcRect b="0" l="1506" r="0" t="0"/>
          <a:stretch/>
        </p:blipFill>
        <p:spPr>
          <a:xfrm>
            <a:off x="142225" y="1273300"/>
            <a:ext cx="5580351" cy="387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