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31" r:id="rId1"/>
  </p:sldMasterIdLst>
  <p:notesMasterIdLst>
    <p:notesMasterId r:id="rId45"/>
  </p:notesMasterIdLst>
  <p:handoutMasterIdLst>
    <p:handoutMasterId r:id="rId46"/>
  </p:handoutMasterIdLst>
  <p:sldIdLst>
    <p:sldId id="427" r:id="rId2"/>
    <p:sldId id="325" r:id="rId3"/>
    <p:sldId id="326" r:id="rId4"/>
    <p:sldId id="328" r:id="rId5"/>
    <p:sldId id="395" r:id="rId6"/>
    <p:sldId id="330" r:id="rId7"/>
    <p:sldId id="396" r:id="rId8"/>
    <p:sldId id="397" r:id="rId9"/>
    <p:sldId id="398" r:id="rId10"/>
    <p:sldId id="428" r:id="rId11"/>
    <p:sldId id="403" r:id="rId12"/>
    <p:sldId id="399" r:id="rId13"/>
    <p:sldId id="400" r:id="rId14"/>
    <p:sldId id="401" r:id="rId15"/>
    <p:sldId id="349" r:id="rId16"/>
    <p:sldId id="404" r:id="rId17"/>
    <p:sldId id="405" r:id="rId18"/>
    <p:sldId id="353" r:id="rId19"/>
    <p:sldId id="406" r:id="rId20"/>
    <p:sldId id="407" r:id="rId21"/>
    <p:sldId id="356" r:id="rId22"/>
    <p:sldId id="408" r:id="rId23"/>
    <p:sldId id="409" r:id="rId24"/>
    <p:sldId id="410" r:id="rId25"/>
    <p:sldId id="361" r:id="rId26"/>
    <p:sldId id="411" r:id="rId27"/>
    <p:sldId id="412" r:id="rId28"/>
    <p:sldId id="371" r:id="rId29"/>
    <p:sldId id="413" r:id="rId30"/>
    <p:sldId id="414" r:id="rId31"/>
    <p:sldId id="375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390" r:id="rId43"/>
    <p:sldId id="426" r:id="rId44"/>
  </p:sldIdLst>
  <p:sldSz cx="9144000" cy="640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707" autoAdjust="0"/>
  </p:normalViewPr>
  <p:slideViewPr>
    <p:cSldViewPr>
      <p:cViewPr varScale="1">
        <p:scale>
          <a:sx n="123" d="100"/>
          <a:sy n="123" d="100"/>
        </p:scale>
        <p:origin x="960" y="102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0B4517-0F86-4EA3-B75B-EEB43614D202}" type="doc">
      <dgm:prSet loTypeId="urn:microsoft.com/office/officeart/2005/8/layout/hList1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122C527-5DD1-43BC-8989-C375206ABF5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>
            <a:lnSpc>
              <a:spcPct val="150000"/>
            </a:lnSpc>
          </a:pPr>
          <a:r>
            <a:rPr lang="en-US" sz="2400" dirty="0" smtClean="0">
              <a:solidFill>
                <a:srgbClr val="002060"/>
              </a:solidFill>
            </a:rPr>
            <a:t>Existence dependence</a:t>
          </a:r>
          <a:endParaRPr lang="en-US" sz="2400" dirty="0">
            <a:solidFill>
              <a:srgbClr val="002060"/>
            </a:solidFill>
          </a:endParaRPr>
        </a:p>
      </dgm:t>
    </dgm:pt>
    <dgm:pt modelId="{FA244756-237F-47E8-8318-47409D014833}" type="parTrans" cxnId="{AC3FCF5C-9DD0-42F9-8352-7B1CD8FFC551}">
      <dgm:prSet/>
      <dgm:spPr/>
      <dgm:t>
        <a:bodyPr/>
        <a:lstStyle/>
        <a:p>
          <a:endParaRPr lang="en-US"/>
        </a:p>
      </dgm:t>
    </dgm:pt>
    <dgm:pt modelId="{1685A8AA-E8BD-4067-92AA-C5C227243194}" type="sibTrans" cxnId="{AC3FCF5C-9DD0-42F9-8352-7B1CD8FFC551}">
      <dgm:prSet/>
      <dgm:spPr/>
      <dgm:t>
        <a:bodyPr/>
        <a:lstStyle/>
        <a:p>
          <a:endParaRPr lang="en-US"/>
        </a:p>
      </dgm:t>
    </dgm:pt>
    <dgm:pt modelId="{56347979-F64A-4958-9ED3-CB0EFAD51631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400" dirty="0" smtClean="0">
              <a:solidFill>
                <a:srgbClr val="002060"/>
              </a:solidFill>
            </a:rPr>
            <a:t>Entity exists in the database only when it is associated with another related entity occurrence</a:t>
          </a:r>
          <a:endParaRPr lang="en-US" sz="2400" dirty="0">
            <a:solidFill>
              <a:srgbClr val="002060"/>
            </a:solidFill>
          </a:endParaRPr>
        </a:p>
      </dgm:t>
    </dgm:pt>
    <dgm:pt modelId="{9ADF9CDF-3569-452B-B90B-401837C9E851}" type="parTrans" cxnId="{D10F971F-E929-4F40-BA37-9F0126169A4A}">
      <dgm:prSet/>
      <dgm:spPr/>
      <dgm:t>
        <a:bodyPr/>
        <a:lstStyle/>
        <a:p>
          <a:endParaRPr lang="en-US"/>
        </a:p>
      </dgm:t>
    </dgm:pt>
    <dgm:pt modelId="{3E8AFA51-3DEF-4A7A-A3A1-277415EABE09}" type="sibTrans" cxnId="{D10F971F-E929-4F40-BA37-9F0126169A4A}">
      <dgm:prSet/>
      <dgm:spPr/>
      <dgm:t>
        <a:bodyPr/>
        <a:lstStyle/>
        <a:p>
          <a:endParaRPr lang="en-US"/>
        </a:p>
      </dgm:t>
    </dgm:pt>
    <dgm:pt modelId="{AAA6A2F9-B124-4981-815D-9F0A4E2E6ED0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>
            <a:lnSpc>
              <a:spcPct val="150000"/>
            </a:lnSpc>
          </a:pPr>
          <a:r>
            <a:rPr lang="en-US" sz="2400" dirty="0" smtClean="0">
              <a:solidFill>
                <a:srgbClr val="002060"/>
              </a:solidFill>
            </a:rPr>
            <a:t>Existence independence</a:t>
          </a:r>
          <a:endParaRPr lang="en-US" sz="2400" dirty="0">
            <a:solidFill>
              <a:srgbClr val="002060"/>
            </a:solidFill>
          </a:endParaRPr>
        </a:p>
      </dgm:t>
    </dgm:pt>
    <dgm:pt modelId="{DF7589AF-76DA-45FD-8452-27E258110E1D}" type="parTrans" cxnId="{BA3DDBFA-89F0-44E7-88E6-505D35C6D065}">
      <dgm:prSet/>
      <dgm:spPr/>
      <dgm:t>
        <a:bodyPr/>
        <a:lstStyle/>
        <a:p>
          <a:endParaRPr lang="en-US"/>
        </a:p>
      </dgm:t>
    </dgm:pt>
    <dgm:pt modelId="{7A051211-8E28-4688-872F-1A5014F06AE6}" type="sibTrans" cxnId="{BA3DDBFA-89F0-44E7-88E6-505D35C6D065}">
      <dgm:prSet/>
      <dgm:spPr/>
      <dgm:t>
        <a:bodyPr/>
        <a:lstStyle/>
        <a:p>
          <a:endParaRPr lang="en-US"/>
        </a:p>
      </dgm:t>
    </dgm:pt>
    <dgm:pt modelId="{D7709889-ABE7-4B29-ACB6-17DC4BAEF9C9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400" dirty="0" smtClean="0">
              <a:solidFill>
                <a:srgbClr val="002060"/>
              </a:solidFill>
            </a:rPr>
            <a:t>Entity exists apart from all of its related entities</a:t>
          </a:r>
          <a:endParaRPr lang="en-US" sz="2400" dirty="0">
            <a:solidFill>
              <a:srgbClr val="002060"/>
            </a:solidFill>
          </a:endParaRPr>
        </a:p>
      </dgm:t>
    </dgm:pt>
    <dgm:pt modelId="{9DC406D0-C4F7-4FBC-AFAE-844F232CF3C7}" type="parTrans" cxnId="{37D3CC5F-8366-4437-BD2F-8DC2DBF5C983}">
      <dgm:prSet/>
      <dgm:spPr/>
      <dgm:t>
        <a:bodyPr/>
        <a:lstStyle/>
        <a:p>
          <a:endParaRPr lang="en-US"/>
        </a:p>
      </dgm:t>
    </dgm:pt>
    <dgm:pt modelId="{9143F672-7A93-4ADE-A78A-CC675F07B5D7}" type="sibTrans" cxnId="{37D3CC5F-8366-4437-BD2F-8DC2DBF5C983}">
      <dgm:prSet/>
      <dgm:spPr/>
      <dgm:t>
        <a:bodyPr/>
        <a:lstStyle/>
        <a:p>
          <a:endParaRPr lang="en-US"/>
        </a:p>
      </dgm:t>
    </dgm:pt>
    <dgm:pt modelId="{CF8D90BA-3D57-475E-B71B-11CAC30BF1A2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400" dirty="0" smtClean="0">
              <a:solidFill>
                <a:srgbClr val="002060"/>
              </a:solidFill>
            </a:rPr>
            <a:t>Referred to as a </a:t>
          </a:r>
          <a:r>
            <a:rPr lang="en-US" sz="2400" b="1" dirty="0" smtClean="0">
              <a:solidFill>
                <a:srgbClr val="002060"/>
              </a:solidFill>
            </a:rPr>
            <a:t>strong entity</a:t>
          </a:r>
          <a:r>
            <a:rPr lang="en-US" sz="2400" dirty="0" smtClean="0">
              <a:solidFill>
                <a:srgbClr val="002060"/>
              </a:solidFill>
            </a:rPr>
            <a:t> or </a:t>
          </a:r>
          <a:r>
            <a:rPr lang="en-US" sz="2400" b="1" dirty="0" smtClean="0">
              <a:solidFill>
                <a:srgbClr val="002060"/>
              </a:solidFill>
            </a:rPr>
            <a:t>regular entity</a:t>
          </a:r>
          <a:endParaRPr lang="en-US" sz="2400" dirty="0">
            <a:solidFill>
              <a:srgbClr val="002060"/>
            </a:solidFill>
          </a:endParaRPr>
        </a:p>
      </dgm:t>
    </dgm:pt>
    <dgm:pt modelId="{9AA21B59-2A86-4748-ACAE-FA8FA47956F1}" type="parTrans" cxnId="{FAD9D7D2-3665-4429-8EB4-BBA40F0F07EA}">
      <dgm:prSet/>
      <dgm:spPr/>
      <dgm:t>
        <a:bodyPr/>
        <a:lstStyle/>
        <a:p>
          <a:endParaRPr lang="en-US"/>
        </a:p>
      </dgm:t>
    </dgm:pt>
    <dgm:pt modelId="{FA9DECD3-FEAE-4AC9-9775-8D992D003430}" type="sibTrans" cxnId="{FAD9D7D2-3665-4429-8EB4-BBA40F0F07EA}">
      <dgm:prSet/>
      <dgm:spPr/>
      <dgm:t>
        <a:bodyPr/>
        <a:lstStyle/>
        <a:p>
          <a:endParaRPr lang="en-US"/>
        </a:p>
      </dgm:t>
    </dgm:pt>
    <dgm:pt modelId="{C0512446-3723-4B84-97B6-0539C859F191}" type="pres">
      <dgm:prSet presAssocID="{2E0B4517-0F86-4EA3-B75B-EEB43614D2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B601D1-95C0-4227-8E8D-D7379403D593}" type="pres">
      <dgm:prSet presAssocID="{5122C527-5DD1-43BC-8989-C375206ABF5C}" presName="composite" presStyleCnt="0"/>
      <dgm:spPr/>
    </dgm:pt>
    <dgm:pt modelId="{6D236C13-43B0-4D10-8390-F9B878C7447A}" type="pres">
      <dgm:prSet presAssocID="{5122C527-5DD1-43BC-8989-C375206ABF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B0772-6855-4052-BA10-A8978AD21703}" type="pres">
      <dgm:prSet presAssocID="{5122C527-5DD1-43BC-8989-C375206ABF5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E87E5-ECBE-40A1-AC31-CDDE1D001307}" type="pres">
      <dgm:prSet presAssocID="{1685A8AA-E8BD-4067-92AA-C5C227243194}" presName="space" presStyleCnt="0"/>
      <dgm:spPr/>
    </dgm:pt>
    <dgm:pt modelId="{11EAE79A-AEFC-441C-979E-77879DC9A628}" type="pres">
      <dgm:prSet presAssocID="{AAA6A2F9-B124-4981-815D-9F0A4E2E6ED0}" presName="composite" presStyleCnt="0"/>
      <dgm:spPr/>
    </dgm:pt>
    <dgm:pt modelId="{1A081979-A391-4D53-A5EA-5C305E16E502}" type="pres">
      <dgm:prSet presAssocID="{AAA6A2F9-B124-4981-815D-9F0A4E2E6ED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BEC70-4DB3-444E-BEAF-F12DA862F7BB}" type="pres">
      <dgm:prSet presAssocID="{AAA6A2F9-B124-4981-815D-9F0A4E2E6ED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D3CC5F-8366-4437-BD2F-8DC2DBF5C983}" srcId="{AAA6A2F9-B124-4981-815D-9F0A4E2E6ED0}" destId="{D7709889-ABE7-4B29-ACB6-17DC4BAEF9C9}" srcOrd="0" destOrd="0" parTransId="{9DC406D0-C4F7-4FBC-AFAE-844F232CF3C7}" sibTransId="{9143F672-7A93-4ADE-A78A-CC675F07B5D7}"/>
    <dgm:cxn modelId="{D10F971F-E929-4F40-BA37-9F0126169A4A}" srcId="{5122C527-5DD1-43BC-8989-C375206ABF5C}" destId="{56347979-F64A-4958-9ED3-CB0EFAD51631}" srcOrd="0" destOrd="0" parTransId="{9ADF9CDF-3569-452B-B90B-401837C9E851}" sibTransId="{3E8AFA51-3DEF-4A7A-A3A1-277415EABE09}"/>
    <dgm:cxn modelId="{AC3FCF5C-9DD0-42F9-8352-7B1CD8FFC551}" srcId="{2E0B4517-0F86-4EA3-B75B-EEB43614D202}" destId="{5122C527-5DD1-43BC-8989-C375206ABF5C}" srcOrd="0" destOrd="0" parTransId="{FA244756-237F-47E8-8318-47409D014833}" sibTransId="{1685A8AA-E8BD-4067-92AA-C5C227243194}"/>
    <dgm:cxn modelId="{BC6F8D9F-8F3A-4878-AC19-9F5144781A56}" type="presOf" srcId="{D7709889-ABE7-4B29-ACB6-17DC4BAEF9C9}" destId="{050BEC70-4DB3-444E-BEAF-F12DA862F7BB}" srcOrd="0" destOrd="0" presId="urn:microsoft.com/office/officeart/2005/8/layout/hList1"/>
    <dgm:cxn modelId="{63B1B074-8BFE-411E-8177-81DE8F9B92B3}" type="presOf" srcId="{AAA6A2F9-B124-4981-815D-9F0A4E2E6ED0}" destId="{1A081979-A391-4D53-A5EA-5C305E16E502}" srcOrd="0" destOrd="0" presId="urn:microsoft.com/office/officeart/2005/8/layout/hList1"/>
    <dgm:cxn modelId="{FAD9D7D2-3665-4429-8EB4-BBA40F0F07EA}" srcId="{AAA6A2F9-B124-4981-815D-9F0A4E2E6ED0}" destId="{CF8D90BA-3D57-475E-B71B-11CAC30BF1A2}" srcOrd="1" destOrd="0" parTransId="{9AA21B59-2A86-4748-ACAE-FA8FA47956F1}" sibTransId="{FA9DECD3-FEAE-4AC9-9775-8D992D003430}"/>
    <dgm:cxn modelId="{04B45FD9-8BCB-47B4-8CEE-08E34751730F}" type="presOf" srcId="{56347979-F64A-4958-9ED3-CB0EFAD51631}" destId="{7F2B0772-6855-4052-BA10-A8978AD21703}" srcOrd="0" destOrd="0" presId="urn:microsoft.com/office/officeart/2005/8/layout/hList1"/>
    <dgm:cxn modelId="{E4B31C1F-73CA-4C8A-B894-2A07A23E34F7}" type="presOf" srcId="{2E0B4517-0F86-4EA3-B75B-EEB43614D202}" destId="{C0512446-3723-4B84-97B6-0539C859F191}" srcOrd="0" destOrd="0" presId="urn:microsoft.com/office/officeart/2005/8/layout/hList1"/>
    <dgm:cxn modelId="{C8656910-5CB1-484D-83D9-7A151CD9B2D1}" type="presOf" srcId="{5122C527-5DD1-43BC-8989-C375206ABF5C}" destId="{6D236C13-43B0-4D10-8390-F9B878C7447A}" srcOrd="0" destOrd="0" presId="urn:microsoft.com/office/officeart/2005/8/layout/hList1"/>
    <dgm:cxn modelId="{BA3DDBFA-89F0-44E7-88E6-505D35C6D065}" srcId="{2E0B4517-0F86-4EA3-B75B-EEB43614D202}" destId="{AAA6A2F9-B124-4981-815D-9F0A4E2E6ED0}" srcOrd="1" destOrd="0" parTransId="{DF7589AF-76DA-45FD-8452-27E258110E1D}" sibTransId="{7A051211-8E28-4688-872F-1A5014F06AE6}"/>
    <dgm:cxn modelId="{EF30D272-4FD9-44C4-97E6-814DE3274895}" type="presOf" srcId="{CF8D90BA-3D57-475E-B71B-11CAC30BF1A2}" destId="{050BEC70-4DB3-444E-BEAF-F12DA862F7BB}" srcOrd="0" destOrd="1" presId="urn:microsoft.com/office/officeart/2005/8/layout/hList1"/>
    <dgm:cxn modelId="{AFDBE413-D276-48EC-98D7-0D3A9FD4DC56}" type="presParOf" srcId="{C0512446-3723-4B84-97B6-0539C859F191}" destId="{E8B601D1-95C0-4227-8E8D-D7379403D593}" srcOrd="0" destOrd="0" presId="urn:microsoft.com/office/officeart/2005/8/layout/hList1"/>
    <dgm:cxn modelId="{7F908392-EA7E-4146-AC5A-504D63558C1D}" type="presParOf" srcId="{E8B601D1-95C0-4227-8E8D-D7379403D593}" destId="{6D236C13-43B0-4D10-8390-F9B878C7447A}" srcOrd="0" destOrd="0" presId="urn:microsoft.com/office/officeart/2005/8/layout/hList1"/>
    <dgm:cxn modelId="{5E1E4017-1EC2-4F0C-B416-F26EF22CD921}" type="presParOf" srcId="{E8B601D1-95C0-4227-8E8D-D7379403D593}" destId="{7F2B0772-6855-4052-BA10-A8978AD21703}" srcOrd="1" destOrd="0" presId="urn:microsoft.com/office/officeart/2005/8/layout/hList1"/>
    <dgm:cxn modelId="{21983CEF-F1E4-443E-A294-36C0DA66F1CC}" type="presParOf" srcId="{C0512446-3723-4B84-97B6-0539C859F191}" destId="{0ECE87E5-ECBE-40A1-AC31-CDDE1D001307}" srcOrd="1" destOrd="0" presId="urn:microsoft.com/office/officeart/2005/8/layout/hList1"/>
    <dgm:cxn modelId="{C6F4DDDD-7B98-46BA-A376-D8E2556A9DD0}" type="presParOf" srcId="{C0512446-3723-4B84-97B6-0539C859F191}" destId="{11EAE79A-AEFC-441C-979E-77879DC9A628}" srcOrd="2" destOrd="0" presId="urn:microsoft.com/office/officeart/2005/8/layout/hList1"/>
    <dgm:cxn modelId="{E298282A-4266-4C78-BB4A-775CD875389C}" type="presParOf" srcId="{11EAE79A-AEFC-441C-979E-77879DC9A628}" destId="{1A081979-A391-4D53-A5EA-5C305E16E502}" srcOrd="0" destOrd="0" presId="urn:microsoft.com/office/officeart/2005/8/layout/hList1"/>
    <dgm:cxn modelId="{C89091A8-1B63-4980-A3A1-2F4FB1D01F49}" type="presParOf" srcId="{11EAE79A-AEFC-441C-979E-77879DC9A628}" destId="{050BEC70-4DB3-444E-BEAF-F12DA862F7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23B616-5A19-4CD7-853E-5134A00F0B4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7569F59-685F-4022-907D-8082B7AE7819}">
      <dgm:prSet custT="1"/>
      <dgm:spPr/>
      <dgm:t>
        <a:bodyPr/>
        <a:lstStyle/>
        <a:p>
          <a:pPr rtl="0"/>
          <a:r>
            <a:rPr lang="en-US" sz="2800" b="1" dirty="0" smtClean="0"/>
            <a:t>Weak (non-identifying) relationship</a:t>
          </a:r>
          <a:endParaRPr lang="en-CA" sz="2800" dirty="0"/>
        </a:p>
      </dgm:t>
    </dgm:pt>
    <dgm:pt modelId="{36FE1B7F-3BC7-4379-BD1A-12633C5DE631}" type="parTrans" cxnId="{44ADF90B-F728-4C2E-A298-6AE7579F5392}">
      <dgm:prSet/>
      <dgm:spPr/>
      <dgm:t>
        <a:bodyPr/>
        <a:lstStyle/>
        <a:p>
          <a:endParaRPr lang="en-US"/>
        </a:p>
      </dgm:t>
    </dgm:pt>
    <dgm:pt modelId="{7204E3B0-811D-4767-8F87-AB28E47D0AF7}" type="sibTrans" cxnId="{44ADF90B-F728-4C2E-A298-6AE7579F5392}">
      <dgm:prSet/>
      <dgm:spPr/>
      <dgm:t>
        <a:bodyPr/>
        <a:lstStyle/>
        <a:p>
          <a:endParaRPr lang="en-US"/>
        </a:p>
      </dgm:t>
    </dgm:pt>
    <dgm:pt modelId="{0F7EF349-9FDF-4C76-851D-8C6C817D14C7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Primary key of the related entity does not contain a primary key component of the parent entity</a:t>
          </a:r>
          <a:endParaRPr lang="en-CA" sz="2400" dirty="0">
            <a:solidFill>
              <a:srgbClr val="002060"/>
            </a:solidFill>
          </a:endParaRPr>
        </a:p>
      </dgm:t>
    </dgm:pt>
    <dgm:pt modelId="{7BA592BA-CE27-43ED-BAB5-E50FE6462CA8}" type="parTrans" cxnId="{4D11A4EF-E846-422C-A4D7-7CFF9482BED9}">
      <dgm:prSet/>
      <dgm:spPr/>
      <dgm:t>
        <a:bodyPr/>
        <a:lstStyle/>
        <a:p>
          <a:endParaRPr lang="en-US"/>
        </a:p>
      </dgm:t>
    </dgm:pt>
    <dgm:pt modelId="{FE86DEDF-B59C-40AF-80D5-5401EF1273B1}" type="sibTrans" cxnId="{4D11A4EF-E846-422C-A4D7-7CFF9482BED9}">
      <dgm:prSet/>
      <dgm:spPr/>
      <dgm:t>
        <a:bodyPr/>
        <a:lstStyle/>
        <a:p>
          <a:endParaRPr lang="en-US"/>
        </a:p>
      </dgm:t>
    </dgm:pt>
    <dgm:pt modelId="{46D13F66-A5D8-4ECE-A51E-FB7FD3E54B58}">
      <dgm:prSet custT="1"/>
      <dgm:spPr/>
      <dgm:t>
        <a:bodyPr/>
        <a:lstStyle/>
        <a:p>
          <a:pPr rtl="0"/>
          <a:r>
            <a:rPr lang="en-US" sz="2800" b="1" smtClean="0"/>
            <a:t>Strong (identifying) relationships</a:t>
          </a:r>
          <a:endParaRPr lang="en-CA" sz="2800"/>
        </a:p>
      </dgm:t>
    </dgm:pt>
    <dgm:pt modelId="{DA52AA85-CD74-4E96-B685-DA3D739E7240}" type="parTrans" cxnId="{A8BE14AD-D4BF-4AE0-BDB1-60C6187893D8}">
      <dgm:prSet/>
      <dgm:spPr/>
      <dgm:t>
        <a:bodyPr/>
        <a:lstStyle/>
        <a:p>
          <a:endParaRPr lang="en-US"/>
        </a:p>
      </dgm:t>
    </dgm:pt>
    <dgm:pt modelId="{A4911D9A-BBBE-48ED-9DAA-029A16CCBC7C}" type="sibTrans" cxnId="{A8BE14AD-D4BF-4AE0-BDB1-60C6187893D8}">
      <dgm:prSet/>
      <dgm:spPr/>
      <dgm:t>
        <a:bodyPr/>
        <a:lstStyle/>
        <a:p>
          <a:endParaRPr lang="en-US"/>
        </a:p>
      </dgm:t>
    </dgm:pt>
    <dgm:pt modelId="{68A74FE9-5BB3-455C-AD20-6324BEA250F7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002060"/>
              </a:solidFill>
            </a:rPr>
            <a:t>Primary key of the related entity contains a primary key component of the parent entity</a:t>
          </a:r>
          <a:endParaRPr lang="en-CA" sz="2400" dirty="0">
            <a:solidFill>
              <a:srgbClr val="002060"/>
            </a:solidFill>
          </a:endParaRPr>
        </a:p>
      </dgm:t>
    </dgm:pt>
    <dgm:pt modelId="{84FFABED-837D-4AD4-8524-5C12478A32BA}" type="parTrans" cxnId="{FF8F379B-FDFE-43BC-9B1C-DC34C5238FB7}">
      <dgm:prSet/>
      <dgm:spPr/>
      <dgm:t>
        <a:bodyPr/>
        <a:lstStyle/>
        <a:p>
          <a:endParaRPr lang="en-US"/>
        </a:p>
      </dgm:t>
    </dgm:pt>
    <dgm:pt modelId="{80A8F49B-6BB9-4E97-B5F2-5D6A8C06339C}" type="sibTrans" cxnId="{FF8F379B-FDFE-43BC-9B1C-DC34C5238FB7}">
      <dgm:prSet/>
      <dgm:spPr/>
      <dgm:t>
        <a:bodyPr/>
        <a:lstStyle/>
        <a:p>
          <a:endParaRPr lang="en-US"/>
        </a:p>
      </dgm:t>
    </dgm:pt>
    <dgm:pt modelId="{DF0F8E74-08AA-4061-9ED9-B951AD2823D9}" type="pres">
      <dgm:prSet presAssocID="{C823B616-5A19-4CD7-853E-5134A00F0B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8DC151-D231-4B57-99CA-F11B925E533C}" type="pres">
      <dgm:prSet presAssocID="{47569F59-685F-4022-907D-8082B7AE781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4AFC4-1A5B-41DB-85E7-E76C3691E8F2}" type="pres">
      <dgm:prSet presAssocID="{47569F59-685F-4022-907D-8082B7AE781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44A23-A805-4624-96E5-DB7D156D7C5D}" type="pres">
      <dgm:prSet presAssocID="{46D13F66-A5D8-4ECE-A51E-FB7FD3E54B58}" presName="parentText" presStyleLbl="node1" presStyleIdx="1" presStyleCnt="2" custLinFactNeighborY="-70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51E03-549D-4FBC-83E6-9E3621E41EDC}" type="pres">
      <dgm:prSet presAssocID="{46D13F66-A5D8-4ECE-A51E-FB7FD3E54B5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E2A9F2-D503-4453-84E0-BAAF30FF85A1}" type="presOf" srcId="{47569F59-685F-4022-907D-8082B7AE7819}" destId="{3C8DC151-D231-4B57-99CA-F11B925E533C}" srcOrd="0" destOrd="0" presId="urn:microsoft.com/office/officeart/2005/8/layout/vList2"/>
    <dgm:cxn modelId="{FF8F379B-FDFE-43BC-9B1C-DC34C5238FB7}" srcId="{46D13F66-A5D8-4ECE-A51E-FB7FD3E54B58}" destId="{68A74FE9-5BB3-455C-AD20-6324BEA250F7}" srcOrd="0" destOrd="0" parTransId="{84FFABED-837D-4AD4-8524-5C12478A32BA}" sibTransId="{80A8F49B-6BB9-4E97-B5F2-5D6A8C06339C}"/>
    <dgm:cxn modelId="{3F49CB2F-79A8-4E86-A575-E8F9671C822E}" type="presOf" srcId="{46D13F66-A5D8-4ECE-A51E-FB7FD3E54B58}" destId="{1D644A23-A805-4624-96E5-DB7D156D7C5D}" srcOrd="0" destOrd="0" presId="urn:microsoft.com/office/officeart/2005/8/layout/vList2"/>
    <dgm:cxn modelId="{A8BE14AD-D4BF-4AE0-BDB1-60C6187893D8}" srcId="{C823B616-5A19-4CD7-853E-5134A00F0B48}" destId="{46D13F66-A5D8-4ECE-A51E-FB7FD3E54B58}" srcOrd="1" destOrd="0" parTransId="{DA52AA85-CD74-4E96-B685-DA3D739E7240}" sibTransId="{A4911D9A-BBBE-48ED-9DAA-029A16CCBC7C}"/>
    <dgm:cxn modelId="{06A9A03F-2E08-4F77-A5AD-363E7487308E}" type="presOf" srcId="{68A74FE9-5BB3-455C-AD20-6324BEA250F7}" destId="{FE151E03-549D-4FBC-83E6-9E3621E41EDC}" srcOrd="0" destOrd="0" presId="urn:microsoft.com/office/officeart/2005/8/layout/vList2"/>
    <dgm:cxn modelId="{44ADF90B-F728-4C2E-A298-6AE7579F5392}" srcId="{C823B616-5A19-4CD7-853E-5134A00F0B48}" destId="{47569F59-685F-4022-907D-8082B7AE7819}" srcOrd="0" destOrd="0" parTransId="{36FE1B7F-3BC7-4379-BD1A-12633C5DE631}" sibTransId="{7204E3B0-811D-4767-8F87-AB28E47D0AF7}"/>
    <dgm:cxn modelId="{833F8604-C4A9-4F58-A884-E35AF8BD6D2F}" type="presOf" srcId="{C823B616-5A19-4CD7-853E-5134A00F0B48}" destId="{DF0F8E74-08AA-4061-9ED9-B951AD2823D9}" srcOrd="0" destOrd="0" presId="urn:microsoft.com/office/officeart/2005/8/layout/vList2"/>
    <dgm:cxn modelId="{4D11A4EF-E846-422C-A4D7-7CFF9482BED9}" srcId="{47569F59-685F-4022-907D-8082B7AE7819}" destId="{0F7EF349-9FDF-4C76-851D-8C6C817D14C7}" srcOrd="0" destOrd="0" parTransId="{7BA592BA-CE27-43ED-BAB5-E50FE6462CA8}" sibTransId="{FE86DEDF-B59C-40AF-80D5-5401EF1273B1}"/>
    <dgm:cxn modelId="{9BE09239-4760-440D-9C0D-3964362BEB82}" type="presOf" srcId="{0F7EF349-9FDF-4C76-851D-8C6C817D14C7}" destId="{32F4AFC4-1A5B-41DB-85E7-E76C3691E8F2}" srcOrd="0" destOrd="0" presId="urn:microsoft.com/office/officeart/2005/8/layout/vList2"/>
    <dgm:cxn modelId="{79A8ED17-8FFE-458B-9CAE-25507CD681A0}" type="presParOf" srcId="{DF0F8E74-08AA-4061-9ED9-B951AD2823D9}" destId="{3C8DC151-D231-4B57-99CA-F11B925E533C}" srcOrd="0" destOrd="0" presId="urn:microsoft.com/office/officeart/2005/8/layout/vList2"/>
    <dgm:cxn modelId="{5DBA433B-D16A-4EF5-9A52-583D865A32F5}" type="presParOf" srcId="{DF0F8E74-08AA-4061-9ED9-B951AD2823D9}" destId="{32F4AFC4-1A5B-41DB-85E7-E76C3691E8F2}" srcOrd="1" destOrd="0" presId="urn:microsoft.com/office/officeart/2005/8/layout/vList2"/>
    <dgm:cxn modelId="{FC079DD6-3922-4163-B4FF-FBB84317256A}" type="presParOf" srcId="{DF0F8E74-08AA-4061-9ED9-B951AD2823D9}" destId="{1D644A23-A805-4624-96E5-DB7D156D7C5D}" srcOrd="2" destOrd="0" presId="urn:microsoft.com/office/officeart/2005/8/layout/vList2"/>
    <dgm:cxn modelId="{53B5E790-54DE-4FEF-90F4-6DECE4389E1E}" type="presParOf" srcId="{DF0F8E74-08AA-4061-9ED9-B951AD2823D9}" destId="{FE151E03-549D-4FBC-83E6-9E3621E41ED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65677B-07E2-4A94-AE4C-0BD213B9AD8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FE29B47-BD8B-4F59-8D4C-7BE4CCB0A746}">
      <dgm:prSet custT="1"/>
      <dgm:spPr/>
      <dgm:t>
        <a:bodyPr/>
        <a:lstStyle/>
        <a:p>
          <a:pPr rtl="0"/>
          <a:r>
            <a:rPr lang="en-US" sz="3200" b="1" dirty="0" smtClean="0"/>
            <a:t>Optional participation</a:t>
          </a:r>
          <a:endParaRPr lang="en-US" sz="3200" dirty="0"/>
        </a:p>
      </dgm:t>
    </dgm:pt>
    <dgm:pt modelId="{0E1E7007-018F-4A17-B05E-727D576237F5}" type="parTrans" cxnId="{56757F77-4186-444F-AAF8-47CE2DE59505}">
      <dgm:prSet/>
      <dgm:spPr/>
      <dgm:t>
        <a:bodyPr/>
        <a:lstStyle/>
        <a:p>
          <a:endParaRPr lang="en-US"/>
        </a:p>
      </dgm:t>
    </dgm:pt>
    <dgm:pt modelId="{29AB544D-210D-43F4-9311-BEE87AE66142}" type="sibTrans" cxnId="{56757F77-4186-444F-AAF8-47CE2DE59505}">
      <dgm:prSet/>
      <dgm:spPr/>
      <dgm:t>
        <a:bodyPr/>
        <a:lstStyle/>
        <a:p>
          <a:endParaRPr lang="en-US"/>
        </a:p>
      </dgm:t>
    </dgm:pt>
    <dgm:pt modelId="{AE7989BD-06A3-46A8-BCDB-A6D5F1C81139}">
      <dgm:prSet custT="1"/>
      <dgm:spPr/>
      <dgm:t>
        <a:bodyPr/>
        <a:lstStyle/>
        <a:p>
          <a:pPr rtl="0"/>
          <a:r>
            <a:rPr lang="en-US" sz="2800" dirty="0" smtClean="0">
              <a:solidFill>
                <a:srgbClr val="002060"/>
              </a:solidFill>
            </a:rPr>
            <a:t>One entity occurrence does not require a corresponding entity occurrence in a particular relationship</a:t>
          </a:r>
          <a:endParaRPr lang="en-IN" sz="2800" dirty="0">
            <a:solidFill>
              <a:srgbClr val="002060"/>
            </a:solidFill>
          </a:endParaRPr>
        </a:p>
      </dgm:t>
    </dgm:pt>
    <dgm:pt modelId="{60B3F378-F51E-45DE-818D-8654E74DABE4}" type="parTrans" cxnId="{2BB125A5-742E-4EC1-B096-D38E1D0001DD}">
      <dgm:prSet/>
      <dgm:spPr/>
      <dgm:t>
        <a:bodyPr/>
        <a:lstStyle/>
        <a:p>
          <a:endParaRPr lang="en-US"/>
        </a:p>
      </dgm:t>
    </dgm:pt>
    <dgm:pt modelId="{C8FD0331-5D35-4860-A621-6BCE48E5FFF2}" type="sibTrans" cxnId="{2BB125A5-742E-4EC1-B096-D38E1D0001DD}">
      <dgm:prSet/>
      <dgm:spPr/>
      <dgm:t>
        <a:bodyPr/>
        <a:lstStyle/>
        <a:p>
          <a:endParaRPr lang="en-US"/>
        </a:p>
      </dgm:t>
    </dgm:pt>
    <dgm:pt modelId="{5137928A-542B-4AD5-855E-D92F87122E43}">
      <dgm:prSet custT="1"/>
      <dgm:spPr/>
      <dgm:t>
        <a:bodyPr/>
        <a:lstStyle/>
        <a:p>
          <a:pPr rtl="0"/>
          <a:r>
            <a:rPr lang="en-US" sz="3200" b="1" dirty="0" smtClean="0"/>
            <a:t>Mandatory participation</a:t>
          </a:r>
          <a:endParaRPr lang="en-US" sz="3200" dirty="0"/>
        </a:p>
      </dgm:t>
    </dgm:pt>
    <dgm:pt modelId="{AE38F6F3-FEF9-4C2C-A7DD-763C4A285CB1}" type="parTrans" cxnId="{3C273FD1-254D-4A25-A108-1346D8AC4430}">
      <dgm:prSet/>
      <dgm:spPr/>
      <dgm:t>
        <a:bodyPr/>
        <a:lstStyle/>
        <a:p>
          <a:endParaRPr lang="en-US"/>
        </a:p>
      </dgm:t>
    </dgm:pt>
    <dgm:pt modelId="{CD81FD49-05A6-40BE-AF11-6C45AABE7D26}" type="sibTrans" cxnId="{3C273FD1-254D-4A25-A108-1346D8AC4430}">
      <dgm:prSet/>
      <dgm:spPr/>
      <dgm:t>
        <a:bodyPr/>
        <a:lstStyle/>
        <a:p>
          <a:endParaRPr lang="en-US"/>
        </a:p>
      </dgm:t>
    </dgm:pt>
    <dgm:pt modelId="{DACD8B2F-732D-43EE-B930-1CFAB791E5D3}">
      <dgm:prSet custT="1"/>
      <dgm:spPr/>
      <dgm:t>
        <a:bodyPr/>
        <a:lstStyle/>
        <a:p>
          <a:pPr rtl="0"/>
          <a:r>
            <a:rPr lang="en-US" sz="2800" dirty="0" smtClean="0">
              <a:solidFill>
                <a:srgbClr val="002060"/>
              </a:solidFill>
            </a:rPr>
            <a:t>One entity occurrence requires a corresponding entity occurrence in a particular relationship</a:t>
          </a:r>
          <a:endParaRPr lang="en-IN" sz="2800" dirty="0">
            <a:solidFill>
              <a:srgbClr val="002060"/>
            </a:solidFill>
          </a:endParaRPr>
        </a:p>
      </dgm:t>
    </dgm:pt>
    <dgm:pt modelId="{D9A2ADF1-1C16-44D9-A567-3FE4B86A4110}" type="parTrans" cxnId="{52F90494-C5BA-4034-8E31-3C349490995A}">
      <dgm:prSet/>
      <dgm:spPr/>
      <dgm:t>
        <a:bodyPr/>
        <a:lstStyle/>
        <a:p>
          <a:endParaRPr lang="en-US"/>
        </a:p>
      </dgm:t>
    </dgm:pt>
    <dgm:pt modelId="{D2BC9DCA-1DFF-4154-9C90-9337429369D7}" type="sibTrans" cxnId="{52F90494-C5BA-4034-8E31-3C349490995A}">
      <dgm:prSet/>
      <dgm:spPr/>
      <dgm:t>
        <a:bodyPr/>
        <a:lstStyle/>
        <a:p>
          <a:endParaRPr lang="en-US"/>
        </a:p>
      </dgm:t>
    </dgm:pt>
    <dgm:pt modelId="{CBD4F909-3BCD-460A-8488-840DD03C27E8}" type="pres">
      <dgm:prSet presAssocID="{C065677B-07E2-4A94-AE4C-0BD213B9AD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2F9D14-184F-4DB3-81C2-8E6B82FAB0E7}" type="pres">
      <dgm:prSet presAssocID="{0FE29B47-BD8B-4F59-8D4C-7BE4CCB0A74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69B5E-00E4-4F8F-9A9E-14D566D8F1C8}" type="pres">
      <dgm:prSet presAssocID="{0FE29B47-BD8B-4F59-8D4C-7BE4CCB0A74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BCBA1-78BD-41F0-8A83-BD2906B6BCC2}" type="pres">
      <dgm:prSet presAssocID="{5137928A-542B-4AD5-855E-D92F87122E4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605DB-F190-4DBA-A095-E9373B4C1DA6}" type="pres">
      <dgm:prSet presAssocID="{5137928A-542B-4AD5-855E-D92F87122E4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C3ADD3-959C-4879-9101-37F0495AA70C}" type="presOf" srcId="{DACD8B2F-732D-43EE-B930-1CFAB791E5D3}" destId="{174605DB-F190-4DBA-A095-E9373B4C1DA6}" srcOrd="0" destOrd="0" presId="urn:microsoft.com/office/officeart/2005/8/layout/vList2"/>
    <dgm:cxn modelId="{3C273FD1-254D-4A25-A108-1346D8AC4430}" srcId="{C065677B-07E2-4A94-AE4C-0BD213B9AD80}" destId="{5137928A-542B-4AD5-855E-D92F87122E43}" srcOrd="1" destOrd="0" parTransId="{AE38F6F3-FEF9-4C2C-A7DD-763C4A285CB1}" sibTransId="{CD81FD49-05A6-40BE-AF11-6C45AABE7D26}"/>
    <dgm:cxn modelId="{56757F77-4186-444F-AAF8-47CE2DE59505}" srcId="{C065677B-07E2-4A94-AE4C-0BD213B9AD80}" destId="{0FE29B47-BD8B-4F59-8D4C-7BE4CCB0A746}" srcOrd="0" destOrd="0" parTransId="{0E1E7007-018F-4A17-B05E-727D576237F5}" sibTransId="{29AB544D-210D-43F4-9311-BEE87AE66142}"/>
    <dgm:cxn modelId="{46462597-265E-40B6-8E8F-1E1E36F58BC1}" type="presOf" srcId="{0FE29B47-BD8B-4F59-8D4C-7BE4CCB0A746}" destId="{192F9D14-184F-4DB3-81C2-8E6B82FAB0E7}" srcOrd="0" destOrd="0" presId="urn:microsoft.com/office/officeart/2005/8/layout/vList2"/>
    <dgm:cxn modelId="{2BB125A5-742E-4EC1-B096-D38E1D0001DD}" srcId="{0FE29B47-BD8B-4F59-8D4C-7BE4CCB0A746}" destId="{AE7989BD-06A3-46A8-BCDB-A6D5F1C81139}" srcOrd="0" destOrd="0" parTransId="{60B3F378-F51E-45DE-818D-8654E74DABE4}" sibTransId="{C8FD0331-5D35-4860-A621-6BCE48E5FFF2}"/>
    <dgm:cxn modelId="{C7FB662E-ABCD-4C75-AC9D-2A5442418D6F}" type="presOf" srcId="{C065677B-07E2-4A94-AE4C-0BD213B9AD80}" destId="{CBD4F909-3BCD-460A-8488-840DD03C27E8}" srcOrd="0" destOrd="0" presId="urn:microsoft.com/office/officeart/2005/8/layout/vList2"/>
    <dgm:cxn modelId="{52F90494-C5BA-4034-8E31-3C349490995A}" srcId="{5137928A-542B-4AD5-855E-D92F87122E43}" destId="{DACD8B2F-732D-43EE-B930-1CFAB791E5D3}" srcOrd="0" destOrd="0" parTransId="{D9A2ADF1-1C16-44D9-A567-3FE4B86A4110}" sibTransId="{D2BC9DCA-1DFF-4154-9C90-9337429369D7}"/>
    <dgm:cxn modelId="{2CFAF7B8-55FB-4712-B87E-AF90180881F7}" type="presOf" srcId="{5137928A-542B-4AD5-855E-D92F87122E43}" destId="{49CBCBA1-78BD-41F0-8A83-BD2906B6BCC2}" srcOrd="0" destOrd="0" presId="urn:microsoft.com/office/officeart/2005/8/layout/vList2"/>
    <dgm:cxn modelId="{2AB9A7AE-1C17-4BF7-81FF-CD72EE0157CE}" type="presOf" srcId="{AE7989BD-06A3-46A8-BCDB-A6D5F1C81139}" destId="{28469B5E-00E4-4F8F-9A9E-14D566D8F1C8}" srcOrd="0" destOrd="0" presId="urn:microsoft.com/office/officeart/2005/8/layout/vList2"/>
    <dgm:cxn modelId="{40C0C15C-064C-4C66-909F-F766197CEA5E}" type="presParOf" srcId="{CBD4F909-3BCD-460A-8488-840DD03C27E8}" destId="{192F9D14-184F-4DB3-81C2-8E6B82FAB0E7}" srcOrd="0" destOrd="0" presId="urn:microsoft.com/office/officeart/2005/8/layout/vList2"/>
    <dgm:cxn modelId="{82B1DF6F-6C4F-4B80-B0CB-77A962B92DF5}" type="presParOf" srcId="{CBD4F909-3BCD-460A-8488-840DD03C27E8}" destId="{28469B5E-00E4-4F8F-9A9E-14D566D8F1C8}" srcOrd="1" destOrd="0" presId="urn:microsoft.com/office/officeart/2005/8/layout/vList2"/>
    <dgm:cxn modelId="{8318B3A4-4FF1-4FAF-9157-722F287BC00C}" type="presParOf" srcId="{CBD4F909-3BCD-460A-8488-840DD03C27E8}" destId="{49CBCBA1-78BD-41F0-8A83-BD2906B6BCC2}" srcOrd="2" destOrd="0" presId="urn:microsoft.com/office/officeart/2005/8/layout/vList2"/>
    <dgm:cxn modelId="{170676A8-7BE0-4DC6-97D3-8363A3B56769}" type="presParOf" srcId="{CBD4F909-3BCD-460A-8488-840DD03C27E8}" destId="{174605DB-F190-4DBA-A095-E9373B4C1DA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C4F0C6-E7E7-4726-A536-55866DB2F34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EC1535-C84E-446C-9469-A14CD211ED96}">
      <dgm:prSet custT="1"/>
      <dgm:spPr/>
      <dgm:t>
        <a:bodyPr/>
        <a:lstStyle/>
        <a:p>
          <a:pPr rtl="0"/>
          <a:r>
            <a:rPr lang="en-US" sz="2200" smtClean="0"/>
            <a:t>Database design must conform to design standards</a:t>
          </a:r>
          <a:endParaRPr lang="en-US" sz="2200" dirty="0"/>
        </a:p>
      </dgm:t>
    </dgm:pt>
    <dgm:pt modelId="{08BC9ECA-25DF-496F-B0E5-2FD525290899}" type="parTrans" cxnId="{A52F6931-CF86-4D54-AB0D-F63EC43D66DD}">
      <dgm:prSet/>
      <dgm:spPr/>
      <dgm:t>
        <a:bodyPr/>
        <a:lstStyle/>
        <a:p>
          <a:endParaRPr lang="en-US"/>
        </a:p>
      </dgm:t>
    </dgm:pt>
    <dgm:pt modelId="{8B512486-F912-447F-885A-D4253C527644}" type="sibTrans" cxnId="{A52F6931-CF86-4D54-AB0D-F63EC43D66DD}">
      <dgm:prSet/>
      <dgm:spPr/>
      <dgm:t>
        <a:bodyPr/>
        <a:lstStyle/>
        <a:p>
          <a:endParaRPr lang="en-US"/>
        </a:p>
      </dgm:t>
    </dgm:pt>
    <dgm:pt modelId="{99C91E71-1482-4BF8-A329-AC41E42EE0A3}">
      <dgm:prSet custT="1"/>
      <dgm:spPr/>
      <dgm:t>
        <a:bodyPr/>
        <a:lstStyle/>
        <a:p>
          <a:pPr rtl="0"/>
          <a:r>
            <a:rPr lang="en-US" sz="2200" smtClean="0"/>
            <a:t>Need for high processing speed may limit the number and complexity of logically desirable relationships</a:t>
          </a:r>
          <a:endParaRPr lang="en-US" sz="2200" dirty="0"/>
        </a:p>
      </dgm:t>
    </dgm:pt>
    <dgm:pt modelId="{BBCD7EF1-5207-4C41-86AD-68A40B614019}" type="parTrans" cxnId="{173EAA57-8D2E-4FF1-B080-6EF3A5C6A099}">
      <dgm:prSet/>
      <dgm:spPr/>
      <dgm:t>
        <a:bodyPr/>
        <a:lstStyle/>
        <a:p>
          <a:endParaRPr lang="en-US"/>
        </a:p>
      </dgm:t>
    </dgm:pt>
    <dgm:pt modelId="{595AD742-EAE4-42E1-A94C-69CFED1D832C}" type="sibTrans" cxnId="{173EAA57-8D2E-4FF1-B080-6EF3A5C6A099}">
      <dgm:prSet/>
      <dgm:spPr/>
      <dgm:t>
        <a:bodyPr/>
        <a:lstStyle/>
        <a:p>
          <a:endParaRPr lang="en-US"/>
        </a:p>
      </dgm:t>
    </dgm:pt>
    <dgm:pt modelId="{D078E4C2-76DE-4772-9242-DD13C3EB224E}">
      <dgm:prSet custT="1"/>
      <dgm:spPr/>
      <dgm:t>
        <a:bodyPr/>
        <a:lstStyle/>
        <a:p>
          <a:pPr rtl="0"/>
          <a:r>
            <a:rPr lang="en-US" sz="2200" dirty="0" smtClean="0"/>
            <a:t>Need for maximum information generation may lead to loss of clean design structures and high transaction speed</a:t>
          </a:r>
          <a:endParaRPr lang="en-US" sz="2200" dirty="0"/>
        </a:p>
      </dgm:t>
    </dgm:pt>
    <dgm:pt modelId="{AB55A249-E43A-4B8F-9B26-1A925E038D57}" type="parTrans" cxnId="{ABF35FE2-FAA1-44F3-9191-ECC31D8A68F5}">
      <dgm:prSet/>
      <dgm:spPr/>
      <dgm:t>
        <a:bodyPr/>
        <a:lstStyle/>
        <a:p>
          <a:endParaRPr lang="en-US"/>
        </a:p>
      </dgm:t>
    </dgm:pt>
    <dgm:pt modelId="{47227767-62C1-44B0-84D6-E36156F2F0B6}" type="sibTrans" cxnId="{ABF35FE2-FAA1-44F3-9191-ECC31D8A68F5}">
      <dgm:prSet/>
      <dgm:spPr/>
      <dgm:t>
        <a:bodyPr/>
        <a:lstStyle/>
        <a:p>
          <a:endParaRPr lang="en-US"/>
        </a:p>
      </dgm:t>
    </dgm:pt>
    <dgm:pt modelId="{53993926-4E28-49BA-A717-1D4A95367F76}" type="pres">
      <dgm:prSet presAssocID="{7DC4F0C6-E7E7-4726-A536-55866DB2F3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9400C0-D3D8-4202-8DF0-D822EFF9377C}" type="pres">
      <dgm:prSet presAssocID="{86EC1535-C84E-446C-9469-A14CD211ED96}" presName="parentLin" presStyleCnt="0"/>
      <dgm:spPr/>
      <dgm:t>
        <a:bodyPr/>
        <a:lstStyle/>
        <a:p>
          <a:endParaRPr lang="en-US"/>
        </a:p>
      </dgm:t>
    </dgm:pt>
    <dgm:pt modelId="{0FA5AEFB-E9B4-4845-96F7-3AC7F4B9A1BE}" type="pres">
      <dgm:prSet presAssocID="{86EC1535-C84E-446C-9469-A14CD211ED9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3DA116F-51D3-496F-9C3F-759058E7234C}" type="pres">
      <dgm:prSet presAssocID="{86EC1535-C84E-446C-9469-A14CD211ED96}" presName="parentText" presStyleLbl="node1" presStyleIdx="0" presStyleCnt="3" custScaleX="133350" custLinFactNeighborX="-454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422C8-B791-47CC-93DF-DC2351F8EC1E}" type="pres">
      <dgm:prSet presAssocID="{86EC1535-C84E-446C-9469-A14CD211ED96}" presName="negativeSpace" presStyleCnt="0"/>
      <dgm:spPr/>
      <dgm:t>
        <a:bodyPr/>
        <a:lstStyle/>
        <a:p>
          <a:endParaRPr lang="en-US"/>
        </a:p>
      </dgm:t>
    </dgm:pt>
    <dgm:pt modelId="{1DA2F57F-0272-482D-8E29-2A92EA730204}" type="pres">
      <dgm:prSet presAssocID="{86EC1535-C84E-446C-9469-A14CD211ED96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B95FF-48E7-48DC-8612-B3490D617979}" type="pres">
      <dgm:prSet presAssocID="{8B512486-F912-447F-885A-D4253C527644}" presName="spaceBetweenRectangles" presStyleCnt="0"/>
      <dgm:spPr/>
      <dgm:t>
        <a:bodyPr/>
        <a:lstStyle/>
        <a:p>
          <a:endParaRPr lang="en-US"/>
        </a:p>
      </dgm:t>
    </dgm:pt>
    <dgm:pt modelId="{1F930D40-C423-454A-9D3B-9FE8DC18568E}" type="pres">
      <dgm:prSet presAssocID="{99C91E71-1482-4BF8-A329-AC41E42EE0A3}" presName="parentLin" presStyleCnt="0"/>
      <dgm:spPr/>
      <dgm:t>
        <a:bodyPr/>
        <a:lstStyle/>
        <a:p>
          <a:endParaRPr lang="en-US"/>
        </a:p>
      </dgm:t>
    </dgm:pt>
    <dgm:pt modelId="{CCFFA86A-CBC2-4EFF-85EB-78D4FEF1C1E3}" type="pres">
      <dgm:prSet presAssocID="{99C91E71-1482-4BF8-A329-AC41E42EE0A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94285EE-B824-472C-B66F-2B19B9D98C27}" type="pres">
      <dgm:prSet presAssocID="{99C91E71-1482-4BF8-A329-AC41E42EE0A3}" presName="parentText" presStyleLbl="node1" presStyleIdx="1" presStyleCnt="3" custScaleX="133350" custLinFactNeighborX="-454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14DD8-BD8E-4417-B9E0-280CCABB5ACF}" type="pres">
      <dgm:prSet presAssocID="{99C91E71-1482-4BF8-A329-AC41E42EE0A3}" presName="negativeSpace" presStyleCnt="0"/>
      <dgm:spPr/>
      <dgm:t>
        <a:bodyPr/>
        <a:lstStyle/>
        <a:p>
          <a:endParaRPr lang="en-US"/>
        </a:p>
      </dgm:t>
    </dgm:pt>
    <dgm:pt modelId="{641803C6-765F-4C09-982B-83789EEE5C66}" type="pres">
      <dgm:prSet presAssocID="{99C91E71-1482-4BF8-A329-AC41E42EE0A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1582E-F414-4169-A515-D18769FAB036}" type="pres">
      <dgm:prSet presAssocID="{595AD742-EAE4-42E1-A94C-69CFED1D832C}" presName="spaceBetweenRectangles" presStyleCnt="0"/>
      <dgm:spPr/>
      <dgm:t>
        <a:bodyPr/>
        <a:lstStyle/>
        <a:p>
          <a:endParaRPr lang="en-US"/>
        </a:p>
      </dgm:t>
    </dgm:pt>
    <dgm:pt modelId="{6CC11F38-C9B3-460B-B53B-E1F5A3953F02}" type="pres">
      <dgm:prSet presAssocID="{D078E4C2-76DE-4772-9242-DD13C3EB224E}" presName="parentLin" presStyleCnt="0"/>
      <dgm:spPr/>
      <dgm:t>
        <a:bodyPr/>
        <a:lstStyle/>
        <a:p>
          <a:endParaRPr lang="en-US"/>
        </a:p>
      </dgm:t>
    </dgm:pt>
    <dgm:pt modelId="{F845E446-B5A0-47F2-A6C9-6B84915DF7A6}" type="pres">
      <dgm:prSet presAssocID="{D078E4C2-76DE-4772-9242-DD13C3EB224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6AED79C-97F2-43FA-967D-1C4B0376BC51}" type="pres">
      <dgm:prSet presAssocID="{D078E4C2-76DE-4772-9242-DD13C3EB224E}" presName="parentText" presStyleLbl="node1" presStyleIdx="2" presStyleCnt="3" custScaleX="133350" custLinFactNeighborX="-454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FE144-0595-4EF7-8012-2C93684E981F}" type="pres">
      <dgm:prSet presAssocID="{D078E4C2-76DE-4772-9242-DD13C3EB224E}" presName="negativeSpace" presStyleCnt="0"/>
      <dgm:spPr/>
      <dgm:t>
        <a:bodyPr/>
        <a:lstStyle/>
        <a:p>
          <a:endParaRPr lang="en-US"/>
        </a:p>
      </dgm:t>
    </dgm:pt>
    <dgm:pt modelId="{2C117E69-691B-4C66-97A0-DF425D152FAC}" type="pres">
      <dgm:prSet presAssocID="{D078E4C2-76DE-4772-9242-DD13C3EB224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C1AC1E-A339-471D-AC18-B321E504D131}" type="presOf" srcId="{D078E4C2-76DE-4772-9242-DD13C3EB224E}" destId="{66AED79C-97F2-43FA-967D-1C4B0376BC51}" srcOrd="1" destOrd="0" presId="urn:microsoft.com/office/officeart/2005/8/layout/list1"/>
    <dgm:cxn modelId="{27363ADA-7376-4A51-8673-2C53AF6276ED}" type="presOf" srcId="{D078E4C2-76DE-4772-9242-DD13C3EB224E}" destId="{F845E446-B5A0-47F2-A6C9-6B84915DF7A6}" srcOrd="0" destOrd="0" presId="urn:microsoft.com/office/officeart/2005/8/layout/list1"/>
    <dgm:cxn modelId="{80B0C8AD-E63E-47E0-98AC-89D7FAA5D415}" type="presOf" srcId="{99C91E71-1482-4BF8-A329-AC41E42EE0A3}" destId="{694285EE-B824-472C-B66F-2B19B9D98C27}" srcOrd="1" destOrd="0" presId="urn:microsoft.com/office/officeart/2005/8/layout/list1"/>
    <dgm:cxn modelId="{727F1AD4-4829-4BFB-8353-8C760F58250B}" type="presOf" srcId="{7DC4F0C6-E7E7-4726-A536-55866DB2F349}" destId="{53993926-4E28-49BA-A717-1D4A95367F76}" srcOrd="0" destOrd="0" presId="urn:microsoft.com/office/officeart/2005/8/layout/list1"/>
    <dgm:cxn modelId="{173EAA57-8D2E-4FF1-B080-6EF3A5C6A099}" srcId="{7DC4F0C6-E7E7-4726-A536-55866DB2F349}" destId="{99C91E71-1482-4BF8-A329-AC41E42EE0A3}" srcOrd="1" destOrd="0" parTransId="{BBCD7EF1-5207-4C41-86AD-68A40B614019}" sibTransId="{595AD742-EAE4-42E1-A94C-69CFED1D832C}"/>
    <dgm:cxn modelId="{ABF35FE2-FAA1-44F3-9191-ECC31D8A68F5}" srcId="{7DC4F0C6-E7E7-4726-A536-55866DB2F349}" destId="{D078E4C2-76DE-4772-9242-DD13C3EB224E}" srcOrd="2" destOrd="0" parTransId="{AB55A249-E43A-4B8F-9B26-1A925E038D57}" sibTransId="{47227767-62C1-44B0-84D6-E36156F2F0B6}"/>
    <dgm:cxn modelId="{1E494776-788C-4F8E-B55D-7AEA982566CD}" type="presOf" srcId="{86EC1535-C84E-446C-9469-A14CD211ED96}" destId="{23DA116F-51D3-496F-9C3F-759058E7234C}" srcOrd="1" destOrd="0" presId="urn:microsoft.com/office/officeart/2005/8/layout/list1"/>
    <dgm:cxn modelId="{CC8BDB86-3794-4426-9AB0-08D2E477E1CA}" type="presOf" srcId="{99C91E71-1482-4BF8-A329-AC41E42EE0A3}" destId="{CCFFA86A-CBC2-4EFF-85EB-78D4FEF1C1E3}" srcOrd="0" destOrd="0" presId="urn:microsoft.com/office/officeart/2005/8/layout/list1"/>
    <dgm:cxn modelId="{A52F6931-CF86-4D54-AB0D-F63EC43D66DD}" srcId="{7DC4F0C6-E7E7-4726-A536-55866DB2F349}" destId="{86EC1535-C84E-446C-9469-A14CD211ED96}" srcOrd="0" destOrd="0" parTransId="{08BC9ECA-25DF-496F-B0E5-2FD525290899}" sibTransId="{8B512486-F912-447F-885A-D4253C527644}"/>
    <dgm:cxn modelId="{ADE47CCB-20E2-4885-AC8C-EE4CC0CF3668}" type="presOf" srcId="{86EC1535-C84E-446C-9469-A14CD211ED96}" destId="{0FA5AEFB-E9B4-4845-96F7-3AC7F4B9A1BE}" srcOrd="0" destOrd="0" presId="urn:microsoft.com/office/officeart/2005/8/layout/list1"/>
    <dgm:cxn modelId="{A5CDD7B6-A22C-45DD-94BE-9F450D18D8A8}" type="presParOf" srcId="{53993926-4E28-49BA-A717-1D4A95367F76}" destId="{E09400C0-D3D8-4202-8DF0-D822EFF9377C}" srcOrd="0" destOrd="0" presId="urn:microsoft.com/office/officeart/2005/8/layout/list1"/>
    <dgm:cxn modelId="{8E3204D0-9A92-48D7-ACCD-B1D1506AA69A}" type="presParOf" srcId="{E09400C0-D3D8-4202-8DF0-D822EFF9377C}" destId="{0FA5AEFB-E9B4-4845-96F7-3AC7F4B9A1BE}" srcOrd="0" destOrd="0" presId="urn:microsoft.com/office/officeart/2005/8/layout/list1"/>
    <dgm:cxn modelId="{A99BB34F-18AF-40BA-B82A-C2B707F4D3AB}" type="presParOf" srcId="{E09400C0-D3D8-4202-8DF0-D822EFF9377C}" destId="{23DA116F-51D3-496F-9C3F-759058E7234C}" srcOrd="1" destOrd="0" presId="urn:microsoft.com/office/officeart/2005/8/layout/list1"/>
    <dgm:cxn modelId="{A60BCCF0-2B55-4560-A03A-6333599CDA4A}" type="presParOf" srcId="{53993926-4E28-49BA-A717-1D4A95367F76}" destId="{2CC422C8-B791-47CC-93DF-DC2351F8EC1E}" srcOrd="1" destOrd="0" presId="urn:microsoft.com/office/officeart/2005/8/layout/list1"/>
    <dgm:cxn modelId="{E47D159B-557F-4157-A3F0-FD73B3CECC97}" type="presParOf" srcId="{53993926-4E28-49BA-A717-1D4A95367F76}" destId="{1DA2F57F-0272-482D-8E29-2A92EA730204}" srcOrd="2" destOrd="0" presId="urn:microsoft.com/office/officeart/2005/8/layout/list1"/>
    <dgm:cxn modelId="{A97624F8-D9AC-45E2-961D-538F5FAADE15}" type="presParOf" srcId="{53993926-4E28-49BA-A717-1D4A95367F76}" destId="{3EBB95FF-48E7-48DC-8612-B3490D617979}" srcOrd="3" destOrd="0" presId="urn:microsoft.com/office/officeart/2005/8/layout/list1"/>
    <dgm:cxn modelId="{5177DBF6-4E8A-4245-8B26-43A8C9A71742}" type="presParOf" srcId="{53993926-4E28-49BA-A717-1D4A95367F76}" destId="{1F930D40-C423-454A-9D3B-9FE8DC18568E}" srcOrd="4" destOrd="0" presId="urn:microsoft.com/office/officeart/2005/8/layout/list1"/>
    <dgm:cxn modelId="{BFD82D95-CE4D-4B38-8C8C-AB8212685E02}" type="presParOf" srcId="{1F930D40-C423-454A-9D3B-9FE8DC18568E}" destId="{CCFFA86A-CBC2-4EFF-85EB-78D4FEF1C1E3}" srcOrd="0" destOrd="0" presId="urn:microsoft.com/office/officeart/2005/8/layout/list1"/>
    <dgm:cxn modelId="{655019A3-AD3F-4DC1-8525-205B5D1E249D}" type="presParOf" srcId="{1F930D40-C423-454A-9D3B-9FE8DC18568E}" destId="{694285EE-B824-472C-B66F-2B19B9D98C27}" srcOrd="1" destOrd="0" presId="urn:microsoft.com/office/officeart/2005/8/layout/list1"/>
    <dgm:cxn modelId="{C5A02C27-6D5B-4469-AB70-2000A500C24A}" type="presParOf" srcId="{53993926-4E28-49BA-A717-1D4A95367F76}" destId="{65B14DD8-BD8E-4417-B9E0-280CCABB5ACF}" srcOrd="5" destOrd="0" presId="urn:microsoft.com/office/officeart/2005/8/layout/list1"/>
    <dgm:cxn modelId="{008CBDB5-4EC1-425C-8AE2-FB7083E7F895}" type="presParOf" srcId="{53993926-4E28-49BA-A717-1D4A95367F76}" destId="{641803C6-765F-4C09-982B-83789EEE5C66}" srcOrd="6" destOrd="0" presId="urn:microsoft.com/office/officeart/2005/8/layout/list1"/>
    <dgm:cxn modelId="{FEB6A4C3-F734-4F1C-8B32-73116B425087}" type="presParOf" srcId="{53993926-4E28-49BA-A717-1D4A95367F76}" destId="{DFA1582E-F414-4169-A515-D18769FAB036}" srcOrd="7" destOrd="0" presId="urn:microsoft.com/office/officeart/2005/8/layout/list1"/>
    <dgm:cxn modelId="{8B5565C5-C890-48CD-BE1D-F9DACD2449D5}" type="presParOf" srcId="{53993926-4E28-49BA-A717-1D4A95367F76}" destId="{6CC11F38-C9B3-460B-B53B-E1F5A3953F02}" srcOrd="8" destOrd="0" presId="urn:microsoft.com/office/officeart/2005/8/layout/list1"/>
    <dgm:cxn modelId="{B6D81936-F616-4B15-9332-64B2C462E23D}" type="presParOf" srcId="{6CC11F38-C9B3-460B-B53B-E1F5A3953F02}" destId="{F845E446-B5A0-47F2-A6C9-6B84915DF7A6}" srcOrd="0" destOrd="0" presId="urn:microsoft.com/office/officeart/2005/8/layout/list1"/>
    <dgm:cxn modelId="{0217EC60-23D5-4996-9BDB-0A260485F7BD}" type="presParOf" srcId="{6CC11F38-C9B3-460B-B53B-E1F5A3953F02}" destId="{66AED79C-97F2-43FA-967D-1C4B0376BC51}" srcOrd="1" destOrd="0" presId="urn:microsoft.com/office/officeart/2005/8/layout/list1"/>
    <dgm:cxn modelId="{9F77B49A-6516-4D62-85DC-20139C7B130C}" type="presParOf" srcId="{53993926-4E28-49BA-A717-1D4A95367F76}" destId="{8A3FE144-0595-4EF7-8012-2C93684E981F}" srcOrd="9" destOrd="0" presId="urn:microsoft.com/office/officeart/2005/8/layout/list1"/>
    <dgm:cxn modelId="{9982971B-F5E9-4021-9ED9-976A85619BC3}" type="presParOf" srcId="{53993926-4E28-49BA-A717-1D4A95367F76}" destId="{2C117E69-691B-4C66-97A0-DF425D152F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36C13-43B0-4D10-8390-F9B878C7447A}">
      <dsp:nvSpPr>
        <dsp:cNvPr id="0" name=""/>
        <dsp:cNvSpPr/>
      </dsp:nvSpPr>
      <dsp:spPr>
        <a:xfrm>
          <a:off x="36" y="4180"/>
          <a:ext cx="3522731" cy="11520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2060"/>
              </a:solidFill>
            </a:rPr>
            <a:t>Existence dependence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36" y="4180"/>
        <a:ext cx="3522731" cy="1152000"/>
      </dsp:txXfrm>
    </dsp:sp>
    <dsp:sp modelId="{7F2B0772-6855-4052-BA10-A8978AD21703}">
      <dsp:nvSpPr>
        <dsp:cNvPr id="0" name=""/>
        <dsp:cNvSpPr/>
      </dsp:nvSpPr>
      <dsp:spPr>
        <a:xfrm>
          <a:off x="36" y="1156180"/>
          <a:ext cx="3522731" cy="296459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Entity exists in the database only when it is associated with another related entity occurrence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36" y="1156180"/>
        <a:ext cx="3522731" cy="2964599"/>
      </dsp:txXfrm>
    </dsp:sp>
    <dsp:sp modelId="{1A081979-A391-4D53-A5EA-5C305E16E502}">
      <dsp:nvSpPr>
        <dsp:cNvPr id="0" name=""/>
        <dsp:cNvSpPr/>
      </dsp:nvSpPr>
      <dsp:spPr>
        <a:xfrm>
          <a:off x="4015951" y="4180"/>
          <a:ext cx="3522731" cy="11520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2060"/>
              </a:solidFill>
            </a:rPr>
            <a:t>Existence independence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4015951" y="4180"/>
        <a:ext cx="3522731" cy="1152000"/>
      </dsp:txXfrm>
    </dsp:sp>
    <dsp:sp modelId="{050BEC70-4DB3-444E-BEAF-F12DA862F7BB}">
      <dsp:nvSpPr>
        <dsp:cNvPr id="0" name=""/>
        <dsp:cNvSpPr/>
      </dsp:nvSpPr>
      <dsp:spPr>
        <a:xfrm>
          <a:off x="4015951" y="1156180"/>
          <a:ext cx="3522731" cy="296459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Entity exists apart from all of its related entities</a:t>
          </a:r>
          <a:endParaRPr lang="en-US" sz="2400" kern="1200" dirty="0">
            <a:solidFill>
              <a:srgbClr val="002060"/>
            </a:solidFill>
          </a:endParaRPr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Referred to as a </a:t>
          </a:r>
          <a:r>
            <a:rPr lang="en-US" sz="2400" b="1" kern="1200" dirty="0" smtClean="0">
              <a:solidFill>
                <a:srgbClr val="002060"/>
              </a:solidFill>
            </a:rPr>
            <a:t>strong entity</a:t>
          </a:r>
          <a:r>
            <a:rPr lang="en-US" sz="2400" kern="1200" dirty="0" smtClean="0">
              <a:solidFill>
                <a:srgbClr val="002060"/>
              </a:solidFill>
            </a:rPr>
            <a:t> or </a:t>
          </a:r>
          <a:r>
            <a:rPr lang="en-US" sz="2400" b="1" kern="1200" dirty="0" smtClean="0">
              <a:solidFill>
                <a:srgbClr val="002060"/>
              </a:solidFill>
            </a:rPr>
            <a:t>regular entity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4015951" y="1156180"/>
        <a:ext cx="3522731" cy="2964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C151-D231-4B57-99CA-F11B925E533C}">
      <dsp:nvSpPr>
        <dsp:cNvPr id="0" name=""/>
        <dsp:cNvSpPr/>
      </dsp:nvSpPr>
      <dsp:spPr>
        <a:xfrm>
          <a:off x="0" y="17360"/>
          <a:ext cx="7752080" cy="1160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Weak (non-identifying) relationship</a:t>
          </a:r>
          <a:endParaRPr lang="en-CA" sz="2800" kern="1200" dirty="0"/>
        </a:p>
      </dsp:txBody>
      <dsp:txXfrm>
        <a:off x="56658" y="74018"/>
        <a:ext cx="7638764" cy="1047324"/>
      </dsp:txXfrm>
    </dsp:sp>
    <dsp:sp modelId="{32F4AFC4-1A5B-41DB-85E7-E76C3691E8F2}">
      <dsp:nvSpPr>
        <dsp:cNvPr id="0" name=""/>
        <dsp:cNvSpPr/>
      </dsp:nvSpPr>
      <dsp:spPr>
        <a:xfrm>
          <a:off x="0" y="1178000"/>
          <a:ext cx="7752080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12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Primary key of the related entity does not contain a primary key component of the parent entity</a:t>
          </a:r>
          <a:endParaRPr lang="en-CA" sz="2400" kern="1200" dirty="0">
            <a:solidFill>
              <a:srgbClr val="002060"/>
            </a:solidFill>
          </a:endParaRPr>
        </a:p>
      </dsp:txBody>
      <dsp:txXfrm>
        <a:off x="0" y="1178000"/>
        <a:ext cx="7752080" cy="1026720"/>
      </dsp:txXfrm>
    </dsp:sp>
    <dsp:sp modelId="{1D644A23-A805-4624-96E5-DB7D156D7C5D}">
      <dsp:nvSpPr>
        <dsp:cNvPr id="0" name=""/>
        <dsp:cNvSpPr/>
      </dsp:nvSpPr>
      <dsp:spPr>
        <a:xfrm>
          <a:off x="0" y="2132038"/>
          <a:ext cx="7752080" cy="1160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Strong (identifying) relationships</a:t>
          </a:r>
          <a:endParaRPr lang="en-CA" sz="2800" kern="1200"/>
        </a:p>
      </dsp:txBody>
      <dsp:txXfrm>
        <a:off x="56658" y="2188696"/>
        <a:ext cx="7638764" cy="1047324"/>
      </dsp:txXfrm>
    </dsp:sp>
    <dsp:sp modelId="{FE151E03-549D-4FBC-83E6-9E3621E41EDC}">
      <dsp:nvSpPr>
        <dsp:cNvPr id="0" name=""/>
        <dsp:cNvSpPr/>
      </dsp:nvSpPr>
      <dsp:spPr>
        <a:xfrm>
          <a:off x="0" y="3365360"/>
          <a:ext cx="7752080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12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2060"/>
              </a:solidFill>
            </a:rPr>
            <a:t>Primary key of the related entity contains a primary key component of the parent entity</a:t>
          </a:r>
          <a:endParaRPr lang="en-CA" sz="2400" kern="1200" dirty="0">
            <a:solidFill>
              <a:srgbClr val="002060"/>
            </a:solidFill>
          </a:endParaRPr>
        </a:p>
      </dsp:txBody>
      <dsp:txXfrm>
        <a:off x="0" y="3365360"/>
        <a:ext cx="7752080" cy="1026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F9D14-184F-4DB3-81C2-8E6B82FAB0E7}">
      <dsp:nvSpPr>
        <dsp:cNvPr id="0" name=""/>
        <dsp:cNvSpPr/>
      </dsp:nvSpPr>
      <dsp:spPr>
        <a:xfrm>
          <a:off x="0" y="20528"/>
          <a:ext cx="7894320" cy="95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Optional participation</a:t>
          </a:r>
          <a:endParaRPr lang="en-US" sz="3200" kern="1200" dirty="0"/>
        </a:p>
      </dsp:txBody>
      <dsp:txXfrm>
        <a:off x="46606" y="67134"/>
        <a:ext cx="7801108" cy="861508"/>
      </dsp:txXfrm>
    </dsp:sp>
    <dsp:sp modelId="{28469B5E-00E4-4F8F-9A9E-14D566D8F1C8}">
      <dsp:nvSpPr>
        <dsp:cNvPr id="0" name=""/>
        <dsp:cNvSpPr/>
      </dsp:nvSpPr>
      <dsp:spPr>
        <a:xfrm>
          <a:off x="0" y="975248"/>
          <a:ext cx="7894320" cy="118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4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>
              <a:solidFill>
                <a:srgbClr val="002060"/>
              </a:solidFill>
            </a:rPr>
            <a:t>One entity occurrence does not require a corresponding entity occurrence in a particular relationship</a:t>
          </a:r>
          <a:endParaRPr lang="en-IN" sz="2800" kern="1200" dirty="0">
            <a:solidFill>
              <a:srgbClr val="002060"/>
            </a:solidFill>
          </a:endParaRPr>
        </a:p>
      </dsp:txBody>
      <dsp:txXfrm>
        <a:off x="0" y="975248"/>
        <a:ext cx="7894320" cy="1187662"/>
      </dsp:txXfrm>
    </dsp:sp>
    <dsp:sp modelId="{49CBCBA1-78BD-41F0-8A83-BD2906B6BCC2}">
      <dsp:nvSpPr>
        <dsp:cNvPr id="0" name=""/>
        <dsp:cNvSpPr/>
      </dsp:nvSpPr>
      <dsp:spPr>
        <a:xfrm>
          <a:off x="0" y="2162911"/>
          <a:ext cx="7894320" cy="95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Mandatory participation</a:t>
          </a:r>
          <a:endParaRPr lang="en-US" sz="3200" kern="1200" dirty="0"/>
        </a:p>
      </dsp:txBody>
      <dsp:txXfrm>
        <a:off x="46606" y="2209517"/>
        <a:ext cx="7801108" cy="861508"/>
      </dsp:txXfrm>
    </dsp:sp>
    <dsp:sp modelId="{174605DB-F190-4DBA-A095-E9373B4C1DA6}">
      <dsp:nvSpPr>
        <dsp:cNvPr id="0" name=""/>
        <dsp:cNvSpPr/>
      </dsp:nvSpPr>
      <dsp:spPr>
        <a:xfrm>
          <a:off x="0" y="3117631"/>
          <a:ext cx="7894320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4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>
              <a:solidFill>
                <a:srgbClr val="002060"/>
              </a:solidFill>
            </a:rPr>
            <a:t>One entity occurrence requires a corresponding entity occurrence in a particular relationship</a:t>
          </a:r>
          <a:endParaRPr lang="en-IN" sz="2800" kern="1200" dirty="0">
            <a:solidFill>
              <a:srgbClr val="002060"/>
            </a:solidFill>
          </a:endParaRPr>
        </a:p>
      </dsp:txBody>
      <dsp:txXfrm>
        <a:off x="0" y="3117631"/>
        <a:ext cx="7894320" cy="844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2F57F-0272-482D-8E29-2A92EA730204}">
      <dsp:nvSpPr>
        <dsp:cNvPr id="0" name=""/>
        <dsp:cNvSpPr/>
      </dsp:nvSpPr>
      <dsp:spPr>
        <a:xfrm>
          <a:off x="0" y="515040"/>
          <a:ext cx="78232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A116F-51D3-496F-9C3F-759058E7234C}">
      <dsp:nvSpPr>
        <dsp:cNvPr id="0" name=""/>
        <dsp:cNvSpPr/>
      </dsp:nvSpPr>
      <dsp:spPr>
        <a:xfrm>
          <a:off x="213362" y="42720"/>
          <a:ext cx="7302566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89" tIns="0" rIns="206989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Database design must conform to design standards</a:t>
          </a:r>
          <a:endParaRPr lang="en-US" sz="2200" kern="1200" dirty="0"/>
        </a:p>
      </dsp:txBody>
      <dsp:txXfrm>
        <a:off x="259476" y="88834"/>
        <a:ext cx="7210338" cy="852412"/>
      </dsp:txXfrm>
    </dsp:sp>
    <dsp:sp modelId="{641803C6-765F-4C09-982B-83789EEE5C66}">
      <dsp:nvSpPr>
        <dsp:cNvPr id="0" name=""/>
        <dsp:cNvSpPr/>
      </dsp:nvSpPr>
      <dsp:spPr>
        <a:xfrm>
          <a:off x="0" y="1966560"/>
          <a:ext cx="78232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285EE-B824-472C-B66F-2B19B9D98C27}">
      <dsp:nvSpPr>
        <dsp:cNvPr id="0" name=""/>
        <dsp:cNvSpPr/>
      </dsp:nvSpPr>
      <dsp:spPr>
        <a:xfrm>
          <a:off x="213362" y="1494240"/>
          <a:ext cx="7302566" cy="944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89" tIns="0" rIns="206989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Need for high processing speed may limit the number and complexity of logically desirable relationships</a:t>
          </a:r>
          <a:endParaRPr lang="en-US" sz="2200" kern="1200" dirty="0"/>
        </a:p>
      </dsp:txBody>
      <dsp:txXfrm>
        <a:off x="259476" y="1540354"/>
        <a:ext cx="7210338" cy="852412"/>
      </dsp:txXfrm>
    </dsp:sp>
    <dsp:sp modelId="{2C117E69-691B-4C66-97A0-DF425D152FAC}">
      <dsp:nvSpPr>
        <dsp:cNvPr id="0" name=""/>
        <dsp:cNvSpPr/>
      </dsp:nvSpPr>
      <dsp:spPr>
        <a:xfrm>
          <a:off x="0" y="3418080"/>
          <a:ext cx="78232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ED79C-97F2-43FA-967D-1C4B0376BC51}">
      <dsp:nvSpPr>
        <dsp:cNvPr id="0" name=""/>
        <dsp:cNvSpPr/>
      </dsp:nvSpPr>
      <dsp:spPr>
        <a:xfrm>
          <a:off x="213362" y="2945760"/>
          <a:ext cx="7302566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89" tIns="0" rIns="206989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Need for maximum information generation may lead to loss of clean design structures and high transaction speed</a:t>
          </a:r>
          <a:endParaRPr lang="en-US" sz="2200" kern="1200" dirty="0"/>
        </a:p>
      </dsp:txBody>
      <dsp:txXfrm>
        <a:off x="259476" y="2991874"/>
        <a:ext cx="7210338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8278391-205F-4A3D-A219-C2F647AF9E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811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685800"/>
            <a:ext cx="48958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D48BB0-D4B5-4556-A3EE-19BD65DB63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484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619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8476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479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5654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817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462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042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4208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5776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6714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1075" y="685800"/>
            <a:ext cx="489585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864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3861223"/>
            <a:ext cx="9144000" cy="42969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1" y="3698240"/>
            <a:ext cx="3063875" cy="2518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3790104"/>
            <a:ext cx="1600200" cy="3407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98240"/>
            <a:ext cx="9144000" cy="22817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705649"/>
            <a:ext cx="9144000" cy="131868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7056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TextBox 25"/>
          <p:cNvSpPr txBox="1">
            <a:spLocks noChangeArrowheads="1"/>
          </p:cNvSpPr>
          <p:nvPr userDrawn="1"/>
        </p:nvSpPr>
        <p:spPr bwMode="auto">
          <a:xfrm>
            <a:off x="533400" y="5831840"/>
            <a:ext cx="8077200" cy="29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653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653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</a:t>
            </a:r>
            <a:r>
              <a:rPr lang="en-US" altLang="en-US" sz="653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Cengage Learning®. May not be scanned, copied or duplicated, or posted to a publicly accessible website, in whole or in part,</a:t>
            </a:r>
            <a:r>
              <a:rPr lang="en-US" altLang="en-US" sz="653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653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409440"/>
            <a:ext cx="6324600" cy="1209040"/>
          </a:xfrm>
        </p:spPr>
        <p:txBody>
          <a:bodyPr>
            <a:noAutofit/>
          </a:bodyPr>
          <a:lstStyle>
            <a:lvl1pPr marL="59739" indent="0" algn="ctr">
              <a:buNone/>
              <a:defRPr sz="3733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3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571923"/>
            <a:ext cx="957262" cy="42672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478ACD6D-0222-4101-83B6-9823F10564C5}" type="datetime1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1" y="571923"/>
            <a:ext cx="1325563" cy="42672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87E06B-CB4C-4B2F-A305-D57404AC74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9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6" y="463763"/>
            <a:ext cx="3063875" cy="2667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26720"/>
            <a:ext cx="8229600" cy="99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493520"/>
            <a:ext cx="8229600" cy="457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116320"/>
            <a:ext cx="457200" cy="28448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20" smtClean="0"/>
            </a:lvl1pPr>
          </a:lstStyle>
          <a:p>
            <a:pPr>
              <a:defRPr/>
            </a:pPr>
            <a:fld id="{DEF1EF42-B1D2-4191-B29B-37B46D44C0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556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409"/>
            <a:ext cx="9144000" cy="205951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55600"/>
            <a:ext cx="9144000" cy="5482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5902960"/>
            <a:ext cx="8077200" cy="29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653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653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653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653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653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33" kern="1200">
          <a:solidFill>
            <a:schemeClr val="accent3">
              <a:lumMod val="75000"/>
            </a:schemeClr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5pPr>
      <a:lvl6pPr marL="426705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6pPr>
      <a:lvl7pPr marL="853410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7pPr>
      <a:lvl8pPr marL="1280114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8pPr>
      <a:lvl9pPr marL="1706819" algn="ctr" rtl="0" fontAlgn="base"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0771" indent="-238540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613" kern="1200">
          <a:solidFill>
            <a:srgbClr val="002060"/>
          </a:solidFill>
          <a:latin typeface="+mn-lt"/>
          <a:ea typeface="+mn-ea"/>
          <a:cs typeface="+mn-cs"/>
        </a:defRPr>
      </a:lvl1pPr>
      <a:lvl2pPr marL="613388" indent="-229651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427" kern="1200">
          <a:solidFill>
            <a:srgbClr val="002060"/>
          </a:solidFill>
          <a:latin typeface="+mn-lt"/>
          <a:ea typeface="+mn-ea"/>
          <a:cs typeface="+mn-cs"/>
        </a:defRPr>
      </a:lvl2pPr>
      <a:lvl3pPr marL="860818" indent="-204463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240" kern="1200">
          <a:solidFill>
            <a:srgbClr val="002060"/>
          </a:solidFill>
          <a:latin typeface="+mn-lt"/>
          <a:ea typeface="+mn-ea"/>
          <a:cs typeface="+mn-cs"/>
        </a:defRPr>
      </a:lvl3pPr>
      <a:lvl4pPr marL="1100839" indent="-186683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2053" kern="1200">
          <a:solidFill>
            <a:srgbClr val="002060"/>
          </a:solidFill>
          <a:latin typeface="+mn-lt"/>
          <a:ea typeface="+mn-ea"/>
          <a:cs typeface="+mn-cs"/>
        </a:defRPr>
      </a:lvl4pPr>
      <a:lvl5pPr marL="1296412" indent="-170386" algn="l" rtl="0" eaLnBrk="0" fontAlgn="base" hangingPunct="0">
        <a:spcBef>
          <a:spcPts val="280"/>
        </a:spcBef>
        <a:spcAft>
          <a:spcPts val="560"/>
        </a:spcAft>
        <a:buClr>
          <a:srgbClr val="0070C0"/>
        </a:buClr>
        <a:buFont typeface="Wingdings" panose="05000000000000000000" pitchFamily="2" charset="2"/>
        <a:buChar char="§"/>
        <a:defRPr sz="1867" kern="1200">
          <a:solidFill>
            <a:srgbClr val="002060"/>
          </a:solidFill>
          <a:latin typeface="+mn-lt"/>
          <a:ea typeface="+mn-ea"/>
          <a:cs typeface="+mn-cs"/>
        </a:defRPr>
      </a:lvl5pPr>
      <a:lvl6pPr marL="1502001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▫"/>
        <a:defRPr kumimoji="0" sz="168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706819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▫"/>
        <a:defRPr kumimoji="0" sz="1493" kern="1200">
          <a:solidFill>
            <a:schemeClr val="accent3"/>
          </a:solidFill>
          <a:latin typeface="+mn-lt"/>
          <a:ea typeface="+mn-ea"/>
          <a:cs typeface="+mn-cs"/>
        </a:defRPr>
      </a:lvl7pPr>
      <a:lvl8pPr marL="1894569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◦"/>
        <a:defRPr kumimoji="0" sz="14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090853" indent="-170682" algn="l" rtl="0" eaLnBrk="1" latinLnBrk="0" hangingPunct="1">
        <a:spcBef>
          <a:spcPts val="280"/>
        </a:spcBef>
        <a:buClr>
          <a:schemeClr val="accent3"/>
        </a:buClr>
        <a:buFont typeface="Georgia"/>
        <a:buChar char="◦"/>
        <a:defRPr kumimoji="0" sz="1307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990600" y="4267200"/>
            <a:ext cx="7543800" cy="1209040"/>
          </a:xfrm>
        </p:spPr>
        <p:txBody>
          <a:bodyPr/>
          <a:lstStyle/>
          <a:p>
            <a:pPr marL="59265" eaLnBrk="1" hangingPunct="1"/>
            <a:r>
              <a:rPr lang="en-US" altLang="en-US" sz="4000" dirty="0"/>
              <a:t>Chapter 4</a:t>
            </a:r>
          </a:p>
          <a:p>
            <a:pPr marL="59265" eaLnBrk="1" hangingPunct="1"/>
            <a:r>
              <a:rPr lang="en-US" altLang="en-US" sz="4000" dirty="0"/>
              <a:t>Entity Relationship (ER) Modeling</a:t>
            </a:r>
          </a:p>
          <a:p>
            <a:pPr marL="59265" eaLnBrk="1" hangingPunct="1"/>
            <a:endParaRPr lang="en-US" altLang="en-US" sz="33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4.6 - Depiction of a Derived Attribute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FF0F5F3-E7A1-4CC6-8D73-2AEA88A0E338}" type="slidenum">
              <a:rPr lang="en-US" altLang="en-US" sz="1307">
                <a:latin typeface="Times New Roman" panose="02020603050405020304" pitchFamily="18" charset="0"/>
              </a:rPr>
              <a:pPr/>
              <a:t>10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7853005" cy="23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680960" cy="99568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Table 4.2 - Advantages and Disadvantages of Storing Derived Attributes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B410E093-8A9C-48C1-9049-2D54BF61825D}" type="slidenum">
              <a:rPr lang="en-US" altLang="en-US" sz="1307">
                <a:latin typeface="Times New Roman" panose="02020603050405020304" pitchFamily="18" charset="0"/>
              </a:rPr>
              <a:pPr/>
              <a:t>11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90800"/>
            <a:ext cx="7899607" cy="2532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Relationships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829858"/>
            <a:ext cx="8229600" cy="388514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Association between entities that always operate in both directions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Participants</a:t>
            </a:r>
            <a:r>
              <a:rPr lang="en-US" altLang="en-US" dirty="0" smtClean="0">
                <a:solidFill>
                  <a:srgbClr val="002060"/>
                </a:solidFill>
              </a:rPr>
              <a:t>: Entities that participate in a relationship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Connectivity</a:t>
            </a:r>
            <a:r>
              <a:rPr lang="en-US" altLang="en-US" dirty="0" smtClean="0">
                <a:solidFill>
                  <a:srgbClr val="002060"/>
                </a:solidFill>
              </a:rPr>
              <a:t>: Describes the relationship classification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Cardinality</a:t>
            </a:r>
            <a:r>
              <a:rPr lang="en-US" altLang="en-US" dirty="0" smtClean="0">
                <a:solidFill>
                  <a:srgbClr val="002060"/>
                </a:solidFill>
              </a:rPr>
              <a:t>: Expresses the minimum and maximum number of entity occurrences associated with one occurrence of related entity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A8CAA0C-2739-4949-813E-8EBC804929CA}" type="slidenum">
              <a:rPr lang="en-US" altLang="en-US" sz="1307">
                <a:latin typeface="Times New Roman" panose="02020603050405020304" pitchFamily="18" charset="0"/>
              </a:rPr>
              <a:pPr/>
              <a:t>12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4.7 - Connectivity and Cardinality in an ERD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3E3D5E1-E838-481D-9B39-A5833157F493}" type="slidenum">
              <a:rPr lang="en-US" altLang="en-US" sz="1307">
                <a:latin typeface="Times New Roman" panose="02020603050405020304" pitchFamily="18" charset="0"/>
              </a:rPr>
              <a:pPr/>
              <a:t>13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668960" cy="2629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Existence Dependence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888392"/>
              </p:ext>
            </p:extLst>
          </p:nvPr>
        </p:nvGraphicFramePr>
        <p:xfrm>
          <a:off x="802640" y="1564640"/>
          <a:ext cx="7538720" cy="412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693483D-E085-4098-8104-4F484B5F0C3C}" type="slidenum">
              <a:rPr lang="en-US" altLang="en-US" sz="1307">
                <a:latin typeface="Times New Roman" panose="02020603050405020304" pitchFamily="18" charset="0"/>
              </a:rPr>
              <a:pPr/>
              <a:t>14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Relationship Strength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A2BD513-0D1C-4594-B440-3FCB48F38E5A}" type="slidenum">
              <a:rPr lang="en-US" altLang="en-US" sz="1307">
                <a:latin typeface="Times New Roman" panose="02020603050405020304" pitchFamily="18" charset="0"/>
              </a:rPr>
              <a:pPr/>
              <a:t>15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57161377"/>
              </p:ext>
            </p:extLst>
          </p:nvPr>
        </p:nvGraphicFramePr>
        <p:xfrm>
          <a:off x="802640" y="1422400"/>
          <a:ext cx="7752080" cy="4409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/>
              <a:t>Figure 4.8 - </a:t>
            </a:r>
            <a:r>
              <a:rPr lang="en-US" sz="4000" dirty="0"/>
              <a:t>A </a:t>
            </a:r>
            <a:r>
              <a:rPr lang="en-US" sz="4000" dirty="0" smtClean="0"/>
              <a:t>Weak (Non-Identifying</a:t>
            </a:r>
            <a:r>
              <a:rPr lang="en-US" sz="4000" dirty="0"/>
              <a:t>) </a:t>
            </a:r>
            <a:r>
              <a:rPr lang="en-US" sz="4000" dirty="0" smtClean="0"/>
              <a:t>Relationship </a:t>
            </a:r>
            <a:r>
              <a:rPr lang="en-US" sz="4000" dirty="0"/>
              <a:t>b</a:t>
            </a:r>
            <a:r>
              <a:rPr lang="en-US" sz="4000" dirty="0" smtClean="0"/>
              <a:t>etween </a:t>
            </a:r>
            <a:r>
              <a:rPr lang="en-US" sz="4000" dirty="0"/>
              <a:t>COURSE and CLASS</a:t>
            </a:r>
            <a:endParaRPr lang="en-US" altLang="en-US" sz="4000" dirty="0" smtClean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536B6B9F-068F-476C-842E-DDEB3CDF33F9}" type="slidenum">
              <a:rPr lang="en-US" altLang="en-US" sz="1307">
                <a:latin typeface="Times New Roman" panose="02020603050405020304" pitchFamily="18" charset="0"/>
              </a:rPr>
              <a:pPr/>
              <a:t>16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7086600" cy="3023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</a:t>
            </a: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4.9 - A </a:t>
            </a: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Strong (Identifying</a:t>
            </a: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Relationship </a:t>
            </a: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between COURSE and CLASS</a:t>
            </a:r>
            <a:endParaRPr lang="en-US" altLang="en-US" sz="40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82BBF4B-1527-4D23-B659-6675C471B65C}" type="slidenum">
              <a:rPr lang="en-US" altLang="en-US" sz="1307">
                <a:latin typeface="Times New Roman" panose="02020603050405020304" pitchFamily="18" charset="0"/>
              </a:rPr>
              <a:pPr/>
              <a:t>17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8373644" cy="2715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Weak Entity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9858"/>
            <a:ext cx="8229600" cy="380894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Conditions 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Existence-dependent 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Has a primary key that is partially or totally derived from parent entity in the relationship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Database designer determines whether an entity is weak based on business rules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569836A9-0BB4-4022-A740-E742A9672AD6}" type="slidenum">
              <a:rPr lang="en-US" altLang="en-US" sz="1307">
                <a:latin typeface="Times New Roman" panose="02020603050405020304" pitchFamily="18" charset="0"/>
              </a:rPr>
              <a:pPr/>
              <a:t>18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4.10 - A Weak Entity in an ERD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74A9A6F-F97F-437A-B38D-D520043ECDB0}" type="slidenum">
              <a:rPr lang="en-US" altLang="en-US" sz="1307">
                <a:latin typeface="Times New Roman" panose="02020603050405020304" pitchFamily="18" charset="0"/>
              </a:rPr>
              <a:pPr/>
              <a:t>19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6172200" cy="3848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Learning Objectives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660400" y="1351280"/>
            <a:ext cx="7680960" cy="457094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In this chapter, you will learn: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The main characteristics of entity relationship components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How relationships between entities are defined, refined, and incorporated into the database design process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How ERD components affect database design and implementation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That real-world database design often requires the reconciliation of conflicting goals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943600"/>
            <a:ext cx="426720" cy="284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129BB3F4-7191-4C3A-BE3F-7D83CDFB0550}" type="slidenum">
              <a:rPr lang="en-US" altLang="en-US" sz="1307">
                <a:latin typeface="Times New Roman" panose="02020603050405020304" pitchFamily="18" charset="0"/>
              </a:rPr>
              <a:pPr/>
              <a:t>2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4.11 - A Weak Entity in a Strong Relationship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BC29A57-7A9B-4FFA-9FB4-2AC10339B48E}" type="slidenum">
              <a:rPr lang="en-US" altLang="en-US" sz="1307">
                <a:latin typeface="Times New Roman" panose="02020603050405020304" pitchFamily="18" charset="0"/>
              </a:rPr>
              <a:pPr/>
              <a:t>20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57400"/>
            <a:ext cx="5957653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Relationship Participation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131A61D0-7067-4764-BBAD-A8549B8D4EF4}" type="slidenum">
              <a:rPr lang="en-US" altLang="en-US" sz="1307">
                <a:latin typeface="Times New Roman" panose="02020603050405020304" pitchFamily="18" charset="0"/>
              </a:rPr>
              <a:pPr/>
              <a:t>21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9251621"/>
              </p:ext>
            </p:extLst>
          </p:nvPr>
        </p:nvGraphicFramePr>
        <p:xfrm>
          <a:off x="660400" y="1564640"/>
          <a:ext cx="7894320" cy="3982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Table 4.3 - Crow’s Foot Symbols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7EA2456-547B-441D-A1A4-F8D07E33B5D6}" type="slidenum">
              <a:rPr lang="en-US" altLang="en-US" sz="1307">
                <a:latin typeface="Times New Roman" panose="02020603050405020304" pitchFamily="18" charset="0"/>
              </a:rPr>
              <a:pPr/>
              <a:t>22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0"/>
            <a:ext cx="8164818" cy="2251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4.13 - CLASS is Optional to COURSE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E687ABC-FEA0-4BE1-9C9B-F4E6A42CCADF}" type="slidenum">
              <a:rPr lang="en-US" altLang="en-US" sz="1307">
                <a:latin typeface="Times New Roman" panose="02020603050405020304" pitchFamily="18" charset="0"/>
              </a:rPr>
              <a:pPr/>
              <a:t>23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8621328" cy="2695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4.14 - COURSE and CLASS in a Mandatory Relationship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DFB86C6-1027-4D32-9025-8AB813D5660E}" type="slidenum">
              <a:rPr lang="en-US" altLang="en-US" sz="1307">
                <a:latin typeface="Times New Roman" panose="02020603050405020304" pitchFamily="18" charset="0"/>
              </a:rPr>
              <a:pPr/>
              <a:t>24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8716591" cy="2553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Relationship Degree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Indicates the number of entities or participants associated with a relationship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Unary relationship</a:t>
            </a:r>
            <a:r>
              <a:rPr lang="en-US" altLang="en-US" dirty="0" smtClean="0">
                <a:solidFill>
                  <a:srgbClr val="002060"/>
                </a:solidFill>
              </a:rPr>
              <a:t>: Association is maintained within a single entity </a:t>
            </a:r>
          </a:p>
          <a:p>
            <a:pPr lvl="1" eaLnBrk="1" hangingPunct="1"/>
            <a:r>
              <a:rPr lang="en-US" altLang="en-US" b="1" dirty="0" smtClean="0">
                <a:solidFill>
                  <a:srgbClr val="002060"/>
                </a:solidFill>
              </a:rPr>
              <a:t>Recursive relationship</a:t>
            </a:r>
            <a:r>
              <a:rPr lang="en-US" altLang="en-US" dirty="0" smtClean="0">
                <a:solidFill>
                  <a:srgbClr val="002060"/>
                </a:solidFill>
              </a:rPr>
              <a:t>: Relationship exists between occurrences of the same entity set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Binary relationship</a:t>
            </a:r>
            <a:r>
              <a:rPr lang="en-US" altLang="en-US" dirty="0" smtClean="0">
                <a:solidFill>
                  <a:srgbClr val="002060"/>
                </a:solidFill>
              </a:rPr>
              <a:t>: Two entities are associated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Ternary relationship</a:t>
            </a:r>
            <a:r>
              <a:rPr lang="en-US" altLang="en-US" dirty="0" smtClean="0">
                <a:solidFill>
                  <a:srgbClr val="002060"/>
                </a:solidFill>
              </a:rPr>
              <a:t>: Three entities are associated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7481316-C6CB-4C9F-931A-76DADA3BE68C}" type="slidenum">
              <a:rPr lang="en-US" altLang="en-US" sz="1307">
                <a:latin typeface="Times New Roman" panose="02020603050405020304" pitchFamily="18" charset="0"/>
              </a:rPr>
              <a:pPr/>
              <a:t>25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2438400" cy="3962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 smtClean="0">
                <a:solidFill>
                  <a:schemeClr val="accent3">
                    <a:lumMod val="75000"/>
                  </a:schemeClr>
                </a:solidFill>
              </a:rPr>
              <a:t>Figure </a:t>
            </a:r>
            <a:r>
              <a:rPr lang="en-US" altLang="en-US" sz="3200" dirty="0">
                <a:solidFill>
                  <a:schemeClr val="accent3">
                    <a:lumMod val="75000"/>
                  </a:schemeClr>
                </a:solidFill>
              </a:rPr>
              <a:t>4.15 - Three </a:t>
            </a:r>
            <a:r>
              <a:rPr lang="en-US" altLang="en-US" sz="3200" dirty="0" smtClean="0">
                <a:solidFill>
                  <a:schemeClr val="accent3">
                    <a:lumMod val="75000"/>
                  </a:schemeClr>
                </a:solidFill>
              </a:rPr>
              <a:t>Types </a:t>
            </a:r>
            <a:r>
              <a:rPr lang="en-US" altLang="en-US" sz="3200" dirty="0">
                <a:solidFill>
                  <a:schemeClr val="accent3">
                    <a:lumMod val="75000"/>
                  </a:schemeClr>
                </a:solidFill>
              </a:rPr>
              <a:t>of </a:t>
            </a:r>
            <a:r>
              <a:rPr lang="en-US" altLang="en-US" sz="3200" dirty="0" smtClean="0">
                <a:solidFill>
                  <a:schemeClr val="accent3">
                    <a:lumMod val="75000"/>
                  </a:schemeClr>
                </a:solidFill>
              </a:rPr>
              <a:t>Relationship Degree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223760" y="6002553"/>
            <a:ext cx="1920240" cy="3704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F8197E4-DC38-47BE-91F3-EE9F9FB85AAF}" type="slidenum">
              <a:rPr lang="en-US" altLang="en-US" sz="1307">
                <a:latin typeface="Times New Roman" panose="02020603050405020304" pitchFamily="18" charset="0"/>
              </a:rPr>
              <a:pPr/>
              <a:t>26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7200"/>
            <a:ext cx="4535100" cy="5361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4.17 - An ER Representation of Recursive Relationships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472736C-0673-48B5-BF06-2B740C213107}" type="slidenum">
              <a:rPr lang="en-US" altLang="en-US" sz="1307">
                <a:latin typeface="Times New Roman" panose="02020603050405020304" pitchFamily="18" charset="0"/>
              </a:rPr>
              <a:pPr/>
              <a:t>27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8840434" cy="2857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Associative (Composite) Entities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Used to represent an M:N relationship between two or more entities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Is in a 1:M relationship with the parent entities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Composed of the primary key attributes of each parent entity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May also contain additional attributes that play no role in connective process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84696B4-BF7D-4F73-BBE2-470A8945FF69}" type="slidenum">
              <a:rPr lang="en-US" altLang="en-US" sz="1307">
                <a:latin typeface="Times New Roman" panose="02020603050405020304" pitchFamily="18" charset="0"/>
              </a:rPr>
              <a:pPr/>
              <a:t>28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accent3">
                    <a:lumMod val="75000"/>
                  </a:schemeClr>
                </a:solidFill>
              </a:rPr>
              <a:t>Figure 4.23 - Converting the M:N Relationship into Two 1:M Relationships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5B946636-0A8F-462B-BF96-7636C23DE15B}" type="slidenum">
              <a:rPr lang="en-US" altLang="en-US" sz="1307">
                <a:latin typeface="Times New Roman" panose="02020603050405020304" pitchFamily="18" charset="0"/>
              </a:rPr>
              <a:pPr/>
              <a:t>29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05000"/>
            <a:ext cx="6019800" cy="386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2">
                    <a:lumMod val="75000"/>
                  </a:schemeClr>
                </a:solidFill>
              </a:rPr>
              <a:t>Entity Relationship Model (ERM)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538720" cy="433832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Basis of an entity relationship diagram (ERD) 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ERD depicts the: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Conceptual database as viewed by end user</a:t>
            </a:r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Database’s main components</a:t>
            </a:r>
          </a:p>
          <a:p>
            <a:pPr lvl="2" eaLnBrk="1" hangingPunct="1"/>
            <a:r>
              <a:rPr lang="en-US" altLang="en-US" dirty="0" smtClean="0">
                <a:solidFill>
                  <a:srgbClr val="002060"/>
                </a:solidFill>
              </a:rPr>
              <a:t>Entities</a:t>
            </a:r>
          </a:p>
          <a:p>
            <a:pPr lvl="2" eaLnBrk="1" hangingPunct="1"/>
            <a:r>
              <a:rPr lang="en-US" altLang="en-US" dirty="0" smtClean="0">
                <a:solidFill>
                  <a:srgbClr val="002060"/>
                </a:solidFill>
              </a:rPr>
              <a:t>Attributes</a:t>
            </a:r>
          </a:p>
          <a:p>
            <a:pPr lvl="2" eaLnBrk="1" hangingPunct="1"/>
            <a:r>
              <a:rPr lang="en-US" altLang="en-US" dirty="0" smtClean="0">
                <a:solidFill>
                  <a:srgbClr val="002060"/>
                </a:solidFill>
              </a:rPr>
              <a:t>Relationships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Entity - Refers to the entity set and not to a single entity occurrence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943600"/>
            <a:ext cx="457200" cy="284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7A9EEDE-9064-49B3-8BF5-341A53AEB318}" type="slidenum">
              <a:rPr lang="en-US" altLang="en-US" sz="1307">
                <a:latin typeface="Times New Roman" panose="02020603050405020304" pitchFamily="18" charset="0"/>
              </a:rPr>
              <a:pPr/>
              <a:t>3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4.25 - A Composite Entity in an ERD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4A960506-156F-4502-AD73-ECE9B9594D40}" type="slidenum">
              <a:rPr lang="en-US" altLang="en-US" sz="1307">
                <a:latin typeface="Times New Roman" panose="02020603050405020304" pitchFamily="18" charset="0"/>
              </a:rPr>
              <a:pPr/>
              <a:t>30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7928588" cy="2159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Developing an ER Diagram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31520" y="1422400"/>
            <a:ext cx="7680960" cy="4267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Create a detailed narrative of the organization’s  description of operations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Identify business rules based on the descriptions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Identify main entities and relationships from the business rules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Develop the initial ERD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Identify the attributes and primary keys that adequately describe entities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Revise and review ERD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1B672C3A-5CD0-4F06-9088-8315BC2C2DAC}" type="slidenum">
              <a:rPr lang="en-US" altLang="en-US" sz="1307">
                <a:latin typeface="Times New Roman" panose="02020603050405020304" pitchFamily="18" charset="0"/>
              </a:rPr>
              <a:pPr/>
              <a:t>31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4.26 - The First Tiny College ERD Segment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8429AE8-2E0D-4017-9729-CEC7CDC16F55}" type="slidenum">
              <a:rPr lang="en-US" altLang="en-US" sz="1307">
                <a:latin typeface="Times New Roman" panose="02020603050405020304" pitchFamily="18" charset="0"/>
              </a:rPr>
              <a:pPr/>
              <a:t>32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7086600" cy="3838771"/>
          </a:xfrm>
          <a:prstGeom prst="rect">
            <a:avLst/>
          </a:prstGeom>
        </p:spPr>
      </p:pic>
      <p:pic>
        <p:nvPicPr>
          <p:cNvPr id="6" name="Picture 5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7" r="31250" b="33478"/>
          <a:stretch/>
        </p:blipFill>
        <p:spPr bwMode="auto">
          <a:xfrm>
            <a:off x="1066800" y="5562600"/>
            <a:ext cx="4086225" cy="304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7" r="31250" b="33478"/>
          <a:stretch/>
        </p:blipFill>
        <p:spPr bwMode="auto">
          <a:xfrm>
            <a:off x="4267200" y="5638800"/>
            <a:ext cx="3886200" cy="228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7" r="31250" b="33478"/>
          <a:stretch/>
        </p:blipFill>
        <p:spPr bwMode="auto">
          <a:xfrm>
            <a:off x="7543800" y="5334000"/>
            <a:ext cx="304800" cy="352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4.27 - The Second Tiny College ERD Segment 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873E993-F6D2-4CDB-A73E-8B0E2D5C750B}" type="slidenum">
              <a:rPr lang="en-US" altLang="en-US" sz="1307">
                <a:latin typeface="Times New Roman" panose="02020603050405020304" pitchFamily="18" charset="0"/>
              </a:rPr>
              <a:pPr/>
              <a:t>33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33600"/>
            <a:ext cx="8659433" cy="2876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2895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 smtClean="0"/>
              <a:t>Figure 4.28 - The Third Tiny College ERD Segment 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16A222B-FA04-4F64-AB80-1047BE005D4E}" type="slidenum">
              <a:rPr lang="en-US" altLang="en-US" sz="1307">
                <a:latin typeface="Times New Roman" panose="02020603050405020304" pitchFamily="18" charset="0"/>
              </a:rPr>
              <a:pPr/>
              <a:t>34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90600"/>
            <a:ext cx="5795663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4.29 - The Fourth Tiny College ERD Segment 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C9DDAE9-8AAA-4E5B-A5DD-DDFC76F285B6}" type="slidenum">
              <a:rPr lang="en-US" altLang="en-US" sz="1307">
                <a:latin typeface="Times New Roman" panose="02020603050405020304" pitchFamily="18" charset="0"/>
              </a:rPr>
              <a:pPr/>
              <a:t>35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8668960" cy="3419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4.30 - The Fifth Tiny College ERD Segment 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0F77320-CB57-462D-AF34-0146D0664134}" type="slidenum">
              <a:rPr lang="en-US" altLang="en-US" sz="1307">
                <a:latin typeface="Times New Roman" panose="02020603050405020304" pitchFamily="18" charset="0"/>
              </a:rPr>
              <a:pPr/>
              <a:t>36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8735644" cy="3181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4.31 - The Sixth Tiny College ERD Segment 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B31C428-6859-4788-9DEA-AFCB70BF2B1B}" type="slidenum">
              <a:rPr lang="en-US" altLang="en-US" sz="1307">
                <a:latin typeface="Times New Roman" panose="02020603050405020304" pitchFamily="18" charset="0"/>
              </a:rPr>
              <a:pPr/>
              <a:t>37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7772400" cy="1929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4.32 - The Seventh Tiny College ERD Segment </a:t>
            </a: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56E1ADA2-89B5-43C7-AADF-6A433EFB72F4}" type="slidenum">
              <a:rPr lang="en-US" altLang="en-US" sz="1307">
                <a:latin typeface="Times New Roman" panose="02020603050405020304" pitchFamily="18" charset="0"/>
              </a:rPr>
              <a:pPr/>
              <a:t>38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8668960" cy="2953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4.33 - The Eighth Tiny College ERD Segment 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67C8108-B0F2-46FD-9B0F-ED8424E5D6A4}" type="slidenum">
              <a:rPr lang="en-US" altLang="en-US" sz="1307">
                <a:latin typeface="Times New Roman" panose="02020603050405020304" pitchFamily="18" charset="0"/>
              </a:rPr>
              <a:pPr/>
              <a:t>39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564170" cy="3591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Attributes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>
          <a:xfrm>
            <a:off x="802640" y="1493520"/>
            <a:ext cx="7538720" cy="4267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Characteristics of entities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Required attribute</a:t>
            </a:r>
            <a:r>
              <a:rPr lang="en-US" altLang="en-US" dirty="0" smtClean="0">
                <a:solidFill>
                  <a:srgbClr val="002060"/>
                </a:solidFill>
              </a:rPr>
              <a:t>: Must have a value, cannot be left empty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Optional attribute</a:t>
            </a:r>
            <a:r>
              <a:rPr lang="en-US" altLang="en-US" dirty="0" smtClean="0">
                <a:solidFill>
                  <a:srgbClr val="002060"/>
                </a:solidFill>
              </a:rPr>
              <a:t>: Does not require a value, can be left empty</a:t>
            </a:r>
          </a:p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Domain - Set of possible values for a given attribute</a:t>
            </a:r>
          </a:p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Identifiers</a:t>
            </a:r>
            <a:r>
              <a:rPr lang="en-US" altLang="en-US" dirty="0" smtClean="0">
                <a:solidFill>
                  <a:srgbClr val="002060"/>
                </a:solidFill>
              </a:rPr>
              <a:t>: One or more attributes that uniquely identify each entity instance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763000" y="6019800"/>
            <a:ext cx="3048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129A6EE-99D2-4585-8B20-9227D21801B6}" type="slidenum">
              <a:rPr lang="en-US" altLang="en-US" sz="1307">
                <a:latin typeface="Times New Roman" panose="02020603050405020304" pitchFamily="18" charset="0"/>
              </a:rPr>
              <a:pPr/>
              <a:t>4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4.34 - The Ninth Tiny College ERD Segment 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8AD66C1-34AC-47BB-9F2C-B468B1E813D6}" type="slidenum">
              <a:rPr lang="en-US" altLang="en-US" sz="1307">
                <a:latin typeface="Times New Roman" panose="02020603050405020304" pitchFamily="18" charset="0"/>
              </a:rPr>
              <a:pPr/>
              <a:t>40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62200"/>
            <a:ext cx="8699223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568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Table 4.4 - Components of the ERM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50E2378-1FA1-4286-A2E4-2A2CFBA8F652}" type="slidenum">
              <a:rPr lang="en-US" altLang="en-US" sz="1307">
                <a:latin typeface="Times New Roman" panose="02020603050405020304" pitchFamily="18" charset="0"/>
              </a:rPr>
              <a:pPr/>
              <a:t>41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8800"/>
            <a:ext cx="5867400" cy="3834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Database Design Challenges: </a:t>
            </a:r>
            <a:b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Conflicting Goals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BE95C86-01C5-492F-85A0-1015795EA362}" type="slidenum">
              <a:rPr lang="en-US" altLang="en-US" sz="1307">
                <a:latin typeface="Times New Roman" panose="02020603050405020304" pitchFamily="18" charset="0"/>
              </a:rPr>
              <a:pPr/>
              <a:t>42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90251595"/>
              </p:ext>
            </p:extLst>
          </p:nvPr>
        </p:nvGraphicFramePr>
        <p:xfrm>
          <a:off x="660400" y="1564640"/>
          <a:ext cx="7823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313" y="2514600"/>
            <a:ext cx="281940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600" dirty="0" smtClean="0">
                <a:solidFill>
                  <a:schemeClr val="accent3">
                    <a:lumMod val="75000"/>
                  </a:schemeClr>
                </a:solidFill>
              </a:rPr>
              <a:t>Figure 4.38 - Various Implementations  of the 1:1 Recursive Relationship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081ED8A-1B54-4EE0-A6A3-62EB8DD85CED}" type="slidenum">
              <a:rPr lang="en-US" altLang="en-US" sz="1307">
                <a:latin typeface="Times New Roman" panose="02020603050405020304" pitchFamily="18" charset="0"/>
              </a:rPr>
              <a:pPr/>
              <a:t>43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62000"/>
            <a:ext cx="6331527" cy="4916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4.1 - The Attributes of the Student Entity: Chen and Crow’s Foot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019800"/>
            <a:ext cx="457200" cy="284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39E5B2B-D2C8-43C3-8203-C132D0963D36}" type="slidenum">
              <a:rPr lang="en-US" altLang="en-US" sz="1307">
                <a:latin typeface="Times New Roman" panose="02020603050405020304" pitchFamily="18" charset="0"/>
              </a:rPr>
              <a:pPr/>
              <a:t>5</a:t>
            </a:fld>
            <a:endParaRPr lang="en-US" altLang="en-US" sz="1307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43200"/>
            <a:ext cx="8385312" cy="2345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2">
                    <a:lumMod val="75000"/>
                  </a:schemeClr>
                </a:solidFill>
              </a:rPr>
              <a:t>Attributes</a:t>
            </a:r>
            <a:endParaRPr lang="en-US" alt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538720" cy="4338320"/>
          </a:xfrm>
        </p:spPr>
        <p:txBody>
          <a:bodyPr>
            <a:normAutofit lnSpcReduction="10000"/>
          </a:bodyPr>
          <a:lstStyle/>
          <a:p>
            <a:pPr marL="341364" indent="-238955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Composite identifier</a:t>
            </a:r>
            <a:r>
              <a:rPr lang="en-US" altLang="en-US" dirty="0" smtClean="0">
                <a:solidFill>
                  <a:srgbClr val="002060"/>
                </a:solidFill>
              </a:rPr>
              <a:t>: Primary key composed of more than one attribute</a:t>
            </a:r>
          </a:p>
          <a:p>
            <a:pPr marL="341364" indent="-238955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Composite attribute</a:t>
            </a:r>
            <a:r>
              <a:rPr lang="en-US" altLang="en-US" dirty="0" smtClean="0">
                <a:solidFill>
                  <a:srgbClr val="002060"/>
                </a:solidFill>
              </a:rPr>
              <a:t>: Attribute that can be subdivided to yield additional attributes</a:t>
            </a:r>
          </a:p>
          <a:p>
            <a:pPr marL="341364" indent="-238955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Simple attribute</a:t>
            </a:r>
            <a:r>
              <a:rPr lang="en-US" altLang="en-US" dirty="0" smtClean="0">
                <a:solidFill>
                  <a:srgbClr val="002060"/>
                </a:solidFill>
              </a:rPr>
              <a:t>: Attribute that cannot be subdivided</a:t>
            </a:r>
          </a:p>
          <a:p>
            <a:pPr marL="341364" indent="-238955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Single-valued attribute</a:t>
            </a:r>
            <a:r>
              <a:rPr lang="en-US" altLang="en-US" dirty="0" smtClean="0">
                <a:solidFill>
                  <a:srgbClr val="002060"/>
                </a:solidFill>
              </a:rPr>
              <a:t>: Attribute that has only a single value</a:t>
            </a:r>
          </a:p>
          <a:p>
            <a:pPr marL="341364" indent="-238955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Multivalued attributes</a:t>
            </a:r>
            <a:r>
              <a:rPr lang="en-US" altLang="en-US" dirty="0" smtClean="0">
                <a:solidFill>
                  <a:srgbClr val="002060"/>
                </a:solidFill>
              </a:rPr>
              <a:t>: Attributes that have many values</a:t>
            </a:r>
          </a:p>
          <a:p>
            <a:pPr marL="341364" indent="-238955" eaLnBrk="1" fontAlgn="auto" hangingPunct="1">
              <a:defRPr/>
            </a:pPr>
            <a:endParaRPr lang="en-US" altLang="en-US" dirty="0" smtClean="0"/>
          </a:p>
          <a:p>
            <a:pPr marL="341364" indent="-238955" eaLnBrk="1" fontAlgn="auto" hangingPunct="1">
              <a:defRPr/>
            </a:pPr>
            <a:endParaRPr lang="en-US" altLang="en-US" dirty="0" smtClean="0"/>
          </a:p>
          <a:p>
            <a:pPr marL="614455" lvl="1" indent="-230421" eaLnBrk="1" fontAlgn="auto" hangingPunct="1">
              <a:defRPr/>
            </a:pPr>
            <a:endParaRPr lang="en-US" altLang="en-US" dirty="0" smtClean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422E791-27C5-49E6-8D4C-2DE45E1AF193}" type="slidenum">
              <a:rPr lang="en-US" altLang="en-US" sz="1307">
                <a:latin typeface="Times New Roman" panose="02020603050405020304" pitchFamily="18" charset="0"/>
              </a:rPr>
              <a:pPr/>
              <a:t>6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4.3 - A Multivalued Attribute in an Entity 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04AD555-F256-4EA5-B2A7-B66B54961628}" type="slidenum">
              <a:rPr lang="en-US" altLang="en-US" sz="1307">
                <a:latin typeface="Times New Roman" panose="02020603050405020304" pitchFamily="18" charset="0"/>
              </a:rPr>
              <a:pPr/>
              <a:t>7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62200"/>
            <a:ext cx="7543800" cy="2061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Attributes</a:t>
            </a:r>
            <a:endParaRPr lang="en-US" alt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64" indent="-238955" eaLnBrk="1" fontAlgn="auto" hangingPunct="1">
              <a:defRPr/>
            </a:pPr>
            <a:r>
              <a:rPr lang="en-US" altLang="en-US" b="1" dirty="0">
                <a:solidFill>
                  <a:srgbClr val="002060"/>
                </a:solidFill>
                <a:ea typeface="ＭＳ Ｐゴシック" pitchFamily="34" charset="-128"/>
              </a:rPr>
              <a:t>Multivalued attributes</a:t>
            </a:r>
            <a:r>
              <a:rPr lang="en-US" altLang="en-US" dirty="0">
                <a:solidFill>
                  <a:srgbClr val="002060"/>
                </a:solidFill>
                <a:ea typeface="ＭＳ Ｐゴシック" pitchFamily="34" charset="-128"/>
              </a:rPr>
              <a:t>: Attributes that have many </a:t>
            </a:r>
            <a:r>
              <a:rPr lang="en-US" altLang="en-US" dirty="0" smtClean="0">
                <a:solidFill>
                  <a:srgbClr val="002060"/>
                </a:solidFill>
                <a:ea typeface="ＭＳ Ｐゴシック" pitchFamily="34" charset="-128"/>
              </a:rPr>
              <a:t>values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</a:rPr>
              <a:t>and require creating: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S</a:t>
            </a:r>
            <a:r>
              <a:rPr lang="en-US" altLang="en-US" dirty="0" smtClean="0">
                <a:solidFill>
                  <a:srgbClr val="002060"/>
                </a:solidFill>
              </a:rPr>
              <a:t>everal new attributes, one for each component of the original multivalued attribute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A</a:t>
            </a:r>
            <a:r>
              <a:rPr lang="en-US" altLang="en-US" dirty="0" smtClean="0">
                <a:solidFill>
                  <a:srgbClr val="002060"/>
                </a:solidFill>
              </a:rPr>
              <a:t> new entity composed of the original multivalued attribute’s components</a:t>
            </a:r>
          </a:p>
          <a:p>
            <a:pPr marL="341364" indent="-238955" eaLnBrk="1" fontAlgn="auto" hangingPunct="1">
              <a:defRPr/>
            </a:pPr>
            <a:r>
              <a:rPr lang="en-US" altLang="en-US" b="1" dirty="0" smtClean="0">
                <a:solidFill>
                  <a:srgbClr val="002060"/>
                </a:solidFill>
              </a:rPr>
              <a:t>Derived attribute</a:t>
            </a:r>
            <a:r>
              <a:rPr lang="en-US" altLang="en-US" dirty="0" smtClean="0">
                <a:solidFill>
                  <a:srgbClr val="002060"/>
                </a:solidFill>
              </a:rPr>
              <a:t>: Attribute whose value is calculated from other attributes</a:t>
            </a:r>
          </a:p>
          <a:p>
            <a:pPr marL="614455" lvl="1" indent="-230421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</a:t>
            </a:r>
            <a:r>
              <a:rPr lang="en-US" altLang="en-US" dirty="0" smtClean="0">
                <a:solidFill>
                  <a:srgbClr val="002060"/>
                </a:solidFill>
              </a:rPr>
              <a:t>erived using an algorithm </a:t>
            </a:r>
          </a:p>
          <a:p>
            <a:pPr marL="426705" lvl="1" indent="0" eaLnBrk="1" fontAlgn="auto" hangingPunct="1">
              <a:buNone/>
              <a:defRPr/>
            </a:pPr>
            <a:endParaRPr lang="en-US" altLang="en-US" dirty="0" smtClean="0">
              <a:solidFill>
                <a:srgbClr val="002060"/>
              </a:solidFill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B29667B-538B-4E97-BD35-DC657ED388EA}" type="slidenum">
              <a:rPr lang="en-US" altLang="en-US" sz="1307">
                <a:latin typeface="Times New Roman" panose="02020603050405020304" pitchFamily="18" charset="0"/>
              </a:rPr>
              <a:pPr/>
              <a:t>8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680960" cy="99568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chemeClr val="accent3">
                    <a:lumMod val="75000"/>
                  </a:schemeClr>
                </a:solidFill>
              </a:rPr>
              <a:t>Figure 4.4 – Splitting the Multivalued Attributes into New Attributes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FF0F5F3-E7A1-4CC6-8D73-2AEA88A0E338}" type="slidenum">
              <a:rPr lang="en-US" altLang="en-US" sz="1307">
                <a:latin typeface="Times New Roman" panose="02020603050405020304" pitchFamily="18" charset="0"/>
              </a:rPr>
              <a:pPr/>
              <a:t>9</a:t>
            </a:fld>
            <a:endParaRPr lang="en-US" altLang="en-US" sz="1307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19400"/>
            <a:ext cx="7510526" cy="2531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940</Words>
  <Application>Microsoft Office PowerPoint</Application>
  <PresentationFormat>Custom</PresentationFormat>
  <Paragraphs>155</Paragraphs>
  <Slides>43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Georgia</vt:lpstr>
      <vt:lpstr>ＭＳ Ｐゴシック</vt:lpstr>
      <vt:lpstr>Times New Roman</vt:lpstr>
      <vt:lpstr>Wingdings</vt:lpstr>
      <vt:lpstr>Urban</vt:lpstr>
      <vt:lpstr>PowerPoint Presentation</vt:lpstr>
      <vt:lpstr>Learning Objectives</vt:lpstr>
      <vt:lpstr>Entity Relationship Model (ERM)</vt:lpstr>
      <vt:lpstr>Attributes</vt:lpstr>
      <vt:lpstr>Figure 4.1 - The Attributes of the Student Entity: Chen and Crow’s Foot</vt:lpstr>
      <vt:lpstr>Attributes</vt:lpstr>
      <vt:lpstr>Figure 4.3 - A Multivalued Attribute in an Entity </vt:lpstr>
      <vt:lpstr>Attributes</vt:lpstr>
      <vt:lpstr>Figure 4.4 – Splitting the Multivalued Attributes into New Attributes</vt:lpstr>
      <vt:lpstr>Figure 4.6 - Depiction of a Derived Attribute</vt:lpstr>
      <vt:lpstr>Table 4.2 - Advantages and Disadvantages of Storing Derived Attributes</vt:lpstr>
      <vt:lpstr>Relationships</vt:lpstr>
      <vt:lpstr>Figure 4.7 - Connectivity and Cardinality in an ERD</vt:lpstr>
      <vt:lpstr>Existence Dependence</vt:lpstr>
      <vt:lpstr>Relationship Strength</vt:lpstr>
      <vt:lpstr>Figure 4.8 - A Weak (Non-Identifying) Relationship between COURSE and CLASS</vt:lpstr>
      <vt:lpstr>Figure 4.9 - A Strong (Identifying) Relationship between COURSE and CLASS</vt:lpstr>
      <vt:lpstr>Weak Entity</vt:lpstr>
      <vt:lpstr>Figure 4.10 - A Weak Entity in an ERD</vt:lpstr>
      <vt:lpstr>Figure 4.11 - A Weak Entity in a Strong Relationship</vt:lpstr>
      <vt:lpstr>Relationship Participation</vt:lpstr>
      <vt:lpstr>Table 4.3 - Crow’s Foot Symbols</vt:lpstr>
      <vt:lpstr>Figure 4.13 - CLASS is Optional to COURSE</vt:lpstr>
      <vt:lpstr>Figure 4.14 - COURSE and CLASS in a Mandatory Relationship</vt:lpstr>
      <vt:lpstr>Relationship Degree</vt:lpstr>
      <vt:lpstr>Figure 4.15 - Three Types of Relationship Degree</vt:lpstr>
      <vt:lpstr>Figure 4.17 - An ER Representation of Recursive Relationships</vt:lpstr>
      <vt:lpstr>Associative (Composite) Entities</vt:lpstr>
      <vt:lpstr>Figure 4.23 - Converting the M:N Relationship into Two 1:M Relationships</vt:lpstr>
      <vt:lpstr>Figure 4.25 - A Composite Entity in an ERD</vt:lpstr>
      <vt:lpstr>Developing an ER Diagram</vt:lpstr>
      <vt:lpstr>Figure 4.26 - The First Tiny College ERD Segment</vt:lpstr>
      <vt:lpstr>Figure 4.27 - The Second Tiny College ERD Segment </vt:lpstr>
      <vt:lpstr>Figure 4.28 - The Third Tiny College ERD Segment </vt:lpstr>
      <vt:lpstr>Figure 4.29 - The Fourth Tiny College ERD Segment </vt:lpstr>
      <vt:lpstr>Figure 4.30 - The Fifth Tiny College ERD Segment </vt:lpstr>
      <vt:lpstr>Figure 4.31 - The Sixth Tiny College ERD Segment </vt:lpstr>
      <vt:lpstr>Figure 4.32 - The Seventh Tiny College ERD Segment </vt:lpstr>
      <vt:lpstr>Figure 4.33 - The Eighth Tiny College ERD Segment </vt:lpstr>
      <vt:lpstr>Figure 4.34 - The Ninth Tiny College ERD Segment </vt:lpstr>
      <vt:lpstr>Table 4.4 - Components of the ERM</vt:lpstr>
      <vt:lpstr>Database Design Challenges:  Conflicting Goals</vt:lpstr>
      <vt:lpstr>Figure 4.38 - Various Implementations  of the 1:1 Recursive Relationship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/>
  <cp:lastModifiedBy/>
  <cp:revision>420</cp:revision>
  <dcterms:created xsi:type="dcterms:W3CDTF">2009-10-31T16:00:02Z</dcterms:created>
  <dcterms:modified xsi:type="dcterms:W3CDTF">2015-11-21T22:26:17Z</dcterms:modified>
</cp:coreProperties>
</file>