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1" r:id="rId4"/>
    <p:sldId id="260" r:id="rId5"/>
    <p:sldId id="259" r:id="rId6"/>
    <p:sldId id="261" r:id="rId7"/>
    <p:sldId id="292" r:id="rId8"/>
    <p:sldId id="262" r:id="rId9"/>
    <p:sldId id="293" r:id="rId10"/>
    <p:sldId id="286" r:id="rId11"/>
    <p:sldId id="264" r:id="rId12"/>
    <p:sldId id="265" r:id="rId13"/>
    <p:sldId id="294" r:id="rId14"/>
    <p:sldId id="266" r:id="rId15"/>
    <p:sldId id="267" r:id="rId16"/>
    <p:sldId id="268" r:id="rId17"/>
    <p:sldId id="287" r:id="rId18"/>
    <p:sldId id="270" r:id="rId19"/>
    <p:sldId id="272" r:id="rId20"/>
    <p:sldId id="273" r:id="rId21"/>
    <p:sldId id="274" r:id="rId22"/>
    <p:sldId id="277" r:id="rId23"/>
    <p:sldId id="290" r:id="rId24"/>
    <p:sldId id="278" r:id="rId25"/>
    <p:sldId id="279" r:id="rId26"/>
    <p:sldId id="280" r:id="rId27"/>
    <p:sldId id="281" r:id="rId28"/>
    <p:sldId id="282" r:id="rId29"/>
    <p:sldId id="271" r:id="rId30"/>
    <p:sldId id="283" r:id="rId31"/>
    <p:sldId id="28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9719" autoAdjust="0"/>
    <p:restoredTop sz="94025" autoAdjust="0"/>
  </p:normalViewPr>
  <p:slideViewPr>
    <p:cSldViewPr>
      <p:cViewPr>
        <p:scale>
          <a:sx n="60" d="100"/>
          <a:sy n="60" d="100"/>
        </p:scale>
        <p:origin x="-8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EBA5B-EBC9-463D-A99D-CC338AA3275A}" type="datetimeFigureOut">
              <a:rPr lang="en-US" smtClean="0">
                <a:latin typeface="Calibri" panose="020F0502020204030204" pitchFamily="34" charset="0"/>
              </a:rPr>
              <a:t>9/7/2017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D140-65FE-41E7-87BE-7CCA248D3C74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1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4C2E5E-2B4B-4698-AE42-A7ACE335B158}" type="datetimeFigureOut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17A0F54-4450-4975-8770-AD5767AA45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0131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5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16</a:t>
            </a:r>
          </a:p>
          <a:p>
            <a:r>
              <a:rPr lang="en-US" altLang="en-US" dirty="0" smtClean="0"/>
              <a:t>Database Administration and Security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Evolution of </a:t>
            </a:r>
            <a:r>
              <a:rPr lang="en-US" altLang="en-US" dirty="0" smtClean="0"/>
              <a:t>Database Administration (2 of 4)</a:t>
            </a:r>
          </a:p>
        </p:txBody>
      </p:sp>
      <p:pic>
        <p:nvPicPr>
          <p:cNvPr id="3" name="Content Placeholder 2" descr="Figure 16.2 shows the internal organization of an IS department." title="Figure 16.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456244" cy="257651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Evolution of </a:t>
            </a:r>
            <a:r>
              <a:rPr lang="en-US" altLang="en-US" dirty="0" smtClean="0"/>
              <a:t>Database </a:t>
            </a:r>
            <a:r>
              <a:rPr lang="en-US" altLang="en-US" dirty="0"/>
              <a:t>Administration </a:t>
            </a:r>
            <a:r>
              <a:rPr lang="en-US" altLang="en-US" dirty="0" smtClean="0"/>
              <a:t>(3 of 4)</a:t>
            </a:r>
          </a:p>
        </p:txBody>
      </p:sp>
      <p:pic>
        <p:nvPicPr>
          <p:cNvPr id="3" name="Picture 2" descr="In Figure 16.3, a line authority and staff consulting position of the DBA function are shown.  " title="Figure 16.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292803"/>
            <a:ext cx="6096000" cy="47373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Evolution of </a:t>
            </a:r>
            <a:r>
              <a:rPr lang="en-US" altLang="en-US" dirty="0" smtClean="0"/>
              <a:t>Database Administration (4 of 4)</a:t>
            </a:r>
          </a:p>
        </p:txBody>
      </p:sp>
      <p:pic>
        <p:nvPicPr>
          <p:cNvPr id="3" name="Picture 2" descr="Figure 16.4 illustrates a DBA functional organization." title="Figure 16.4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9" y="1676400"/>
            <a:ext cx="8538495" cy="328064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dirty="0" smtClean="0"/>
              <a:t>The Database Environment’s Human Component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1610"/>
          </a:xfrm>
        </p:spPr>
        <p:txBody>
          <a:bodyPr/>
          <a:lstStyle/>
          <a:p>
            <a:r>
              <a:rPr lang="en-US" dirty="0" smtClean="0"/>
              <a:t>Even the most carefully crafted database system cannot operate without human assistance</a:t>
            </a:r>
          </a:p>
          <a:p>
            <a:pPr lvl="1"/>
            <a:r>
              <a:rPr lang="en-US" dirty="0" smtClean="0"/>
              <a:t>Effective data administration requires both technical and managerial skills</a:t>
            </a:r>
          </a:p>
          <a:p>
            <a:r>
              <a:rPr lang="en-US" dirty="0" smtClean="0"/>
              <a:t>Administration goals are defined by various data issues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harability” and time availability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onsistency and integrity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 and privacy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uality standards</a:t>
            </a:r>
          </a:p>
          <a:p>
            <a:pPr lvl="1"/>
            <a:r>
              <a:rPr lang="en-US" dirty="0" smtClean="0"/>
              <a:t>Extent and type of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Database Environment’s Human </a:t>
            </a:r>
            <a:r>
              <a:rPr lang="en-US" altLang="en-US" dirty="0" smtClean="0"/>
              <a:t>Component (2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628686"/>
              </p:ext>
            </p:extLst>
          </p:nvPr>
        </p:nvGraphicFramePr>
        <p:xfrm>
          <a:off x="365125" y="1538288"/>
          <a:ext cx="8415338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xmlns="" val="1189182761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xmlns="" val="172649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Table 16.1: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Contrasting DA and DBA Activities and Characteristics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25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Data Administrator (DA)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Database Administrator (DBA)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Performs strategic planning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 and supervises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84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long-term goals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Executes plans to reach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32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policies and standards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Enforces policies and procedures</a:t>
                      </a:r>
                    </a:p>
                    <a:p>
                      <a:r>
                        <a:rPr lang="en-US" sz="1400" dirty="0" smtClean="0"/>
                        <a:t>Enforces programming standards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5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Job is broad in scope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Job is narrow in scope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75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Focuses on the long term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Focuses on the short term (daily operations)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478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 a managerial orientation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 a technical orientation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25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DBMS-independent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DBMS-specific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885977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Database Environment’s Human </a:t>
            </a:r>
            <a:r>
              <a:rPr lang="en-US" altLang="en-US" dirty="0" smtClean="0"/>
              <a:t>Component (3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311744"/>
              </p:ext>
            </p:extLst>
          </p:nvPr>
        </p:nvGraphicFramePr>
        <p:xfrm>
          <a:off x="373062" y="1301841"/>
          <a:ext cx="8415338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xmlns="" val="2128278355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xmlns="" val="20149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>
                          <a:solidFill>
                            <a:schemeClr val="bg1"/>
                          </a:solidFill>
                        </a:rPr>
                        <a:t>Table 16.2:</a:t>
                      </a:r>
                      <a:r>
                        <a:rPr lang="sv-SE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sv-SE" sz="1400" b="1" dirty="0" smtClean="0">
                          <a:solidFill>
                            <a:schemeClr val="bg1"/>
                          </a:solidFill>
                        </a:rPr>
                        <a:t>Desired DBA Skills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88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Managerial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Technical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480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Broad business understanding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Broad data-processing background and up-to-date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knowledge of database technologies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482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Coordination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Understanding of Systems Development Life Cycle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732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Analytical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Structured methodologies</a:t>
                      </a:r>
                    </a:p>
                    <a:p>
                      <a:r>
                        <a:rPr lang="en-US" sz="1400" dirty="0" smtClean="0"/>
                        <a:t>• Data flow diagrams</a:t>
                      </a:r>
                    </a:p>
                    <a:p>
                      <a:r>
                        <a:rPr lang="en-US" sz="1400" dirty="0" smtClean="0"/>
                        <a:t>• Structure charts</a:t>
                      </a:r>
                    </a:p>
                    <a:p>
                      <a:r>
                        <a:rPr lang="en-US" sz="1400" dirty="0" smtClean="0"/>
                        <a:t>• Programming languages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4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Conflict resolution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Knowledge of Database Life Cycle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704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 skills</a:t>
                      </a:r>
                    </a:p>
                    <a:p>
                      <a:r>
                        <a:rPr lang="en-US" sz="1400" dirty="0" smtClean="0"/>
                        <a:t>(oral and written)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modeling and design skills</a:t>
                      </a:r>
                    </a:p>
                    <a:p>
                      <a:r>
                        <a:rPr lang="en-US" sz="1400" dirty="0" smtClean="0"/>
                        <a:t>• Conceptual</a:t>
                      </a:r>
                    </a:p>
                    <a:p>
                      <a:r>
                        <a:rPr lang="en-US" sz="1400" dirty="0" smtClean="0"/>
                        <a:t>• Logical</a:t>
                      </a:r>
                    </a:p>
                    <a:p>
                      <a:r>
                        <a:rPr lang="en-US" sz="1400" dirty="0" smtClean="0"/>
                        <a:t>• Physical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89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Negotiation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Operational skills: database implementation, data</a:t>
                      </a:r>
                    </a:p>
                    <a:p>
                      <a:r>
                        <a:rPr lang="en-US" sz="1400" dirty="0" smtClean="0"/>
                        <a:t>dictionary management, security, and so 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018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Experience: 10 years in a large DP 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Experience: 10 years in a large DP department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6829716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DBA’s Managerial Role (1 of 2)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73067"/>
          </a:xfrm>
        </p:spPr>
        <p:txBody>
          <a:bodyPr/>
          <a:lstStyle/>
          <a:p>
            <a:r>
              <a:rPr lang="en-US" altLang="en-US" dirty="0" smtClean="0"/>
              <a:t>Important roles </a:t>
            </a:r>
          </a:p>
          <a:p>
            <a:pPr lvl="1"/>
            <a:r>
              <a:rPr lang="en-US" altLang="en-US" dirty="0" smtClean="0"/>
              <a:t>Offer end-user support</a:t>
            </a:r>
          </a:p>
          <a:p>
            <a:pPr lvl="1"/>
            <a:r>
              <a:rPr lang="en-US" altLang="en-US" dirty="0" smtClean="0"/>
              <a:t>Enforce policies, procedures, and standards for correct data creation, usage, and distribution within the database</a:t>
            </a:r>
          </a:p>
          <a:p>
            <a:pPr lvl="1"/>
            <a:r>
              <a:rPr lang="en-US" altLang="en-US" dirty="0" smtClean="0"/>
              <a:t>Provide data security, privacy, and integrity</a:t>
            </a:r>
          </a:p>
          <a:p>
            <a:pPr lvl="1"/>
            <a:r>
              <a:rPr lang="en-US" altLang="en-US" dirty="0" smtClean="0"/>
              <a:t>Supply data backup and recovery </a:t>
            </a:r>
          </a:p>
          <a:p>
            <a:pPr lvl="2"/>
            <a:r>
              <a:rPr lang="en-US" altLang="en-US" dirty="0"/>
              <a:t>Disaster management: planning, organizing, and testing of database contingency plans and recovery </a:t>
            </a:r>
            <a:r>
              <a:rPr lang="en-US" altLang="en-US" dirty="0" smtClean="0"/>
              <a:t>procedures</a:t>
            </a:r>
          </a:p>
          <a:p>
            <a:pPr lvl="1"/>
            <a:r>
              <a:rPr lang="en-US" altLang="en-US" dirty="0" smtClean="0"/>
              <a:t>Ensure data </a:t>
            </a:r>
            <a:r>
              <a:rPr lang="en-US" altLang="en-US" dirty="0"/>
              <a:t>is distributed to the right </a:t>
            </a:r>
            <a:r>
              <a:rPr lang="en-US" altLang="en-US" dirty="0" smtClean="0"/>
              <a:t>people, at </a:t>
            </a:r>
            <a:r>
              <a:rPr lang="en-US" altLang="en-US" dirty="0"/>
              <a:t>the right time, and in the right </a:t>
            </a:r>
            <a:r>
              <a:rPr lang="en-US" altLang="en-US" dirty="0" smtClean="0"/>
              <a:t>format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DBA’s Managerial Role (2 of 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Backup and recovery measures must include at least:</a:t>
            </a:r>
          </a:p>
          <a:p>
            <a:pPr lvl="2"/>
            <a:r>
              <a:rPr lang="en-US" altLang="en-US" dirty="0" smtClean="0"/>
              <a:t>Periodic data and application backups</a:t>
            </a:r>
          </a:p>
          <a:p>
            <a:pPr lvl="2"/>
            <a:r>
              <a:rPr lang="en-US" altLang="en-US" dirty="0" smtClean="0"/>
              <a:t>Proper backup identification</a:t>
            </a:r>
          </a:p>
          <a:p>
            <a:pPr lvl="2"/>
            <a:r>
              <a:rPr lang="en-US" altLang="en-US" dirty="0" smtClean="0"/>
              <a:t>Convenient and safe backup storage</a:t>
            </a:r>
          </a:p>
          <a:p>
            <a:pPr lvl="2"/>
            <a:r>
              <a:rPr lang="en-US" altLang="en-US" dirty="0" smtClean="0"/>
              <a:t>Physical protection of both hardware and software</a:t>
            </a:r>
          </a:p>
          <a:p>
            <a:pPr lvl="2"/>
            <a:r>
              <a:rPr lang="en-US" altLang="en-US" dirty="0" smtClean="0"/>
              <a:t>Personal access control to the software of a database installation</a:t>
            </a:r>
          </a:p>
          <a:p>
            <a:pPr lvl="2"/>
            <a:r>
              <a:rPr lang="en-US" altLang="en-US" dirty="0" smtClean="0"/>
              <a:t>Insurance coverage for the data in the database</a:t>
            </a:r>
          </a:p>
          <a:p>
            <a:r>
              <a:rPr lang="en-US" altLang="en-US" dirty="0" smtClean="0"/>
              <a:t>Additional points</a:t>
            </a:r>
          </a:p>
          <a:p>
            <a:pPr lvl="2"/>
            <a:r>
              <a:rPr lang="en-US" altLang="en-US" dirty="0" smtClean="0"/>
              <a:t>Data recovery and contingency plans must be tested, evaluated, and practiced frequently</a:t>
            </a:r>
          </a:p>
          <a:p>
            <a:pPr lvl="2"/>
            <a:r>
              <a:rPr lang="en-US" altLang="en-US" dirty="0" smtClean="0"/>
              <a:t>A backup and recovery plan is not likely to cover all information system components</a:t>
            </a:r>
          </a:p>
          <a:p>
            <a:pPr lvl="2"/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DBA’s Technical Role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32946"/>
          </a:xfrm>
        </p:spPr>
        <p:txBody>
          <a:bodyPr/>
          <a:lstStyle/>
          <a:p>
            <a:r>
              <a:rPr lang="en-US" altLang="en-US" dirty="0" smtClean="0"/>
              <a:t>Areas of operation</a:t>
            </a:r>
          </a:p>
          <a:p>
            <a:pPr lvl="1"/>
            <a:r>
              <a:rPr lang="en-US" altLang="en-US" dirty="0" smtClean="0"/>
              <a:t>Evaluate, select, and install DBMS and related utilities</a:t>
            </a:r>
          </a:p>
          <a:p>
            <a:pPr lvl="1"/>
            <a:r>
              <a:rPr lang="en-US" altLang="en-US" dirty="0" smtClean="0"/>
              <a:t>Design and implement databases and applications</a:t>
            </a:r>
          </a:p>
          <a:p>
            <a:pPr lvl="1"/>
            <a:r>
              <a:rPr lang="en-US" altLang="en-US" dirty="0" smtClean="0"/>
              <a:t>Test and evaluate databases and applications</a:t>
            </a:r>
          </a:p>
          <a:p>
            <a:pPr lvl="1"/>
            <a:r>
              <a:rPr lang="en-US" altLang="en-US" dirty="0" smtClean="0"/>
              <a:t>Operate the DBMS, utilities, and applications</a:t>
            </a:r>
          </a:p>
          <a:p>
            <a:pPr lvl="1"/>
            <a:r>
              <a:rPr lang="en-US" altLang="en-US" dirty="0" smtClean="0"/>
              <a:t>Train and support users</a:t>
            </a:r>
          </a:p>
          <a:p>
            <a:pPr lvl="1"/>
            <a:r>
              <a:rPr lang="en-US" altLang="en-US" dirty="0" smtClean="0"/>
              <a:t>Maintain the DBMS, utilities, and applications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54737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rotecting data against unauthorized access</a:t>
            </a:r>
          </a:p>
          <a:p>
            <a:r>
              <a:rPr lang="en-US" altLang="en-US" dirty="0" smtClean="0"/>
              <a:t>Compliance</a:t>
            </a:r>
          </a:p>
          <a:p>
            <a:pPr lvl="1"/>
            <a:r>
              <a:rPr lang="en-US" altLang="en-US" dirty="0" smtClean="0"/>
              <a:t>Activities that meet data privacy and security reporting guidelines</a:t>
            </a:r>
          </a:p>
          <a:p>
            <a:r>
              <a:rPr lang="en-US" altLang="en-US" dirty="0" smtClean="0"/>
              <a:t>Integrity</a:t>
            </a:r>
          </a:p>
          <a:p>
            <a:pPr lvl="1"/>
            <a:r>
              <a:rPr lang="en-US" altLang="en-US" dirty="0" smtClean="0"/>
              <a:t>Keeping data consistent and free of errors or anomalies</a:t>
            </a:r>
          </a:p>
          <a:p>
            <a:r>
              <a:rPr lang="en-US" altLang="en-US" dirty="0" smtClean="0"/>
              <a:t>Availability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ccessibility of data whenever required by authorized users and for authorized purposes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02579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impact of data quality on a company’s assets and competitive position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role of the database in supporting operational, tactical, and strategic decision-making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impact that the introduction of a DBMS has on technological, managerial, and </a:t>
            </a:r>
            <a:r>
              <a:rPr lang="en-US" altLang="en-US" dirty="0" smtClean="0"/>
              <a:t>cultural aspects </a:t>
            </a:r>
            <a:r>
              <a:rPr lang="en-US" altLang="en-US" dirty="0"/>
              <a:t>of an organization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managerial and technical roles of the database </a:t>
            </a:r>
            <a:r>
              <a:rPr lang="en-US" altLang="en-US" dirty="0" smtClean="0"/>
              <a:t>administrator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processes and systems in the information security framework that support the </a:t>
            </a:r>
            <a:r>
              <a:rPr lang="en-US" altLang="en-US" dirty="0" smtClean="0"/>
              <a:t>three database </a:t>
            </a:r>
            <a:r>
              <a:rPr lang="en-US" altLang="en-US" dirty="0"/>
              <a:t>security goals</a:t>
            </a:r>
          </a:p>
          <a:p>
            <a:pPr lvl="1"/>
            <a:r>
              <a:rPr lang="en-US" altLang="en-US" dirty="0" smtClean="0"/>
              <a:t>Identify </a:t>
            </a:r>
            <a:r>
              <a:rPr lang="en-US" altLang="en-US" dirty="0"/>
              <a:t>the standards, strategies, and tools used in database </a:t>
            </a:r>
            <a:r>
              <a:rPr lang="en-US" altLang="en-US" dirty="0" smtClean="0"/>
              <a:t>administration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impact that cloud-based data services have on the role of the DBA</a:t>
            </a:r>
          </a:p>
          <a:p>
            <a:pPr lvl="1"/>
            <a:r>
              <a:rPr lang="en-US" altLang="en-US" dirty="0" smtClean="0"/>
              <a:t>Perform </a:t>
            </a:r>
            <a:r>
              <a:rPr lang="en-US" altLang="en-US" dirty="0"/>
              <a:t>various technical tasks of database administration with Oracle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Security Policies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Collection of standards, policies, and procedures created to guarantee security</a:t>
            </a:r>
          </a:p>
          <a:p>
            <a:pPr lvl="1"/>
            <a:r>
              <a:rPr lang="en-US" altLang="en-US" dirty="0" smtClean="0"/>
              <a:t>Ensures auditing and compliance</a:t>
            </a:r>
          </a:p>
          <a:p>
            <a:r>
              <a:rPr lang="en-US" altLang="en-US" dirty="0" smtClean="0"/>
              <a:t>Security audit process </a:t>
            </a:r>
          </a:p>
          <a:p>
            <a:pPr lvl="1"/>
            <a:r>
              <a:rPr lang="en-US" altLang="en-US" dirty="0" smtClean="0"/>
              <a:t>Identifies security vulnerabilities</a:t>
            </a:r>
          </a:p>
          <a:p>
            <a:pPr lvl="1"/>
            <a:r>
              <a:rPr lang="en-US" altLang="en-US" dirty="0" smtClean="0"/>
              <a:t>Finds measures to protect the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Security Vulnerabilities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8297"/>
          </a:xfrm>
        </p:spPr>
        <p:txBody>
          <a:bodyPr/>
          <a:lstStyle/>
          <a:p>
            <a:r>
              <a:rPr lang="en-US" altLang="en-US" dirty="0" smtClean="0"/>
              <a:t>Weakness in a system component that could allow unauthorized access or cause service disruptions</a:t>
            </a:r>
          </a:p>
          <a:p>
            <a:pPr lvl="1"/>
            <a:r>
              <a:rPr lang="en-US" altLang="en-US" dirty="0" smtClean="0"/>
              <a:t>Categories: technical, managerial, cultural, and procedural </a:t>
            </a:r>
          </a:p>
          <a:p>
            <a:pPr lvl="1"/>
            <a:r>
              <a:rPr lang="en-US" altLang="en-US" dirty="0" smtClean="0"/>
              <a:t>Security threat: imminent security violation</a:t>
            </a:r>
          </a:p>
          <a:p>
            <a:pPr lvl="1"/>
            <a:r>
              <a:rPr lang="en-US" altLang="en-US" dirty="0" smtClean="0"/>
              <a:t>Security breach: occurs when a security threat is exploited and could lead to a database whose integrity is preserved or corrupted</a:t>
            </a:r>
          </a:p>
          <a:p>
            <a:pPr lvl="2"/>
            <a:r>
              <a:rPr lang="en-US" altLang="en-US" dirty="0" smtClean="0"/>
              <a:t>Preserved or corrupted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0641"/>
          </a:xfrm>
        </p:spPr>
        <p:txBody>
          <a:bodyPr/>
          <a:lstStyle/>
          <a:p>
            <a:r>
              <a:rPr lang="en-US" altLang="en-US" dirty="0" smtClean="0"/>
              <a:t>DBMS features and related measures that comply with the security requirements</a:t>
            </a:r>
          </a:p>
          <a:p>
            <a:pPr lvl="1"/>
            <a:r>
              <a:rPr lang="en-US" altLang="en-US" dirty="0" smtClean="0"/>
              <a:t>Authorization management: procedures to protect database security and integrity</a:t>
            </a:r>
          </a:p>
          <a:p>
            <a:pPr lvl="2"/>
            <a:r>
              <a:rPr lang="en-US" altLang="en-US" dirty="0" smtClean="0"/>
              <a:t>User access management</a:t>
            </a:r>
          </a:p>
          <a:p>
            <a:pPr lvl="2"/>
            <a:r>
              <a:rPr lang="en-US" altLang="en-US" dirty="0" smtClean="0"/>
              <a:t>View definition</a:t>
            </a:r>
          </a:p>
          <a:p>
            <a:pPr lvl="2"/>
            <a:r>
              <a:rPr lang="en-US" altLang="en-US" dirty="0" smtClean="0"/>
              <a:t>DBMS access control</a:t>
            </a:r>
          </a:p>
          <a:p>
            <a:pPr lvl="2"/>
            <a:r>
              <a:rPr lang="en-US" altLang="en-US" dirty="0" smtClean="0"/>
              <a:t>DBMS usage monitoring</a:t>
            </a:r>
          </a:p>
          <a:p>
            <a:pPr lvl="3"/>
            <a:r>
              <a:rPr lang="en-US" altLang="en-US" dirty="0" smtClean="0"/>
              <a:t>Audit log: automatically records description of database operations performed by all users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Administration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73039"/>
          </a:xfrm>
        </p:spPr>
        <p:txBody>
          <a:bodyPr/>
          <a:lstStyle/>
          <a:p>
            <a:r>
              <a:rPr lang="en-US" altLang="en-US" dirty="0" smtClean="0"/>
              <a:t>There are many sophisticated data administration tools</a:t>
            </a:r>
          </a:p>
          <a:p>
            <a:pPr lvl="1"/>
            <a:r>
              <a:rPr lang="en-US" altLang="en-US" dirty="0"/>
              <a:t>M</a:t>
            </a:r>
            <a:r>
              <a:rPr lang="en-US" altLang="en-US" dirty="0" smtClean="0"/>
              <a:t>onitoring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oad testing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erformance tuning</a:t>
            </a:r>
          </a:p>
          <a:p>
            <a:pPr lvl="1"/>
            <a:r>
              <a:rPr lang="en-US" altLang="en-US" dirty="0" smtClean="0"/>
              <a:t>SQL code optimization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ottleneck identification and remediation</a:t>
            </a:r>
          </a:p>
          <a:p>
            <a:pPr lvl="1"/>
            <a:r>
              <a:rPr lang="en-US" altLang="en-US" dirty="0"/>
              <a:t>M</a:t>
            </a:r>
            <a:r>
              <a:rPr lang="en-US" altLang="en-US" dirty="0" smtClean="0"/>
              <a:t>odeling and design</a:t>
            </a:r>
          </a:p>
          <a:p>
            <a:pPr lvl="1"/>
            <a:r>
              <a:rPr lang="en-US" altLang="en-US" dirty="0" smtClean="0"/>
              <a:t>Data extraction, transformation, and loading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Data Dictionary (1 of 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42371"/>
          </a:xfrm>
        </p:spPr>
        <p:txBody>
          <a:bodyPr/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ain types </a:t>
            </a:r>
          </a:p>
          <a:p>
            <a:pPr lvl="1"/>
            <a:r>
              <a:rPr lang="en-US" altLang="en-US" dirty="0" smtClean="0"/>
              <a:t>Integrated: included with the DBMS</a:t>
            </a:r>
          </a:p>
          <a:p>
            <a:pPr lvl="1"/>
            <a:r>
              <a:rPr lang="en-US" altLang="en-US" dirty="0" smtClean="0"/>
              <a:t>Standalone: third-party systems</a:t>
            </a:r>
          </a:p>
          <a:p>
            <a:pPr lvl="1"/>
            <a:r>
              <a:rPr lang="en-US" altLang="en-US" dirty="0" smtClean="0"/>
              <a:t>Active: automatically updated by the DBMS with every database access</a:t>
            </a:r>
          </a:p>
          <a:p>
            <a:pPr lvl="1"/>
            <a:r>
              <a:rPr lang="en-US" altLang="en-US" dirty="0" smtClean="0"/>
              <a:t>Passive: requires running a batch process </a:t>
            </a:r>
          </a:p>
          <a:p>
            <a:r>
              <a:rPr lang="en-US" altLang="en-US" dirty="0" smtClean="0"/>
              <a:t>Main function: store description of all objects that interact with the database</a:t>
            </a:r>
          </a:p>
          <a:p>
            <a:pPr lvl="1"/>
            <a:r>
              <a:rPr lang="en-US" altLang="en-US" dirty="0" smtClean="0"/>
              <a:t>Provides </a:t>
            </a:r>
            <a:r>
              <a:rPr lang="en-US" altLang="en-US" dirty="0"/>
              <a:t>database </a:t>
            </a:r>
            <a:r>
              <a:rPr lang="en-US" altLang="en-US" dirty="0" smtClean="0"/>
              <a:t>designers and </a:t>
            </a:r>
            <a:r>
              <a:rPr lang="en-US" altLang="en-US" dirty="0"/>
              <a:t>end users with a much-improved ability to </a:t>
            </a:r>
            <a:r>
              <a:rPr lang="en-US" altLang="en-US" dirty="0" smtClean="0"/>
              <a:t>communicate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dirty="0" smtClean="0"/>
              <a:t>elps </a:t>
            </a:r>
            <a:r>
              <a:rPr lang="en-US" altLang="en-US" dirty="0"/>
              <a:t>the DBA resolve data </a:t>
            </a:r>
            <a:r>
              <a:rPr lang="en-US" altLang="en-US" dirty="0" smtClean="0"/>
              <a:t>conflicts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Data Dictionary (2 of 2)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r>
              <a:rPr lang="en-US" altLang="en-US" dirty="0" smtClean="0"/>
              <a:t>Key element of information resource management</a:t>
            </a:r>
          </a:p>
          <a:p>
            <a:pPr lvl="1"/>
            <a:r>
              <a:rPr lang="en-US" altLang="en-US" dirty="0" smtClean="0"/>
              <a:t>Can be described as the information resource dictionary</a:t>
            </a:r>
          </a:p>
          <a:p>
            <a:r>
              <a:rPr lang="en-US" altLang="en-US" dirty="0" smtClean="0"/>
              <a:t>Metadata is the basis for monitoring database use and for assigning access rights to users</a:t>
            </a:r>
          </a:p>
          <a:p>
            <a:pPr lvl="1"/>
            <a:r>
              <a:rPr lang="en-US" altLang="en-US" dirty="0"/>
              <a:t>I</a:t>
            </a:r>
            <a:r>
              <a:rPr lang="en-US" altLang="en-US" dirty="0" smtClean="0"/>
              <a:t>nformation </a:t>
            </a:r>
            <a:r>
              <a:rPr lang="en-US" altLang="en-US" dirty="0"/>
              <a:t>stored in the </a:t>
            </a:r>
            <a:r>
              <a:rPr lang="en-US" altLang="en-US" dirty="0" smtClean="0"/>
              <a:t>data dictionary </a:t>
            </a:r>
            <a:r>
              <a:rPr lang="en-US" altLang="en-US" dirty="0"/>
              <a:t>is usually based on a relational table format, thus enabling the DBA to </a:t>
            </a:r>
            <a:r>
              <a:rPr lang="en-US" altLang="en-US" dirty="0" smtClean="0"/>
              <a:t>query the </a:t>
            </a:r>
            <a:r>
              <a:rPr lang="en-US" altLang="en-US" dirty="0"/>
              <a:t>database with SQL </a:t>
            </a:r>
            <a:r>
              <a:rPr lang="en-US" altLang="en-US" dirty="0" smtClean="0"/>
              <a:t>commands</a:t>
            </a:r>
          </a:p>
          <a:p>
            <a:r>
              <a:rPr lang="en-US" altLang="en-US" dirty="0" smtClean="0"/>
              <a:t>DBA uses data dictionary to support data analysis and design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CASE Tools (1 of 2)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Computer-aided systems engineering (</a:t>
            </a:r>
            <a:r>
              <a:rPr lang="en-US" altLang="en-US" dirty="0"/>
              <a:t>CASE) t</a:t>
            </a:r>
            <a:r>
              <a:rPr lang="en-US" altLang="en-US" dirty="0" smtClean="0"/>
              <a:t>ools</a:t>
            </a:r>
          </a:p>
          <a:p>
            <a:pPr lvl="1"/>
            <a:r>
              <a:rPr lang="en-US" altLang="en-US" dirty="0" smtClean="0"/>
              <a:t>Automated framework for the Systems Development Life Cycle (SDLC)</a:t>
            </a:r>
          </a:p>
          <a:p>
            <a:pPr lvl="1"/>
            <a:r>
              <a:rPr lang="en-US" altLang="en-US" dirty="0" smtClean="0"/>
              <a:t>Use structured methodologies and powerful graphical interfaces</a:t>
            </a:r>
          </a:p>
          <a:p>
            <a:r>
              <a:rPr lang="en-US" altLang="en-US" dirty="0" smtClean="0"/>
              <a:t>Classified according to extent of support provided</a:t>
            </a:r>
          </a:p>
          <a:p>
            <a:pPr lvl="1"/>
            <a:r>
              <a:rPr lang="en-US" altLang="en-US" dirty="0" smtClean="0"/>
              <a:t>Front-end CASE tools: planning, analysis, and design phases</a:t>
            </a:r>
          </a:p>
          <a:p>
            <a:pPr lvl="1"/>
            <a:r>
              <a:rPr lang="en-US" altLang="en-US" dirty="0" smtClean="0"/>
              <a:t>Back-end CASE tools: coding and implementation phases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CASE </a:t>
            </a:r>
            <a:r>
              <a:rPr lang="en-US" altLang="en-US" dirty="0" smtClean="0"/>
              <a:t>Tools (2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r>
              <a:rPr lang="en-US" altLang="en-US" dirty="0" smtClean="0"/>
              <a:t>Components of a CASE tools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/>
              <a:t>Screen painters and report </a:t>
            </a:r>
            <a:r>
              <a:rPr lang="en-US" dirty="0" smtClean="0"/>
              <a:t>generators</a:t>
            </a:r>
          </a:p>
          <a:p>
            <a:pPr lvl="1"/>
            <a:r>
              <a:rPr lang="en-US" dirty="0"/>
              <a:t>Integrated repository</a:t>
            </a:r>
          </a:p>
          <a:p>
            <a:pPr lvl="1"/>
            <a:r>
              <a:rPr lang="en-US" dirty="0"/>
              <a:t>Analysis segment </a:t>
            </a:r>
            <a:endParaRPr lang="en-US" dirty="0" smtClean="0"/>
          </a:p>
          <a:p>
            <a:pPr lvl="1"/>
            <a:r>
              <a:rPr lang="en-US" dirty="0"/>
              <a:t>Program documentation generator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 Data Administration Strategy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05685"/>
          </a:xfrm>
        </p:spPr>
        <p:txBody>
          <a:bodyPr/>
          <a:lstStyle/>
          <a:p>
            <a:r>
              <a:rPr lang="en-US" altLang="en-US" dirty="0" smtClean="0"/>
              <a:t>Information engineering (IE)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ranslates strategic goals into data and applications</a:t>
            </a:r>
          </a:p>
          <a:p>
            <a:r>
              <a:rPr lang="en-US" altLang="en-US" dirty="0" smtClean="0"/>
              <a:t>Information systems architecture (ISA)</a:t>
            </a:r>
          </a:p>
          <a:p>
            <a:pPr lvl="1"/>
            <a:r>
              <a:rPr lang="en-US" altLang="en-US" dirty="0" smtClean="0"/>
              <a:t>Helps plan, develop, and control future information systems</a:t>
            </a:r>
          </a:p>
          <a:p>
            <a:r>
              <a:rPr lang="en-US" altLang="en-US" dirty="0" smtClean="0"/>
              <a:t>Critical success factors</a:t>
            </a:r>
          </a:p>
          <a:p>
            <a:pPr lvl="1"/>
            <a:r>
              <a:rPr lang="en-US" altLang="en-US" dirty="0" smtClean="0"/>
              <a:t>Management commitment </a:t>
            </a:r>
          </a:p>
          <a:p>
            <a:pPr lvl="1"/>
            <a:r>
              <a:rPr lang="en-US" altLang="en-US" dirty="0" smtClean="0"/>
              <a:t>Thorough analysis of the company situation</a:t>
            </a:r>
          </a:p>
          <a:p>
            <a:pPr lvl="1"/>
            <a:r>
              <a:rPr lang="en-US" altLang="en-US" dirty="0" smtClean="0"/>
              <a:t>End-user involvement</a:t>
            </a:r>
          </a:p>
          <a:p>
            <a:pPr lvl="1"/>
            <a:r>
              <a:rPr lang="en-US" altLang="en-US" dirty="0"/>
              <a:t>Defined </a:t>
            </a:r>
            <a:r>
              <a:rPr lang="en-US" altLang="en-US" dirty="0" smtClean="0"/>
              <a:t>standards</a:t>
            </a:r>
          </a:p>
          <a:p>
            <a:pPr lvl="1"/>
            <a:r>
              <a:rPr lang="en-US" altLang="en-US" dirty="0" smtClean="0"/>
              <a:t>Training </a:t>
            </a:r>
            <a:endParaRPr lang="en-US" altLang="en-US" dirty="0"/>
          </a:p>
          <a:p>
            <a:pPr lvl="1"/>
            <a:r>
              <a:rPr lang="en-US" altLang="en-US" dirty="0" smtClean="0"/>
              <a:t>A small pilot project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DBA’s Role in the Cloud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Significant impact on role of DBAs</a:t>
            </a:r>
          </a:p>
          <a:p>
            <a:pPr lvl="1"/>
            <a:r>
              <a:rPr lang="en-US" altLang="en-US" dirty="0" smtClean="0"/>
              <a:t>Tasks split between internal DBA and cloud service provider</a:t>
            </a:r>
          </a:p>
          <a:p>
            <a:r>
              <a:rPr lang="en-US" altLang="en-US" dirty="0" smtClean="0"/>
              <a:t>Cloud service partner company provides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DBMS installation and updates</a:t>
            </a:r>
          </a:p>
          <a:p>
            <a:pPr lvl="1"/>
            <a:r>
              <a:rPr lang="en-US" altLang="en-US" dirty="0" smtClean="0"/>
              <a:t>Server/network management</a:t>
            </a:r>
          </a:p>
          <a:p>
            <a:pPr lvl="1"/>
            <a:r>
              <a:rPr lang="en-US" altLang="en-US" dirty="0" smtClean="0"/>
              <a:t>Backup and recovery operations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pt-BR" dirty="0"/>
              <a:t>Data as a Corporate </a:t>
            </a:r>
            <a:r>
              <a:rPr lang="pt-BR" dirty="0" smtClean="0"/>
              <a:t>Asset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45148"/>
          </a:xfrm>
        </p:spPr>
        <p:txBody>
          <a:bodyPr/>
          <a:lstStyle/>
          <a:p>
            <a:r>
              <a:rPr lang="en-US" dirty="0"/>
              <a:t>Data is a valuable resource that can translate into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If the information </a:t>
            </a:r>
            <a:r>
              <a:rPr lang="en-US" dirty="0" smtClean="0"/>
              <a:t>is accurate </a:t>
            </a:r>
            <a:r>
              <a:rPr lang="en-US" dirty="0"/>
              <a:t>and timely, it can enhance the company’s competitive position and </a:t>
            </a:r>
            <a:r>
              <a:rPr lang="en-US" dirty="0" smtClean="0"/>
              <a:t>generate wealth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organization is subject to a data-information-decision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user applies intelligence to data to produce information that is the basis </a:t>
            </a:r>
            <a:r>
              <a:rPr lang="en-US" dirty="0" smtClean="0"/>
              <a:t>of knowledge </a:t>
            </a:r>
            <a:r>
              <a:rPr lang="en-US" dirty="0"/>
              <a:t>used in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DBA at Work: Using Oracle </a:t>
            </a:r>
            <a:r>
              <a:rPr lang="en-US" altLang="en-US" dirty="0" smtClean="0"/>
              <a:t>for Database </a:t>
            </a:r>
            <a:r>
              <a:rPr lang="en-US" altLang="en-US" dirty="0"/>
              <a:t>Administration</a:t>
            </a:r>
            <a:endParaRPr lang="en-US" alt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08625"/>
          </a:xfrm>
        </p:spPr>
        <p:txBody>
          <a:bodyPr/>
          <a:lstStyle/>
          <a:p>
            <a:r>
              <a:rPr lang="en-US" altLang="en-US" dirty="0" smtClean="0"/>
              <a:t>Tools and procedures </a:t>
            </a:r>
          </a:p>
          <a:p>
            <a:pPr lvl="1"/>
            <a:r>
              <a:rPr lang="en-US" altLang="en-US" dirty="0" smtClean="0"/>
              <a:t>Supply Oracle database administration tools</a:t>
            </a:r>
          </a:p>
          <a:p>
            <a:pPr lvl="1"/>
            <a:r>
              <a:rPr lang="en-US" altLang="en-US" dirty="0" smtClean="0"/>
              <a:t>Ensure the RDBMS starts automatically </a:t>
            </a:r>
          </a:p>
          <a:p>
            <a:pPr lvl="1"/>
            <a:r>
              <a:rPr lang="en-US" altLang="en-US" dirty="0" smtClean="0"/>
              <a:t>Create tablespaces and datafiles</a:t>
            </a:r>
          </a:p>
          <a:p>
            <a:pPr lvl="2"/>
            <a:r>
              <a:rPr lang="en-US" altLang="en-US" dirty="0" smtClean="0"/>
              <a:t>Tablespace: logical storage space</a:t>
            </a:r>
          </a:p>
          <a:p>
            <a:pPr lvl="2"/>
            <a:r>
              <a:rPr lang="en-US" altLang="en-US" dirty="0" smtClean="0"/>
              <a:t>Datafile: physically stores the database’s data</a:t>
            </a:r>
          </a:p>
          <a:p>
            <a:pPr lvl="1"/>
            <a:r>
              <a:rPr lang="en-US" altLang="en-US" dirty="0" smtClean="0"/>
              <a:t>Manage users and establish security</a:t>
            </a:r>
          </a:p>
          <a:p>
            <a:pPr lvl="2"/>
            <a:r>
              <a:rPr lang="en-US" altLang="en-US" dirty="0" smtClean="0"/>
              <a:t>User: allows a given person to log on to the database</a:t>
            </a:r>
          </a:p>
          <a:p>
            <a:pPr lvl="2"/>
            <a:r>
              <a:rPr lang="en-US" altLang="en-US" dirty="0" smtClean="0"/>
              <a:t>Role: authorizes a user to connect to the database and use its system resources</a:t>
            </a:r>
          </a:p>
          <a:p>
            <a:pPr lvl="2"/>
            <a:r>
              <a:rPr lang="en-US" altLang="en-US" dirty="0" smtClean="0"/>
              <a:t>Profile: controls how much of the database resource a given user can access</a:t>
            </a:r>
          </a:p>
          <a:p>
            <a:pPr lvl="2"/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Customizing the Database </a:t>
            </a:r>
            <a:r>
              <a:rPr lang="en-US" altLang="en-US" dirty="0" smtClean="0"/>
              <a:t>Initialization Parameters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94666"/>
          </a:xfrm>
        </p:spPr>
        <p:txBody>
          <a:bodyPr/>
          <a:lstStyle/>
          <a:p>
            <a:r>
              <a:rPr lang="en-US" altLang="en-US" dirty="0" smtClean="0"/>
              <a:t>Fine-tuning a database is an important task that usually requires modification of parameters</a:t>
            </a:r>
          </a:p>
          <a:p>
            <a:pPr lvl="1"/>
            <a:r>
              <a:rPr lang="en-US" altLang="en-US" dirty="0" smtClean="0"/>
              <a:t>Initialization parameters reserve resources used by the database at run-time</a:t>
            </a:r>
          </a:p>
          <a:p>
            <a:pPr lvl="1"/>
            <a:r>
              <a:rPr lang="en-US" altLang="en-US" dirty="0" smtClean="0"/>
              <a:t>Restart </a:t>
            </a:r>
            <a:r>
              <a:rPr lang="en-US" altLang="en-US" dirty="0"/>
              <a:t>may be </a:t>
            </a:r>
            <a:r>
              <a:rPr lang="en-US" altLang="en-US" dirty="0" smtClean="0"/>
              <a:t>required after modifying parameters database</a:t>
            </a:r>
          </a:p>
          <a:p>
            <a:r>
              <a:rPr lang="en-US" altLang="en-US" dirty="0" smtClean="0"/>
              <a:t>The DBA </a:t>
            </a:r>
            <a:r>
              <a:rPr lang="en-US" altLang="en-US" dirty="0"/>
              <a:t>is responsible for a wide range of </a:t>
            </a:r>
            <a:r>
              <a:rPr lang="en-US" altLang="en-US" dirty="0" smtClean="0"/>
              <a:t>tasks</a:t>
            </a:r>
          </a:p>
          <a:p>
            <a:pPr lvl="1"/>
            <a:r>
              <a:rPr lang="en-US" altLang="en-US" dirty="0"/>
              <a:t>Q</a:t>
            </a:r>
            <a:r>
              <a:rPr lang="en-US" altLang="en-US" dirty="0" smtClean="0"/>
              <a:t>uality </a:t>
            </a:r>
            <a:r>
              <a:rPr lang="en-US" altLang="en-US" dirty="0"/>
              <a:t>and completeness of administration tools go a long way toward making </a:t>
            </a:r>
            <a:r>
              <a:rPr lang="en-US" altLang="en-US" dirty="0" smtClean="0"/>
              <a:t>the DBA’s </a:t>
            </a:r>
            <a:r>
              <a:rPr lang="en-US" altLang="en-US" dirty="0"/>
              <a:t>job </a:t>
            </a:r>
            <a:r>
              <a:rPr lang="en-US" altLang="en-US" dirty="0" smtClean="0"/>
              <a:t>easier</a:t>
            </a:r>
            <a:endParaRPr lang="en-US" altLang="en-US" dirty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DBA must become familiar with the tools and </a:t>
            </a:r>
            <a:r>
              <a:rPr lang="en-US" altLang="en-US" dirty="0" smtClean="0"/>
              <a:t>technical details </a:t>
            </a:r>
            <a:r>
              <a:rPr lang="en-US" altLang="en-US" dirty="0"/>
              <a:t>of the RDBMS to perform tasks properly and efficiently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54655"/>
          </a:xfrm>
        </p:spPr>
        <p:txBody>
          <a:bodyPr/>
          <a:lstStyle/>
          <a:p>
            <a:r>
              <a:rPr lang="en-US" dirty="0"/>
              <a:t>Data management is a critical activity for any organization, so data must be treated </a:t>
            </a:r>
            <a:r>
              <a:rPr lang="en-US" dirty="0" smtClean="0"/>
              <a:t>as a </a:t>
            </a:r>
            <a:r>
              <a:rPr lang="en-US" dirty="0"/>
              <a:t>corporate </a:t>
            </a:r>
            <a:r>
              <a:rPr lang="en-US" dirty="0" smtClean="0"/>
              <a:t>asset</a:t>
            </a:r>
          </a:p>
          <a:p>
            <a:r>
              <a:rPr lang="en-US" dirty="0"/>
              <a:t>Data quality is a comprehensive approach to ensure the accuracy, validity, and </a:t>
            </a:r>
            <a:r>
              <a:rPr lang="en-US" dirty="0" smtClean="0"/>
              <a:t>timeliness of data</a:t>
            </a:r>
          </a:p>
          <a:p>
            <a:r>
              <a:rPr lang="en-US" dirty="0"/>
              <a:t>The DBMS is the most commonly used tool for corporate data </a:t>
            </a:r>
            <a:r>
              <a:rPr lang="en-US" dirty="0" smtClean="0"/>
              <a:t>management</a:t>
            </a:r>
          </a:p>
          <a:p>
            <a:r>
              <a:rPr lang="en-US" dirty="0"/>
              <a:t>The database administrator (DBA) is responsible for managing the corporate </a:t>
            </a:r>
            <a:r>
              <a:rPr lang="en-US" dirty="0" smtClean="0"/>
              <a:t>database</a:t>
            </a:r>
          </a:p>
          <a:p>
            <a:r>
              <a:rPr lang="en-US" dirty="0"/>
              <a:t>The DA and DBA functions tend to </a:t>
            </a:r>
            <a:r>
              <a:rPr lang="en-US" dirty="0" smtClean="0"/>
              <a:t>overlap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DBA’s managerial services include supporting end users; defining and enforcing policies, procedures, and standards for the database; ensuring data security, privacy, and integrity; providing data backup and recovery services; and monitoring distribution and use of the data in the database</a:t>
            </a:r>
          </a:p>
          <a:p>
            <a:r>
              <a:rPr lang="en-US" dirty="0" smtClean="0"/>
              <a:t>The DBA’s technical role requires involvement in at least the following activities: evaluating, selecting, and installing the DBMS; designing and implementing databases and applications; testing and evaluating databases and applications; operating and maintaining the DBMS, utilities, and applications; and training and supporting users</a:t>
            </a:r>
          </a:p>
          <a:p>
            <a:r>
              <a:rPr lang="en-US" dirty="0" smtClean="0"/>
              <a:t>Security refers to activities and measures that ensure the confidentiality, integrity, and availability of an information system and its main asset, data</a:t>
            </a:r>
          </a:p>
          <a:p>
            <a:r>
              <a:rPr lang="en-US" dirty="0" smtClean="0"/>
              <a:t>A security vulnerability is a weakness in a system component that could be exploited to allow unauthorized access or service disruption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5449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development of a data administration strategy is closely related to the </a:t>
            </a:r>
            <a:r>
              <a:rPr lang="en-US" dirty="0" smtClean="0"/>
              <a:t>company’s mission and objectives</a:t>
            </a:r>
          </a:p>
          <a:p>
            <a:r>
              <a:rPr lang="en-US" dirty="0"/>
              <a:t>To help translate strategic plans into operational plans, the DBA has access to an </a:t>
            </a:r>
            <a:r>
              <a:rPr lang="en-US" dirty="0" smtClean="0"/>
              <a:t>arsenal of </a:t>
            </a:r>
            <a:r>
              <a:rPr lang="en-US" dirty="0"/>
              <a:t>database administration tools, including a data dictionary and </a:t>
            </a:r>
            <a:r>
              <a:rPr lang="en-US" dirty="0" smtClean="0"/>
              <a:t>computer-aided systems </a:t>
            </a:r>
            <a:r>
              <a:rPr lang="en-US" dirty="0"/>
              <a:t>engineering (CASE) </a:t>
            </a:r>
            <a:r>
              <a:rPr lang="en-US" dirty="0" smtClean="0"/>
              <a:t>tools</a:t>
            </a:r>
          </a:p>
          <a:p>
            <a:r>
              <a:rPr lang="en-US" dirty="0"/>
              <a:t>With the introduction of reliable cloud-based data services, the role of the DBA </a:t>
            </a:r>
            <a:r>
              <a:rPr lang="en-US" dirty="0" smtClean="0"/>
              <a:t>has expanded </a:t>
            </a:r>
            <a:r>
              <a:rPr lang="en-US" dirty="0"/>
              <a:t>beyond corporate walls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pt-BR" altLang="en-US" dirty="0"/>
              <a:t>Data as a Corporate </a:t>
            </a:r>
            <a:r>
              <a:rPr lang="pt-BR" altLang="en-US" dirty="0" smtClean="0"/>
              <a:t>Asset (2 </a:t>
            </a:r>
            <a:r>
              <a:rPr lang="pt-BR" altLang="en-US" dirty="0"/>
              <a:t>of 3)</a:t>
            </a:r>
            <a:endParaRPr lang="en-US" altLang="en-US" dirty="0" smtClean="0"/>
          </a:p>
        </p:txBody>
      </p:sp>
      <p:pic>
        <p:nvPicPr>
          <p:cNvPr id="3" name="Picture 2" descr="A user in the process of the data-information-decision cycle is illustrated in Figure 16.1." title="Figure 16.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77200" cy="447868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pt-BR" altLang="en-US" dirty="0"/>
              <a:t>Data as a Corporate Asset </a:t>
            </a:r>
            <a:r>
              <a:rPr lang="pt-BR" altLang="en-US" dirty="0" smtClean="0"/>
              <a:t>(3 </a:t>
            </a:r>
            <a:r>
              <a:rPr lang="pt-BR" altLang="en-US" dirty="0"/>
              <a:t>of 3)</a:t>
            </a:r>
            <a:endParaRPr lang="en-US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</a:p>
          <a:p>
            <a:pPr lvl="1"/>
            <a:r>
              <a:rPr lang="en-US" dirty="0" smtClean="0"/>
              <a:t>Suffers from inaccuracies and inconsistencies</a:t>
            </a:r>
          </a:p>
          <a:p>
            <a:r>
              <a:rPr lang="en-US" dirty="0" smtClean="0"/>
              <a:t>Data quality</a:t>
            </a:r>
          </a:p>
          <a:p>
            <a:pPr lvl="1"/>
            <a:r>
              <a:rPr lang="en-US" dirty="0" smtClean="0"/>
              <a:t>Ensures accuracy, validity, and timeliness of data</a:t>
            </a:r>
          </a:p>
          <a:p>
            <a:r>
              <a:rPr lang="en-US" dirty="0" smtClean="0"/>
              <a:t>Data profiling software</a:t>
            </a:r>
          </a:p>
          <a:p>
            <a:pPr lvl="1"/>
            <a:r>
              <a:rPr lang="en-US" dirty="0" smtClean="0"/>
              <a:t>Determines data patterns and compares them against standards defined by the organization</a:t>
            </a:r>
          </a:p>
          <a:p>
            <a:r>
              <a:rPr lang="en-US" dirty="0" smtClean="0"/>
              <a:t>Master data management (MDM) software</a:t>
            </a:r>
          </a:p>
          <a:p>
            <a:pPr lvl="1"/>
            <a:r>
              <a:rPr lang="en-US" dirty="0" smtClean="0"/>
              <a:t>Helps prevent dirty data by coordinating across multiple systems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Need for a Database and Its Role in an Organization (1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987519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management level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strategic decision making and planning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growth opportunities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and enforce organizational policies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costs and boost productivity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dirty="0" smtClean="0"/>
              <a:t>feedback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Middle management level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 the data required for tactical planning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 the use of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Evaluate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Enforce security and privacy of data in the database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The Need for a Database and Its Role in an Organization (</a:t>
            </a:r>
            <a:r>
              <a:rPr lang="en-US" altLang="en-US" dirty="0" smtClean="0"/>
              <a:t>2 of 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63861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management level </a:t>
            </a:r>
          </a:p>
          <a:p>
            <a:pPr lvl="1"/>
            <a:r>
              <a:rPr lang="en-US" dirty="0" smtClean="0"/>
              <a:t>Represent and support company operations</a:t>
            </a:r>
          </a:p>
          <a:p>
            <a:pPr lvl="1"/>
            <a:r>
              <a:rPr lang="en-US" dirty="0" smtClean="0"/>
              <a:t>Produce query results within specified performance levels</a:t>
            </a:r>
          </a:p>
          <a:p>
            <a:pPr lvl="1"/>
            <a:r>
              <a:rPr lang="en-US" dirty="0" smtClean="0"/>
              <a:t>Enhance the company’s short-term operations</a:t>
            </a:r>
          </a:p>
          <a:p>
            <a:pPr lvl="1"/>
            <a:r>
              <a:rPr lang="en-US" dirty="0" smtClean="0"/>
              <a:t>Create query results within specified performance levels</a:t>
            </a:r>
          </a:p>
          <a:p>
            <a:pPr lvl="1"/>
            <a:r>
              <a:rPr lang="en-US" dirty="0" smtClean="0"/>
              <a:t>Enhance the company’s short-term operations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Introduction of a Database: Special Considerations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 aspect</a:t>
            </a:r>
          </a:p>
          <a:p>
            <a:pPr lvl="1"/>
            <a:r>
              <a:rPr lang="en-US" dirty="0" smtClean="0"/>
              <a:t>Selecting, installing, configuring, and monitoring the DBMS to ensure that it operates efficiently</a:t>
            </a:r>
          </a:p>
          <a:p>
            <a:r>
              <a:rPr lang="en-US" dirty="0" smtClean="0"/>
              <a:t>Managerial aspect</a:t>
            </a:r>
          </a:p>
          <a:p>
            <a:pPr lvl="1"/>
            <a:r>
              <a:rPr lang="en-US" dirty="0" smtClean="0"/>
              <a:t>Careful planning to create an appropriate organizational structure </a:t>
            </a:r>
          </a:p>
          <a:p>
            <a:r>
              <a:rPr lang="en-US" dirty="0" smtClean="0"/>
              <a:t>Cultural aspect</a:t>
            </a:r>
          </a:p>
          <a:p>
            <a:pPr lvl="1"/>
            <a:r>
              <a:rPr lang="en-US" dirty="0" smtClean="0"/>
              <a:t>Listening to people’s concerns about the system and explaining its uses and benefits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Evolution of Database Administration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64162"/>
          </a:xfrm>
        </p:spPr>
        <p:txBody>
          <a:bodyPr/>
          <a:lstStyle/>
          <a:p>
            <a:r>
              <a:rPr lang="en-US" dirty="0"/>
              <a:t>Information systems (IS) department</a:t>
            </a:r>
          </a:p>
          <a:p>
            <a:pPr lvl="1"/>
            <a:r>
              <a:rPr lang="en-US" dirty="0"/>
              <a:t>Provides end users with data management support and solutions for information needs</a:t>
            </a:r>
          </a:p>
          <a:p>
            <a:r>
              <a:rPr lang="en-US" dirty="0"/>
              <a:t>Database administrator</a:t>
            </a:r>
          </a:p>
          <a:p>
            <a:pPr lvl="1"/>
            <a:r>
              <a:rPr lang="en-US" dirty="0"/>
              <a:t>Responsible for control of the centralized and shared database</a:t>
            </a:r>
          </a:p>
          <a:p>
            <a:r>
              <a:rPr lang="en-US" dirty="0"/>
              <a:t>Systems administrator</a:t>
            </a:r>
          </a:p>
          <a:p>
            <a:pPr lvl="1"/>
            <a:r>
              <a:rPr lang="en-US" dirty="0"/>
              <a:t>General coordinator of all DBAs</a:t>
            </a:r>
          </a:p>
          <a:p>
            <a:r>
              <a:rPr lang="en-US" dirty="0"/>
              <a:t>Data administrator (</a:t>
            </a:r>
            <a:r>
              <a:rPr lang="en-US" dirty="0" smtClean="0"/>
              <a:t>DA</a:t>
            </a:r>
            <a:r>
              <a:rPr lang="en-US" dirty="0"/>
              <a:t>) or information resource manager (IRM)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reports directly to top </a:t>
            </a:r>
            <a:r>
              <a:rPr lang="en-US" dirty="0" smtClean="0"/>
              <a:t>management; has </a:t>
            </a:r>
            <a:r>
              <a:rPr lang="en-US" dirty="0"/>
              <a:t>a higher degree of responsibility and authority than the DBA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3487</Words>
  <Application>Microsoft Office PowerPoint</Application>
  <PresentationFormat>On-screen Show (4:3)</PresentationFormat>
  <Paragraphs>312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1_Word 2016 Med Module  1_PPT_2019</vt:lpstr>
      <vt:lpstr>PowerPoint Presentation</vt:lpstr>
      <vt:lpstr>Learning Objectives</vt:lpstr>
      <vt:lpstr>Data as a Corporate Asset (1 of 3)</vt:lpstr>
      <vt:lpstr>Data as a Corporate Asset (2 of 3)</vt:lpstr>
      <vt:lpstr>Data as a Corporate Asset (3 of 3)</vt:lpstr>
      <vt:lpstr>The Need for a Database and Its Role in an Organization (1 of 2)</vt:lpstr>
      <vt:lpstr>The Need for a Database and Its Role in an Organization (2 of 2)</vt:lpstr>
      <vt:lpstr>Introduction of a Database: Special Considerations</vt:lpstr>
      <vt:lpstr>The Evolution of Database Administration (1 of 4)</vt:lpstr>
      <vt:lpstr>The Evolution of Database Administration (2 of 4)</vt:lpstr>
      <vt:lpstr>The Evolution of Database Administration (3 of 4)</vt:lpstr>
      <vt:lpstr>The Evolution of Database Administration (4 of 4)</vt:lpstr>
      <vt:lpstr>The Database Environment’s Human Component (1 of 3)</vt:lpstr>
      <vt:lpstr>The Database Environment’s Human Component (2 of 3)</vt:lpstr>
      <vt:lpstr>The Database Environment’s Human Component (3 of 3)</vt:lpstr>
      <vt:lpstr>The DBA’s Managerial Role (1 of 2)</vt:lpstr>
      <vt:lpstr>The DBA’s Managerial Role (2 of 2)</vt:lpstr>
      <vt:lpstr>The DBA’s Technical Role</vt:lpstr>
      <vt:lpstr>Security</vt:lpstr>
      <vt:lpstr>Security Policies</vt:lpstr>
      <vt:lpstr>Security Vulnerabilities</vt:lpstr>
      <vt:lpstr>Database Security</vt:lpstr>
      <vt:lpstr>Database Administration Tools</vt:lpstr>
      <vt:lpstr>The Data Dictionary (1 of 2)</vt:lpstr>
      <vt:lpstr>The Data Dictionary (2 of 2)</vt:lpstr>
      <vt:lpstr>CASE Tools (1 of 2)</vt:lpstr>
      <vt:lpstr>CASE Tools (2 of 2)</vt:lpstr>
      <vt:lpstr>Developing a Data Administration Strategy </vt:lpstr>
      <vt:lpstr>The DBA’s Role in the Cloud</vt:lpstr>
      <vt:lpstr>The DBA at Work: Using Oracle for Database Administration</vt:lpstr>
      <vt:lpstr>Customizing the Database Initialization Parameters</vt:lpstr>
      <vt:lpstr>Summary (1 of 3)</vt:lpstr>
      <vt:lpstr>Summary (2 of 3)</vt:lpstr>
      <vt:lpstr>Summary (3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2017-09-06T20:59:42Z</dcterms:created>
  <dcterms:modified xsi:type="dcterms:W3CDTF">2017-09-07T15:48:44Z</dcterms:modified>
</cp:coreProperties>
</file>