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0"/>
  </p:notesMasterIdLst>
  <p:sldIdLst>
    <p:sldId id="309" r:id="rId2"/>
    <p:sldId id="258" r:id="rId3"/>
    <p:sldId id="259" r:id="rId4"/>
    <p:sldId id="260" r:id="rId5"/>
    <p:sldId id="261" r:id="rId6"/>
    <p:sldId id="262" r:id="rId7"/>
    <p:sldId id="263" r:id="rId8"/>
    <p:sldId id="310" r:id="rId9"/>
    <p:sldId id="311" r:id="rId10"/>
    <p:sldId id="265" r:id="rId11"/>
    <p:sldId id="312" r:id="rId12"/>
    <p:sldId id="313" r:id="rId13"/>
    <p:sldId id="314" r:id="rId14"/>
    <p:sldId id="315" r:id="rId15"/>
    <p:sldId id="316" r:id="rId16"/>
    <p:sldId id="317" r:id="rId17"/>
    <p:sldId id="318" r:id="rId18"/>
    <p:sldId id="319" r:id="rId19"/>
    <p:sldId id="320" r:id="rId20"/>
    <p:sldId id="267" r:id="rId21"/>
    <p:sldId id="268" r:id="rId22"/>
    <p:sldId id="269" r:id="rId23"/>
    <p:sldId id="270" r:id="rId24"/>
    <p:sldId id="271" r:id="rId25"/>
    <p:sldId id="272" r:id="rId26"/>
    <p:sldId id="321" r:id="rId27"/>
    <p:sldId id="273" r:id="rId28"/>
    <p:sldId id="322" r:id="rId29"/>
    <p:sldId id="323" r:id="rId30"/>
    <p:sldId id="324" r:id="rId31"/>
    <p:sldId id="325" r:id="rId32"/>
    <p:sldId id="326" r:id="rId33"/>
    <p:sldId id="327" r:id="rId34"/>
    <p:sldId id="328" r:id="rId35"/>
    <p:sldId id="329" r:id="rId36"/>
    <p:sldId id="275" r:id="rId37"/>
    <p:sldId id="330" r:id="rId38"/>
    <p:sldId id="331" r:id="rId39"/>
    <p:sldId id="332" r:id="rId40"/>
    <p:sldId id="333" r:id="rId41"/>
    <p:sldId id="334" r:id="rId42"/>
    <p:sldId id="335" r:id="rId43"/>
    <p:sldId id="336" r:id="rId44"/>
    <p:sldId id="337" r:id="rId45"/>
    <p:sldId id="338" r:id="rId46"/>
    <p:sldId id="277" r:id="rId47"/>
    <p:sldId id="339" r:id="rId48"/>
    <p:sldId id="340" r:id="rId49"/>
    <p:sldId id="341" r:id="rId50"/>
    <p:sldId id="342" r:id="rId51"/>
    <p:sldId id="343" r:id="rId52"/>
    <p:sldId id="344" r:id="rId53"/>
    <p:sldId id="345" r:id="rId54"/>
    <p:sldId id="346" r:id="rId55"/>
    <p:sldId id="347" r:id="rId56"/>
    <p:sldId id="348" r:id="rId57"/>
    <p:sldId id="349" r:id="rId58"/>
    <p:sldId id="350" r:id="rId59"/>
    <p:sldId id="351" r:id="rId60"/>
    <p:sldId id="352" r:id="rId61"/>
    <p:sldId id="381" r:id="rId62"/>
    <p:sldId id="382" r:id="rId63"/>
    <p:sldId id="383" r:id="rId64"/>
    <p:sldId id="385" r:id="rId65"/>
    <p:sldId id="384" r:id="rId66"/>
    <p:sldId id="386" r:id="rId67"/>
    <p:sldId id="388" r:id="rId68"/>
    <p:sldId id="389" r:id="rId69"/>
    <p:sldId id="387" r:id="rId70"/>
    <p:sldId id="390" r:id="rId71"/>
    <p:sldId id="391" r:id="rId72"/>
    <p:sldId id="278" r:id="rId73"/>
    <p:sldId id="279" r:id="rId74"/>
    <p:sldId id="280" r:id="rId75"/>
    <p:sldId id="281" r:id="rId76"/>
    <p:sldId id="282" r:id="rId77"/>
    <p:sldId id="283" r:id="rId78"/>
    <p:sldId id="284" r:id="rId79"/>
    <p:sldId id="285" r:id="rId80"/>
    <p:sldId id="356" r:id="rId81"/>
    <p:sldId id="357" r:id="rId82"/>
    <p:sldId id="358" r:id="rId83"/>
    <p:sldId id="286" r:id="rId84"/>
    <p:sldId id="359" r:id="rId85"/>
    <p:sldId id="360" r:id="rId86"/>
    <p:sldId id="287" r:id="rId87"/>
    <p:sldId id="361" r:id="rId88"/>
    <p:sldId id="392" r:id="rId89"/>
    <p:sldId id="363" r:id="rId90"/>
    <p:sldId id="288" r:id="rId91"/>
    <p:sldId id="289" r:id="rId92"/>
    <p:sldId id="364" r:id="rId93"/>
    <p:sldId id="365" r:id="rId94"/>
    <p:sldId id="366" r:id="rId95"/>
    <p:sldId id="290" r:id="rId96"/>
    <p:sldId id="367" r:id="rId97"/>
    <p:sldId id="291" r:id="rId98"/>
    <p:sldId id="368" r:id="rId99"/>
    <p:sldId id="369" r:id="rId100"/>
    <p:sldId id="292" r:id="rId101"/>
    <p:sldId id="293" r:id="rId102"/>
    <p:sldId id="370" r:id="rId103"/>
    <p:sldId id="294" r:id="rId104"/>
    <p:sldId id="295" r:id="rId105"/>
    <p:sldId id="296" r:id="rId106"/>
    <p:sldId id="297" r:id="rId107"/>
    <p:sldId id="298" r:id="rId108"/>
    <p:sldId id="299" r:id="rId109"/>
    <p:sldId id="371" r:id="rId110"/>
    <p:sldId id="372" r:id="rId111"/>
    <p:sldId id="373" r:id="rId112"/>
    <p:sldId id="374" r:id="rId113"/>
    <p:sldId id="375" r:id="rId114"/>
    <p:sldId id="376" r:id="rId115"/>
    <p:sldId id="377" r:id="rId116"/>
    <p:sldId id="378" r:id="rId117"/>
    <p:sldId id="300" r:id="rId118"/>
    <p:sldId id="301" r:id="rId119"/>
    <p:sldId id="380" r:id="rId120"/>
    <p:sldId id="393" r:id="rId121"/>
    <p:sldId id="302" r:id="rId122"/>
    <p:sldId id="303" r:id="rId123"/>
    <p:sldId id="304" r:id="rId124"/>
    <p:sldId id="305" r:id="rId125"/>
    <p:sldId id="306" r:id="rId126"/>
    <p:sldId id="307" r:id="rId127"/>
    <p:sldId id="308" r:id="rId128"/>
    <p:sldId id="394" r:id="rId129"/>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47" autoAdjust="0"/>
    <p:restoredTop sz="94660"/>
  </p:normalViewPr>
  <p:slideViewPr>
    <p:cSldViewPr snapToGrid="0">
      <p:cViewPr varScale="1">
        <p:scale>
          <a:sx n="77" d="100"/>
          <a:sy n="77" d="100"/>
        </p:scale>
        <p:origin x="126" y="1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microsoft.com/office/2015/10/relationships/revisionInfo" Target="revisionInfo.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542F6CA2-A28D-4233-B15D-EAD8FD89DADC}" type="datetimeFigureOut">
              <a:rPr lang="en-US" smtClean="0"/>
              <a:pPr/>
              <a:t>7/14/2017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4B7BF131-3338-4616-87EA-7E62C4E81662}" type="slidenum">
              <a:rPr lang="en-US" smtClean="0"/>
              <a:pPr/>
              <a:t>‹#›</a:t>
            </a:fld>
            <a:endParaRPr lang="en-US" dirty="0"/>
          </a:p>
        </p:txBody>
      </p:sp>
    </p:spTree>
    <p:extLst>
      <p:ext uri="{BB962C8B-B14F-4D97-AF65-F5344CB8AC3E}">
        <p14:creationId xmlns:p14="http://schemas.microsoft.com/office/powerpoint/2010/main" val="2969929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2B9C17F6-7C9B-40EA-8A7F-F14C8E267272}" type="datetime1">
              <a:rPr lang="en-US" smtClean="0"/>
              <a:t>7/14/2017</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9E8FCAD1-9045-4EA3-A35F-09FA096495C5}"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©1992-2018 by Pearson Education, Inc. All Rights Reserved.</a:t>
            </a:r>
          </a:p>
        </p:txBody>
      </p:sp>
    </p:spTree>
    <p:extLst>
      <p:ext uri="{BB962C8B-B14F-4D97-AF65-F5344CB8AC3E}">
        <p14:creationId xmlns:p14="http://schemas.microsoft.com/office/powerpoint/2010/main" val="89659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ACC2D850-27E2-4D4E-927D-AE5546DB3D0E}" type="datetime1">
              <a:rPr lang="en-US" smtClean="0"/>
              <a:t>7/14/2017</a:t>
            </a:fld>
            <a:endParaRPr lang="en-US"/>
          </a:p>
        </p:txBody>
      </p:sp>
      <p:sp>
        <p:nvSpPr>
          <p:cNvPr id="5" name="Footer Placeholder 21"/>
          <p:cNvSpPr>
            <a:spLocks noGrp="1"/>
          </p:cNvSpPr>
          <p:nvPr>
            <p:ph type="ftr" sz="quarter" idx="11"/>
          </p:nvPr>
        </p:nvSpPr>
        <p:spPr/>
        <p:txBody>
          <a:bodyPr/>
          <a:lstStyle>
            <a:lvl1pPr>
              <a:defRPr/>
            </a:lvl1pPr>
          </a:lstStyle>
          <a:p>
            <a:r>
              <a:rPr lang="en-US"/>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97162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B77B624F-2DBA-41C3-AA76-9D2098358CEF}" type="datetime1">
              <a:rPr lang="en-US" smtClean="0"/>
              <a:t>7/14/2017</a:t>
            </a:fld>
            <a:endParaRPr lang="en-US"/>
          </a:p>
        </p:txBody>
      </p:sp>
      <p:sp>
        <p:nvSpPr>
          <p:cNvPr id="5" name="Footer Placeholder 21"/>
          <p:cNvSpPr>
            <a:spLocks noGrp="1"/>
          </p:cNvSpPr>
          <p:nvPr>
            <p:ph type="ftr" sz="quarter" idx="11"/>
          </p:nvPr>
        </p:nvSpPr>
        <p:spPr/>
        <p:txBody>
          <a:bodyPr/>
          <a:lstStyle>
            <a:lvl1pPr>
              <a:defRPr/>
            </a:lvl1pPr>
          </a:lstStyle>
          <a:p>
            <a:r>
              <a:rPr lang="en-US"/>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1586127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210261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A764DF22-4F82-4D9D-8B77-872F8BD0E8A3}" type="datetime1">
              <a:rPr lang="en-US" smtClean="0"/>
              <a:t>7/14/2017</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372979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7500DF5B-C16F-4C7B-8C8F-516C66E1ABC7}" type="datetime1">
              <a:rPr lang="en-US" smtClean="0"/>
              <a:t>7/14/2017</a:t>
            </a:fld>
            <a:endParaRPr lang="en-US"/>
          </a:p>
        </p:txBody>
      </p:sp>
      <p:sp>
        <p:nvSpPr>
          <p:cNvPr id="7" name="Footer Placeholder 4"/>
          <p:cNvSpPr>
            <a:spLocks noGrp="1"/>
          </p:cNvSpPr>
          <p:nvPr>
            <p:ph type="ftr" sz="quarter" idx="11"/>
          </p:nvPr>
        </p:nvSpPr>
        <p:spPr/>
        <p:txBody>
          <a:bodyPr/>
          <a:lstStyle>
            <a:lvl1pPr>
              <a:defRPr/>
            </a:lvl1pPr>
            <a:extLst/>
          </a:lstStyle>
          <a:p>
            <a:r>
              <a:rPr lang="en-US"/>
              <a:t>©1992-2018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39113357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F798D712-D963-481A-9F14-A4D1395409EE}" type="datetime1">
              <a:rPr lang="en-US" smtClean="0"/>
              <a:t>7/14/2017</a:t>
            </a:fld>
            <a:endParaRPr lang="en-US"/>
          </a:p>
        </p:txBody>
      </p:sp>
      <p:sp>
        <p:nvSpPr>
          <p:cNvPr id="6" name="Footer Placeholder 5"/>
          <p:cNvSpPr>
            <a:spLocks noGrp="1"/>
          </p:cNvSpPr>
          <p:nvPr>
            <p:ph type="ftr" sz="quarter" idx="11"/>
          </p:nvPr>
        </p:nvSpPr>
        <p:spPr/>
        <p:txBody>
          <a:bodyPr/>
          <a:lstStyle>
            <a:lvl1pPr>
              <a:defRPr/>
            </a:lvl1pPr>
            <a:extLst/>
          </a:lstStyle>
          <a:p>
            <a:r>
              <a:rPr lang="en-US" dirty="0"/>
              <a:t>©1992-2018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385214166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DA6CE69A-65EB-4475-968B-A4A4FC9FE7DD}" type="datetime1">
              <a:rPr lang="en-US" smtClean="0"/>
              <a:t>7/14/2017</a:t>
            </a:fld>
            <a:endParaRPr lang="en-US"/>
          </a:p>
        </p:txBody>
      </p:sp>
      <p:sp>
        <p:nvSpPr>
          <p:cNvPr id="8" name="Footer Placeholder 7"/>
          <p:cNvSpPr>
            <a:spLocks noGrp="1"/>
          </p:cNvSpPr>
          <p:nvPr>
            <p:ph type="ftr" sz="quarter" idx="11"/>
          </p:nvPr>
        </p:nvSpPr>
        <p:spPr/>
        <p:txBody>
          <a:bodyPr/>
          <a:lstStyle>
            <a:lvl1pPr>
              <a:defRPr/>
            </a:lvl1pPr>
            <a:extLst/>
          </a:lstStyle>
          <a:p>
            <a:r>
              <a:rPr lang="en-US"/>
              <a:t>©1992-2018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22313883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F94DD50B-B5A3-420B-B908-10D439920231}" type="datetime1">
              <a:rPr lang="en-US" smtClean="0"/>
              <a:t>7/14/2017</a:t>
            </a:fld>
            <a:endParaRPr lang="en-US"/>
          </a:p>
        </p:txBody>
      </p:sp>
      <p:sp>
        <p:nvSpPr>
          <p:cNvPr id="4" name="Footer Placeholder 3"/>
          <p:cNvSpPr>
            <a:spLocks noGrp="1"/>
          </p:cNvSpPr>
          <p:nvPr>
            <p:ph type="ftr" sz="quarter" idx="11"/>
          </p:nvPr>
        </p:nvSpPr>
        <p:spPr/>
        <p:txBody>
          <a:bodyPr/>
          <a:lstStyle>
            <a:lvl1pPr>
              <a:defRPr/>
            </a:lvl1pPr>
            <a:extLst/>
          </a:lstStyle>
          <a:p>
            <a:r>
              <a:rPr lang="en-US"/>
              <a:t>©1992-2018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29727073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50843F26-4DBF-4DF6-A93A-44D110202552}" type="datetime1">
              <a:rPr lang="en-US" smtClean="0"/>
              <a:t>7/14/2017</a:t>
            </a:fld>
            <a:endParaRPr lang="en-US"/>
          </a:p>
        </p:txBody>
      </p:sp>
      <p:sp>
        <p:nvSpPr>
          <p:cNvPr id="3" name="Footer Placeholder 21"/>
          <p:cNvSpPr>
            <a:spLocks noGrp="1"/>
          </p:cNvSpPr>
          <p:nvPr>
            <p:ph type="ftr" sz="quarter" idx="11"/>
          </p:nvPr>
        </p:nvSpPr>
        <p:spPr/>
        <p:txBody>
          <a:bodyPr/>
          <a:lstStyle>
            <a:lvl1pPr>
              <a:defRPr/>
            </a:lvl1pPr>
          </a:lstStyle>
          <a:p>
            <a:pPr algn="l"/>
            <a:r>
              <a:rPr lang="en-US" dirty="0"/>
              <a:t>©1992-2018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55067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FC2C5EBC-B801-46B3-8903-1B8C7E11B4DD}" type="datetime1">
              <a:rPr lang="en-US" smtClean="0"/>
              <a:t>7/14/2017</a:t>
            </a:fld>
            <a:endParaRPr lang="en-US"/>
          </a:p>
        </p:txBody>
      </p:sp>
      <p:sp>
        <p:nvSpPr>
          <p:cNvPr id="6" name="Footer Placeholder 5"/>
          <p:cNvSpPr>
            <a:spLocks noGrp="1"/>
          </p:cNvSpPr>
          <p:nvPr>
            <p:ph type="ftr" sz="quarter" idx="11"/>
          </p:nvPr>
        </p:nvSpPr>
        <p:spPr/>
        <p:txBody>
          <a:bodyPr/>
          <a:lstStyle>
            <a:lvl1pPr>
              <a:defRPr/>
            </a:lvl1pPr>
            <a:extLst/>
          </a:lstStyle>
          <a:p>
            <a:r>
              <a:rPr lang="en-US"/>
              <a:t>©1992-2018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301673639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E9B12665-56B4-4A1C-9DF0-C77A185E68D5}" type="datetime1">
              <a:rPr lang="en-US" smtClean="0"/>
              <a:t>7/14/2017</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132431239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D4897C5D-1871-41B9-A642-F529BF5E33F0}" type="datetime1">
              <a:rPr lang="en-US" smtClean="0"/>
              <a:t>7/14/2017</a:t>
            </a:fld>
            <a:endParaRPr lang="en-US" dirty="0"/>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pPr algn="l"/>
            <a:r>
              <a:rPr lang="en-US" dirty="0"/>
              <a:t>©1992-2018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9E8FCAD1-9045-4EA3-A35F-09FA096495C5}" type="slidenum">
              <a:rPr lang="en-US" smtClean="0"/>
              <a:pPr/>
              <a:t>‹#›</a:t>
            </a:fld>
            <a:endParaRPr lang="en-US" dirty="0"/>
          </a:p>
        </p:txBody>
      </p:sp>
    </p:spTree>
    <p:extLst>
      <p:ext uri="{BB962C8B-B14F-4D97-AF65-F5344CB8AC3E}">
        <p14:creationId xmlns:p14="http://schemas.microsoft.com/office/powerpoint/2010/main" val="4099696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hyperlink" Target="http://www.editplus.com/" TargetMode="External"/><Relationship Id="rId2" Type="http://schemas.openxmlformats.org/officeDocument/2006/relationships/hyperlink" Target="http://notepad-plus-plus.org/" TargetMode="External"/><Relationship Id="rId1" Type="http://schemas.openxmlformats.org/officeDocument/2006/relationships/slideLayout" Target="../slideLayouts/slideLayout12.xml"/><Relationship Id="rId4" Type="http://schemas.openxmlformats.org/officeDocument/2006/relationships/hyperlink" Target="http://www.textpad.com/"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bit.ly/JavaOne2016Keynote" TargetMode="Externa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ABCB-B57C-433C-A810-070122A8229A}"/>
              </a:ext>
            </a:extLst>
          </p:cNvPr>
          <p:cNvSpPr>
            <a:spLocks noGrp="1"/>
          </p:cNvSpPr>
          <p:nvPr>
            <p:ph type="ctrTitle"/>
          </p:nvPr>
        </p:nvSpPr>
        <p:spPr/>
        <p:txBody>
          <a:bodyPr>
            <a:normAutofit fontScale="90000"/>
          </a:bodyPr>
          <a:lstStyle/>
          <a:p>
            <a:pPr algn="ctr">
              <a:defRPr/>
            </a:pPr>
            <a:r>
              <a:rPr lang="en-US" dirty="0"/>
              <a:t>Chapter 1</a:t>
            </a:r>
            <a:br>
              <a:rPr lang="en-US" dirty="0"/>
            </a:br>
            <a:r>
              <a:rPr lang="en-US" dirty="0"/>
              <a:t>Introduction to </a:t>
            </a:r>
            <a:br>
              <a:rPr lang="en-US" dirty="0"/>
            </a:br>
            <a:r>
              <a:rPr lang="en-US" dirty="0"/>
              <a:t>Computers, the Internet and Java</a:t>
            </a:r>
          </a:p>
        </p:txBody>
      </p:sp>
      <p:sp>
        <p:nvSpPr>
          <p:cNvPr id="10243" name="Subtitle 2">
            <a:extLst>
              <a:ext uri="{FF2B5EF4-FFF2-40B4-BE49-F238E27FC236}">
                <a16:creationId xmlns:a16="http://schemas.microsoft.com/office/drawing/2014/main" id="{4FC6E83B-715D-4C56-B4FC-C577A8C52004}"/>
              </a:ext>
            </a:extLst>
          </p:cNvPr>
          <p:cNvSpPr>
            <a:spLocks noGrp="1"/>
          </p:cNvSpPr>
          <p:nvPr>
            <p:ph type="subTitle" idx="1"/>
          </p:nvPr>
        </p:nvSpPr>
        <p:spPr>
          <a:xfrm>
            <a:off x="2209800" y="3611563"/>
            <a:ext cx="7772400" cy="1200150"/>
          </a:xfrm>
        </p:spPr>
        <p:txBody>
          <a:bodyPr/>
          <a:lstStyle/>
          <a:p>
            <a:pPr algn="ctr"/>
            <a:r>
              <a:rPr lang="en-US" altLang="en-US" dirty="0"/>
              <a:t>Java How to Program, 11/e</a:t>
            </a:r>
          </a:p>
          <a:p>
            <a:pPr algn="ctr"/>
            <a:r>
              <a:rPr lang="en-US" altLang="en-US" sz="2400" dirty="0"/>
              <a:t>Questions? </a:t>
            </a:r>
            <a:r>
              <a:rPr lang="en-US" altLang="en-US" sz="2400"/>
              <a:t>E-mail paul.deitel@deitel.com</a:t>
            </a:r>
            <a:endParaRPr lang="en-US" altLang="en-US" dirty="0"/>
          </a:p>
        </p:txBody>
      </p:sp>
      <p:sp>
        <p:nvSpPr>
          <p:cNvPr id="3" name="Footer Placeholder 2">
            <a:extLst>
              <a:ext uri="{FF2B5EF4-FFF2-40B4-BE49-F238E27FC236}">
                <a16:creationId xmlns:a16="http://schemas.microsoft.com/office/drawing/2014/main" id="{6C6139E5-441C-4BB7-A680-0DCE5778E178}"/>
              </a:ext>
            </a:extLst>
          </p:cNvPr>
          <p:cNvSpPr>
            <a:spLocks noGrp="1"/>
          </p:cNvSpPr>
          <p:nvPr>
            <p:ph type="ftr" sz="quarter" idx="12"/>
          </p:nvPr>
        </p:nvSpPr>
        <p:spPr/>
        <p:txBody>
          <a:bodyPr/>
          <a:lstStyle/>
          <a:p>
            <a:r>
              <a:rPr lang="en-US"/>
              <a:t>©1992-2018 by Pearson Education, Inc. All Rights Reserved.</a:t>
            </a:r>
          </a:p>
        </p:txBody>
      </p:sp>
    </p:spTree>
    <p:extLst>
      <p:ext uri="{BB962C8B-B14F-4D97-AF65-F5344CB8AC3E}">
        <p14:creationId xmlns:p14="http://schemas.microsoft.com/office/powerpoint/2010/main" val="3504838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09">
            <a:extLst>
              <a:ext uri="{FF2B5EF4-FFF2-40B4-BE49-F238E27FC236}">
                <a16:creationId xmlns:a16="http://schemas.microsoft.com/office/drawing/2014/main" id="{C7C3E202-5A60-4DA3-9230-F459D561DDC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01725" y="0"/>
            <a:ext cx="9986963" cy="6858000"/>
          </a:xfrm>
          <a:prstGeom prst="rect">
            <a:avLst/>
          </a:prstGeom>
        </p:spPr>
      </p:pic>
      <p:sp>
        <p:nvSpPr>
          <p:cNvPr id="4" name="Footer Placeholder 3">
            <a:extLst>
              <a:ext uri="{FF2B5EF4-FFF2-40B4-BE49-F238E27FC236}">
                <a16:creationId xmlns:a16="http://schemas.microsoft.com/office/drawing/2014/main" id="{63B61492-AAAD-4280-9674-1C7A88B65F34}"/>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3319956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6">
            <a:extLst>
              <a:ext uri="{FF2B5EF4-FFF2-40B4-BE49-F238E27FC236}">
                <a16:creationId xmlns:a16="http://schemas.microsoft.com/office/drawing/2014/main" id="{F5FBE8A4-11DC-4987-B235-71A37D8ED50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19175"/>
            <a:ext cx="12192000" cy="4819650"/>
          </a:xfrm>
          <a:prstGeom prst="rect">
            <a:avLst/>
          </a:prstGeom>
        </p:spPr>
      </p:pic>
      <p:sp>
        <p:nvSpPr>
          <p:cNvPr id="4" name="Footer Placeholder 3">
            <a:extLst>
              <a:ext uri="{FF2B5EF4-FFF2-40B4-BE49-F238E27FC236}">
                <a16:creationId xmlns:a16="http://schemas.microsoft.com/office/drawing/2014/main" id="{56F52CB7-253A-4574-9534-94FD8DA3C01E}"/>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477247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7">
            <a:extLst>
              <a:ext uri="{FF2B5EF4-FFF2-40B4-BE49-F238E27FC236}">
                <a16:creationId xmlns:a16="http://schemas.microsoft.com/office/drawing/2014/main" id="{99E82141-AE16-47DF-9620-730B8C3F7BE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75"/>
            <a:ext cx="12192000" cy="5429250"/>
          </a:xfrm>
          <a:prstGeom prst="rect">
            <a:avLst/>
          </a:prstGeom>
        </p:spPr>
      </p:pic>
      <p:sp>
        <p:nvSpPr>
          <p:cNvPr id="4" name="Footer Placeholder 3">
            <a:extLst>
              <a:ext uri="{FF2B5EF4-FFF2-40B4-BE49-F238E27FC236}">
                <a16:creationId xmlns:a16="http://schemas.microsoft.com/office/drawing/2014/main" id="{CCAA03CF-4598-454A-9EBF-8300B78C777E}"/>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42446196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1821-595C-4DAA-8BD7-928B34B86662}"/>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1.10  Test-Driving a Java Application</a:t>
            </a:r>
          </a:p>
        </p:txBody>
      </p:sp>
      <p:sp>
        <p:nvSpPr>
          <p:cNvPr id="96259" name="Text Placeholder 2">
            <a:extLst>
              <a:ext uri="{FF2B5EF4-FFF2-40B4-BE49-F238E27FC236}">
                <a16:creationId xmlns:a16="http://schemas.microsoft.com/office/drawing/2014/main" id="{7F95D7E7-1482-4573-A867-E23D0767E407}"/>
              </a:ext>
            </a:extLst>
          </p:cNvPr>
          <p:cNvSpPr>
            <a:spLocks noGrp="1"/>
          </p:cNvSpPr>
          <p:nvPr>
            <p:ph type="body" idx="1"/>
          </p:nvPr>
        </p:nvSpPr>
        <p:spPr/>
        <p:txBody>
          <a:bodyPr/>
          <a:lstStyle/>
          <a:p>
            <a:pPr eaLnBrk="1" hangingPunct="1"/>
            <a:r>
              <a:rPr lang="en-US" altLang="en-US" b="1" i="1" dirty="0">
                <a:solidFill>
                  <a:srgbClr val="000000"/>
                </a:solidFill>
              </a:rPr>
              <a:t>Checking your setup. </a:t>
            </a:r>
            <a:r>
              <a:rPr lang="en-US" altLang="en-US" dirty="0">
                <a:solidFill>
                  <a:srgbClr val="000000"/>
                </a:solidFill>
              </a:rPr>
              <a:t>Read the Before You Begin section to confirm that you’ve set up Java properly on your computer, that you’ve copied the book’s examples to your hard drive and that you know how to open a command window on your system.</a:t>
            </a:r>
          </a:p>
        </p:txBody>
      </p:sp>
      <p:sp>
        <p:nvSpPr>
          <p:cNvPr id="4" name="Footer Placeholder 3">
            <a:extLst>
              <a:ext uri="{FF2B5EF4-FFF2-40B4-BE49-F238E27FC236}">
                <a16:creationId xmlns:a16="http://schemas.microsoft.com/office/drawing/2014/main" id="{B481545F-FBC6-479F-9111-F3F87DC2AD4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7645763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8">
            <a:extLst>
              <a:ext uri="{FF2B5EF4-FFF2-40B4-BE49-F238E27FC236}">
                <a16:creationId xmlns:a16="http://schemas.microsoft.com/office/drawing/2014/main" id="{4763964C-597E-48FE-862C-2BF1D721096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14425" y="0"/>
            <a:ext cx="9961563" cy="6858000"/>
          </a:xfrm>
          <a:prstGeom prst="rect">
            <a:avLst/>
          </a:prstGeom>
        </p:spPr>
      </p:pic>
      <p:sp>
        <p:nvSpPr>
          <p:cNvPr id="4" name="Footer Placeholder 3">
            <a:extLst>
              <a:ext uri="{FF2B5EF4-FFF2-40B4-BE49-F238E27FC236}">
                <a16:creationId xmlns:a16="http://schemas.microsoft.com/office/drawing/2014/main" id="{FCF54C6C-F984-4F7E-9B8E-EB58F0ACBEF4}"/>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2680340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9">
            <a:extLst>
              <a:ext uri="{FF2B5EF4-FFF2-40B4-BE49-F238E27FC236}">
                <a16:creationId xmlns:a16="http://schemas.microsoft.com/office/drawing/2014/main" id="{B1E1E9B2-C809-488F-888D-C901B0CA863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46163" y="0"/>
            <a:ext cx="10099675" cy="6858000"/>
          </a:xfrm>
          <a:prstGeom prst="rect">
            <a:avLst/>
          </a:prstGeom>
        </p:spPr>
      </p:pic>
      <p:sp>
        <p:nvSpPr>
          <p:cNvPr id="4" name="Footer Placeholder 3">
            <a:extLst>
              <a:ext uri="{FF2B5EF4-FFF2-40B4-BE49-F238E27FC236}">
                <a16:creationId xmlns:a16="http://schemas.microsoft.com/office/drawing/2014/main" id="{9FA860B5-D2B8-4AC9-9667-6F6E0F45F895}"/>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5346440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0">
            <a:extLst>
              <a:ext uri="{FF2B5EF4-FFF2-40B4-BE49-F238E27FC236}">
                <a16:creationId xmlns:a16="http://schemas.microsoft.com/office/drawing/2014/main" id="{3BA02F45-D3F0-462C-A99D-647D5F722C9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74738" y="0"/>
            <a:ext cx="10040937" cy="6858000"/>
          </a:xfrm>
          <a:prstGeom prst="rect">
            <a:avLst/>
          </a:prstGeom>
        </p:spPr>
      </p:pic>
      <p:sp>
        <p:nvSpPr>
          <p:cNvPr id="4" name="Footer Placeholder 3">
            <a:extLst>
              <a:ext uri="{FF2B5EF4-FFF2-40B4-BE49-F238E27FC236}">
                <a16:creationId xmlns:a16="http://schemas.microsoft.com/office/drawing/2014/main" id="{22E87E89-E7BB-4970-87C1-C5C2CAAB8E3E}"/>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852950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1">
            <a:extLst>
              <a:ext uri="{FF2B5EF4-FFF2-40B4-BE49-F238E27FC236}">
                <a16:creationId xmlns:a16="http://schemas.microsoft.com/office/drawing/2014/main" id="{AA2D8F62-66C7-4C11-A926-A387B5CA9C2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49338" y="0"/>
            <a:ext cx="10091737" cy="6858000"/>
          </a:xfrm>
          <a:prstGeom prst="rect">
            <a:avLst/>
          </a:prstGeom>
        </p:spPr>
      </p:pic>
      <p:sp>
        <p:nvSpPr>
          <p:cNvPr id="4" name="Footer Placeholder 3">
            <a:extLst>
              <a:ext uri="{FF2B5EF4-FFF2-40B4-BE49-F238E27FC236}">
                <a16:creationId xmlns:a16="http://schemas.microsoft.com/office/drawing/2014/main" id="{14154E30-F084-4397-87FE-E64CECF8DC64}"/>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6364455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2">
            <a:extLst>
              <a:ext uri="{FF2B5EF4-FFF2-40B4-BE49-F238E27FC236}">
                <a16:creationId xmlns:a16="http://schemas.microsoft.com/office/drawing/2014/main" id="{2BD991B2-C9CE-4FB6-AC58-4B7F8976BCC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29837" cy="6858000"/>
          </a:xfrm>
          <a:prstGeom prst="rect">
            <a:avLst/>
          </a:prstGeom>
        </p:spPr>
      </p:pic>
      <p:sp>
        <p:nvSpPr>
          <p:cNvPr id="4" name="Footer Placeholder 3">
            <a:extLst>
              <a:ext uri="{FF2B5EF4-FFF2-40B4-BE49-F238E27FC236}">
                <a16:creationId xmlns:a16="http://schemas.microsoft.com/office/drawing/2014/main" id="{DF0CF4A2-2B52-48DC-830D-EE6518C21A26}"/>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5548369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3">
            <a:extLst>
              <a:ext uri="{FF2B5EF4-FFF2-40B4-BE49-F238E27FC236}">
                <a16:creationId xmlns:a16="http://schemas.microsoft.com/office/drawing/2014/main" id="{BB438A50-B75D-4B4B-96BD-40106D96D4F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68388" y="0"/>
            <a:ext cx="10053637" cy="6858000"/>
          </a:xfrm>
          <a:prstGeom prst="rect">
            <a:avLst/>
          </a:prstGeom>
        </p:spPr>
      </p:pic>
      <p:sp>
        <p:nvSpPr>
          <p:cNvPr id="4" name="Footer Placeholder 3">
            <a:extLst>
              <a:ext uri="{FF2B5EF4-FFF2-40B4-BE49-F238E27FC236}">
                <a16:creationId xmlns:a16="http://schemas.microsoft.com/office/drawing/2014/main" id="{1BFAD8A0-1741-45FD-A2C0-66DE02A8370D}"/>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0068342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D6DD-264B-44DE-BF05-B243E9000399}"/>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1.11  Internet and the World Wide Web</a:t>
            </a:r>
          </a:p>
        </p:txBody>
      </p:sp>
      <p:sp>
        <p:nvSpPr>
          <p:cNvPr id="3" name="Text Placeholder 2">
            <a:extLst>
              <a:ext uri="{FF2B5EF4-FFF2-40B4-BE49-F238E27FC236}">
                <a16:creationId xmlns:a16="http://schemas.microsoft.com/office/drawing/2014/main" id="{53F2DF43-ECAA-4F01-A676-F2211BD4327B}"/>
              </a:ext>
            </a:extLst>
          </p:cNvPr>
          <p:cNvSpPr>
            <a:spLocks noGrp="1"/>
          </p:cNvSpPr>
          <p:nvPr>
            <p:ph type="body" idx="1"/>
          </p:nvPr>
        </p:nvSpPr>
        <p:spPr/>
        <p:txBody>
          <a:bodyPr>
            <a:normAutofit/>
          </a:bodyPr>
          <a:lstStyle/>
          <a:p>
            <a:pPr eaLnBrk="1" hangingPunct="1">
              <a:lnSpc>
                <a:spcPct val="90000"/>
              </a:lnSpc>
              <a:defRPr/>
            </a:pPr>
            <a:r>
              <a:rPr lang="en-US" dirty="0">
                <a:solidFill>
                  <a:srgbClr val="000000"/>
                </a:solidFill>
              </a:rPr>
              <a:t>In the late 1960s, ARPA—the Advanced Research Projects Agency of the Department of Defense—rolled out plans to network the main computer systems of approximately a dozen ARPA-funded universities and research institutions.</a:t>
            </a:r>
          </a:p>
          <a:p>
            <a:pPr eaLnBrk="1" hangingPunct="1">
              <a:lnSpc>
                <a:spcPct val="90000"/>
              </a:lnSpc>
              <a:defRPr/>
            </a:pPr>
            <a:r>
              <a:rPr lang="en-US" dirty="0">
                <a:solidFill>
                  <a:srgbClr val="000000"/>
                </a:solidFill>
              </a:rPr>
              <a:t>ARPA implemented what quickly became known as the </a:t>
            </a:r>
            <a:r>
              <a:rPr lang="en-US" dirty="0" err="1"/>
              <a:t>ARPAnet</a:t>
            </a:r>
            <a:r>
              <a:rPr lang="en-US" dirty="0">
                <a:solidFill>
                  <a:srgbClr val="000000"/>
                </a:solidFill>
              </a:rPr>
              <a:t>, the precursor of today’s </a:t>
            </a:r>
            <a:r>
              <a:rPr lang="en-US" dirty="0">
                <a:solidFill>
                  <a:srgbClr val="0000FF"/>
                </a:solidFill>
              </a:rPr>
              <a:t>Internet</a:t>
            </a:r>
            <a:r>
              <a:rPr lang="en-US" dirty="0">
                <a:solidFill>
                  <a:srgbClr val="000000"/>
                </a:solidFill>
              </a:rPr>
              <a:t>. </a:t>
            </a:r>
          </a:p>
          <a:p>
            <a:pPr eaLnBrk="1" hangingPunct="1">
              <a:lnSpc>
                <a:spcPct val="90000"/>
              </a:lnSpc>
              <a:defRPr/>
            </a:pPr>
            <a:r>
              <a:rPr lang="en-US" dirty="0">
                <a:solidFill>
                  <a:srgbClr val="000000"/>
                </a:solidFill>
              </a:rPr>
              <a:t>Its main benefit proved to be the capability for quick and easy communication via e-mail.</a:t>
            </a:r>
          </a:p>
          <a:p>
            <a:pPr eaLnBrk="1" hangingPunct="1">
              <a:lnSpc>
                <a:spcPct val="90000"/>
              </a:lnSpc>
              <a:defRPr/>
            </a:pPr>
            <a:r>
              <a:rPr lang="en-US" dirty="0">
                <a:solidFill>
                  <a:srgbClr val="000000"/>
                </a:solidFill>
              </a:rPr>
              <a:t>This is true even on today’s Internet, with e-mail, instant messaging, file transfer and social media such as Facebook and Twitter, enabling billions of people worldwide to communicate quickly and easily.</a:t>
            </a:r>
          </a:p>
        </p:txBody>
      </p:sp>
      <p:sp>
        <p:nvSpPr>
          <p:cNvPr id="45060" name="Footer Placeholder 3">
            <a:extLst>
              <a:ext uri="{FF2B5EF4-FFF2-40B4-BE49-F238E27FC236}">
                <a16:creationId xmlns:a16="http://schemas.microsoft.com/office/drawing/2014/main" id="{F53C9BDE-A204-4197-AA85-5D598D5FF972}"/>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266906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BED8-A8C7-479D-AFEC-98F140DDE545}"/>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  Introduction (Cont.)</a:t>
            </a:r>
          </a:p>
        </p:txBody>
      </p:sp>
      <p:sp>
        <p:nvSpPr>
          <p:cNvPr id="15363" name="Text Placeholder 2">
            <a:extLst>
              <a:ext uri="{FF2B5EF4-FFF2-40B4-BE49-F238E27FC236}">
                <a16:creationId xmlns:a16="http://schemas.microsoft.com/office/drawing/2014/main" id="{1E6472E5-9242-4BEF-AEC3-F65663C7E530}"/>
              </a:ext>
            </a:extLst>
          </p:cNvPr>
          <p:cNvSpPr>
            <a:spLocks noGrp="1"/>
          </p:cNvSpPr>
          <p:nvPr>
            <p:ph type="body" idx="1"/>
          </p:nvPr>
        </p:nvSpPr>
        <p:spPr/>
        <p:txBody>
          <a:bodyPr/>
          <a:lstStyle/>
          <a:p>
            <a:pPr marL="109537" indent="0">
              <a:buNone/>
              <a:defRPr/>
            </a:pPr>
            <a:r>
              <a:rPr lang="en-US" altLang="en-US" b="1" i="1" dirty="0">
                <a:solidFill>
                  <a:srgbClr val="000000"/>
                </a:solidFill>
              </a:rPr>
              <a:t>Java Standard Edition</a:t>
            </a:r>
          </a:p>
          <a:p>
            <a:pPr eaLnBrk="1" hangingPunct="1">
              <a:defRPr/>
            </a:pPr>
            <a:r>
              <a:rPr lang="en-US" altLang="en-US" dirty="0">
                <a:solidFill>
                  <a:srgbClr val="000000"/>
                </a:solidFill>
              </a:rPr>
              <a:t>Java How to Program, 10/e is based on Java Standard Edition 8 (Java SE 8) and Java Standard Edition 9 (Java SE 9)</a:t>
            </a:r>
          </a:p>
          <a:p>
            <a:pPr eaLnBrk="1" hangingPunct="1">
              <a:defRPr/>
            </a:pPr>
            <a:r>
              <a:rPr lang="en-US" altLang="en-US" dirty="0">
                <a:solidFill>
                  <a:srgbClr val="0000FF"/>
                </a:solidFill>
              </a:rPr>
              <a:t>Java Standard Edition </a:t>
            </a:r>
            <a:r>
              <a:rPr lang="en-US" altLang="en-US" dirty="0">
                <a:solidFill>
                  <a:srgbClr val="000000"/>
                </a:solidFill>
              </a:rPr>
              <a:t>contains the capabilities needed to develop desktop and server applications. </a:t>
            </a:r>
          </a:p>
          <a:p>
            <a:pPr eaLnBrk="1" hangingPunct="1">
              <a:defRPr/>
            </a:pPr>
            <a:r>
              <a:rPr lang="en-US" altLang="en-US" dirty="0">
                <a:solidFill>
                  <a:srgbClr val="000000"/>
                </a:solidFill>
              </a:rPr>
              <a:t>Prior to Java SE 8, Java supported three programming paradigms</a:t>
            </a:r>
          </a:p>
          <a:p>
            <a:pPr lvl="1">
              <a:defRPr/>
            </a:pPr>
            <a:r>
              <a:rPr lang="en-US" altLang="en-US" dirty="0">
                <a:solidFill>
                  <a:srgbClr val="000000"/>
                </a:solidFill>
              </a:rPr>
              <a:t>Procedural programming</a:t>
            </a:r>
          </a:p>
          <a:p>
            <a:pPr lvl="1">
              <a:defRPr/>
            </a:pPr>
            <a:r>
              <a:rPr lang="en-US" altLang="en-US" dirty="0">
                <a:solidFill>
                  <a:srgbClr val="000000"/>
                </a:solidFill>
              </a:rPr>
              <a:t>Object-oriented programming </a:t>
            </a:r>
          </a:p>
          <a:p>
            <a:pPr lvl="1">
              <a:defRPr/>
            </a:pPr>
            <a:r>
              <a:rPr lang="en-US" altLang="en-US" dirty="0">
                <a:solidFill>
                  <a:srgbClr val="000000"/>
                </a:solidFill>
              </a:rPr>
              <a:t>Generic programming</a:t>
            </a:r>
          </a:p>
          <a:p>
            <a:pPr eaLnBrk="1" hangingPunct="1">
              <a:defRPr/>
            </a:pPr>
            <a:r>
              <a:rPr lang="en-US" altLang="en-US" dirty="0">
                <a:solidFill>
                  <a:srgbClr val="000000"/>
                </a:solidFill>
              </a:rPr>
              <a:t>Java SE 8 added the beginnings of functional programming with lambdas and streams</a:t>
            </a:r>
          </a:p>
        </p:txBody>
      </p:sp>
      <p:sp>
        <p:nvSpPr>
          <p:cNvPr id="4" name="Footer Placeholder 3">
            <a:extLst>
              <a:ext uri="{FF2B5EF4-FFF2-40B4-BE49-F238E27FC236}">
                <a16:creationId xmlns:a16="http://schemas.microsoft.com/office/drawing/2014/main" id="{3168419E-F015-4539-AD03-6C1B0BE2E2BB}"/>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4247035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83A4-07FA-4C90-9601-31C6CC58DE08}"/>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1.11  Internet and the World Wide Web (Cont.)</a:t>
            </a:r>
          </a:p>
        </p:txBody>
      </p:sp>
      <p:sp>
        <p:nvSpPr>
          <p:cNvPr id="105475" name="Text Placeholder 2">
            <a:extLst>
              <a:ext uri="{FF2B5EF4-FFF2-40B4-BE49-F238E27FC236}">
                <a16:creationId xmlns:a16="http://schemas.microsoft.com/office/drawing/2014/main" id="{CB29B0A1-903B-47F0-B235-08242E8E08F2}"/>
              </a:ext>
            </a:extLst>
          </p:cNvPr>
          <p:cNvSpPr>
            <a:spLocks noGrp="1"/>
          </p:cNvSpPr>
          <p:nvPr>
            <p:ph type="body" idx="1"/>
          </p:nvPr>
        </p:nvSpPr>
        <p:spPr/>
        <p:txBody>
          <a:bodyPr/>
          <a:lstStyle/>
          <a:p>
            <a:pPr eaLnBrk="1" hangingPunct="1">
              <a:lnSpc>
                <a:spcPct val="90000"/>
              </a:lnSpc>
            </a:pPr>
            <a:r>
              <a:rPr lang="en-US" altLang="en-US" dirty="0">
                <a:solidFill>
                  <a:srgbClr val="000000"/>
                </a:solidFill>
              </a:rPr>
              <a:t>The protocol (set of rules) for communicating over the </a:t>
            </a:r>
            <a:r>
              <a:rPr lang="en-US" altLang="en-US" dirty="0" err="1">
                <a:solidFill>
                  <a:srgbClr val="000000"/>
                </a:solidFill>
              </a:rPr>
              <a:t>ARPAnet</a:t>
            </a:r>
            <a:r>
              <a:rPr lang="en-US" altLang="en-US" dirty="0">
                <a:solidFill>
                  <a:srgbClr val="000000"/>
                </a:solidFill>
              </a:rPr>
              <a:t> became known as the </a:t>
            </a:r>
            <a:r>
              <a:rPr lang="en-US" altLang="en-US" dirty="0">
                <a:solidFill>
                  <a:srgbClr val="0000FF"/>
                </a:solidFill>
              </a:rPr>
              <a:t>Transmission Control Protocol (TCP)</a:t>
            </a:r>
            <a:r>
              <a:rPr lang="en-US" altLang="en-US" dirty="0">
                <a:solidFill>
                  <a:srgbClr val="000000"/>
                </a:solidFill>
              </a:rPr>
              <a:t>. </a:t>
            </a:r>
          </a:p>
          <a:p>
            <a:pPr eaLnBrk="1" hangingPunct="1">
              <a:lnSpc>
                <a:spcPct val="90000"/>
              </a:lnSpc>
            </a:pPr>
            <a:r>
              <a:rPr lang="en-US" altLang="en-US" dirty="0">
                <a:solidFill>
                  <a:srgbClr val="000000"/>
                </a:solidFill>
              </a:rPr>
              <a:t>TCP ensured that messages, consisting of sequentially numbered pieces called </a:t>
            </a:r>
            <a:r>
              <a:rPr lang="en-US" altLang="en-US" i="1" dirty="0">
                <a:solidFill>
                  <a:srgbClr val="000000"/>
                </a:solidFill>
              </a:rPr>
              <a:t>packets</a:t>
            </a:r>
            <a:r>
              <a:rPr lang="en-US" altLang="en-US" dirty="0">
                <a:solidFill>
                  <a:srgbClr val="000000"/>
                </a:solidFill>
              </a:rPr>
              <a:t>, were properly routed from sender to receiver, arrived intact and were assembled in the correct order.</a:t>
            </a:r>
          </a:p>
        </p:txBody>
      </p:sp>
      <p:sp>
        <p:nvSpPr>
          <p:cNvPr id="45060" name="Footer Placeholder 3">
            <a:extLst>
              <a:ext uri="{FF2B5EF4-FFF2-40B4-BE49-F238E27FC236}">
                <a16:creationId xmlns:a16="http://schemas.microsoft.com/office/drawing/2014/main" id="{77E5A252-79A2-4A93-B044-BCF718D8B937}"/>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10449451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4FA4-8B7B-4889-A641-A3E84847CBB6}"/>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1.11.1  Internet: A Network of Networks</a:t>
            </a:r>
          </a:p>
        </p:txBody>
      </p:sp>
      <p:sp>
        <p:nvSpPr>
          <p:cNvPr id="106499" name="Text Placeholder 2">
            <a:extLst>
              <a:ext uri="{FF2B5EF4-FFF2-40B4-BE49-F238E27FC236}">
                <a16:creationId xmlns:a16="http://schemas.microsoft.com/office/drawing/2014/main" id="{D8D47EA2-65FD-40C8-B5E1-C2C88F1A1787}"/>
              </a:ext>
            </a:extLst>
          </p:cNvPr>
          <p:cNvSpPr>
            <a:spLocks noGrp="1"/>
          </p:cNvSpPr>
          <p:nvPr>
            <p:ph type="body" idx="1"/>
          </p:nvPr>
        </p:nvSpPr>
        <p:spPr/>
        <p:txBody>
          <a:bodyPr/>
          <a:lstStyle/>
          <a:p>
            <a:pPr eaLnBrk="1" hangingPunct="1">
              <a:lnSpc>
                <a:spcPct val="90000"/>
              </a:lnSpc>
            </a:pPr>
            <a:r>
              <a:rPr lang="en-US" altLang="en-US" dirty="0">
                <a:solidFill>
                  <a:srgbClr val="000000"/>
                </a:solidFill>
              </a:rPr>
              <a:t>In parallel with the early evolution of the Internet, organizations worldwide were implementing their own networks for both </a:t>
            </a:r>
            <a:r>
              <a:rPr lang="en-US" altLang="en-US" dirty="0" err="1">
                <a:solidFill>
                  <a:srgbClr val="000000"/>
                </a:solidFill>
              </a:rPr>
              <a:t>intraorganization</a:t>
            </a:r>
            <a:r>
              <a:rPr lang="en-US" altLang="en-US" dirty="0">
                <a:solidFill>
                  <a:srgbClr val="000000"/>
                </a:solidFill>
              </a:rPr>
              <a:t> (that is, within an organization) and </a:t>
            </a:r>
            <a:r>
              <a:rPr lang="en-US" altLang="en-US" dirty="0" err="1">
                <a:solidFill>
                  <a:srgbClr val="000000"/>
                </a:solidFill>
              </a:rPr>
              <a:t>interorganization</a:t>
            </a:r>
            <a:r>
              <a:rPr lang="en-US" altLang="en-US" dirty="0">
                <a:solidFill>
                  <a:srgbClr val="000000"/>
                </a:solidFill>
              </a:rPr>
              <a:t> (that is, between organizations) communication. </a:t>
            </a:r>
          </a:p>
          <a:p>
            <a:pPr eaLnBrk="1" hangingPunct="1">
              <a:lnSpc>
                <a:spcPct val="90000"/>
              </a:lnSpc>
            </a:pPr>
            <a:r>
              <a:rPr lang="en-US" altLang="en-US" dirty="0">
                <a:solidFill>
                  <a:srgbClr val="000000"/>
                </a:solidFill>
              </a:rPr>
              <a:t>One challenge was to enable these different networks to communicate with each other. </a:t>
            </a:r>
          </a:p>
          <a:p>
            <a:pPr eaLnBrk="1" hangingPunct="1">
              <a:lnSpc>
                <a:spcPct val="90000"/>
              </a:lnSpc>
            </a:pPr>
            <a:r>
              <a:rPr lang="en-US" altLang="en-US" dirty="0">
                <a:solidFill>
                  <a:srgbClr val="000000"/>
                </a:solidFill>
              </a:rPr>
              <a:t>The Internet Protocol (IP) created a true “network of networks,” the current architecture of the Internet. </a:t>
            </a:r>
          </a:p>
          <a:p>
            <a:pPr eaLnBrk="1" hangingPunct="1">
              <a:lnSpc>
                <a:spcPct val="90000"/>
              </a:lnSpc>
            </a:pPr>
            <a:r>
              <a:rPr lang="en-US" altLang="en-US" dirty="0">
                <a:solidFill>
                  <a:srgbClr val="000000"/>
                </a:solidFill>
              </a:rPr>
              <a:t>The combined set of protocols is now called </a:t>
            </a:r>
            <a:r>
              <a:rPr lang="en-US" altLang="en-US" dirty="0">
                <a:solidFill>
                  <a:srgbClr val="0000FF"/>
                </a:solidFill>
              </a:rPr>
              <a:t>TCP/IP</a:t>
            </a:r>
            <a:r>
              <a:rPr lang="en-US" altLang="en-US" dirty="0">
                <a:solidFill>
                  <a:srgbClr val="000000"/>
                </a:solidFill>
              </a:rPr>
              <a:t>.</a:t>
            </a:r>
          </a:p>
          <a:p>
            <a:pPr>
              <a:lnSpc>
                <a:spcPct val="90000"/>
              </a:lnSpc>
            </a:pPr>
            <a:r>
              <a:rPr lang="en-US" dirty="0"/>
              <a:t>Each Internet-connected- device has an </a:t>
            </a:r>
            <a:r>
              <a:rPr lang="en-US" b="1" dirty="0"/>
              <a:t>IP address</a:t>
            </a:r>
            <a:r>
              <a:rPr lang="en-US" dirty="0"/>
              <a:t>—a unique numerical identifier used by devices communicating via TCP/IP to locate one another on the Internet.</a:t>
            </a:r>
          </a:p>
          <a:p>
            <a:pPr eaLnBrk="1" hangingPunct="1">
              <a:lnSpc>
                <a:spcPct val="90000"/>
              </a:lnSpc>
            </a:pPr>
            <a:endParaRPr lang="en-US" altLang="en-US" dirty="0">
              <a:solidFill>
                <a:srgbClr val="000000"/>
              </a:solidFill>
            </a:endParaRPr>
          </a:p>
        </p:txBody>
      </p:sp>
      <p:sp>
        <p:nvSpPr>
          <p:cNvPr id="45060" name="Footer Placeholder 3">
            <a:extLst>
              <a:ext uri="{FF2B5EF4-FFF2-40B4-BE49-F238E27FC236}">
                <a16:creationId xmlns:a16="http://schemas.microsoft.com/office/drawing/2014/main" id="{B7325B17-5957-41C0-BEC3-2668C8562625}"/>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21457341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40AE-73DF-44D7-8AFF-A801B98A7A75}"/>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1.11.1  The Internet: A Network of Networks (Cont.)</a:t>
            </a:r>
          </a:p>
        </p:txBody>
      </p:sp>
      <p:sp>
        <p:nvSpPr>
          <p:cNvPr id="107523" name="Text Placeholder 2">
            <a:extLst>
              <a:ext uri="{FF2B5EF4-FFF2-40B4-BE49-F238E27FC236}">
                <a16:creationId xmlns:a16="http://schemas.microsoft.com/office/drawing/2014/main" id="{70DB205D-CF22-4899-BED6-62600B4A9604}"/>
              </a:ext>
            </a:extLst>
          </p:cNvPr>
          <p:cNvSpPr>
            <a:spLocks noGrp="1"/>
          </p:cNvSpPr>
          <p:nvPr>
            <p:ph type="body" idx="1"/>
          </p:nvPr>
        </p:nvSpPr>
        <p:spPr/>
        <p:txBody>
          <a:bodyPr/>
          <a:lstStyle/>
          <a:p>
            <a:pPr eaLnBrk="1" hangingPunct="1"/>
            <a:r>
              <a:rPr lang="en-US" altLang="en-US" dirty="0">
                <a:solidFill>
                  <a:srgbClr val="000000"/>
                </a:solidFill>
              </a:rPr>
              <a:t>Businesses rapidly realized that by using the Internet, they could improve their operations and offer new and better services to their clients.</a:t>
            </a:r>
          </a:p>
          <a:p>
            <a:pPr eaLnBrk="1" hangingPunct="1"/>
            <a:r>
              <a:rPr lang="en-US" altLang="en-US" dirty="0">
                <a:solidFill>
                  <a:srgbClr val="000000"/>
                </a:solidFill>
              </a:rPr>
              <a:t>This generated fierce competition among communications carriers and hardware and software suppliers to meet the increased infrastructure demand.</a:t>
            </a:r>
          </a:p>
          <a:p>
            <a:pPr eaLnBrk="1" hangingPunct="1"/>
            <a:r>
              <a:rPr lang="en-US" altLang="en-US" dirty="0">
                <a:solidFill>
                  <a:srgbClr val="000000"/>
                </a:solidFill>
              </a:rPr>
              <a:t>As a result, </a:t>
            </a:r>
            <a:r>
              <a:rPr lang="en-US" altLang="en-US" dirty="0">
                <a:solidFill>
                  <a:srgbClr val="0000FF"/>
                </a:solidFill>
              </a:rPr>
              <a:t>bandwidth</a:t>
            </a:r>
            <a:r>
              <a:rPr lang="en-US" altLang="en-US" dirty="0">
                <a:solidFill>
                  <a:srgbClr val="000000"/>
                </a:solidFill>
              </a:rPr>
              <a:t>—the information-carrying capacity of communications lines—on the Internet has increased tremendously, while hardware costs have plummeted.</a:t>
            </a:r>
          </a:p>
        </p:txBody>
      </p:sp>
      <p:sp>
        <p:nvSpPr>
          <p:cNvPr id="46084" name="Footer Placeholder 3">
            <a:extLst>
              <a:ext uri="{FF2B5EF4-FFF2-40B4-BE49-F238E27FC236}">
                <a16:creationId xmlns:a16="http://schemas.microsoft.com/office/drawing/2014/main" id="{0C1958F3-2640-41B3-85A2-500FB0D5073A}"/>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16666016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4EF8-7129-4415-B782-01FF77606085}"/>
              </a:ext>
            </a:extLst>
          </p:cNvPr>
          <p:cNvSpPr>
            <a:spLocks noGrp="1"/>
          </p:cNvSpPr>
          <p:nvPr>
            <p:ph type="title"/>
          </p:nvPr>
        </p:nvSpPr>
        <p:spPr/>
        <p:txBody>
          <a:bodyPr>
            <a:normAutofit fontScale="90000"/>
          </a:bodyPr>
          <a:lstStyle/>
          <a:p>
            <a:pPr fontAlgn="auto">
              <a:spcAft>
                <a:spcPts val="0"/>
              </a:spcAft>
              <a:defRPr/>
            </a:pPr>
            <a:r>
              <a:rPr lang="en-US" dirty="0">
                <a:solidFill>
                  <a:srgbClr val="3380E6"/>
                </a:solidFill>
                <a:latin typeface="Calibri" panose="020F0502020204030204" pitchFamily="34" charset="0"/>
              </a:rPr>
              <a:t>1.11.2  World Wide Web: Making the Internet User-Friendly</a:t>
            </a:r>
          </a:p>
        </p:txBody>
      </p:sp>
      <p:sp>
        <p:nvSpPr>
          <p:cNvPr id="108547" name="Text Placeholder 2">
            <a:extLst>
              <a:ext uri="{FF2B5EF4-FFF2-40B4-BE49-F238E27FC236}">
                <a16:creationId xmlns:a16="http://schemas.microsoft.com/office/drawing/2014/main" id="{334F5947-A065-490C-9F80-6747B265151D}"/>
              </a:ext>
            </a:extLst>
          </p:cNvPr>
          <p:cNvSpPr>
            <a:spLocks noGrp="1"/>
          </p:cNvSpPr>
          <p:nvPr>
            <p:ph type="body" idx="1"/>
          </p:nvPr>
        </p:nvSpPr>
        <p:spPr/>
        <p:txBody>
          <a:bodyPr/>
          <a:lstStyle/>
          <a:p>
            <a:pPr eaLnBrk="1" hangingPunct="1"/>
            <a:r>
              <a:rPr lang="en-US" altLang="en-US" dirty="0">
                <a:solidFill>
                  <a:srgbClr val="000000"/>
                </a:solidFill>
              </a:rPr>
              <a:t>The </a:t>
            </a:r>
            <a:r>
              <a:rPr lang="en-US" altLang="en-US" dirty="0">
                <a:solidFill>
                  <a:srgbClr val="0000FF"/>
                </a:solidFill>
              </a:rPr>
              <a:t>World Wide Web</a:t>
            </a:r>
            <a:r>
              <a:rPr lang="en-US" altLang="en-US" dirty="0">
                <a:solidFill>
                  <a:srgbClr val="000000"/>
                </a:solidFill>
              </a:rPr>
              <a:t> (simply called “the web”) is a collection of hardware and software associated with the Internet that allows computer users to locate and view documents with various combinations of text, graphics, animations, audios and videos on almost any subject.</a:t>
            </a:r>
          </a:p>
        </p:txBody>
      </p:sp>
      <p:sp>
        <p:nvSpPr>
          <p:cNvPr id="47108" name="Footer Placeholder 3">
            <a:extLst>
              <a:ext uri="{FF2B5EF4-FFF2-40B4-BE49-F238E27FC236}">
                <a16:creationId xmlns:a16="http://schemas.microsoft.com/office/drawing/2014/main" id="{B76E20BA-3022-4CFD-B9F2-AED8869B75EE}"/>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37055971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AF85-DC5A-45CB-9E13-E5C2E70FEA7F}"/>
              </a:ext>
            </a:extLst>
          </p:cNvPr>
          <p:cNvSpPr>
            <a:spLocks noGrp="1"/>
          </p:cNvSpPr>
          <p:nvPr>
            <p:ph type="title"/>
          </p:nvPr>
        </p:nvSpPr>
        <p:spPr/>
        <p:txBody>
          <a:bodyPr>
            <a:normAutofit fontScale="90000"/>
          </a:bodyPr>
          <a:lstStyle/>
          <a:p>
            <a:pPr fontAlgn="auto">
              <a:spcAft>
                <a:spcPts val="0"/>
              </a:spcAft>
              <a:defRPr/>
            </a:pPr>
            <a:r>
              <a:rPr lang="en-US" dirty="0">
                <a:solidFill>
                  <a:srgbClr val="3380E6"/>
                </a:solidFill>
                <a:latin typeface="Calibri" panose="020F0502020204030204" pitchFamily="34" charset="0"/>
              </a:rPr>
              <a:t>1.11.2  The World Wide Web: Making the Internet User-Friendly (Cont.)</a:t>
            </a:r>
          </a:p>
        </p:txBody>
      </p:sp>
      <p:sp>
        <p:nvSpPr>
          <p:cNvPr id="109571" name="Text Placeholder 2">
            <a:extLst>
              <a:ext uri="{FF2B5EF4-FFF2-40B4-BE49-F238E27FC236}">
                <a16:creationId xmlns:a16="http://schemas.microsoft.com/office/drawing/2014/main" id="{D933782D-72C5-46A6-9C9B-43B66639CB41}"/>
              </a:ext>
            </a:extLst>
          </p:cNvPr>
          <p:cNvSpPr>
            <a:spLocks noGrp="1"/>
          </p:cNvSpPr>
          <p:nvPr>
            <p:ph type="body" idx="1"/>
          </p:nvPr>
        </p:nvSpPr>
        <p:spPr/>
        <p:txBody>
          <a:bodyPr/>
          <a:lstStyle/>
          <a:p>
            <a:r>
              <a:rPr lang="en-US" altLang="en-US" dirty="0">
                <a:solidFill>
                  <a:srgbClr val="000000"/>
                </a:solidFill>
              </a:rPr>
              <a:t>In 1989, Tim Berners-Lee of CERN (the European Organization for Nuclear Research) began </a:t>
            </a:r>
            <a:r>
              <a:rPr lang="en-US" dirty="0"/>
              <a:t>developing </a:t>
            </a:r>
            <a:r>
              <a:rPr lang="en-US" b="1" dirty="0" err="1"/>
              <a:t>HyperText</a:t>
            </a:r>
            <a:r>
              <a:rPr lang="en-US" b="1" dirty="0"/>
              <a:t> Markup Language (HTML)</a:t>
            </a:r>
            <a:r>
              <a:rPr lang="en-US" dirty="0"/>
              <a:t>—the technology for sharing information via “hyperlinked” text documents</a:t>
            </a:r>
            <a:endParaRPr lang="en-US" altLang="en-US" dirty="0">
              <a:solidFill>
                <a:srgbClr val="000000"/>
              </a:solidFill>
            </a:endParaRPr>
          </a:p>
          <a:p>
            <a:pPr eaLnBrk="1" hangingPunct="1"/>
            <a:r>
              <a:rPr lang="en-US" altLang="en-US" dirty="0">
                <a:solidFill>
                  <a:srgbClr val="000000"/>
                </a:solidFill>
              </a:rPr>
              <a:t>He also wrote communication protocols such as </a:t>
            </a:r>
            <a:r>
              <a:rPr lang="en-US" altLang="en-US" dirty="0" err="1">
                <a:solidFill>
                  <a:srgbClr val="0000FF"/>
                </a:solidFill>
              </a:rPr>
              <a:t>HyperText</a:t>
            </a:r>
            <a:r>
              <a:rPr lang="en-US" altLang="en-US" dirty="0">
                <a:solidFill>
                  <a:srgbClr val="0000FF"/>
                </a:solidFill>
              </a:rPr>
              <a:t> Transfer Protocol (HTTP)</a:t>
            </a:r>
            <a:r>
              <a:rPr lang="en-US" altLang="en-US" dirty="0">
                <a:solidFill>
                  <a:srgbClr val="000000"/>
                </a:solidFill>
              </a:rPr>
              <a:t> to form the backbone of his new hypertext information system, which he referred to as the World Wide Web.</a:t>
            </a:r>
          </a:p>
        </p:txBody>
      </p:sp>
      <p:sp>
        <p:nvSpPr>
          <p:cNvPr id="48132" name="Footer Placeholder 3">
            <a:extLst>
              <a:ext uri="{FF2B5EF4-FFF2-40B4-BE49-F238E27FC236}">
                <a16:creationId xmlns:a16="http://schemas.microsoft.com/office/drawing/2014/main" id="{1F4EED55-0306-4676-A1B1-16FE83299BB0}"/>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6805225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BA2-8851-4473-BED9-FB0993191E45}"/>
              </a:ext>
            </a:extLst>
          </p:cNvPr>
          <p:cNvSpPr>
            <a:spLocks noGrp="1"/>
          </p:cNvSpPr>
          <p:nvPr>
            <p:ph type="title"/>
          </p:nvPr>
        </p:nvSpPr>
        <p:spPr/>
        <p:txBody>
          <a:bodyPr>
            <a:normAutofit fontScale="90000"/>
          </a:bodyPr>
          <a:lstStyle/>
          <a:p>
            <a:pPr fontAlgn="auto">
              <a:spcAft>
                <a:spcPts val="0"/>
              </a:spcAft>
              <a:defRPr/>
            </a:pPr>
            <a:r>
              <a:rPr lang="en-US" dirty="0">
                <a:solidFill>
                  <a:srgbClr val="3380E6"/>
                </a:solidFill>
                <a:latin typeface="Calibri" panose="020F0502020204030204" pitchFamily="34" charset="0"/>
              </a:rPr>
              <a:t>1.11.2  The World Wide Web: Making the Internet User-Friendly (Cont.)</a:t>
            </a:r>
          </a:p>
        </p:txBody>
      </p:sp>
      <p:sp>
        <p:nvSpPr>
          <p:cNvPr id="110595" name="Text Placeholder 2">
            <a:extLst>
              <a:ext uri="{FF2B5EF4-FFF2-40B4-BE49-F238E27FC236}">
                <a16:creationId xmlns:a16="http://schemas.microsoft.com/office/drawing/2014/main" id="{55AA591D-8441-432D-A0FB-15DEF8490C83}"/>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In 1994, Berners-Lee founded  the </a:t>
            </a:r>
            <a:r>
              <a:rPr lang="en-US" altLang="en-US" sz="2500" dirty="0">
                <a:solidFill>
                  <a:srgbClr val="0000FF"/>
                </a:solidFill>
              </a:rPr>
              <a:t>World Wide Web Consortium (W3C)</a:t>
            </a:r>
            <a:r>
              <a:rPr lang="en-US" altLang="en-US" sz="2500" dirty="0">
                <a:solidFill>
                  <a:srgbClr val="000000"/>
                </a:solidFill>
              </a:rPr>
              <a:t>, devoted to developing web technologies.</a:t>
            </a:r>
          </a:p>
          <a:p>
            <a:pPr eaLnBrk="1" hangingPunct="1">
              <a:lnSpc>
                <a:spcPct val="90000"/>
              </a:lnSpc>
            </a:pPr>
            <a:r>
              <a:rPr lang="en-US" altLang="en-US" sz="2500" dirty="0">
                <a:solidFill>
                  <a:srgbClr val="000000"/>
                </a:solidFill>
              </a:rPr>
              <a:t>One of the W3C’s goals is to make the web accessible to everyone regardless of disabilities, language or culture.</a:t>
            </a:r>
          </a:p>
        </p:txBody>
      </p:sp>
      <p:sp>
        <p:nvSpPr>
          <p:cNvPr id="49156" name="Footer Placeholder 3">
            <a:extLst>
              <a:ext uri="{FF2B5EF4-FFF2-40B4-BE49-F238E27FC236}">
                <a16:creationId xmlns:a16="http://schemas.microsoft.com/office/drawing/2014/main" id="{5583A6B5-583A-4B51-8362-0E7227AB9A01}"/>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31240595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59B87-325A-498D-96E2-D50F02BF9989}"/>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1.11.3  Web Services and </a:t>
            </a:r>
            <a:r>
              <a:rPr lang="en-US" dirty="0" err="1">
                <a:solidFill>
                  <a:srgbClr val="3380E6"/>
                </a:solidFill>
                <a:latin typeface="Calibri" panose="020F0502020204030204" pitchFamily="34" charset="0"/>
              </a:rPr>
              <a:t>Mashups</a:t>
            </a:r>
            <a:endParaRPr lang="en-US" dirty="0">
              <a:solidFill>
                <a:srgbClr val="3380E6"/>
              </a:solidFill>
              <a:latin typeface="Calibri" panose="020F0502020204030204" pitchFamily="34" charset="0"/>
            </a:endParaRPr>
          </a:p>
        </p:txBody>
      </p:sp>
      <p:sp>
        <p:nvSpPr>
          <p:cNvPr id="111619" name="Text Placeholder 2">
            <a:extLst>
              <a:ext uri="{FF2B5EF4-FFF2-40B4-BE49-F238E27FC236}">
                <a16:creationId xmlns:a16="http://schemas.microsoft.com/office/drawing/2014/main" id="{FBCFBA3B-BE26-4C43-A27C-7AA1548D4B2B}"/>
              </a:ext>
            </a:extLst>
          </p:cNvPr>
          <p:cNvSpPr>
            <a:spLocks noGrp="1"/>
          </p:cNvSpPr>
          <p:nvPr>
            <p:ph type="body" idx="1"/>
          </p:nvPr>
        </p:nvSpPr>
        <p:spPr/>
        <p:txBody>
          <a:bodyPr/>
          <a:lstStyle/>
          <a:p>
            <a:pPr eaLnBrk="1" hangingPunct="1"/>
            <a:r>
              <a:rPr lang="en-US" altLang="en-US" dirty="0">
                <a:solidFill>
                  <a:srgbClr val="000000"/>
                </a:solidFill>
              </a:rPr>
              <a:t>A mashup is an applications-development methodology in which you can rapidly develop powerful software applications by combining (often free) complementary web services and other forms of information feeds. </a:t>
            </a:r>
          </a:p>
        </p:txBody>
      </p:sp>
      <p:sp>
        <p:nvSpPr>
          <p:cNvPr id="4" name="Footer Placeholder 3">
            <a:extLst>
              <a:ext uri="{FF2B5EF4-FFF2-40B4-BE49-F238E27FC236}">
                <a16:creationId xmlns:a16="http://schemas.microsoft.com/office/drawing/2014/main" id="{99BF65A4-E37E-4589-8490-DFE6E9F8D7A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8529088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4">
            <a:extLst>
              <a:ext uri="{FF2B5EF4-FFF2-40B4-BE49-F238E27FC236}">
                <a16:creationId xmlns:a16="http://schemas.microsoft.com/office/drawing/2014/main" id="{4FF8FC24-4509-45BB-969E-903E495366A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8988" y="0"/>
            <a:ext cx="10612437" cy="6858000"/>
          </a:xfrm>
          <a:prstGeom prst="rect">
            <a:avLst/>
          </a:prstGeom>
        </p:spPr>
      </p:pic>
      <p:sp>
        <p:nvSpPr>
          <p:cNvPr id="4" name="Footer Placeholder 3">
            <a:extLst>
              <a:ext uri="{FF2B5EF4-FFF2-40B4-BE49-F238E27FC236}">
                <a16:creationId xmlns:a16="http://schemas.microsoft.com/office/drawing/2014/main" id="{51605963-1F96-4A63-BCC6-BB9E8EB200F8}"/>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4610623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5">
            <a:extLst>
              <a:ext uri="{FF2B5EF4-FFF2-40B4-BE49-F238E27FC236}">
                <a16:creationId xmlns:a16="http://schemas.microsoft.com/office/drawing/2014/main" id="{AFC30024-74C4-4561-BF55-63E9C66B8C1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96963" y="0"/>
            <a:ext cx="9996487" cy="6858000"/>
          </a:xfrm>
          <a:prstGeom prst="rect">
            <a:avLst/>
          </a:prstGeom>
        </p:spPr>
      </p:pic>
      <p:sp>
        <p:nvSpPr>
          <p:cNvPr id="4" name="Footer Placeholder 3">
            <a:extLst>
              <a:ext uri="{FF2B5EF4-FFF2-40B4-BE49-F238E27FC236}">
                <a16:creationId xmlns:a16="http://schemas.microsoft.com/office/drawing/2014/main" id="{06A2446D-5C14-4628-8E30-AECD9DB9CC22}"/>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527417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F565-99C1-45E0-BE9D-B008337F8398}"/>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1.11.4  Internet of Things</a:t>
            </a:r>
          </a:p>
        </p:txBody>
      </p:sp>
      <p:sp>
        <p:nvSpPr>
          <p:cNvPr id="115715" name="Text Placeholder 2">
            <a:extLst>
              <a:ext uri="{FF2B5EF4-FFF2-40B4-BE49-F238E27FC236}">
                <a16:creationId xmlns:a16="http://schemas.microsoft.com/office/drawing/2014/main" id="{6F95C43E-E79C-473C-A2EB-2CD214BC2F0F}"/>
              </a:ext>
            </a:extLst>
          </p:cNvPr>
          <p:cNvSpPr>
            <a:spLocks noGrp="1"/>
          </p:cNvSpPr>
          <p:nvPr>
            <p:ph type="body" idx="1"/>
          </p:nvPr>
        </p:nvSpPr>
        <p:spPr/>
        <p:txBody>
          <a:bodyPr/>
          <a:lstStyle/>
          <a:p>
            <a:pPr eaLnBrk="1" hangingPunct="1">
              <a:lnSpc>
                <a:spcPct val="90000"/>
              </a:lnSpc>
            </a:pPr>
            <a:r>
              <a:rPr lang="en-US" altLang="en-US" sz="2000" dirty="0">
                <a:solidFill>
                  <a:srgbClr val="000000"/>
                </a:solidFill>
              </a:rPr>
              <a:t>The Internet is no longer just a network of computers—it’s an </a:t>
            </a:r>
            <a:r>
              <a:rPr lang="en-US" altLang="en-US" sz="2000" dirty="0">
                <a:solidFill>
                  <a:srgbClr val="0000FF"/>
                </a:solidFill>
              </a:rPr>
              <a:t>Internet of Things</a:t>
            </a:r>
            <a:r>
              <a:rPr lang="en-US" altLang="en-US" sz="2000" dirty="0">
                <a:solidFill>
                  <a:srgbClr val="000000"/>
                </a:solidFill>
              </a:rPr>
              <a:t> (IoT) </a:t>
            </a:r>
          </a:p>
          <a:p>
            <a:pPr eaLnBrk="1" hangingPunct="1">
              <a:lnSpc>
                <a:spcPct val="90000"/>
              </a:lnSpc>
            </a:pPr>
            <a:r>
              <a:rPr lang="en-US" altLang="en-US" sz="2000" dirty="0">
                <a:solidFill>
                  <a:srgbClr val="000000"/>
                </a:solidFill>
              </a:rPr>
              <a:t>A </a:t>
            </a:r>
            <a:r>
              <a:rPr lang="en-US" altLang="en-US" sz="2000" i="1" dirty="0">
                <a:solidFill>
                  <a:srgbClr val="000000"/>
                </a:solidFill>
              </a:rPr>
              <a:t>thing</a:t>
            </a:r>
            <a:r>
              <a:rPr lang="en-US" altLang="en-US" sz="2000" dirty="0">
                <a:solidFill>
                  <a:srgbClr val="000000"/>
                </a:solidFill>
              </a:rPr>
              <a:t> is any object with an IP address and the ability to send data automatically over the Internet: </a:t>
            </a:r>
            <a:endParaRPr lang="en-US" altLang="en-US" sz="2500" dirty="0">
              <a:solidFill>
                <a:srgbClr val="000000"/>
              </a:solidFill>
            </a:endParaRPr>
          </a:p>
          <a:p>
            <a:pPr lvl="2"/>
            <a:r>
              <a:rPr lang="en-US" sz="1800" dirty="0"/>
              <a:t>a car with a transponder for paying tolls, </a:t>
            </a:r>
          </a:p>
          <a:p>
            <a:pPr lvl="2"/>
            <a:r>
              <a:rPr lang="en-US" sz="1800" dirty="0"/>
              <a:t>monitors for parking-space availability in a garage, </a:t>
            </a:r>
          </a:p>
          <a:p>
            <a:pPr lvl="2"/>
            <a:r>
              <a:rPr lang="en-US" sz="1800" dirty="0"/>
              <a:t>a heart monitor implanted in a human, </a:t>
            </a:r>
          </a:p>
          <a:p>
            <a:pPr lvl="2"/>
            <a:r>
              <a:rPr lang="en-US" sz="1800" dirty="0"/>
              <a:t>monitors for drinkable water quality,</a:t>
            </a:r>
          </a:p>
          <a:p>
            <a:pPr lvl="2"/>
            <a:r>
              <a:rPr lang="en-US" sz="1800" dirty="0"/>
              <a:t>a smart meter that reports energy usage, </a:t>
            </a:r>
          </a:p>
          <a:p>
            <a:pPr lvl="2"/>
            <a:r>
              <a:rPr lang="en-US" sz="1800" dirty="0"/>
              <a:t>radiation detectors, </a:t>
            </a:r>
          </a:p>
          <a:p>
            <a:pPr lvl="2"/>
            <a:r>
              <a:rPr lang="en-US" sz="1800" dirty="0"/>
              <a:t>item trackers in a warehouse,</a:t>
            </a:r>
          </a:p>
          <a:p>
            <a:pPr lvl="2"/>
            <a:r>
              <a:rPr lang="en-US" sz="1800" dirty="0"/>
              <a:t>mobile apps that can track your movement and location,</a:t>
            </a:r>
          </a:p>
          <a:p>
            <a:pPr lvl="2"/>
            <a:r>
              <a:rPr lang="en-US" sz="1800" dirty="0"/>
              <a:t>smart thermostats that adjust room temperatures based on weather forecasts and activity in the home</a:t>
            </a:r>
          </a:p>
          <a:p>
            <a:pPr lvl="2"/>
            <a:r>
              <a:rPr lang="en-US" sz="1800" dirty="0"/>
              <a:t>intelligent home appliances</a:t>
            </a:r>
          </a:p>
          <a:p>
            <a:pPr lvl="2"/>
            <a:r>
              <a:rPr lang="en-US" sz="1800" dirty="0"/>
              <a:t>and many more.</a:t>
            </a:r>
            <a:endParaRPr lang="en-US" sz="2000" dirty="0"/>
          </a:p>
        </p:txBody>
      </p:sp>
      <p:sp>
        <p:nvSpPr>
          <p:cNvPr id="4" name="Footer Placeholder 3">
            <a:extLst>
              <a:ext uri="{FF2B5EF4-FFF2-40B4-BE49-F238E27FC236}">
                <a16:creationId xmlns:a16="http://schemas.microsoft.com/office/drawing/2014/main" id="{D74A24E6-6908-45FF-BAE9-E008E457B6DF}"/>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2743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7A67-8C2E-446F-BDED-7E0F60E9A20E}"/>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  Introduction (Cont.)</a:t>
            </a:r>
          </a:p>
        </p:txBody>
      </p:sp>
      <p:sp>
        <p:nvSpPr>
          <p:cNvPr id="16387" name="Text Placeholder 2">
            <a:extLst>
              <a:ext uri="{FF2B5EF4-FFF2-40B4-BE49-F238E27FC236}">
                <a16:creationId xmlns:a16="http://schemas.microsoft.com/office/drawing/2014/main" id="{C28A8BBE-5B31-43BD-A7A0-969C2DA1C5CF}"/>
              </a:ext>
            </a:extLst>
          </p:cNvPr>
          <p:cNvSpPr>
            <a:spLocks noGrp="1"/>
          </p:cNvSpPr>
          <p:nvPr>
            <p:ph type="body" idx="1"/>
          </p:nvPr>
        </p:nvSpPr>
        <p:spPr/>
        <p:txBody>
          <a:bodyPr/>
          <a:lstStyle/>
          <a:p>
            <a:pPr marL="109537" indent="0">
              <a:buNone/>
              <a:defRPr/>
            </a:pPr>
            <a:r>
              <a:rPr lang="en-US" altLang="en-US" b="1" i="1" dirty="0">
                <a:solidFill>
                  <a:srgbClr val="000000"/>
                </a:solidFill>
              </a:rPr>
              <a:t>Java Enterprise Edition</a:t>
            </a:r>
          </a:p>
          <a:p>
            <a:pPr eaLnBrk="1" hangingPunct="1">
              <a:defRPr/>
            </a:pPr>
            <a:r>
              <a:rPr lang="en-US" altLang="en-US" dirty="0">
                <a:solidFill>
                  <a:srgbClr val="000000"/>
                </a:solidFill>
              </a:rPr>
              <a:t>Java is used in such a broad spectrum of applications that it has two other editions.</a:t>
            </a:r>
          </a:p>
          <a:p>
            <a:pPr eaLnBrk="1" hangingPunct="1">
              <a:defRPr/>
            </a:pPr>
            <a:r>
              <a:rPr lang="en-US" altLang="en-US" dirty="0">
                <a:solidFill>
                  <a:srgbClr val="000000"/>
                </a:solidFill>
              </a:rPr>
              <a:t>The </a:t>
            </a:r>
            <a:r>
              <a:rPr lang="en-US" altLang="en-US" dirty="0">
                <a:solidFill>
                  <a:srgbClr val="0000FF"/>
                </a:solidFill>
              </a:rPr>
              <a:t>Java Enterprise Edition (Java EE) </a:t>
            </a:r>
            <a:r>
              <a:rPr lang="en-US" altLang="en-US" dirty="0">
                <a:solidFill>
                  <a:srgbClr val="000000"/>
                </a:solidFill>
              </a:rPr>
              <a:t>is geared toward developing large-scale, distributed networking applications and web-based applications.</a:t>
            </a:r>
          </a:p>
        </p:txBody>
      </p:sp>
      <p:sp>
        <p:nvSpPr>
          <p:cNvPr id="4" name="Footer Placeholder 3">
            <a:extLst>
              <a:ext uri="{FF2B5EF4-FFF2-40B4-BE49-F238E27FC236}">
                <a16:creationId xmlns:a16="http://schemas.microsoft.com/office/drawing/2014/main" id="{C6598F3C-027A-4566-85AB-2B56A3A02F47}"/>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02697500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F565-99C1-45E0-BE9D-B008337F8398}"/>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1.11.4  Internet of Things (cont.)</a:t>
            </a:r>
          </a:p>
        </p:txBody>
      </p:sp>
      <p:sp>
        <p:nvSpPr>
          <p:cNvPr id="115715" name="Text Placeholder 2">
            <a:extLst>
              <a:ext uri="{FF2B5EF4-FFF2-40B4-BE49-F238E27FC236}">
                <a16:creationId xmlns:a16="http://schemas.microsoft.com/office/drawing/2014/main" id="{6F95C43E-E79C-473C-A2EB-2CD214BC2F0F}"/>
              </a:ext>
            </a:extLst>
          </p:cNvPr>
          <p:cNvSpPr>
            <a:spLocks noGrp="1"/>
          </p:cNvSpPr>
          <p:nvPr>
            <p:ph type="body" idx="1"/>
          </p:nvPr>
        </p:nvSpPr>
        <p:spPr/>
        <p:txBody>
          <a:bodyPr/>
          <a:lstStyle/>
          <a:p>
            <a:r>
              <a:rPr lang="en-US" sz="2800" dirty="0"/>
              <a:t>According to statista.com, there are already over 22 billion IoT devices in use today and there are expected to be over 50 billion IoT devices in 2020. </a:t>
            </a:r>
          </a:p>
        </p:txBody>
      </p:sp>
      <p:sp>
        <p:nvSpPr>
          <p:cNvPr id="4" name="Footer Placeholder 3">
            <a:extLst>
              <a:ext uri="{FF2B5EF4-FFF2-40B4-BE49-F238E27FC236}">
                <a16:creationId xmlns:a16="http://schemas.microsoft.com/office/drawing/2014/main" id="{D74A24E6-6908-45FF-BAE9-E008E457B6DF}"/>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8202784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6">
            <a:extLst>
              <a:ext uri="{FF2B5EF4-FFF2-40B4-BE49-F238E27FC236}">
                <a16:creationId xmlns:a16="http://schemas.microsoft.com/office/drawing/2014/main" id="{08FCF647-6C2F-4039-8666-0F275D372C4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4" name="Footer Placeholder 3">
            <a:extLst>
              <a:ext uri="{FF2B5EF4-FFF2-40B4-BE49-F238E27FC236}">
                <a16:creationId xmlns:a16="http://schemas.microsoft.com/office/drawing/2014/main" id="{6C6E0D2F-8094-4780-A0E0-C744B1BCD03B}"/>
              </a:ext>
            </a:extLst>
          </p:cNvPr>
          <p:cNvSpPr>
            <a:spLocks noGrp="1"/>
          </p:cNvSpPr>
          <p:nvPr>
            <p:ph type="ftr" sz="quarter" idx="11"/>
          </p:nvPr>
        </p:nvSpPr>
        <p:spPr/>
        <p:txBody>
          <a:bodyPr/>
          <a:lstStyle/>
          <a:p>
            <a:pPr algn="l"/>
            <a:r>
              <a:rPr lang="en-US"/>
              <a:t>©1992-2018 by Pearson Education, Inc. All Rights Reserved.</a:t>
            </a:r>
            <a:endParaRPr lang="en-US" dirty="0"/>
          </a:p>
        </p:txBody>
      </p:sp>
      <p:sp>
        <p:nvSpPr>
          <p:cNvPr id="5" name="Title 1">
            <a:extLst>
              <a:ext uri="{FF2B5EF4-FFF2-40B4-BE49-F238E27FC236}">
                <a16:creationId xmlns:a16="http://schemas.microsoft.com/office/drawing/2014/main" id="{58564158-C332-4D20-A3B0-CA78A3612CDA}"/>
              </a:ext>
            </a:extLst>
          </p:cNvPr>
          <p:cNvSpPr txBox="1">
            <a:spLocks/>
          </p:cNvSpPr>
          <p:nvPr/>
        </p:nvSpPr>
        <p:spPr>
          <a:xfrm>
            <a:off x="609600" y="274638"/>
            <a:ext cx="10972800" cy="1143000"/>
          </a:xfrm>
          <a:prstGeom prst="rect">
            <a:avLst/>
          </a:prstGeom>
        </p:spPr>
        <p:txBody>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r>
              <a:rPr lang="en-US" dirty="0">
                <a:solidFill>
                  <a:srgbClr val="3380E6"/>
                </a:solidFill>
                <a:latin typeface="Calibri" panose="020F0502020204030204" pitchFamily="34" charset="0"/>
              </a:rPr>
              <a:t>1.12  Software Technologies</a:t>
            </a:r>
            <a:endParaRPr lang="en-US" dirty="0"/>
          </a:p>
        </p:txBody>
      </p:sp>
    </p:spTree>
    <p:extLst>
      <p:ext uri="{BB962C8B-B14F-4D97-AF65-F5344CB8AC3E}">
        <p14:creationId xmlns:p14="http://schemas.microsoft.com/office/powerpoint/2010/main" val="2081943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7">
            <a:extLst>
              <a:ext uri="{FF2B5EF4-FFF2-40B4-BE49-F238E27FC236}">
                <a16:creationId xmlns:a16="http://schemas.microsoft.com/office/drawing/2014/main" id="{CB2D32E3-4976-4F38-B1C6-320B01AE9C3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5138" y="0"/>
            <a:ext cx="11260137" cy="6858000"/>
          </a:xfrm>
          <a:prstGeom prst="rect">
            <a:avLst/>
          </a:prstGeom>
        </p:spPr>
      </p:pic>
      <p:sp>
        <p:nvSpPr>
          <p:cNvPr id="4" name="Footer Placeholder 3">
            <a:extLst>
              <a:ext uri="{FF2B5EF4-FFF2-40B4-BE49-F238E27FC236}">
                <a16:creationId xmlns:a16="http://schemas.microsoft.com/office/drawing/2014/main" id="{62D4338E-BFED-40D3-BBA3-B0191061E9B9}"/>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737770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8">
            <a:extLst>
              <a:ext uri="{FF2B5EF4-FFF2-40B4-BE49-F238E27FC236}">
                <a16:creationId xmlns:a16="http://schemas.microsoft.com/office/drawing/2014/main" id="{3B0B050F-7B5F-4F91-9FE5-36C8CE7F319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4838" y="0"/>
            <a:ext cx="10982325" cy="6858000"/>
          </a:xfrm>
          <a:prstGeom prst="rect">
            <a:avLst/>
          </a:prstGeom>
        </p:spPr>
      </p:pic>
      <p:sp>
        <p:nvSpPr>
          <p:cNvPr id="4" name="Footer Placeholder 3">
            <a:extLst>
              <a:ext uri="{FF2B5EF4-FFF2-40B4-BE49-F238E27FC236}">
                <a16:creationId xmlns:a16="http://schemas.microsoft.com/office/drawing/2014/main" id="{E3300AA7-3890-47C4-A1BF-3ECD25F9E5A1}"/>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88812144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9">
            <a:extLst>
              <a:ext uri="{FF2B5EF4-FFF2-40B4-BE49-F238E27FC236}">
                <a16:creationId xmlns:a16="http://schemas.microsoft.com/office/drawing/2014/main" id="{252ACC57-0B09-4B6D-BB11-72092026C1A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49325" y="0"/>
            <a:ext cx="10291763" cy="6858000"/>
          </a:xfrm>
          <a:prstGeom prst="rect">
            <a:avLst/>
          </a:prstGeom>
        </p:spPr>
      </p:pic>
      <p:sp>
        <p:nvSpPr>
          <p:cNvPr id="4" name="Footer Placeholder 3">
            <a:extLst>
              <a:ext uri="{FF2B5EF4-FFF2-40B4-BE49-F238E27FC236}">
                <a16:creationId xmlns:a16="http://schemas.microsoft.com/office/drawing/2014/main" id="{1027196F-99AE-4C31-BEEC-7C8159C6ED74}"/>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9128536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50">
            <a:extLst>
              <a:ext uri="{FF2B5EF4-FFF2-40B4-BE49-F238E27FC236}">
                <a16:creationId xmlns:a16="http://schemas.microsoft.com/office/drawing/2014/main" id="{BB94B8EF-60DC-4576-8B81-0AC2E0996DF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71638"/>
            <a:ext cx="12192000" cy="3513137"/>
          </a:xfrm>
          <a:prstGeom prst="rect">
            <a:avLst/>
          </a:prstGeom>
        </p:spPr>
      </p:pic>
      <p:sp>
        <p:nvSpPr>
          <p:cNvPr id="4" name="Footer Placeholder 3">
            <a:extLst>
              <a:ext uri="{FF2B5EF4-FFF2-40B4-BE49-F238E27FC236}">
                <a16:creationId xmlns:a16="http://schemas.microsoft.com/office/drawing/2014/main" id="{3FC8B9E9-3197-43B8-8A59-6DF3FA702601}"/>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4668316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51">
            <a:extLst>
              <a:ext uri="{FF2B5EF4-FFF2-40B4-BE49-F238E27FC236}">
                <a16:creationId xmlns:a16="http://schemas.microsoft.com/office/drawing/2014/main" id="{BF8F9C92-4989-46F7-BE37-6C4EA4F14A5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69913" y="135468"/>
            <a:ext cx="11050587" cy="6858000"/>
          </a:xfrm>
          <a:prstGeom prst="rect">
            <a:avLst/>
          </a:prstGeom>
        </p:spPr>
      </p:pic>
      <p:sp>
        <p:nvSpPr>
          <p:cNvPr id="4" name="Footer Placeholder 3">
            <a:extLst>
              <a:ext uri="{FF2B5EF4-FFF2-40B4-BE49-F238E27FC236}">
                <a16:creationId xmlns:a16="http://schemas.microsoft.com/office/drawing/2014/main" id="{1355ADE7-49E5-404C-A86D-B2D59E3A1A4B}"/>
              </a:ext>
            </a:extLst>
          </p:cNvPr>
          <p:cNvSpPr>
            <a:spLocks noGrp="1"/>
          </p:cNvSpPr>
          <p:nvPr>
            <p:ph type="ftr" sz="quarter" idx="11"/>
          </p:nvPr>
        </p:nvSpPr>
        <p:spPr/>
        <p:txBody>
          <a:bodyPr/>
          <a:lstStyle/>
          <a:p>
            <a:pPr algn="l"/>
            <a:r>
              <a:rPr lang="en-US"/>
              <a:t>©1992-2018 by Pearson Education, Inc. All Rights Reserved.</a:t>
            </a:r>
            <a:endParaRPr lang="en-US" dirty="0"/>
          </a:p>
        </p:txBody>
      </p:sp>
      <p:sp>
        <p:nvSpPr>
          <p:cNvPr id="5" name="Title 1">
            <a:extLst>
              <a:ext uri="{FF2B5EF4-FFF2-40B4-BE49-F238E27FC236}">
                <a16:creationId xmlns:a16="http://schemas.microsoft.com/office/drawing/2014/main" id="{FEE194CB-E700-4237-95F9-A5EEF93B48E3}"/>
              </a:ext>
            </a:extLst>
          </p:cNvPr>
          <p:cNvSpPr txBox="1">
            <a:spLocks/>
          </p:cNvSpPr>
          <p:nvPr/>
        </p:nvSpPr>
        <p:spPr>
          <a:xfrm>
            <a:off x="381000" y="76200"/>
            <a:ext cx="11239500" cy="1143000"/>
          </a:xfrm>
          <a:prstGeom prst="rect">
            <a:avLst/>
          </a:prstGeom>
        </p:spPr>
        <p:txBody>
          <a:bodyPr>
            <a:normAutofit/>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defRPr/>
            </a:pPr>
            <a:r>
              <a:rPr lang="en-US" sz="2400" dirty="0">
                <a:solidFill>
                  <a:srgbClr val="3380E6"/>
                </a:solidFill>
                <a:latin typeface="Calibri" panose="020F0502020204030204" pitchFamily="34" charset="0"/>
              </a:rPr>
              <a:t>1.13  Keeping Up-to-Date with Information Technologies</a:t>
            </a:r>
          </a:p>
        </p:txBody>
      </p:sp>
    </p:spTree>
    <p:extLst>
      <p:ext uri="{BB962C8B-B14F-4D97-AF65-F5344CB8AC3E}">
        <p14:creationId xmlns:p14="http://schemas.microsoft.com/office/powerpoint/2010/main" val="68444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52">
            <a:extLst>
              <a:ext uri="{FF2B5EF4-FFF2-40B4-BE49-F238E27FC236}">
                <a16:creationId xmlns:a16="http://schemas.microsoft.com/office/drawing/2014/main" id="{A1929924-EE9C-42A6-88D3-2E06B31717E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76263"/>
            <a:ext cx="12192000" cy="5703887"/>
          </a:xfrm>
          <a:prstGeom prst="rect">
            <a:avLst/>
          </a:prstGeom>
        </p:spPr>
      </p:pic>
      <p:sp>
        <p:nvSpPr>
          <p:cNvPr id="4" name="Footer Placeholder 3">
            <a:extLst>
              <a:ext uri="{FF2B5EF4-FFF2-40B4-BE49-F238E27FC236}">
                <a16:creationId xmlns:a16="http://schemas.microsoft.com/office/drawing/2014/main" id="{484141BD-3B0A-47A6-A01B-2972CAD78982}"/>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40327891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F565-99C1-45E0-BE9D-B008337F8398}"/>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1.14  Getting Your Questions Answered</a:t>
            </a:r>
          </a:p>
        </p:txBody>
      </p:sp>
      <p:sp>
        <p:nvSpPr>
          <p:cNvPr id="115715" name="Text Placeholder 2">
            <a:extLst>
              <a:ext uri="{FF2B5EF4-FFF2-40B4-BE49-F238E27FC236}">
                <a16:creationId xmlns:a16="http://schemas.microsoft.com/office/drawing/2014/main" id="{6F95C43E-E79C-473C-A2EB-2CD214BC2F0F}"/>
              </a:ext>
            </a:extLst>
          </p:cNvPr>
          <p:cNvSpPr>
            <a:spLocks noGrp="1"/>
          </p:cNvSpPr>
          <p:nvPr>
            <p:ph type="body" idx="1"/>
          </p:nvPr>
        </p:nvSpPr>
        <p:spPr/>
        <p:txBody>
          <a:bodyPr/>
          <a:lstStyle/>
          <a:p>
            <a:r>
              <a:rPr lang="en-US" sz="2800" dirty="0"/>
              <a:t>There are many online forums in which you can get your Java questions answered and interact with other Java programmers. </a:t>
            </a:r>
          </a:p>
          <a:p>
            <a:r>
              <a:rPr lang="en-US" sz="2800" dirty="0"/>
              <a:t>Some popular Java and general programming forums include:</a:t>
            </a:r>
          </a:p>
          <a:p>
            <a:pPr lvl="2"/>
            <a:r>
              <a:rPr lang="en-US" sz="2800" dirty="0"/>
              <a:t>StackOverflow.com </a:t>
            </a:r>
          </a:p>
          <a:p>
            <a:pPr lvl="2"/>
            <a:r>
              <a:rPr lang="en-US" sz="2800" dirty="0"/>
              <a:t>Coderanch.com </a:t>
            </a:r>
          </a:p>
          <a:p>
            <a:pPr lvl="2"/>
            <a:r>
              <a:rPr lang="en-US" sz="2800" dirty="0"/>
              <a:t>The Oracle Java Forum—https://community.oracle.com/community/java</a:t>
            </a:r>
          </a:p>
          <a:p>
            <a:pPr lvl="2"/>
            <a:r>
              <a:rPr lang="en-US" sz="2800" dirty="0"/>
              <a:t>&lt;/</a:t>
            </a:r>
            <a:r>
              <a:rPr lang="en-US" sz="2800" dirty="0" err="1"/>
              <a:t>dream.in.code</a:t>
            </a:r>
            <a:r>
              <a:rPr lang="en-US" sz="2800" dirty="0"/>
              <a:t>&gt;—http://www.dreamincode.net/forums/forum/32-java/</a:t>
            </a:r>
          </a:p>
        </p:txBody>
      </p:sp>
      <p:sp>
        <p:nvSpPr>
          <p:cNvPr id="4" name="Footer Placeholder 3">
            <a:extLst>
              <a:ext uri="{FF2B5EF4-FFF2-40B4-BE49-F238E27FC236}">
                <a16:creationId xmlns:a16="http://schemas.microsoft.com/office/drawing/2014/main" id="{D74A24E6-6908-45FF-BAE9-E008E457B6DF}"/>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23610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D78C-8A91-4A83-9DDE-348AF88448F3}"/>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  Introduction (Cont.)</a:t>
            </a:r>
          </a:p>
        </p:txBody>
      </p:sp>
      <p:sp>
        <p:nvSpPr>
          <p:cNvPr id="19459" name="Text Placeholder 2">
            <a:extLst>
              <a:ext uri="{FF2B5EF4-FFF2-40B4-BE49-F238E27FC236}">
                <a16:creationId xmlns:a16="http://schemas.microsoft.com/office/drawing/2014/main" id="{2E6EA709-0CE3-424F-850E-824CC73C440A}"/>
              </a:ext>
            </a:extLst>
          </p:cNvPr>
          <p:cNvSpPr>
            <a:spLocks noGrp="1"/>
          </p:cNvSpPr>
          <p:nvPr>
            <p:ph type="body" idx="1"/>
          </p:nvPr>
        </p:nvSpPr>
        <p:spPr/>
        <p:txBody>
          <a:bodyPr/>
          <a:lstStyle/>
          <a:p>
            <a:pPr eaLnBrk="1" hangingPunct="1"/>
            <a:r>
              <a:rPr lang="en-US" altLang="en-US" dirty="0">
                <a:solidFill>
                  <a:srgbClr val="0000FF"/>
                </a:solidFill>
              </a:rPr>
              <a:t>Java Micro Edition (Java ME)</a:t>
            </a:r>
            <a:r>
              <a:rPr lang="en-US" altLang="en-US" dirty="0">
                <a:solidFill>
                  <a:srgbClr val="000000"/>
                </a:solidFill>
              </a:rPr>
              <a:t> </a:t>
            </a:r>
          </a:p>
          <a:p>
            <a:pPr lvl="1" eaLnBrk="1" hangingPunct="1"/>
            <a:r>
              <a:rPr lang="en-US" altLang="en-US" dirty="0">
                <a:solidFill>
                  <a:srgbClr val="000000"/>
                </a:solidFill>
              </a:rPr>
              <a:t>Subset of Java SE.</a:t>
            </a:r>
          </a:p>
          <a:p>
            <a:pPr lvl="1" eaLnBrk="1" hangingPunct="1"/>
            <a:r>
              <a:rPr lang="en-US" altLang="en-US" dirty="0">
                <a:solidFill>
                  <a:srgbClr val="000000"/>
                </a:solidFill>
              </a:rPr>
              <a:t>Geared toward developing applications for resource-constrained embedded devices, such as </a:t>
            </a:r>
          </a:p>
          <a:p>
            <a:pPr lvl="2" eaLnBrk="1" hangingPunct="1"/>
            <a:r>
              <a:rPr lang="en-US" altLang="en-US" dirty="0">
                <a:solidFill>
                  <a:srgbClr val="000000"/>
                </a:solidFill>
              </a:rPr>
              <a:t>Smartwatches</a:t>
            </a:r>
          </a:p>
          <a:p>
            <a:pPr lvl="2" eaLnBrk="1" hangingPunct="1"/>
            <a:r>
              <a:rPr lang="en-US" altLang="en-US" dirty="0">
                <a:solidFill>
                  <a:srgbClr val="000000"/>
                </a:solidFill>
              </a:rPr>
              <a:t>MP3 players</a:t>
            </a:r>
          </a:p>
          <a:p>
            <a:pPr lvl="2" eaLnBrk="1" hangingPunct="1"/>
            <a:r>
              <a:rPr lang="en-US" altLang="en-US" dirty="0">
                <a:solidFill>
                  <a:srgbClr val="000000"/>
                </a:solidFill>
              </a:rPr>
              <a:t>television set-top boxes</a:t>
            </a:r>
          </a:p>
          <a:p>
            <a:pPr lvl="2" eaLnBrk="1" hangingPunct="1"/>
            <a:r>
              <a:rPr lang="en-US" altLang="en-US" dirty="0">
                <a:solidFill>
                  <a:srgbClr val="000000"/>
                </a:solidFill>
              </a:rPr>
              <a:t>smart meters (for monitoring electric energy usage) </a:t>
            </a:r>
          </a:p>
          <a:p>
            <a:pPr lvl="2" eaLnBrk="1" hangingPunct="1"/>
            <a:r>
              <a:rPr lang="en-US" altLang="en-US" dirty="0">
                <a:solidFill>
                  <a:srgbClr val="000000"/>
                </a:solidFill>
              </a:rPr>
              <a:t>and more. </a:t>
            </a:r>
          </a:p>
          <a:p>
            <a:pPr lvl="1"/>
            <a:r>
              <a:rPr lang="en-US" dirty="0"/>
              <a:t>Many of the devices in  use Java ME.</a:t>
            </a:r>
          </a:p>
          <a:p>
            <a:pPr lvl="1"/>
            <a:endParaRPr lang="en-US" altLang="en-US" dirty="0">
              <a:solidFill>
                <a:srgbClr val="000000"/>
              </a:solidFill>
            </a:endParaRPr>
          </a:p>
        </p:txBody>
      </p:sp>
      <p:sp>
        <p:nvSpPr>
          <p:cNvPr id="4" name="Footer Placeholder 3">
            <a:extLst>
              <a:ext uri="{FF2B5EF4-FFF2-40B4-BE49-F238E27FC236}">
                <a16:creationId xmlns:a16="http://schemas.microsoft.com/office/drawing/2014/main" id="{ED382E7F-BA22-4CDF-9AA7-6D19ED7769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81380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C1A9-EDD4-42D2-8299-AAFD88D11C85}"/>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1.2  Hardware and Software</a:t>
            </a:r>
          </a:p>
        </p:txBody>
      </p:sp>
      <p:sp>
        <p:nvSpPr>
          <p:cNvPr id="20483" name="Text Placeholder 2">
            <a:extLst>
              <a:ext uri="{FF2B5EF4-FFF2-40B4-BE49-F238E27FC236}">
                <a16:creationId xmlns:a16="http://schemas.microsoft.com/office/drawing/2014/main" id="{4A04DA91-A3A1-492F-BA58-8B40706F2F86}"/>
              </a:ext>
            </a:extLst>
          </p:cNvPr>
          <p:cNvSpPr>
            <a:spLocks noGrp="1"/>
          </p:cNvSpPr>
          <p:nvPr>
            <p:ph type="body" idx="1"/>
          </p:nvPr>
        </p:nvSpPr>
        <p:spPr/>
        <p:txBody>
          <a:bodyPr/>
          <a:lstStyle/>
          <a:p>
            <a:pPr eaLnBrk="1" hangingPunct="1">
              <a:lnSpc>
                <a:spcPct val="80000"/>
              </a:lnSpc>
            </a:pPr>
            <a:r>
              <a:rPr lang="en-US" altLang="en-US" sz="2800" dirty="0">
                <a:solidFill>
                  <a:srgbClr val="000000"/>
                </a:solidFill>
              </a:rPr>
              <a:t>Computers can perform calculations and make logical decisions phenomenally faster than human beings </a:t>
            </a:r>
            <a:r>
              <a:rPr lang="en-US" altLang="en-US" sz="2800" i="1" dirty="0">
                <a:solidFill>
                  <a:srgbClr val="000000"/>
                </a:solidFill>
              </a:rPr>
              <a:t>can.</a:t>
            </a:r>
          </a:p>
          <a:p>
            <a:pPr eaLnBrk="1" hangingPunct="1">
              <a:lnSpc>
                <a:spcPct val="80000"/>
              </a:lnSpc>
            </a:pPr>
            <a:r>
              <a:rPr lang="en-US" altLang="en-US" sz="2800" dirty="0">
                <a:solidFill>
                  <a:srgbClr val="000000"/>
                </a:solidFill>
              </a:rPr>
              <a:t>Today’s personal computers can perform billions of calculations in one second—more than a human can perform in a lifetime.</a:t>
            </a:r>
          </a:p>
          <a:p>
            <a:pPr eaLnBrk="1" hangingPunct="1">
              <a:lnSpc>
                <a:spcPct val="80000"/>
              </a:lnSpc>
            </a:pPr>
            <a:r>
              <a:rPr lang="en-US" altLang="en-US" sz="2800" i="1" dirty="0">
                <a:solidFill>
                  <a:srgbClr val="000000"/>
                </a:solidFill>
              </a:rPr>
              <a:t>Supercomputers </a:t>
            </a:r>
            <a:r>
              <a:rPr lang="en-US" altLang="en-US" sz="2800" dirty="0">
                <a:solidFill>
                  <a:srgbClr val="000000"/>
                </a:solidFill>
              </a:rPr>
              <a:t>are already performing </a:t>
            </a:r>
            <a:r>
              <a:rPr lang="en-US" altLang="en-US" sz="2800" i="1" dirty="0">
                <a:solidFill>
                  <a:srgbClr val="000000"/>
                </a:solidFill>
              </a:rPr>
              <a:t>thousands of trillions (quadrillions) </a:t>
            </a:r>
            <a:r>
              <a:rPr lang="en-US" altLang="en-US" sz="2800" dirty="0">
                <a:solidFill>
                  <a:srgbClr val="000000"/>
                </a:solidFill>
              </a:rPr>
              <a:t>of instructions per second! </a:t>
            </a:r>
          </a:p>
        </p:txBody>
      </p:sp>
      <p:sp>
        <p:nvSpPr>
          <p:cNvPr id="4" name="Footer Placeholder 3">
            <a:extLst>
              <a:ext uri="{FF2B5EF4-FFF2-40B4-BE49-F238E27FC236}">
                <a16:creationId xmlns:a16="http://schemas.microsoft.com/office/drawing/2014/main" id="{141F0ACF-762D-411E-B4E3-1EE769F26417}"/>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30432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5168-CD30-4F0B-AFCB-F13124A05FCF}"/>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1.2  Computers: Hardware and Software (Cont.)</a:t>
            </a:r>
          </a:p>
        </p:txBody>
      </p:sp>
      <p:sp>
        <p:nvSpPr>
          <p:cNvPr id="21507" name="Text Placeholder 2">
            <a:extLst>
              <a:ext uri="{FF2B5EF4-FFF2-40B4-BE49-F238E27FC236}">
                <a16:creationId xmlns:a16="http://schemas.microsoft.com/office/drawing/2014/main" id="{34545713-6E21-4BE3-94C5-4F9C0681F2B5}"/>
              </a:ext>
            </a:extLst>
          </p:cNvPr>
          <p:cNvSpPr>
            <a:spLocks noGrp="1"/>
          </p:cNvSpPr>
          <p:nvPr>
            <p:ph type="body" idx="1"/>
          </p:nvPr>
        </p:nvSpPr>
        <p:spPr/>
        <p:txBody>
          <a:bodyPr/>
          <a:lstStyle/>
          <a:p>
            <a:pPr>
              <a:lnSpc>
                <a:spcPct val="90000"/>
              </a:lnSpc>
            </a:pPr>
            <a:r>
              <a:rPr lang="en-US" altLang="en-US" sz="2800" dirty="0">
                <a:solidFill>
                  <a:srgbClr val="000000"/>
                </a:solidFill>
              </a:rPr>
              <a:t>Computers process data under the control of sequences of instructions called </a:t>
            </a:r>
            <a:r>
              <a:rPr lang="en-US" altLang="en-US" sz="2800" dirty="0">
                <a:solidFill>
                  <a:srgbClr val="0000FF"/>
                </a:solidFill>
              </a:rPr>
              <a:t>computer programs</a:t>
            </a:r>
            <a:r>
              <a:rPr lang="en-US" altLang="en-US" sz="2800" dirty="0">
                <a:solidFill>
                  <a:srgbClr val="000000"/>
                </a:solidFill>
              </a:rPr>
              <a:t>.</a:t>
            </a:r>
          </a:p>
          <a:p>
            <a:pPr eaLnBrk="1" hangingPunct="1">
              <a:lnSpc>
                <a:spcPct val="90000"/>
              </a:lnSpc>
            </a:pPr>
            <a:r>
              <a:rPr lang="en-US" altLang="en-US" sz="2800" dirty="0">
                <a:solidFill>
                  <a:srgbClr val="000000"/>
                </a:solidFill>
              </a:rPr>
              <a:t>These software programs guide the computer through ordered actions specified by people called computer</a:t>
            </a:r>
            <a:r>
              <a:rPr lang="en-US" altLang="en-US" sz="2800" i="1" dirty="0">
                <a:solidFill>
                  <a:srgbClr val="000000"/>
                </a:solidFill>
              </a:rPr>
              <a:t> </a:t>
            </a:r>
            <a:r>
              <a:rPr lang="en-US" altLang="en-US" sz="2800" dirty="0">
                <a:solidFill>
                  <a:srgbClr val="0000FF"/>
                </a:solidFill>
              </a:rPr>
              <a:t>programmers</a:t>
            </a:r>
            <a:r>
              <a:rPr lang="en-US" altLang="en-US" sz="2800" i="1" dirty="0">
                <a:solidFill>
                  <a:srgbClr val="000000"/>
                </a:solidFill>
              </a:rPr>
              <a:t>.</a:t>
            </a:r>
          </a:p>
          <a:p>
            <a:pPr eaLnBrk="1" hangingPunct="1">
              <a:lnSpc>
                <a:spcPct val="90000"/>
              </a:lnSpc>
            </a:pPr>
            <a:r>
              <a:rPr lang="en-US" altLang="en-US" sz="2800" dirty="0">
                <a:solidFill>
                  <a:srgbClr val="000000"/>
                </a:solidFill>
              </a:rPr>
              <a:t>You’ll learn a key programming methodology that’s enhancing programmer productivity, thereby reducing software development costs—</a:t>
            </a:r>
            <a:r>
              <a:rPr lang="en-US" altLang="en-US" sz="2800" i="1" dirty="0">
                <a:solidFill>
                  <a:srgbClr val="000000"/>
                </a:solidFill>
              </a:rPr>
              <a:t>object-oriented programming. </a:t>
            </a:r>
          </a:p>
        </p:txBody>
      </p:sp>
      <p:sp>
        <p:nvSpPr>
          <p:cNvPr id="4" name="Footer Placeholder 3">
            <a:extLst>
              <a:ext uri="{FF2B5EF4-FFF2-40B4-BE49-F238E27FC236}">
                <a16:creationId xmlns:a16="http://schemas.microsoft.com/office/drawing/2014/main" id="{8261DB8F-EC9C-42DB-9D37-32A5B69BE51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62973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B5DD-28DD-422B-813E-93CB10CA20E4}"/>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1.2  Computers: Hardware and Software (Cont.)</a:t>
            </a:r>
          </a:p>
        </p:txBody>
      </p:sp>
      <p:sp>
        <p:nvSpPr>
          <p:cNvPr id="32771" name="Text Placeholder 2">
            <a:extLst>
              <a:ext uri="{FF2B5EF4-FFF2-40B4-BE49-F238E27FC236}">
                <a16:creationId xmlns:a16="http://schemas.microsoft.com/office/drawing/2014/main" id="{F9B5501D-92A1-4864-A527-BB26948F74F8}"/>
              </a:ext>
            </a:extLst>
          </p:cNvPr>
          <p:cNvSpPr>
            <a:spLocks noGrp="1"/>
          </p:cNvSpPr>
          <p:nvPr>
            <p:ph type="body" idx="1"/>
          </p:nvPr>
        </p:nvSpPr>
        <p:spPr/>
        <p:txBody>
          <a:bodyPr/>
          <a:lstStyle/>
          <a:p>
            <a:pPr eaLnBrk="1" hangingPunct="1">
              <a:lnSpc>
                <a:spcPct val="80000"/>
              </a:lnSpc>
              <a:defRPr/>
            </a:pPr>
            <a:r>
              <a:rPr lang="en-US" altLang="en-US" sz="2500" dirty="0">
                <a:solidFill>
                  <a:srgbClr val="000000"/>
                </a:solidFill>
              </a:rPr>
              <a:t>A computer consists of various devices referred to as </a:t>
            </a:r>
            <a:r>
              <a:rPr lang="en-US" altLang="en-US" sz="2500" dirty="0">
                <a:solidFill>
                  <a:srgbClr val="0000FF"/>
                </a:solidFill>
              </a:rPr>
              <a:t>hardware</a:t>
            </a:r>
            <a:r>
              <a:rPr lang="en-US" altLang="en-US" sz="2500" dirty="0">
                <a:solidFill>
                  <a:srgbClr val="000000"/>
                </a:solidFill>
              </a:rPr>
              <a:t> </a:t>
            </a:r>
          </a:p>
          <a:p>
            <a:pPr lvl="1" eaLnBrk="1" hangingPunct="1">
              <a:lnSpc>
                <a:spcPct val="80000"/>
              </a:lnSpc>
              <a:defRPr/>
            </a:pPr>
            <a:r>
              <a:rPr lang="en-US" altLang="en-US" sz="2100" dirty="0">
                <a:solidFill>
                  <a:srgbClr val="000000"/>
                </a:solidFill>
              </a:rPr>
              <a:t>(e.g., the keyboard, screen, mouse, hard disks, memory, DVD drives and processing units)</a:t>
            </a:r>
            <a:r>
              <a:rPr lang="en-US" altLang="en-US" sz="2100" i="1" dirty="0">
                <a:solidFill>
                  <a:srgbClr val="000000"/>
                </a:solidFill>
              </a:rPr>
              <a:t>.</a:t>
            </a:r>
          </a:p>
          <a:p>
            <a:pPr eaLnBrk="1" hangingPunct="1">
              <a:lnSpc>
                <a:spcPct val="80000"/>
              </a:lnSpc>
              <a:defRPr/>
            </a:pPr>
            <a:r>
              <a:rPr lang="en-US" altLang="en-US" sz="2500" dirty="0">
                <a:solidFill>
                  <a:srgbClr val="000000"/>
                </a:solidFill>
              </a:rPr>
              <a:t>Computing costs are </a:t>
            </a:r>
            <a:r>
              <a:rPr lang="en-US" altLang="en-US" sz="2500" i="1" dirty="0">
                <a:solidFill>
                  <a:srgbClr val="000000"/>
                </a:solidFill>
              </a:rPr>
              <a:t>dropping dramatically</a:t>
            </a:r>
            <a:r>
              <a:rPr lang="en-US" altLang="en-US" sz="2500" dirty="0">
                <a:solidFill>
                  <a:srgbClr val="000000"/>
                </a:solidFill>
              </a:rPr>
              <a:t>, owing to rapid developments in hardware and software technologies.</a:t>
            </a:r>
          </a:p>
          <a:p>
            <a:pPr eaLnBrk="1" hangingPunct="1">
              <a:lnSpc>
                <a:spcPct val="80000"/>
              </a:lnSpc>
              <a:defRPr/>
            </a:pPr>
            <a:r>
              <a:rPr lang="en-US" altLang="en-US" sz="2500" dirty="0">
                <a:solidFill>
                  <a:srgbClr val="000000"/>
                </a:solidFill>
              </a:rPr>
              <a:t>Computers that might have filled large rooms and cost millions of dollars decades ago are now inscribed on silicon chips smaller than a fingernail, costing perhaps a few dollars each.</a:t>
            </a:r>
          </a:p>
          <a:p>
            <a:pPr eaLnBrk="1" hangingPunct="1">
              <a:lnSpc>
                <a:spcPct val="80000"/>
              </a:lnSpc>
              <a:defRPr/>
            </a:pPr>
            <a:r>
              <a:rPr lang="en-US" altLang="en-US" sz="2400" dirty="0">
                <a:solidFill>
                  <a:srgbClr val="000000"/>
                </a:solidFill>
              </a:rPr>
              <a:t>Silicon-chip technology has made computing so economical that computers have become a commodity</a:t>
            </a:r>
            <a:r>
              <a:rPr lang="en-US" altLang="en-US" sz="2400" i="1" dirty="0">
                <a:solidFill>
                  <a:srgbClr val="000000"/>
                </a:solidFill>
              </a:rPr>
              <a:t>. </a:t>
            </a:r>
          </a:p>
          <a:p>
            <a:pPr marL="109537" indent="0">
              <a:lnSpc>
                <a:spcPct val="80000"/>
              </a:lnSpc>
              <a:buNone/>
              <a:defRPr/>
            </a:pPr>
            <a:endParaRPr lang="en-US" altLang="en-US" sz="2500" dirty="0">
              <a:solidFill>
                <a:srgbClr val="000000"/>
              </a:solidFill>
            </a:endParaRPr>
          </a:p>
        </p:txBody>
      </p:sp>
      <p:sp>
        <p:nvSpPr>
          <p:cNvPr id="4" name="Footer Placeholder 3">
            <a:extLst>
              <a:ext uri="{FF2B5EF4-FFF2-40B4-BE49-F238E27FC236}">
                <a16:creationId xmlns:a16="http://schemas.microsoft.com/office/drawing/2014/main" id="{F6101E65-3C8A-49E1-8A99-075BC98054F1}"/>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000052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C67A-F9CC-441F-95BD-2526E24FABCB}"/>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1.2 .1 Moore’s Law</a:t>
            </a:r>
          </a:p>
        </p:txBody>
      </p:sp>
      <p:sp>
        <p:nvSpPr>
          <p:cNvPr id="23555" name="Text Placeholder 2">
            <a:extLst>
              <a:ext uri="{FF2B5EF4-FFF2-40B4-BE49-F238E27FC236}">
                <a16:creationId xmlns:a16="http://schemas.microsoft.com/office/drawing/2014/main" id="{1A509279-87EE-4487-8CAE-49274C9CD68E}"/>
              </a:ext>
            </a:extLst>
          </p:cNvPr>
          <p:cNvSpPr>
            <a:spLocks noGrp="1"/>
          </p:cNvSpPr>
          <p:nvPr>
            <p:ph type="body" idx="1"/>
          </p:nvPr>
        </p:nvSpPr>
        <p:spPr/>
        <p:txBody>
          <a:bodyPr/>
          <a:lstStyle/>
          <a:p>
            <a:pPr eaLnBrk="1" hangingPunct="1">
              <a:lnSpc>
                <a:spcPct val="90000"/>
              </a:lnSpc>
            </a:pPr>
            <a:r>
              <a:rPr lang="en-US" altLang="en-US" dirty="0">
                <a:solidFill>
                  <a:srgbClr val="000000"/>
                </a:solidFill>
              </a:rPr>
              <a:t>Every year or two, the capacities of computers have approximately </a:t>
            </a:r>
            <a:r>
              <a:rPr lang="en-US" altLang="en-US" i="1" dirty="0">
                <a:solidFill>
                  <a:srgbClr val="000000"/>
                </a:solidFill>
              </a:rPr>
              <a:t>doubled </a:t>
            </a:r>
            <a:r>
              <a:rPr lang="en-US" altLang="en-US" dirty="0">
                <a:solidFill>
                  <a:srgbClr val="000000"/>
                </a:solidFill>
              </a:rPr>
              <a:t>inexpensively</a:t>
            </a:r>
            <a:r>
              <a:rPr lang="en-US" altLang="en-US" i="1" dirty="0">
                <a:solidFill>
                  <a:srgbClr val="000000"/>
                </a:solidFill>
              </a:rPr>
              <a:t>.</a:t>
            </a:r>
          </a:p>
          <a:p>
            <a:pPr eaLnBrk="1" hangingPunct="1">
              <a:lnSpc>
                <a:spcPct val="90000"/>
              </a:lnSpc>
            </a:pPr>
            <a:r>
              <a:rPr lang="en-US" altLang="en-US" dirty="0">
                <a:solidFill>
                  <a:srgbClr val="000000"/>
                </a:solidFill>
              </a:rPr>
              <a:t>This remarkable trend often is called </a:t>
            </a:r>
            <a:r>
              <a:rPr lang="en-US" altLang="en-US" dirty="0">
                <a:solidFill>
                  <a:srgbClr val="0000FF"/>
                </a:solidFill>
              </a:rPr>
              <a:t>Moore’s Law</a:t>
            </a:r>
            <a:r>
              <a:rPr lang="en-US" altLang="en-US" dirty="0">
                <a:solidFill>
                  <a:srgbClr val="000000"/>
                </a:solidFill>
              </a:rPr>
              <a:t>.</a:t>
            </a:r>
          </a:p>
          <a:p>
            <a:pPr marL="365125" lvl="1" indent="-255588">
              <a:lnSpc>
                <a:spcPct val="90000"/>
              </a:lnSpc>
              <a:spcBef>
                <a:spcPts val="400"/>
              </a:spcBef>
              <a:buSzPct val="68000"/>
              <a:buFont typeface="Wingdings 3" panose="05040102010807070707" pitchFamily="18" charset="2"/>
              <a:buChar char=""/>
            </a:pPr>
            <a:r>
              <a:rPr lang="en-US" altLang="en-US" sz="2700" dirty="0">
                <a:solidFill>
                  <a:srgbClr val="000000"/>
                </a:solidFill>
              </a:rPr>
              <a:t>Named for the person who identified the trend, Gordon Moore, co-founder of Intel.</a:t>
            </a:r>
          </a:p>
          <a:p>
            <a:pPr marL="365125" lvl="1" indent="-255588">
              <a:lnSpc>
                <a:spcPct val="90000"/>
              </a:lnSpc>
              <a:spcBef>
                <a:spcPts val="400"/>
              </a:spcBef>
              <a:buSzPct val="68000"/>
              <a:buFont typeface="Wingdings 3" panose="05040102010807070707" pitchFamily="18" charset="2"/>
              <a:buChar char=""/>
            </a:pPr>
            <a:r>
              <a:rPr lang="en-US" altLang="en-US" sz="2700" dirty="0">
                <a:solidFill>
                  <a:srgbClr val="000000"/>
                </a:solidFill>
              </a:rPr>
              <a:t>Moore’s Law and related observations apply especially to the amount of memory that computers have for programs, the amount of secondary storage (such as solid-state drive storage) they have to hold programs and data over longer periods of time, and their processor speeds—the speeds at which they </a:t>
            </a:r>
            <a:r>
              <a:rPr lang="en-US" altLang="en-US" sz="2700" i="1" dirty="0">
                <a:solidFill>
                  <a:srgbClr val="000000"/>
                </a:solidFill>
              </a:rPr>
              <a:t>execute</a:t>
            </a:r>
            <a:r>
              <a:rPr lang="en-US" altLang="en-US" sz="2700" dirty="0">
                <a:solidFill>
                  <a:srgbClr val="000000"/>
                </a:solidFill>
              </a:rPr>
              <a:t> their programs (i.e., do their work).</a:t>
            </a:r>
          </a:p>
          <a:p>
            <a:pPr eaLnBrk="1" hangingPunct="1">
              <a:lnSpc>
                <a:spcPct val="90000"/>
              </a:lnSpc>
            </a:pPr>
            <a:endParaRPr lang="en-US" altLang="en-US" dirty="0">
              <a:solidFill>
                <a:srgbClr val="000000"/>
              </a:solidFill>
            </a:endParaRPr>
          </a:p>
        </p:txBody>
      </p:sp>
      <p:sp>
        <p:nvSpPr>
          <p:cNvPr id="4" name="Footer Placeholder 3">
            <a:extLst>
              <a:ext uri="{FF2B5EF4-FFF2-40B4-BE49-F238E27FC236}">
                <a16:creationId xmlns:a16="http://schemas.microsoft.com/office/drawing/2014/main" id="{8426AC99-6FEB-465B-BB18-894A72DBDE24}"/>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825816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2D39-CF94-4407-A8CF-AFB8C72F14C2}"/>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1.2 .1 Moore’s Law (Cont.)</a:t>
            </a:r>
          </a:p>
        </p:txBody>
      </p:sp>
      <p:sp>
        <p:nvSpPr>
          <p:cNvPr id="24579" name="Text Placeholder 2">
            <a:extLst>
              <a:ext uri="{FF2B5EF4-FFF2-40B4-BE49-F238E27FC236}">
                <a16:creationId xmlns:a16="http://schemas.microsoft.com/office/drawing/2014/main" id="{FC956AC0-7F71-4421-B243-AF02A390D75C}"/>
              </a:ext>
            </a:extLst>
          </p:cNvPr>
          <p:cNvSpPr>
            <a:spLocks noGrp="1"/>
          </p:cNvSpPr>
          <p:nvPr>
            <p:ph type="body" idx="1"/>
          </p:nvPr>
        </p:nvSpPr>
        <p:spPr/>
        <p:txBody>
          <a:bodyPr/>
          <a:lstStyle/>
          <a:p>
            <a:pPr eaLnBrk="1" hangingPunct="1"/>
            <a:r>
              <a:rPr lang="en-US" altLang="en-US" dirty="0">
                <a:solidFill>
                  <a:srgbClr val="000000"/>
                </a:solidFill>
              </a:rPr>
              <a:t>Similar growth has occurred in the communications field.</a:t>
            </a:r>
          </a:p>
          <a:p>
            <a:pPr eaLnBrk="1" hangingPunct="1"/>
            <a:r>
              <a:rPr lang="en-US" altLang="en-US" dirty="0">
                <a:solidFill>
                  <a:srgbClr val="000000"/>
                </a:solidFill>
              </a:rPr>
              <a:t>Costs have plummeted as enormous demand for communications </a:t>
            </a:r>
            <a:r>
              <a:rPr lang="en-US" altLang="en-US" i="1" dirty="0">
                <a:solidFill>
                  <a:srgbClr val="000000"/>
                </a:solidFill>
              </a:rPr>
              <a:t>bandwidth</a:t>
            </a:r>
            <a:r>
              <a:rPr lang="en-US" altLang="en-US" dirty="0">
                <a:solidFill>
                  <a:srgbClr val="000000"/>
                </a:solidFill>
              </a:rPr>
              <a:t> (i.e., information-carrying capacity) has attracted intense competition.</a:t>
            </a:r>
          </a:p>
          <a:p>
            <a:pPr eaLnBrk="1" hangingPunct="1"/>
            <a:r>
              <a:rPr lang="en-US" altLang="en-US" dirty="0">
                <a:solidFill>
                  <a:srgbClr val="000000"/>
                </a:solidFill>
              </a:rPr>
              <a:t>Such phenomenal improvement is fostering the </a:t>
            </a:r>
            <a:r>
              <a:rPr lang="en-US" altLang="en-US" i="1" dirty="0">
                <a:solidFill>
                  <a:srgbClr val="000000"/>
                </a:solidFill>
              </a:rPr>
              <a:t>Information Revolution.</a:t>
            </a:r>
          </a:p>
        </p:txBody>
      </p:sp>
      <p:sp>
        <p:nvSpPr>
          <p:cNvPr id="4" name="Footer Placeholder 3">
            <a:extLst>
              <a:ext uri="{FF2B5EF4-FFF2-40B4-BE49-F238E27FC236}">
                <a16:creationId xmlns:a16="http://schemas.microsoft.com/office/drawing/2014/main" id="{B91FBD3F-C73B-440F-B914-E5F7562E7803}"/>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470571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BEB37-9B15-4739-931B-D1A178D6277C}"/>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1.2.2  Computer Organization</a:t>
            </a:r>
          </a:p>
        </p:txBody>
      </p:sp>
      <p:sp>
        <p:nvSpPr>
          <p:cNvPr id="25603" name="Text Placeholder 2">
            <a:extLst>
              <a:ext uri="{FF2B5EF4-FFF2-40B4-BE49-F238E27FC236}">
                <a16:creationId xmlns:a16="http://schemas.microsoft.com/office/drawing/2014/main" id="{844532FE-523E-480D-892B-44CD229F0DB4}"/>
              </a:ext>
            </a:extLst>
          </p:cNvPr>
          <p:cNvSpPr>
            <a:spLocks noGrp="1"/>
          </p:cNvSpPr>
          <p:nvPr>
            <p:ph type="body" idx="1"/>
          </p:nvPr>
        </p:nvSpPr>
        <p:spPr/>
        <p:txBody>
          <a:bodyPr/>
          <a:lstStyle/>
          <a:p>
            <a:pPr eaLnBrk="1" hangingPunct="1"/>
            <a:r>
              <a:rPr lang="en-US" altLang="en-US" dirty="0">
                <a:solidFill>
                  <a:srgbClr val="000000"/>
                </a:solidFill>
              </a:rPr>
              <a:t>Computers can be envisioned as divided into various </a:t>
            </a:r>
            <a:r>
              <a:rPr lang="en-US" altLang="en-US" dirty="0">
                <a:solidFill>
                  <a:srgbClr val="0000FF"/>
                </a:solidFill>
              </a:rPr>
              <a:t>logical units</a:t>
            </a:r>
            <a:r>
              <a:rPr lang="en-US" altLang="en-US" dirty="0">
                <a:solidFill>
                  <a:srgbClr val="000000"/>
                </a:solidFill>
              </a:rPr>
              <a:t> or sections.</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AE4EE76B-50B0-43FA-9AD3-EC99AA9EA71C}"/>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57686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02">
            <a:extLst>
              <a:ext uri="{FF2B5EF4-FFF2-40B4-BE49-F238E27FC236}">
                <a16:creationId xmlns:a16="http://schemas.microsoft.com/office/drawing/2014/main" id="{39641AA9-228E-4843-ABFC-6FB8FD93611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33475" y="0"/>
            <a:ext cx="9923463" cy="6858000"/>
          </a:xfrm>
          <a:prstGeom prst="rect">
            <a:avLst/>
          </a:prstGeom>
        </p:spPr>
      </p:pic>
      <p:sp>
        <p:nvSpPr>
          <p:cNvPr id="4" name="Footer Placeholder 3">
            <a:extLst>
              <a:ext uri="{FF2B5EF4-FFF2-40B4-BE49-F238E27FC236}">
                <a16:creationId xmlns:a16="http://schemas.microsoft.com/office/drawing/2014/main" id="{2A49963C-EFC7-4B18-8CA4-C24F9AC5F2BB}"/>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782382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1">
            <a:extLst>
              <a:ext uri="{FF2B5EF4-FFF2-40B4-BE49-F238E27FC236}">
                <a16:creationId xmlns:a16="http://schemas.microsoft.com/office/drawing/2014/main" id="{AC697DA6-373C-4388-818C-0B2715DB0D1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38200" y="0"/>
            <a:ext cx="10515600" cy="6858000"/>
          </a:xfrm>
          <a:prstGeom prst="rect">
            <a:avLst/>
          </a:prstGeom>
        </p:spPr>
      </p:pic>
      <p:sp>
        <p:nvSpPr>
          <p:cNvPr id="4" name="Footer Placeholder 3">
            <a:extLst>
              <a:ext uri="{FF2B5EF4-FFF2-40B4-BE49-F238E27FC236}">
                <a16:creationId xmlns:a16="http://schemas.microsoft.com/office/drawing/2014/main" id="{8AED8EA5-A93D-4A3A-A69A-8A29B6C75927}"/>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587896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2">
            <a:extLst>
              <a:ext uri="{FF2B5EF4-FFF2-40B4-BE49-F238E27FC236}">
                <a16:creationId xmlns:a16="http://schemas.microsoft.com/office/drawing/2014/main" id="{C7BF144D-CDD4-4645-8782-566253A782E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038" y="0"/>
            <a:ext cx="12099925" cy="6858000"/>
          </a:xfrm>
          <a:prstGeom prst="rect">
            <a:avLst/>
          </a:prstGeom>
        </p:spPr>
      </p:pic>
      <p:sp>
        <p:nvSpPr>
          <p:cNvPr id="4" name="Footer Placeholder 3">
            <a:extLst>
              <a:ext uri="{FF2B5EF4-FFF2-40B4-BE49-F238E27FC236}">
                <a16:creationId xmlns:a16="http://schemas.microsoft.com/office/drawing/2014/main" id="{C59B79E8-AFF1-4868-965A-C168151FA859}"/>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4187406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3">
            <a:extLst>
              <a:ext uri="{FF2B5EF4-FFF2-40B4-BE49-F238E27FC236}">
                <a16:creationId xmlns:a16="http://schemas.microsoft.com/office/drawing/2014/main" id="{206425EF-AA1A-490E-9BE3-A468AAAAB79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22263"/>
            <a:ext cx="12192000" cy="6211887"/>
          </a:xfrm>
          <a:prstGeom prst="rect">
            <a:avLst/>
          </a:prstGeom>
        </p:spPr>
      </p:pic>
      <p:sp>
        <p:nvSpPr>
          <p:cNvPr id="4" name="Footer Placeholder 3">
            <a:extLst>
              <a:ext uri="{FF2B5EF4-FFF2-40B4-BE49-F238E27FC236}">
                <a16:creationId xmlns:a16="http://schemas.microsoft.com/office/drawing/2014/main" id="{53BB046F-7557-4582-A458-92E39186535B}"/>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85251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4">
            <a:extLst>
              <a:ext uri="{FF2B5EF4-FFF2-40B4-BE49-F238E27FC236}">
                <a16:creationId xmlns:a16="http://schemas.microsoft.com/office/drawing/2014/main" id="{67FB88E3-74CC-4262-AF6D-4BE8FB5EB1B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92213"/>
            <a:ext cx="12192000" cy="4471987"/>
          </a:xfrm>
          <a:prstGeom prst="rect">
            <a:avLst/>
          </a:prstGeom>
        </p:spPr>
      </p:pic>
      <p:sp>
        <p:nvSpPr>
          <p:cNvPr id="4" name="Footer Placeholder 3">
            <a:extLst>
              <a:ext uri="{FF2B5EF4-FFF2-40B4-BE49-F238E27FC236}">
                <a16:creationId xmlns:a16="http://schemas.microsoft.com/office/drawing/2014/main" id="{91041B26-5DD5-4B43-9F8D-E35151EC6228}"/>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705984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5">
            <a:extLst>
              <a:ext uri="{FF2B5EF4-FFF2-40B4-BE49-F238E27FC236}">
                <a16:creationId xmlns:a16="http://schemas.microsoft.com/office/drawing/2014/main" id="{9E6D0CBA-81A0-47B2-BBC2-8278DB0D42B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038" y="0"/>
            <a:ext cx="12099925" cy="6858000"/>
          </a:xfrm>
          <a:prstGeom prst="rect">
            <a:avLst/>
          </a:prstGeom>
        </p:spPr>
      </p:pic>
      <p:sp>
        <p:nvSpPr>
          <p:cNvPr id="4" name="Footer Placeholder 3">
            <a:extLst>
              <a:ext uri="{FF2B5EF4-FFF2-40B4-BE49-F238E27FC236}">
                <a16:creationId xmlns:a16="http://schemas.microsoft.com/office/drawing/2014/main" id="{F1739369-F212-48D9-B59D-1BBA6B66AF0F}"/>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050571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6">
            <a:extLst>
              <a:ext uri="{FF2B5EF4-FFF2-40B4-BE49-F238E27FC236}">
                <a16:creationId xmlns:a16="http://schemas.microsoft.com/office/drawing/2014/main" id="{1FF4BEB4-1283-43E1-B7B2-A7F624E3ABE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038" y="0"/>
            <a:ext cx="12099925" cy="6858000"/>
          </a:xfrm>
          <a:prstGeom prst="rect">
            <a:avLst/>
          </a:prstGeom>
        </p:spPr>
      </p:pic>
      <p:sp>
        <p:nvSpPr>
          <p:cNvPr id="4" name="Footer Placeholder 3">
            <a:extLst>
              <a:ext uri="{FF2B5EF4-FFF2-40B4-BE49-F238E27FC236}">
                <a16:creationId xmlns:a16="http://schemas.microsoft.com/office/drawing/2014/main" id="{B337A617-94BB-4C53-8737-60E4474D6870}"/>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4025996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35B8-F4FC-4AFB-A0DD-65312A427EFC}"/>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1.3  Data Hierarchy</a:t>
            </a:r>
          </a:p>
        </p:txBody>
      </p:sp>
      <p:sp>
        <p:nvSpPr>
          <p:cNvPr id="31747" name="Text Placeholder 2">
            <a:extLst>
              <a:ext uri="{FF2B5EF4-FFF2-40B4-BE49-F238E27FC236}">
                <a16:creationId xmlns:a16="http://schemas.microsoft.com/office/drawing/2014/main" id="{F14F1776-C98A-4302-9B74-5F552AF0C361}"/>
              </a:ext>
            </a:extLst>
          </p:cNvPr>
          <p:cNvSpPr>
            <a:spLocks noGrp="1"/>
          </p:cNvSpPr>
          <p:nvPr>
            <p:ph type="body" idx="1"/>
          </p:nvPr>
        </p:nvSpPr>
        <p:spPr/>
        <p:txBody>
          <a:bodyPr/>
          <a:lstStyle/>
          <a:p>
            <a:pPr eaLnBrk="1" hangingPunct="1"/>
            <a:r>
              <a:rPr lang="en-US" altLang="en-US" dirty="0">
                <a:solidFill>
                  <a:srgbClr val="000000"/>
                </a:solidFill>
              </a:rPr>
              <a:t>Data items processed by computers form a </a:t>
            </a:r>
            <a:r>
              <a:rPr lang="en-US" altLang="en-US" dirty="0">
                <a:solidFill>
                  <a:srgbClr val="0000FF"/>
                </a:solidFill>
              </a:rPr>
              <a:t>data hierarchy</a:t>
            </a:r>
            <a:r>
              <a:rPr lang="en-US" altLang="en-US" dirty="0">
                <a:solidFill>
                  <a:srgbClr val="000000"/>
                </a:solidFill>
              </a:rPr>
              <a:t> that becomes larger and more complex in structure as we progress from the simplest data items (called “bits”) to richer ones, such as characters and fields.</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C21A6C8B-E80B-4FC3-AC15-74BCBF8881B6}"/>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775885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7">
            <a:extLst>
              <a:ext uri="{FF2B5EF4-FFF2-40B4-BE49-F238E27FC236}">
                <a16:creationId xmlns:a16="http://schemas.microsoft.com/office/drawing/2014/main" id="{2CC03170-53C3-49B3-8A52-1D06B70DAD3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35125" y="0"/>
            <a:ext cx="8921750" cy="6858000"/>
          </a:xfrm>
          <a:prstGeom prst="rect">
            <a:avLst/>
          </a:prstGeom>
        </p:spPr>
      </p:pic>
      <p:sp>
        <p:nvSpPr>
          <p:cNvPr id="4" name="Footer Placeholder 3">
            <a:extLst>
              <a:ext uri="{FF2B5EF4-FFF2-40B4-BE49-F238E27FC236}">
                <a16:creationId xmlns:a16="http://schemas.microsoft.com/office/drawing/2014/main" id="{79FC5839-5FF0-479B-96B5-40784215BA9E}"/>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222665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CB1B-B151-46BE-B284-072CCB68E2FC}"/>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1.3  Data Hierarchy (Cont.)</a:t>
            </a:r>
          </a:p>
        </p:txBody>
      </p:sp>
      <p:sp>
        <p:nvSpPr>
          <p:cNvPr id="3" name="Text Placeholder 2">
            <a:extLst>
              <a:ext uri="{FF2B5EF4-FFF2-40B4-BE49-F238E27FC236}">
                <a16:creationId xmlns:a16="http://schemas.microsoft.com/office/drawing/2014/main" id="{0BFBAEF5-E4C3-420D-99BD-4AB1F881D275}"/>
              </a:ext>
            </a:extLst>
          </p:cNvPr>
          <p:cNvSpPr>
            <a:spLocks noGrp="1"/>
          </p:cNvSpPr>
          <p:nvPr>
            <p:ph type="body" idx="1"/>
          </p:nvPr>
        </p:nvSpPr>
        <p:spPr/>
        <p:txBody>
          <a:bodyPr>
            <a:normAutofit/>
          </a:bodyPr>
          <a:lstStyle/>
          <a:p>
            <a:pPr marL="109537" indent="0">
              <a:lnSpc>
                <a:spcPct val="80000"/>
              </a:lnSpc>
              <a:buNone/>
              <a:defRPr/>
            </a:pPr>
            <a:r>
              <a:rPr lang="en-US" sz="2500" b="1" i="1" dirty="0">
                <a:solidFill>
                  <a:srgbClr val="000000"/>
                </a:solidFill>
              </a:rPr>
              <a:t>Bits</a:t>
            </a:r>
          </a:p>
          <a:p>
            <a:pPr eaLnBrk="1" hangingPunct="1">
              <a:lnSpc>
                <a:spcPct val="80000"/>
              </a:lnSpc>
              <a:defRPr/>
            </a:pPr>
            <a:r>
              <a:rPr lang="en-US" sz="2500" dirty="0">
                <a:solidFill>
                  <a:srgbClr val="000000"/>
                </a:solidFill>
              </a:rPr>
              <a:t>The smallest data item in a computer can assume the value 0 or the value 1. </a:t>
            </a:r>
          </a:p>
          <a:p>
            <a:pPr eaLnBrk="1" hangingPunct="1">
              <a:lnSpc>
                <a:spcPct val="80000"/>
              </a:lnSpc>
              <a:defRPr/>
            </a:pPr>
            <a:r>
              <a:rPr lang="en-US" sz="2500" dirty="0">
                <a:solidFill>
                  <a:srgbClr val="000000"/>
                </a:solidFill>
              </a:rPr>
              <a:t>Such a data item is called a </a:t>
            </a:r>
            <a:r>
              <a:rPr lang="en-US" sz="2500" dirty="0">
                <a:solidFill>
                  <a:srgbClr val="0000FF"/>
                </a:solidFill>
              </a:rPr>
              <a:t>bit</a:t>
            </a:r>
            <a:r>
              <a:rPr lang="en-US" sz="2500" dirty="0">
                <a:solidFill>
                  <a:srgbClr val="000000"/>
                </a:solidFill>
              </a:rPr>
              <a:t> (short for “binary digit”—a digit that can assume either of two values). </a:t>
            </a:r>
          </a:p>
          <a:p>
            <a:pPr eaLnBrk="1" hangingPunct="1">
              <a:lnSpc>
                <a:spcPct val="80000"/>
              </a:lnSpc>
              <a:defRPr/>
            </a:pPr>
            <a:r>
              <a:rPr lang="en-US" sz="2500" dirty="0">
                <a:solidFill>
                  <a:srgbClr val="000000"/>
                </a:solidFill>
              </a:rPr>
              <a:t>Remarkably, the impressive functions performed by computers involve only the simplest manipulations of 0s and </a:t>
            </a:r>
            <a:r>
              <a:rPr lang="en-US" sz="2500" i="1" dirty="0">
                <a:solidFill>
                  <a:srgbClr val="000000"/>
                </a:solidFill>
              </a:rPr>
              <a:t>1s—examining a bit’s value</a:t>
            </a:r>
            <a:r>
              <a:rPr lang="en-US" sz="2500" dirty="0">
                <a:solidFill>
                  <a:srgbClr val="000000"/>
                </a:solidFill>
              </a:rPr>
              <a:t>, </a:t>
            </a:r>
            <a:r>
              <a:rPr lang="en-US" sz="2500" i="1" dirty="0">
                <a:solidFill>
                  <a:srgbClr val="000000"/>
                </a:solidFill>
              </a:rPr>
              <a:t>setting a bit’s value</a:t>
            </a:r>
            <a:r>
              <a:rPr lang="en-US" sz="2500" dirty="0">
                <a:solidFill>
                  <a:srgbClr val="000000"/>
                </a:solidFill>
              </a:rPr>
              <a:t> and </a:t>
            </a:r>
            <a:r>
              <a:rPr lang="en-US" sz="2500" i="1" dirty="0">
                <a:solidFill>
                  <a:srgbClr val="000000"/>
                </a:solidFill>
              </a:rPr>
              <a:t>reversing a bit’s value </a:t>
            </a:r>
            <a:r>
              <a:rPr lang="en-US" sz="2500" dirty="0">
                <a:solidFill>
                  <a:srgbClr val="000000"/>
                </a:solidFill>
              </a:rPr>
              <a:t>(from 1 to 0 or from 0 to 1). </a:t>
            </a:r>
          </a:p>
        </p:txBody>
      </p:sp>
      <p:sp>
        <p:nvSpPr>
          <p:cNvPr id="14340" name="Footer Placeholder 3">
            <a:extLst>
              <a:ext uri="{FF2B5EF4-FFF2-40B4-BE49-F238E27FC236}">
                <a16:creationId xmlns:a16="http://schemas.microsoft.com/office/drawing/2014/main" id="{09F94B5F-20F7-4685-BB9A-0F947656F042}"/>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1823534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35CB-EE77-45BA-B2BE-84530068DF3E}"/>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1.3  Data Hierarchy (Cont.)</a:t>
            </a:r>
          </a:p>
        </p:txBody>
      </p:sp>
      <p:sp>
        <p:nvSpPr>
          <p:cNvPr id="3" name="Text Placeholder 2">
            <a:extLst>
              <a:ext uri="{FF2B5EF4-FFF2-40B4-BE49-F238E27FC236}">
                <a16:creationId xmlns:a16="http://schemas.microsoft.com/office/drawing/2014/main" id="{F39BBAA9-DC34-4112-8A80-33B918C951DE}"/>
              </a:ext>
            </a:extLst>
          </p:cNvPr>
          <p:cNvSpPr>
            <a:spLocks noGrp="1"/>
          </p:cNvSpPr>
          <p:nvPr>
            <p:ph type="body" idx="1"/>
          </p:nvPr>
        </p:nvSpPr>
        <p:spPr/>
        <p:txBody>
          <a:bodyPr>
            <a:normAutofit/>
          </a:bodyPr>
          <a:lstStyle/>
          <a:p>
            <a:pPr marL="109537" indent="0">
              <a:lnSpc>
                <a:spcPct val="80000"/>
              </a:lnSpc>
              <a:buNone/>
              <a:defRPr/>
            </a:pPr>
            <a:r>
              <a:rPr lang="en-US" sz="2500" b="1" i="1" dirty="0">
                <a:solidFill>
                  <a:srgbClr val="000000"/>
                </a:solidFill>
              </a:rPr>
              <a:t>Characters </a:t>
            </a:r>
          </a:p>
          <a:p>
            <a:pPr eaLnBrk="1" hangingPunct="1">
              <a:lnSpc>
                <a:spcPct val="80000"/>
              </a:lnSpc>
              <a:defRPr/>
            </a:pPr>
            <a:r>
              <a:rPr lang="en-US" sz="2500" dirty="0">
                <a:solidFill>
                  <a:srgbClr val="000000"/>
                </a:solidFill>
              </a:rPr>
              <a:t>We prefer to work with </a:t>
            </a:r>
            <a:r>
              <a:rPr lang="en-US" sz="2500" i="1" dirty="0">
                <a:solidFill>
                  <a:srgbClr val="000000"/>
                </a:solidFill>
              </a:rPr>
              <a:t>decimal digits </a:t>
            </a:r>
            <a:r>
              <a:rPr lang="en-US" sz="2500" dirty="0">
                <a:solidFill>
                  <a:srgbClr val="000000"/>
                </a:solidFill>
              </a:rPr>
              <a:t>(0–9), </a:t>
            </a:r>
            <a:r>
              <a:rPr lang="en-US" sz="2500" i="1" dirty="0">
                <a:solidFill>
                  <a:srgbClr val="000000"/>
                </a:solidFill>
              </a:rPr>
              <a:t>uppercase letters </a:t>
            </a:r>
            <a:r>
              <a:rPr lang="en-US" sz="2500" dirty="0">
                <a:solidFill>
                  <a:srgbClr val="000000"/>
                </a:solidFill>
              </a:rPr>
              <a:t>(A–Z), </a:t>
            </a:r>
            <a:r>
              <a:rPr lang="en-US" sz="2500" i="1" dirty="0">
                <a:solidFill>
                  <a:srgbClr val="000000"/>
                </a:solidFill>
              </a:rPr>
              <a:t>lowercase letters </a:t>
            </a:r>
            <a:r>
              <a:rPr lang="en-US" sz="2500" dirty="0">
                <a:solidFill>
                  <a:srgbClr val="000000"/>
                </a:solidFill>
              </a:rPr>
              <a:t>(a–z), and </a:t>
            </a:r>
            <a:r>
              <a:rPr lang="en-US" sz="2500" i="1" dirty="0">
                <a:solidFill>
                  <a:srgbClr val="000000"/>
                </a:solidFill>
              </a:rPr>
              <a:t>special symbols </a:t>
            </a:r>
            <a:r>
              <a:rPr lang="en-US" sz="2500" dirty="0">
                <a:solidFill>
                  <a:srgbClr val="000000"/>
                </a:solidFill>
              </a:rPr>
              <a:t>(e.g., $, @, %, &amp;, *, (, ), –, +, ", :, ? and / ). </a:t>
            </a:r>
          </a:p>
          <a:p>
            <a:pPr eaLnBrk="1" hangingPunct="1">
              <a:lnSpc>
                <a:spcPct val="80000"/>
              </a:lnSpc>
              <a:defRPr/>
            </a:pPr>
            <a:r>
              <a:rPr lang="en-US" sz="2500" dirty="0">
                <a:solidFill>
                  <a:srgbClr val="000000"/>
                </a:solidFill>
              </a:rPr>
              <a:t>Digits, letters and special symbols are known as </a:t>
            </a:r>
            <a:r>
              <a:rPr lang="en-US" sz="2500" dirty="0">
                <a:solidFill>
                  <a:srgbClr val="0000FF"/>
                </a:solidFill>
              </a:rPr>
              <a:t>characters</a:t>
            </a:r>
            <a:r>
              <a:rPr lang="en-US" sz="2500" dirty="0">
                <a:solidFill>
                  <a:srgbClr val="000000"/>
                </a:solidFill>
              </a:rPr>
              <a:t>. The computer’s </a:t>
            </a:r>
            <a:r>
              <a:rPr lang="en-US" sz="2500" dirty="0">
                <a:solidFill>
                  <a:srgbClr val="0000FF"/>
                </a:solidFill>
              </a:rPr>
              <a:t>character set </a:t>
            </a:r>
            <a:r>
              <a:rPr lang="en-US" sz="2500" dirty="0">
                <a:solidFill>
                  <a:srgbClr val="000000"/>
                </a:solidFill>
              </a:rPr>
              <a:t>is the set of all the </a:t>
            </a:r>
            <a:r>
              <a:rPr lang="en-US" sz="2500" dirty="0"/>
              <a:t>characters </a:t>
            </a:r>
            <a:r>
              <a:rPr lang="en-US" sz="2500" dirty="0">
                <a:solidFill>
                  <a:srgbClr val="000000"/>
                </a:solidFill>
              </a:rPr>
              <a:t>used to write programs and represent data items on that device. </a:t>
            </a:r>
          </a:p>
          <a:p>
            <a:pPr eaLnBrk="1" hangingPunct="1">
              <a:lnSpc>
                <a:spcPct val="80000"/>
              </a:lnSpc>
              <a:defRPr/>
            </a:pPr>
            <a:r>
              <a:rPr lang="en-US" sz="2500" dirty="0">
                <a:solidFill>
                  <a:srgbClr val="000000"/>
                </a:solidFill>
              </a:rPr>
              <a:t>Computers process only 1s and 0s, so every character is represented as a pattern of 1s and 0s. </a:t>
            </a:r>
          </a:p>
          <a:p>
            <a:pPr eaLnBrk="1" hangingPunct="1">
              <a:lnSpc>
                <a:spcPct val="80000"/>
              </a:lnSpc>
              <a:defRPr/>
            </a:pPr>
            <a:r>
              <a:rPr lang="en-US" sz="2500" dirty="0">
                <a:solidFill>
                  <a:srgbClr val="000000"/>
                </a:solidFill>
              </a:rPr>
              <a:t>Java uses </a:t>
            </a:r>
            <a:r>
              <a:rPr lang="en-US" sz="2500" dirty="0">
                <a:solidFill>
                  <a:srgbClr val="0000FF"/>
                </a:solidFill>
              </a:rPr>
              <a:t>Unicode®</a:t>
            </a:r>
            <a:r>
              <a:rPr lang="en-US" sz="2500" dirty="0">
                <a:solidFill>
                  <a:srgbClr val="000000"/>
                </a:solidFill>
              </a:rPr>
              <a:t> characters that are composed of one, two or four bytes (8, 16 or 32 bits). </a:t>
            </a:r>
          </a:p>
        </p:txBody>
      </p:sp>
      <p:sp>
        <p:nvSpPr>
          <p:cNvPr id="14340" name="Footer Placeholder 3">
            <a:extLst>
              <a:ext uri="{FF2B5EF4-FFF2-40B4-BE49-F238E27FC236}">
                <a16:creationId xmlns:a16="http://schemas.microsoft.com/office/drawing/2014/main" id="{5C468F1E-6997-427F-AB16-4F49B02834FC}"/>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243726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03">
            <a:extLst>
              <a:ext uri="{FF2B5EF4-FFF2-40B4-BE49-F238E27FC236}">
                <a16:creationId xmlns:a16="http://schemas.microsoft.com/office/drawing/2014/main" id="{1D356A5A-D4CC-4BC1-8C91-0FC9BECF115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46088" y="0"/>
            <a:ext cx="11299825" cy="6858000"/>
          </a:xfrm>
          <a:prstGeom prst="rect">
            <a:avLst/>
          </a:prstGeom>
        </p:spPr>
      </p:pic>
      <p:sp>
        <p:nvSpPr>
          <p:cNvPr id="4" name="Footer Placeholder 3">
            <a:extLst>
              <a:ext uri="{FF2B5EF4-FFF2-40B4-BE49-F238E27FC236}">
                <a16:creationId xmlns:a16="http://schemas.microsoft.com/office/drawing/2014/main" id="{4793B68A-F91E-4ED9-98BA-0D59837FC8FB}"/>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086579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92AD-E364-4568-A01D-0E54D0F9A81D}"/>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1.3  Data Hierarchy (Cont.)</a:t>
            </a:r>
          </a:p>
        </p:txBody>
      </p:sp>
      <p:sp>
        <p:nvSpPr>
          <p:cNvPr id="35843" name="Text Placeholder 2">
            <a:extLst>
              <a:ext uri="{FF2B5EF4-FFF2-40B4-BE49-F238E27FC236}">
                <a16:creationId xmlns:a16="http://schemas.microsoft.com/office/drawing/2014/main" id="{DF274981-8C7A-4631-98C7-9BAC1BB933CA}"/>
              </a:ext>
            </a:extLst>
          </p:cNvPr>
          <p:cNvSpPr>
            <a:spLocks noGrp="1"/>
          </p:cNvSpPr>
          <p:nvPr>
            <p:ph type="body" idx="1"/>
          </p:nvPr>
        </p:nvSpPr>
        <p:spPr/>
        <p:txBody>
          <a:bodyPr/>
          <a:lstStyle/>
          <a:p>
            <a:pPr eaLnBrk="1" hangingPunct="1">
              <a:lnSpc>
                <a:spcPct val="80000"/>
              </a:lnSpc>
            </a:pPr>
            <a:r>
              <a:rPr lang="en-US" altLang="en-US" sz="2500" dirty="0">
                <a:solidFill>
                  <a:srgbClr val="0000FF"/>
                </a:solidFill>
              </a:rPr>
              <a:t>Unicode</a:t>
            </a:r>
            <a:r>
              <a:rPr lang="en-US" altLang="en-US" sz="2500" dirty="0">
                <a:solidFill>
                  <a:srgbClr val="000000"/>
                </a:solidFill>
              </a:rPr>
              <a:t> contains characters for many of the world’s languages. </a:t>
            </a:r>
          </a:p>
          <a:p>
            <a:pPr eaLnBrk="1" hangingPunct="1">
              <a:lnSpc>
                <a:spcPct val="80000"/>
              </a:lnSpc>
            </a:pPr>
            <a:r>
              <a:rPr lang="en-US" altLang="en-US" sz="2500" dirty="0">
                <a:solidFill>
                  <a:srgbClr val="000000"/>
                </a:solidFill>
              </a:rPr>
              <a:t>See Appendix B for more information on the </a:t>
            </a:r>
            <a:r>
              <a:rPr lang="en-US" altLang="en-US" sz="2500" dirty="0">
                <a:solidFill>
                  <a:srgbClr val="0000FF"/>
                </a:solidFill>
              </a:rPr>
              <a:t>ASCII (American Standard Code for Information Interchange) </a:t>
            </a:r>
            <a:r>
              <a:rPr lang="en-US" altLang="en-US" sz="2500" dirty="0">
                <a:solidFill>
                  <a:srgbClr val="000000"/>
                </a:solidFill>
              </a:rPr>
              <a:t>character set—the popular </a:t>
            </a:r>
            <a:r>
              <a:rPr lang="en-US" altLang="en-US" sz="2500" i="1" dirty="0">
                <a:solidFill>
                  <a:srgbClr val="000000"/>
                </a:solidFill>
              </a:rPr>
              <a:t>subset</a:t>
            </a:r>
            <a:r>
              <a:rPr lang="en-US" altLang="en-US" sz="2500" dirty="0">
                <a:solidFill>
                  <a:srgbClr val="000000"/>
                </a:solidFill>
              </a:rPr>
              <a:t> of Unicode that represents uppercase and lowercase letters in the English alphabet, digits and some common special characters.</a:t>
            </a:r>
          </a:p>
        </p:txBody>
      </p:sp>
      <p:sp>
        <p:nvSpPr>
          <p:cNvPr id="14340" name="Footer Placeholder 3">
            <a:extLst>
              <a:ext uri="{FF2B5EF4-FFF2-40B4-BE49-F238E27FC236}">
                <a16:creationId xmlns:a16="http://schemas.microsoft.com/office/drawing/2014/main" id="{AB43FD64-4027-49C2-A9CC-BAFCBCB4B61B}"/>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662155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8203-7510-4C40-B399-8EA542B5198A}"/>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1.3  Data Hierarchy (Cont.)</a:t>
            </a:r>
          </a:p>
        </p:txBody>
      </p:sp>
      <p:sp>
        <p:nvSpPr>
          <p:cNvPr id="3" name="Text Placeholder 2">
            <a:extLst>
              <a:ext uri="{FF2B5EF4-FFF2-40B4-BE49-F238E27FC236}">
                <a16:creationId xmlns:a16="http://schemas.microsoft.com/office/drawing/2014/main" id="{AC69FE06-75B7-449B-8DFE-23438EE8BC01}"/>
              </a:ext>
            </a:extLst>
          </p:cNvPr>
          <p:cNvSpPr>
            <a:spLocks noGrp="1"/>
          </p:cNvSpPr>
          <p:nvPr>
            <p:ph type="body" idx="1"/>
          </p:nvPr>
        </p:nvSpPr>
        <p:spPr/>
        <p:txBody>
          <a:bodyPr>
            <a:normAutofit/>
          </a:bodyPr>
          <a:lstStyle/>
          <a:p>
            <a:pPr marL="109537" indent="0">
              <a:lnSpc>
                <a:spcPct val="80000"/>
              </a:lnSpc>
              <a:buNone/>
              <a:defRPr/>
            </a:pPr>
            <a:r>
              <a:rPr lang="en-US" sz="2500" b="1" i="1" dirty="0">
                <a:solidFill>
                  <a:srgbClr val="000000"/>
                </a:solidFill>
              </a:rPr>
              <a:t>Fields</a:t>
            </a:r>
          </a:p>
          <a:p>
            <a:pPr eaLnBrk="1" hangingPunct="1">
              <a:lnSpc>
                <a:spcPct val="80000"/>
              </a:lnSpc>
              <a:defRPr/>
            </a:pPr>
            <a:r>
              <a:rPr lang="en-US" sz="2500" dirty="0">
                <a:solidFill>
                  <a:srgbClr val="000000"/>
                </a:solidFill>
              </a:rPr>
              <a:t>Just as characters are composed of bits, </a:t>
            </a:r>
            <a:r>
              <a:rPr lang="en-US" sz="2500" dirty="0">
                <a:solidFill>
                  <a:srgbClr val="0000FF"/>
                </a:solidFill>
              </a:rPr>
              <a:t>fields</a:t>
            </a:r>
            <a:r>
              <a:rPr lang="en-US" sz="2500" dirty="0">
                <a:solidFill>
                  <a:srgbClr val="000000"/>
                </a:solidFill>
              </a:rPr>
              <a:t> are composed of characters or bytes. </a:t>
            </a:r>
          </a:p>
          <a:p>
            <a:pPr eaLnBrk="1" hangingPunct="1">
              <a:lnSpc>
                <a:spcPct val="80000"/>
              </a:lnSpc>
              <a:defRPr/>
            </a:pPr>
            <a:r>
              <a:rPr lang="en-US" sz="2500" dirty="0">
                <a:solidFill>
                  <a:srgbClr val="000000"/>
                </a:solidFill>
              </a:rPr>
              <a:t>A field is a group of characters or bytes that conveys meaning. </a:t>
            </a:r>
          </a:p>
          <a:p>
            <a:pPr eaLnBrk="1" hangingPunct="1">
              <a:lnSpc>
                <a:spcPct val="80000"/>
              </a:lnSpc>
              <a:defRPr/>
            </a:pPr>
            <a:r>
              <a:rPr lang="en-US" sz="2500" dirty="0">
                <a:solidFill>
                  <a:srgbClr val="000000"/>
                </a:solidFill>
              </a:rPr>
              <a:t>For example, a field consisting of uppercase and lowercase letters could be used to represent a person’s name, and a field consisting of decimal digits could represent a person’s age.</a:t>
            </a:r>
          </a:p>
        </p:txBody>
      </p:sp>
      <p:sp>
        <p:nvSpPr>
          <p:cNvPr id="14340" name="Footer Placeholder 3">
            <a:extLst>
              <a:ext uri="{FF2B5EF4-FFF2-40B4-BE49-F238E27FC236}">
                <a16:creationId xmlns:a16="http://schemas.microsoft.com/office/drawing/2014/main" id="{B54564DB-023A-4274-A04B-CA85CD742BED}"/>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84550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018B-463B-4B18-BD6F-5DDD71645EDC}"/>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1.3  Data Hierarchy (Cont.)</a:t>
            </a:r>
          </a:p>
        </p:txBody>
      </p:sp>
      <p:sp>
        <p:nvSpPr>
          <p:cNvPr id="3" name="Text Placeholder 2">
            <a:extLst>
              <a:ext uri="{FF2B5EF4-FFF2-40B4-BE49-F238E27FC236}">
                <a16:creationId xmlns:a16="http://schemas.microsoft.com/office/drawing/2014/main" id="{54545188-F542-442A-A861-A5DA7D7DEDFB}"/>
              </a:ext>
            </a:extLst>
          </p:cNvPr>
          <p:cNvSpPr>
            <a:spLocks noGrp="1"/>
          </p:cNvSpPr>
          <p:nvPr>
            <p:ph type="body" idx="1"/>
          </p:nvPr>
        </p:nvSpPr>
        <p:spPr/>
        <p:txBody>
          <a:bodyPr>
            <a:normAutofit/>
          </a:bodyPr>
          <a:lstStyle/>
          <a:p>
            <a:pPr marL="109537" indent="0">
              <a:lnSpc>
                <a:spcPct val="80000"/>
              </a:lnSpc>
              <a:buNone/>
              <a:defRPr/>
            </a:pPr>
            <a:r>
              <a:rPr lang="en-US" sz="2500" b="1" i="1" dirty="0">
                <a:solidFill>
                  <a:srgbClr val="000000"/>
                </a:solidFill>
              </a:rPr>
              <a:t>Records </a:t>
            </a:r>
          </a:p>
          <a:p>
            <a:pPr eaLnBrk="1" hangingPunct="1">
              <a:lnSpc>
                <a:spcPct val="80000"/>
              </a:lnSpc>
              <a:defRPr/>
            </a:pPr>
            <a:r>
              <a:rPr lang="en-US" sz="2500" dirty="0">
                <a:solidFill>
                  <a:srgbClr val="000000"/>
                </a:solidFill>
              </a:rPr>
              <a:t>Several related fields can be used to compose a </a:t>
            </a:r>
            <a:r>
              <a:rPr lang="en-US" sz="2500" dirty="0">
                <a:solidFill>
                  <a:srgbClr val="0000FF"/>
                </a:solidFill>
              </a:rPr>
              <a:t>record </a:t>
            </a:r>
            <a:r>
              <a:rPr lang="en-US" sz="2500" dirty="0"/>
              <a:t>(implemented as a </a:t>
            </a:r>
            <a:r>
              <a:rPr lang="en-US" sz="2000" dirty="0">
                <a:latin typeface="Consolas" panose="020B0609020204030204" pitchFamily="49" charset="0"/>
              </a:rPr>
              <a:t>class</a:t>
            </a:r>
            <a:r>
              <a:rPr lang="en-US" sz="2500" dirty="0"/>
              <a:t> in Java). </a:t>
            </a:r>
          </a:p>
          <a:p>
            <a:pPr eaLnBrk="1" hangingPunct="1">
              <a:lnSpc>
                <a:spcPct val="80000"/>
              </a:lnSpc>
              <a:defRPr/>
            </a:pPr>
            <a:r>
              <a:rPr lang="en-US" sz="2500" dirty="0">
                <a:solidFill>
                  <a:srgbClr val="000000"/>
                </a:solidFill>
              </a:rPr>
              <a:t>In a payroll system, for example, the record for an employee might consist of the following fields (possible types for these fields are shown in parentheses):</a:t>
            </a:r>
          </a:p>
          <a:p>
            <a:pPr lvl="1" eaLnBrk="1" hangingPunct="1">
              <a:lnSpc>
                <a:spcPct val="80000"/>
              </a:lnSpc>
              <a:defRPr/>
            </a:pPr>
            <a:r>
              <a:rPr lang="en-US" sz="2100" dirty="0">
                <a:solidFill>
                  <a:srgbClr val="000000"/>
                </a:solidFill>
              </a:rPr>
              <a:t>Employee identification number (a whole number)</a:t>
            </a:r>
          </a:p>
          <a:p>
            <a:pPr lvl="1" eaLnBrk="1" hangingPunct="1">
              <a:lnSpc>
                <a:spcPct val="80000"/>
              </a:lnSpc>
              <a:defRPr/>
            </a:pPr>
            <a:r>
              <a:rPr lang="en-US" sz="2100" dirty="0">
                <a:solidFill>
                  <a:srgbClr val="000000"/>
                </a:solidFill>
              </a:rPr>
              <a:t>Name (a string of characters)</a:t>
            </a:r>
          </a:p>
          <a:p>
            <a:pPr lvl="1" eaLnBrk="1" hangingPunct="1">
              <a:lnSpc>
                <a:spcPct val="80000"/>
              </a:lnSpc>
              <a:defRPr/>
            </a:pPr>
            <a:r>
              <a:rPr lang="en-US" sz="2100" dirty="0">
                <a:solidFill>
                  <a:srgbClr val="000000"/>
                </a:solidFill>
              </a:rPr>
              <a:t>Address (a string of characters)</a:t>
            </a:r>
          </a:p>
          <a:p>
            <a:pPr lvl="1" eaLnBrk="1" hangingPunct="1">
              <a:lnSpc>
                <a:spcPct val="80000"/>
              </a:lnSpc>
              <a:defRPr/>
            </a:pPr>
            <a:r>
              <a:rPr lang="en-US" sz="2100" dirty="0">
                <a:solidFill>
                  <a:srgbClr val="000000"/>
                </a:solidFill>
              </a:rPr>
              <a:t>Hourly pay rate (a number with a decimal point)</a:t>
            </a:r>
          </a:p>
          <a:p>
            <a:pPr lvl="1" eaLnBrk="1" hangingPunct="1">
              <a:lnSpc>
                <a:spcPct val="80000"/>
              </a:lnSpc>
              <a:defRPr/>
            </a:pPr>
            <a:r>
              <a:rPr lang="en-US" sz="2100" dirty="0">
                <a:solidFill>
                  <a:srgbClr val="000000"/>
                </a:solidFill>
              </a:rPr>
              <a:t>Year-to-date earnings (a number with a decimal point)</a:t>
            </a:r>
          </a:p>
          <a:p>
            <a:pPr lvl="1" eaLnBrk="1" hangingPunct="1">
              <a:lnSpc>
                <a:spcPct val="80000"/>
              </a:lnSpc>
              <a:defRPr/>
            </a:pPr>
            <a:r>
              <a:rPr lang="en-US" sz="2100" dirty="0">
                <a:solidFill>
                  <a:srgbClr val="000000"/>
                </a:solidFill>
              </a:rPr>
              <a:t>Amount of taxes withheld (a number with a decimal point)</a:t>
            </a:r>
          </a:p>
          <a:p>
            <a:pPr eaLnBrk="1" hangingPunct="1">
              <a:lnSpc>
                <a:spcPct val="80000"/>
              </a:lnSpc>
              <a:defRPr/>
            </a:pPr>
            <a:r>
              <a:rPr lang="en-US" sz="2500" dirty="0">
                <a:solidFill>
                  <a:srgbClr val="000000"/>
                </a:solidFill>
              </a:rPr>
              <a:t>Thus, a record is a group of related fields. </a:t>
            </a:r>
          </a:p>
          <a:p>
            <a:pPr eaLnBrk="1" hangingPunct="1">
              <a:lnSpc>
                <a:spcPct val="80000"/>
              </a:lnSpc>
              <a:defRPr/>
            </a:pPr>
            <a:r>
              <a:rPr lang="en-US" sz="2500" dirty="0">
                <a:solidFill>
                  <a:srgbClr val="000000"/>
                </a:solidFill>
              </a:rPr>
              <a:t>In the preceding example, all the fields belong to the </a:t>
            </a:r>
            <a:r>
              <a:rPr lang="en-US" sz="2500" i="1" dirty="0">
                <a:solidFill>
                  <a:srgbClr val="000000"/>
                </a:solidFill>
              </a:rPr>
              <a:t>same</a:t>
            </a:r>
            <a:r>
              <a:rPr lang="en-US" sz="2500" dirty="0">
                <a:solidFill>
                  <a:srgbClr val="000000"/>
                </a:solidFill>
              </a:rPr>
              <a:t> employee. </a:t>
            </a:r>
          </a:p>
        </p:txBody>
      </p:sp>
      <p:sp>
        <p:nvSpPr>
          <p:cNvPr id="14340" name="Footer Placeholder 3">
            <a:extLst>
              <a:ext uri="{FF2B5EF4-FFF2-40B4-BE49-F238E27FC236}">
                <a16:creationId xmlns:a16="http://schemas.microsoft.com/office/drawing/2014/main" id="{F1B7918E-9A84-441A-9D5F-FEEA2EC27504}"/>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932469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3823F-9DBC-4F73-AE0D-7C646C000C2A}"/>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1.3  Data Hierarchy (Cont.)</a:t>
            </a:r>
          </a:p>
        </p:txBody>
      </p:sp>
      <p:sp>
        <p:nvSpPr>
          <p:cNvPr id="3" name="Text Placeholder 2">
            <a:extLst>
              <a:ext uri="{FF2B5EF4-FFF2-40B4-BE49-F238E27FC236}">
                <a16:creationId xmlns:a16="http://schemas.microsoft.com/office/drawing/2014/main" id="{FC00A903-62D5-4443-A4C1-6773F975D271}"/>
              </a:ext>
            </a:extLst>
          </p:cNvPr>
          <p:cNvSpPr>
            <a:spLocks noGrp="1"/>
          </p:cNvSpPr>
          <p:nvPr>
            <p:ph type="body" idx="1"/>
          </p:nvPr>
        </p:nvSpPr>
        <p:spPr/>
        <p:txBody>
          <a:bodyPr>
            <a:normAutofit/>
          </a:bodyPr>
          <a:lstStyle/>
          <a:p>
            <a:pPr marL="109537" indent="0">
              <a:lnSpc>
                <a:spcPct val="80000"/>
              </a:lnSpc>
              <a:buNone/>
              <a:defRPr/>
            </a:pPr>
            <a:r>
              <a:rPr lang="en-US" sz="2500" b="1" i="1" dirty="0">
                <a:solidFill>
                  <a:srgbClr val="000000"/>
                </a:solidFill>
              </a:rPr>
              <a:t>Files</a:t>
            </a:r>
          </a:p>
          <a:p>
            <a:pPr eaLnBrk="1" hangingPunct="1">
              <a:lnSpc>
                <a:spcPct val="80000"/>
              </a:lnSpc>
              <a:defRPr/>
            </a:pPr>
            <a:r>
              <a:rPr lang="en-US" sz="2500" dirty="0">
                <a:solidFill>
                  <a:srgbClr val="000000"/>
                </a:solidFill>
              </a:rPr>
              <a:t>A </a:t>
            </a:r>
            <a:r>
              <a:rPr lang="en-US" sz="2500" dirty="0">
                <a:solidFill>
                  <a:srgbClr val="0000FF"/>
                </a:solidFill>
              </a:rPr>
              <a:t>file</a:t>
            </a:r>
            <a:r>
              <a:rPr lang="en-US" sz="2500" dirty="0">
                <a:solidFill>
                  <a:srgbClr val="000000"/>
                </a:solidFill>
              </a:rPr>
              <a:t> is a group of related records. </a:t>
            </a:r>
          </a:p>
          <a:p>
            <a:pPr eaLnBrk="1" hangingPunct="1">
              <a:lnSpc>
                <a:spcPct val="80000"/>
              </a:lnSpc>
              <a:defRPr/>
            </a:pPr>
            <a:r>
              <a:rPr lang="en-US" sz="2500" dirty="0">
                <a:solidFill>
                  <a:srgbClr val="000000"/>
                </a:solidFill>
              </a:rPr>
              <a:t>More generally, a file contains arbitrary data in arbitrary formats. </a:t>
            </a:r>
          </a:p>
          <a:p>
            <a:pPr eaLnBrk="1" hangingPunct="1">
              <a:lnSpc>
                <a:spcPct val="80000"/>
              </a:lnSpc>
              <a:defRPr/>
            </a:pPr>
            <a:r>
              <a:rPr lang="en-US" sz="2500" dirty="0">
                <a:solidFill>
                  <a:srgbClr val="000000"/>
                </a:solidFill>
              </a:rPr>
              <a:t>In some operating systems, a file is viewed simply as a </a:t>
            </a:r>
            <a:r>
              <a:rPr lang="en-US" sz="2500" i="1" dirty="0">
                <a:solidFill>
                  <a:srgbClr val="000000"/>
                </a:solidFill>
              </a:rPr>
              <a:t>sequence of bytes</a:t>
            </a:r>
            <a:r>
              <a:rPr lang="en-US" sz="2500" dirty="0">
                <a:solidFill>
                  <a:srgbClr val="000000"/>
                </a:solidFill>
              </a:rPr>
              <a:t>—any organization of the bytes in a file, such as organizing the data into records, is a view created by the application programmer.</a:t>
            </a:r>
          </a:p>
        </p:txBody>
      </p:sp>
      <p:sp>
        <p:nvSpPr>
          <p:cNvPr id="14340" name="Footer Placeholder 3">
            <a:extLst>
              <a:ext uri="{FF2B5EF4-FFF2-40B4-BE49-F238E27FC236}">
                <a16:creationId xmlns:a16="http://schemas.microsoft.com/office/drawing/2014/main" id="{E25D0462-2E54-4FCD-8505-8736408CAB5F}"/>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4197620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2E83-D40D-4A7B-9FCA-11EF4EE78B9E}"/>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1.3  Data Hierarchy (Cont.)</a:t>
            </a:r>
          </a:p>
        </p:txBody>
      </p:sp>
      <p:sp>
        <p:nvSpPr>
          <p:cNvPr id="3" name="Text Placeholder 2">
            <a:extLst>
              <a:ext uri="{FF2B5EF4-FFF2-40B4-BE49-F238E27FC236}">
                <a16:creationId xmlns:a16="http://schemas.microsoft.com/office/drawing/2014/main" id="{B3363AE4-CF15-4BA5-ACF2-EFF8C563F07C}"/>
              </a:ext>
            </a:extLst>
          </p:cNvPr>
          <p:cNvSpPr>
            <a:spLocks noGrp="1"/>
          </p:cNvSpPr>
          <p:nvPr>
            <p:ph type="body" idx="1"/>
          </p:nvPr>
        </p:nvSpPr>
        <p:spPr/>
        <p:txBody>
          <a:bodyPr>
            <a:normAutofit/>
          </a:bodyPr>
          <a:lstStyle/>
          <a:p>
            <a:pPr marL="109537" indent="0">
              <a:lnSpc>
                <a:spcPct val="80000"/>
              </a:lnSpc>
              <a:buNone/>
              <a:defRPr/>
            </a:pPr>
            <a:r>
              <a:rPr lang="en-US" sz="2500" b="1" i="1" dirty="0">
                <a:solidFill>
                  <a:srgbClr val="000000"/>
                </a:solidFill>
              </a:rPr>
              <a:t>Database</a:t>
            </a:r>
          </a:p>
          <a:p>
            <a:pPr eaLnBrk="1" hangingPunct="1">
              <a:lnSpc>
                <a:spcPct val="80000"/>
              </a:lnSpc>
              <a:defRPr/>
            </a:pPr>
            <a:r>
              <a:rPr lang="en-US" sz="2500" dirty="0">
                <a:solidFill>
                  <a:srgbClr val="000000"/>
                </a:solidFill>
              </a:rPr>
              <a:t>A </a:t>
            </a:r>
            <a:r>
              <a:rPr lang="en-US" sz="2500" dirty="0">
                <a:solidFill>
                  <a:srgbClr val="0000FF"/>
                </a:solidFill>
              </a:rPr>
              <a:t>database</a:t>
            </a:r>
            <a:r>
              <a:rPr lang="en-US" sz="2500" dirty="0">
                <a:solidFill>
                  <a:srgbClr val="000000"/>
                </a:solidFill>
              </a:rPr>
              <a:t> is a collection of data that’s organized for easy access and manipulation. </a:t>
            </a:r>
          </a:p>
          <a:p>
            <a:pPr eaLnBrk="1" hangingPunct="1">
              <a:lnSpc>
                <a:spcPct val="80000"/>
              </a:lnSpc>
              <a:defRPr/>
            </a:pPr>
            <a:r>
              <a:rPr lang="en-US" sz="2500" dirty="0">
                <a:solidFill>
                  <a:srgbClr val="000000"/>
                </a:solidFill>
              </a:rPr>
              <a:t>The most popular database model is the </a:t>
            </a:r>
            <a:r>
              <a:rPr lang="en-US" sz="2500" i="1" dirty="0">
                <a:solidFill>
                  <a:srgbClr val="000000"/>
                </a:solidFill>
              </a:rPr>
              <a:t>relational database </a:t>
            </a:r>
            <a:r>
              <a:rPr lang="en-US" sz="2500" dirty="0">
                <a:solidFill>
                  <a:srgbClr val="000000"/>
                </a:solidFill>
              </a:rPr>
              <a:t>in which data is stored in simple </a:t>
            </a:r>
            <a:r>
              <a:rPr lang="en-US" sz="2500" i="1" dirty="0">
                <a:solidFill>
                  <a:srgbClr val="000000"/>
                </a:solidFill>
              </a:rPr>
              <a:t>tables</a:t>
            </a:r>
            <a:r>
              <a:rPr lang="en-US" sz="2500" dirty="0">
                <a:solidFill>
                  <a:srgbClr val="000000"/>
                </a:solidFill>
              </a:rPr>
              <a:t>. </a:t>
            </a:r>
          </a:p>
          <a:p>
            <a:pPr eaLnBrk="1" hangingPunct="1">
              <a:lnSpc>
                <a:spcPct val="80000"/>
              </a:lnSpc>
              <a:defRPr/>
            </a:pPr>
            <a:r>
              <a:rPr lang="en-US" sz="2500" dirty="0">
                <a:solidFill>
                  <a:srgbClr val="000000"/>
                </a:solidFill>
              </a:rPr>
              <a:t>A table includes </a:t>
            </a:r>
            <a:r>
              <a:rPr lang="en-US" sz="2500" i="1" dirty="0">
                <a:solidFill>
                  <a:srgbClr val="000000"/>
                </a:solidFill>
              </a:rPr>
              <a:t>records</a:t>
            </a:r>
            <a:r>
              <a:rPr lang="en-US" sz="2500" dirty="0">
                <a:solidFill>
                  <a:srgbClr val="000000"/>
                </a:solidFill>
              </a:rPr>
              <a:t> and </a:t>
            </a:r>
            <a:r>
              <a:rPr lang="en-US" sz="2500" i="1" dirty="0">
                <a:solidFill>
                  <a:srgbClr val="000000"/>
                </a:solidFill>
              </a:rPr>
              <a:t>fields</a:t>
            </a:r>
            <a:r>
              <a:rPr lang="en-US" sz="2500" dirty="0">
                <a:solidFill>
                  <a:srgbClr val="000000"/>
                </a:solidFill>
              </a:rPr>
              <a:t>. </a:t>
            </a:r>
          </a:p>
          <a:p>
            <a:pPr lvl="1" eaLnBrk="1" hangingPunct="1">
              <a:lnSpc>
                <a:spcPct val="80000"/>
              </a:lnSpc>
              <a:defRPr/>
            </a:pPr>
            <a:r>
              <a:rPr lang="en-US" sz="2100" dirty="0">
                <a:solidFill>
                  <a:srgbClr val="000000"/>
                </a:solidFill>
              </a:rPr>
              <a:t>For example, a table of students might include first name, last name, major, year, student ID number and grade point average fields. </a:t>
            </a:r>
          </a:p>
          <a:p>
            <a:pPr lvl="1" eaLnBrk="1" hangingPunct="1">
              <a:lnSpc>
                <a:spcPct val="80000"/>
              </a:lnSpc>
              <a:defRPr/>
            </a:pPr>
            <a:r>
              <a:rPr lang="en-US" sz="2100" dirty="0">
                <a:solidFill>
                  <a:srgbClr val="000000"/>
                </a:solidFill>
              </a:rPr>
              <a:t>The data for each student is a record, and the individual pieces of information in each record are the fields. </a:t>
            </a:r>
          </a:p>
          <a:p>
            <a:pPr eaLnBrk="1" hangingPunct="1">
              <a:lnSpc>
                <a:spcPct val="80000"/>
              </a:lnSpc>
              <a:defRPr/>
            </a:pPr>
            <a:r>
              <a:rPr lang="en-US" sz="2500" dirty="0">
                <a:solidFill>
                  <a:srgbClr val="000000"/>
                </a:solidFill>
              </a:rPr>
              <a:t>You can </a:t>
            </a:r>
            <a:r>
              <a:rPr lang="en-US" sz="2500" i="1" dirty="0">
                <a:solidFill>
                  <a:srgbClr val="000000"/>
                </a:solidFill>
              </a:rPr>
              <a:t>search</a:t>
            </a:r>
            <a:r>
              <a:rPr lang="en-US" sz="2500" dirty="0">
                <a:solidFill>
                  <a:srgbClr val="000000"/>
                </a:solidFill>
              </a:rPr>
              <a:t>, </a:t>
            </a:r>
            <a:r>
              <a:rPr lang="en-US" sz="2500" i="1" dirty="0">
                <a:solidFill>
                  <a:srgbClr val="000000"/>
                </a:solidFill>
              </a:rPr>
              <a:t>sort</a:t>
            </a:r>
            <a:r>
              <a:rPr lang="en-US" sz="2500" dirty="0">
                <a:solidFill>
                  <a:srgbClr val="000000"/>
                </a:solidFill>
              </a:rPr>
              <a:t> and otherwise manipulate the data based on its relationship to multiple tables or databases.</a:t>
            </a:r>
          </a:p>
        </p:txBody>
      </p:sp>
      <p:sp>
        <p:nvSpPr>
          <p:cNvPr id="14340" name="Footer Placeholder 3">
            <a:extLst>
              <a:ext uri="{FF2B5EF4-FFF2-40B4-BE49-F238E27FC236}">
                <a16:creationId xmlns:a16="http://schemas.microsoft.com/office/drawing/2014/main" id="{2BB4AA20-5954-4326-8583-7FDB4FC40623}"/>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1490143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C68F-EBBD-4ADC-907B-E3EB86F6E462}"/>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1.3  Data Hierarchy (Cont.)</a:t>
            </a:r>
          </a:p>
        </p:txBody>
      </p:sp>
      <p:sp>
        <p:nvSpPr>
          <p:cNvPr id="3" name="Text Placeholder 2">
            <a:extLst>
              <a:ext uri="{FF2B5EF4-FFF2-40B4-BE49-F238E27FC236}">
                <a16:creationId xmlns:a16="http://schemas.microsoft.com/office/drawing/2014/main" id="{091CA831-40A0-483F-9A6B-A436B1DA6E97}"/>
              </a:ext>
            </a:extLst>
          </p:cNvPr>
          <p:cNvSpPr>
            <a:spLocks noGrp="1"/>
          </p:cNvSpPr>
          <p:nvPr>
            <p:ph type="body" idx="1"/>
          </p:nvPr>
        </p:nvSpPr>
        <p:spPr/>
        <p:txBody>
          <a:bodyPr>
            <a:normAutofit/>
          </a:bodyPr>
          <a:lstStyle/>
          <a:p>
            <a:pPr marL="109537" indent="0">
              <a:lnSpc>
                <a:spcPct val="80000"/>
              </a:lnSpc>
              <a:buNone/>
              <a:defRPr/>
            </a:pPr>
            <a:r>
              <a:rPr lang="en-US" sz="2800" b="1" i="1" dirty="0">
                <a:solidFill>
                  <a:srgbClr val="000000"/>
                </a:solidFill>
              </a:rPr>
              <a:t>Big Data</a:t>
            </a:r>
          </a:p>
          <a:p>
            <a:pPr eaLnBrk="1" hangingPunct="1">
              <a:lnSpc>
                <a:spcPct val="80000"/>
              </a:lnSpc>
              <a:defRPr/>
            </a:pPr>
            <a:r>
              <a:rPr lang="en-US" sz="2800" dirty="0">
                <a:solidFill>
                  <a:srgbClr val="000000"/>
                </a:solidFill>
              </a:rPr>
              <a:t>The amount of data being produced worldwide is enormous and growing explosively. </a:t>
            </a:r>
          </a:p>
          <a:p>
            <a:pPr eaLnBrk="1" hangingPunct="1">
              <a:lnSpc>
                <a:spcPct val="80000"/>
              </a:lnSpc>
              <a:defRPr/>
            </a:pPr>
            <a:r>
              <a:rPr lang="en-US" sz="2800" dirty="0">
                <a:solidFill>
                  <a:srgbClr val="000000"/>
                </a:solidFill>
              </a:rPr>
              <a:t>According to IBM, approximately 2.5 quintillion bytes (2.5 exabytes) of data are created daily </a:t>
            </a:r>
          </a:p>
          <a:p>
            <a:pPr eaLnBrk="1" hangingPunct="1">
              <a:lnSpc>
                <a:spcPct val="80000"/>
              </a:lnSpc>
              <a:defRPr/>
            </a:pPr>
            <a:r>
              <a:rPr lang="en-US" sz="2800" dirty="0"/>
              <a:t>According to Salesforce.com, as of October 2015 90% of the world’s data was created in just the prior 12 months</a:t>
            </a:r>
          </a:p>
          <a:p>
            <a:pPr eaLnBrk="1" hangingPunct="1">
              <a:lnSpc>
                <a:spcPct val="80000"/>
              </a:lnSpc>
              <a:defRPr/>
            </a:pPr>
            <a:r>
              <a:rPr lang="en-US" sz="2800" dirty="0">
                <a:solidFill>
                  <a:srgbClr val="0000FF"/>
                </a:solidFill>
              </a:rPr>
              <a:t>Big data </a:t>
            </a:r>
            <a:r>
              <a:rPr lang="en-US" sz="2800" dirty="0">
                <a:solidFill>
                  <a:srgbClr val="000000"/>
                </a:solidFill>
              </a:rPr>
              <a:t>applications deal with such massive amounts of data and this field is growing quickly, creating lots of opportunity for software developers. </a:t>
            </a:r>
          </a:p>
        </p:txBody>
      </p:sp>
      <p:sp>
        <p:nvSpPr>
          <p:cNvPr id="14340" name="Footer Placeholder 3">
            <a:extLst>
              <a:ext uri="{FF2B5EF4-FFF2-40B4-BE49-F238E27FC236}">
                <a16:creationId xmlns:a16="http://schemas.microsoft.com/office/drawing/2014/main" id="{00CB8F6B-63DD-4BE2-88C7-A3520081301D}"/>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534392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9">
            <a:extLst>
              <a:ext uri="{FF2B5EF4-FFF2-40B4-BE49-F238E27FC236}">
                <a16:creationId xmlns:a16="http://schemas.microsoft.com/office/drawing/2014/main" id="{28A86CF2-68BD-4C67-87DB-89698FEA2A8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92163"/>
            <a:ext cx="12192000" cy="5273675"/>
          </a:xfrm>
          <a:prstGeom prst="rect">
            <a:avLst/>
          </a:prstGeom>
        </p:spPr>
      </p:pic>
      <p:sp>
        <p:nvSpPr>
          <p:cNvPr id="4" name="Footer Placeholder 3">
            <a:extLst>
              <a:ext uri="{FF2B5EF4-FFF2-40B4-BE49-F238E27FC236}">
                <a16:creationId xmlns:a16="http://schemas.microsoft.com/office/drawing/2014/main" id="{C873510E-1D37-410A-8F75-9721103DD7CB}"/>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186497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F052-24B8-4219-AAEE-E8F43FBF9675}"/>
              </a:ext>
            </a:extLst>
          </p:cNvPr>
          <p:cNvSpPr>
            <a:spLocks noGrp="1"/>
          </p:cNvSpPr>
          <p:nvPr>
            <p:ph type="title"/>
          </p:nvPr>
        </p:nvSpPr>
        <p:spPr/>
        <p:txBody>
          <a:bodyPr/>
          <a:lstStyle/>
          <a:p>
            <a:pPr fontAlgn="auto">
              <a:spcAft>
                <a:spcPts val="0"/>
              </a:spcAft>
              <a:defRPr/>
            </a:pPr>
            <a:r>
              <a:rPr lang="en-US" sz="2800" dirty="0">
                <a:solidFill>
                  <a:srgbClr val="3380E6"/>
                </a:solidFill>
                <a:latin typeface="Calibri" panose="020F0502020204030204" pitchFamily="34" charset="0"/>
              </a:rPr>
              <a:t>1.4  Machine Languages, Assembly Languages and High-Level Languages</a:t>
            </a:r>
          </a:p>
        </p:txBody>
      </p:sp>
      <p:sp>
        <p:nvSpPr>
          <p:cNvPr id="43011" name="Text Placeholder 2">
            <a:extLst>
              <a:ext uri="{FF2B5EF4-FFF2-40B4-BE49-F238E27FC236}">
                <a16:creationId xmlns:a16="http://schemas.microsoft.com/office/drawing/2014/main" id="{6156E90B-86D1-4019-9C23-C22C325D1999}"/>
              </a:ext>
            </a:extLst>
          </p:cNvPr>
          <p:cNvSpPr>
            <a:spLocks noGrp="1"/>
          </p:cNvSpPr>
          <p:nvPr>
            <p:ph type="body" idx="1"/>
          </p:nvPr>
        </p:nvSpPr>
        <p:spPr/>
        <p:txBody>
          <a:bodyPr/>
          <a:lstStyle/>
          <a:p>
            <a:pPr eaLnBrk="1" hangingPunct="1"/>
            <a:r>
              <a:rPr lang="en-US" altLang="en-US" dirty="0">
                <a:solidFill>
                  <a:srgbClr val="000000"/>
                </a:solidFill>
              </a:rPr>
              <a:t>Programmers write instructions in various programming languages, some directly understandable by computers and others requiring intermediate </a:t>
            </a:r>
            <a:r>
              <a:rPr lang="en-US" altLang="en-US" i="1" dirty="0">
                <a:solidFill>
                  <a:srgbClr val="000000"/>
                </a:solidFill>
              </a:rPr>
              <a:t>translation steps.</a:t>
            </a:r>
          </a:p>
          <a:p>
            <a:pPr eaLnBrk="1" hangingPunct="1"/>
            <a:r>
              <a:rPr lang="en-US" altLang="en-US" dirty="0">
                <a:solidFill>
                  <a:srgbClr val="000000"/>
                </a:solidFill>
              </a:rPr>
              <a:t>These may be divided into three general types:</a:t>
            </a:r>
          </a:p>
          <a:p>
            <a:pPr lvl="1" eaLnBrk="1" hangingPunct="1"/>
            <a:r>
              <a:rPr lang="en-US" altLang="en-US" dirty="0">
                <a:solidFill>
                  <a:srgbClr val="000000"/>
                </a:solidFill>
              </a:rPr>
              <a:t>Machine languages</a:t>
            </a:r>
          </a:p>
          <a:p>
            <a:pPr lvl="1" eaLnBrk="1" hangingPunct="1"/>
            <a:r>
              <a:rPr lang="en-US" altLang="en-US" dirty="0">
                <a:solidFill>
                  <a:srgbClr val="000000"/>
                </a:solidFill>
              </a:rPr>
              <a:t>Assembly languages</a:t>
            </a:r>
          </a:p>
          <a:p>
            <a:pPr lvl="1" eaLnBrk="1" hangingPunct="1"/>
            <a:r>
              <a:rPr lang="en-US" altLang="en-US" dirty="0">
                <a:solidFill>
                  <a:srgbClr val="000000"/>
                </a:solidFill>
              </a:rPr>
              <a:t>High-level languages</a:t>
            </a:r>
          </a:p>
        </p:txBody>
      </p:sp>
      <p:sp>
        <p:nvSpPr>
          <p:cNvPr id="4" name="Footer Placeholder 3">
            <a:extLst>
              <a:ext uri="{FF2B5EF4-FFF2-40B4-BE49-F238E27FC236}">
                <a16:creationId xmlns:a16="http://schemas.microsoft.com/office/drawing/2014/main" id="{AECF03ED-261B-4A5E-AB7D-C2702493867D}"/>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148004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EF6D-4DB7-42EC-9F29-52D764E72DEE}"/>
              </a:ext>
            </a:extLst>
          </p:cNvPr>
          <p:cNvSpPr>
            <a:spLocks noGrp="1"/>
          </p:cNvSpPr>
          <p:nvPr>
            <p:ph type="title"/>
          </p:nvPr>
        </p:nvSpPr>
        <p:spPr/>
        <p:txBody>
          <a:bodyPr/>
          <a:lstStyle/>
          <a:p>
            <a:pPr fontAlgn="auto">
              <a:spcAft>
                <a:spcPts val="0"/>
              </a:spcAft>
              <a:defRPr/>
            </a:pPr>
            <a:r>
              <a:rPr lang="en-US" sz="2800" dirty="0">
                <a:solidFill>
                  <a:srgbClr val="3380E6"/>
                </a:solidFill>
                <a:latin typeface="Calibri" panose="020F0502020204030204" pitchFamily="34" charset="0"/>
              </a:rPr>
              <a:t>1.4  Machine Languages, Assembly Languages and High-Level Languages (Cont.)</a:t>
            </a:r>
          </a:p>
        </p:txBody>
      </p:sp>
      <p:sp>
        <p:nvSpPr>
          <p:cNvPr id="53251" name="Text Placeholder 2">
            <a:extLst>
              <a:ext uri="{FF2B5EF4-FFF2-40B4-BE49-F238E27FC236}">
                <a16:creationId xmlns:a16="http://schemas.microsoft.com/office/drawing/2014/main" id="{923F4C18-B2A4-4601-A654-D9EA29F10D2E}"/>
              </a:ext>
            </a:extLst>
          </p:cNvPr>
          <p:cNvSpPr>
            <a:spLocks noGrp="1"/>
          </p:cNvSpPr>
          <p:nvPr>
            <p:ph type="body" idx="1"/>
          </p:nvPr>
        </p:nvSpPr>
        <p:spPr/>
        <p:txBody>
          <a:bodyPr/>
          <a:lstStyle/>
          <a:p>
            <a:pPr marL="109537" indent="0">
              <a:lnSpc>
                <a:spcPct val="90000"/>
              </a:lnSpc>
              <a:buNone/>
              <a:defRPr/>
            </a:pPr>
            <a:r>
              <a:rPr lang="en-US" altLang="en-US" sz="2300" b="1" i="1" dirty="0">
                <a:solidFill>
                  <a:srgbClr val="000000"/>
                </a:solidFill>
              </a:rPr>
              <a:t>Machine Languages</a:t>
            </a:r>
          </a:p>
          <a:p>
            <a:pPr eaLnBrk="1" hangingPunct="1">
              <a:lnSpc>
                <a:spcPct val="90000"/>
              </a:lnSpc>
              <a:defRPr/>
            </a:pPr>
            <a:r>
              <a:rPr lang="en-US" altLang="en-US" sz="2300" dirty="0">
                <a:solidFill>
                  <a:srgbClr val="000000"/>
                </a:solidFill>
              </a:rPr>
              <a:t>Any computer can directly understand only its own </a:t>
            </a:r>
            <a:r>
              <a:rPr lang="en-US" altLang="en-US" sz="2300" dirty="0">
                <a:solidFill>
                  <a:srgbClr val="0000FF"/>
                </a:solidFill>
              </a:rPr>
              <a:t>machine language</a:t>
            </a:r>
            <a:r>
              <a:rPr lang="en-US" altLang="en-US" sz="2300" i="1" dirty="0">
                <a:solidFill>
                  <a:srgbClr val="000000"/>
                </a:solidFill>
              </a:rPr>
              <a:t>, defined by its hardware design.</a:t>
            </a:r>
          </a:p>
          <a:p>
            <a:pPr lvl="1" eaLnBrk="1" hangingPunct="1">
              <a:lnSpc>
                <a:spcPct val="90000"/>
              </a:lnSpc>
              <a:defRPr/>
            </a:pPr>
            <a:r>
              <a:rPr lang="en-US" altLang="en-US" sz="2000" dirty="0">
                <a:solidFill>
                  <a:srgbClr val="000000"/>
                </a:solidFill>
              </a:rPr>
              <a:t>Generally consist of strings of numbers (ultimately reduced to 1s and 0s) that instruct computers to perform their most elementary operations one at a time.</a:t>
            </a:r>
          </a:p>
          <a:p>
            <a:pPr lvl="1" eaLnBrk="1" hangingPunct="1">
              <a:lnSpc>
                <a:spcPct val="90000"/>
              </a:lnSpc>
              <a:defRPr/>
            </a:pPr>
            <a:r>
              <a:rPr lang="en-US" altLang="en-US" sz="2000" i="1" dirty="0">
                <a:solidFill>
                  <a:srgbClr val="000000"/>
                </a:solidFill>
              </a:rPr>
              <a:t>Machine dependent—a particular ma-chine language can be used on only one type of computer.</a:t>
            </a:r>
          </a:p>
          <a:p>
            <a:pPr marL="109537" indent="0">
              <a:lnSpc>
                <a:spcPct val="90000"/>
              </a:lnSpc>
              <a:buNone/>
              <a:defRPr/>
            </a:pPr>
            <a:r>
              <a:rPr lang="en-US" altLang="en-US" sz="2300" b="1" i="1" dirty="0">
                <a:solidFill>
                  <a:srgbClr val="000000"/>
                </a:solidFill>
              </a:rPr>
              <a:t>Assembly Languages and Assemblers</a:t>
            </a:r>
          </a:p>
          <a:p>
            <a:pPr eaLnBrk="1" hangingPunct="1">
              <a:lnSpc>
                <a:spcPct val="90000"/>
              </a:lnSpc>
              <a:defRPr/>
            </a:pPr>
            <a:r>
              <a:rPr lang="en-US" altLang="en-US" sz="2300" dirty="0">
                <a:solidFill>
                  <a:srgbClr val="000000"/>
                </a:solidFill>
              </a:rPr>
              <a:t>English-like abbreviations that represent elementary operations  formed the basis of </a:t>
            </a:r>
            <a:r>
              <a:rPr lang="en-US" altLang="en-US" sz="2300" dirty="0">
                <a:solidFill>
                  <a:srgbClr val="0000FF"/>
                </a:solidFill>
              </a:rPr>
              <a:t>assembly languages</a:t>
            </a:r>
            <a:r>
              <a:rPr lang="en-US" altLang="en-US" sz="2300" i="1" dirty="0">
                <a:solidFill>
                  <a:srgbClr val="000000"/>
                </a:solidFill>
              </a:rPr>
              <a:t>.</a:t>
            </a:r>
          </a:p>
          <a:p>
            <a:pPr eaLnBrk="1" hangingPunct="1">
              <a:lnSpc>
                <a:spcPct val="90000"/>
              </a:lnSpc>
              <a:defRPr/>
            </a:pPr>
            <a:r>
              <a:rPr lang="en-US" altLang="en-US" sz="2300" i="1" dirty="0">
                <a:solidFill>
                  <a:srgbClr val="000000"/>
                </a:solidFill>
              </a:rPr>
              <a:t>Translator programs </a:t>
            </a:r>
            <a:r>
              <a:rPr lang="en-US" altLang="en-US" sz="2300" dirty="0">
                <a:solidFill>
                  <a:srgbClr val="000000"/>
                </a:solidFill>
              </a:rPr>
              <a:t>called </a:t>
            </a:r>
            <a:r>
              <a:rPr lang="en-US" altLang="en-US" sz="2300" dirty="0">
                <a:solidFill>
                  <a:srgbClr val="0000FF"/>
                </a:solidFill>
              </a:rPr>
              <a:t>assemblers</a:t>
            </a:r>
            <a:r>
              <a:rPr lang="en-US" altLang="en-US" sz="2300" dirty="0">
                <a:solidFill>
                  <a:srgbClr val="000000"/>
                </a:solidFill>
              </a:rPr>
              <a:t> convert early assembly-language programs to machine language</a:t>
            </a:r>
            <a:r>
              <a:rPr lang="en-US" altLang="en-US" sz="2300" i="1" dirty="0">
                <a:solidFill>
                  <a:srgbClr val="000000"/>
                </a:solidFill>
              </a:rPr>
              <a:t>.</a:t>
            </a:r>
          </a:p>
        </p:txBody>
      </p:sp>
      <p:sp>
        <p:nvSpPr>
          <p:cNvPr id="4" name="Footer Placeholder 3">
            <a:extLst>
              <a:ext uri="{FF2B5EF4-FFF2-40B4-BE49-F238E27FC236}">
                <a16:creationId xmlns:a16="http://schemas.microsoft.com/office/drawing/2014/main" id="{34ACE5F5-1C87-434A-8CBF-A71991A144B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097390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518C-D3E6-472A-A410-636DEA4F49ED}"/>
              </a:ext>
            </a:extLst>
          </p:cNvPr>
          <p:cNvSpPr>
            <a:spLocks noGrp="1"/>
          </p:cNvSpPr>
          <p:nvPr>
            <p:ph type="title"/>
          </p:nvPr>
        </p:nvSpPr>
        <p:spPr/>
        <p:txBody>
          <a:bodyPr/>
          <a:lstStyle/>
          <a:p>
            <a:pPr fontAlgn="auto">
              <a:spcAft>
                <a:spcPts val="0"/>
              </a:spcAft>
              <a:defRPr/>
            </a:pPr>
            <a:r>
              <a:rPr lang="en-US" sz="2800" dirty="0">
                <a:solidFill>
                  <a:srgbClr val="3380E6"/>
                </a:solidFill>
                <a:latin typeface="Calibri" panose="020F0502020204030204" pitchFamily="34" charset="0"/>
              </a:rPr>
              <a:t>1.4  Machine Languages, Assembly Languages and High-Level Languages (Cont.)</a:t>
            </a:r>
          </a:p>
        </p:txBody>
      </p:sp>
      <p:sp>
        <p:nvSpPr>
          <p:cNvPr id="54275" name="Text Placeholder 2">
            <a:extLst>
              <a:ext uri="{FF2B5EF4-FFF2-40B4-BE49-F238E27FC236}">
                <a16:creationId xmlns:a16="http://schemas.microsoft.com/office/drawing/2014/main" id="{8A788EE2-0E20-430D-9074-533A231A67D4}"/>
              </a:ext>
            </a:extLst>
          </p:cNvPr>
          <p:cNvSpPr>
            <a:spLocks noGrp="1"/>
          </p:cNvSpPr>
          <p:nvPr>
            <p:ph type="body" idx="1"/>
          </p:nvPr>
        </p:nvSpPr>
        <p:spPr/>
        <p:txBody>
          <a:bodyPr/>
          <a:lstStyle/>
          <a:p>
            <a:pPr marL="109537" indent="0">
              <a:lnSpc>
                <a:spcPct val="80000"/>
              </a:lnSpc>
              <a:buNone/>
              <a:defRPr/>
            </a:pPr>
            <a:r>
              <a:rPr lang="en-US" altLang="en-US" sz="2400" b="1" i="1" dirty="0"/>
              <a:t>High-Level Languages and Compilers</a:t>
            </a:r>
          </a:p>
          <a:p>
            <a:pPr eaLnBrk="1" hangingPunct="1">
              <a:lnSpc>
                <a:spcPct val="80000"/>
              </a:lnSpc>
              <a:defRPr/>
            </a:pPr>
            <a:r>
              <a:rPr lang="en-US" altLang="en-US" sz="2400" dirty="0">
                <a:solidFill>
                  <a:srgbClr val="0000FF"/>
                </a:solidFill>
              </a:rPr>
              <a:t>High-level languages</a:t>
            </a:r>
            <a:r>
              <a:rPr lang="en-US" altLang="en-US" sz="2400" dirty="0">
                <a:solidFill>
                  <a:srgbClr val="000000"/>
                </a:solidFill>
              </a:rPr>
              <a:t> </a:t>
            </a:r>
          </a:p>
          <a:p>
            <a:pPr lvl="1" eaLnBrk="1" hangingPunct="1">
              <a:lnSpc>
                <a:spcPct val="80000"/>
              </a:lnSpc>
              <a:defRPr/>
            </a:pPr>
            <a:r>
              <a:rPr lang="en-US" altLang="en-US" sz="2000" dirty="0">
                <a:solidFill>
                  <a:srgbClr val="000000"/>
                </a:solidFill>
              </a:rPr>
              <a:t>Single statements accomplish substantial tasks.</a:t>
            </a:r>
          </a:p>
          <a:p>
            <a:pPr lvl="1" eaLnBrk="1" hangingPunct="1">
              <a:lnSpc>
                <a:spcPct val="80000"/>
              </a:lnSpc>
              <a:defRPr/>
            </a:pPr>
            <a:r>
              <a:rPr lang="en-US" altLang="en-US" sz="2000" dirty="0">
                <a:solidFill>
                  <a:srgbClr val="0000FF"/>
                </a:solidFill>
              </a:rPr>
              <a:t>Compilers</a:t>
            </a:r>
            <a:r>
              <a:rPr lang="en-US" altLang="en-US" sz="2000" dirty="0">
                <a:solidFill>
                  <a:srgbClr val="000000"/>
                </a:solidFill>
              </a:rPr>
              <a:t> convert high-level language programs into machine language</a:t>
            </a:r>
            <a:r>
              <a:rPr lang="en-US" altLang="en-US" sz="2000" i="1" dirty="0">
                <a:solidFill>
                  <a:srgbClr val="000000"/>
                </a:solidFill>
              </a:rPr>
              <a:t>.</a:t>
            </a:r>
          </a:p>
          <a:p>
            <a:pPr lvl="1" eaLnBrk="1" hangingPunct="1">
              <a:lnSpc>
                <a:spcPct val="80000"/>
              </a:lnSpc>
              <a:defRPr/>
            </a:pPr>
            <a:r>
              <a:rPr lang="en-US" altLang="en-US" sz="2000" dirty="0">
                <a:solidFill>
                  <a:srgbClr val="000000"/>
                </a:solidFill>
              </a:rPr>
              <a:t>Allow you to write instructions that look almost like everyday English and contain commonly used mathematical notations.</a:t>
            </a:r>
          </a:p>
          <a:p>
            <a:pPr lvl="1" eaLnBrk="1" hangingPunct="1">
              <a:lnSpc>
                <a:spcPct val="80000"/>
              </a:lnSpc>
              <a:defRPr/>
            </a:pPr>
            <a:r>
              <a:rPr lang="en-US" altLang="en-US" sz="2000" dirty="0">
                <a:solidFill>
                  <a:srgbClr val="000000"/>
                </a:solidFill>
              </a:rPr>
              <a:t>A payroll program written in a high-level language might contain a </a:t>
            </a:r>
            <a:r>
              <a:rPr lang="en-US" altLang="en-US" sz="2000" i="1" dirty="0">
                <a:solidFill>
                  <a:srgbClr val="000000"/>
                </a:solidFill>
              </a:rPr>
              <a:t>single </a:t>
            </a:r>
            <a:r>
              <a:rPr lang="en-US" altLang="en-US" sz="2000" dirty="0">
                <a:solidFill>
                  <a:srgbClr val="000000"/>
                </a:solidFill>
              </a:rPr>
              <a:t>statement</a:t>
            </a:r>
            <a:r>
              <a:rPr lang="en-US" altLang="en-US" sz="2000" i="1" dirty="0">
                <a:solidFill>
                  <a:srgbClr val="000000"/>
                </a:solidFill>
              </a:rPr>
              <a:t> </a:t>
            </a:r>
            <a:r>
              <a:rPr lang="en-US" altLang="en-US" sz="2000" dirty="0">
                <a:solidFill>
                  <a:srgbClr val="000000"/>
                </a:solidFill>
              </a:rPr>
              <a:t>such as</a:t>
            </a:r>
          </a:p>
          <a:p>
            <a:pPr lvl="2" eaLnBrk="1" hangingPunct="1">
              <a:lnSpc>
                <a:spcPct val="80000"/>
              </a:lnSpc>
              <a:defRPr/>
            </a:pPr>
            <a:r>
              <a:rPr lang="en-US" altLang="en-US" sz="1800" dirty="0" err="1">
                <a:solidFill>
                  <a:srgbClr val="000000"/>
                </a:solidFill>
                <a:latin typeface="Consolas" panose="020B0609020204030204" pitchFamily="49" charset="0"/>
              </a:rPr>
              <a:t>grossPay</a:t>
            </a:r>
            <a:r>
              <a:rPr lang="en-US" altLang="en-US" sz="1800" dirty="0">
                <a:solidFill>
                  <a:srgbClr val="000000"/>
                </a:solidFill>
                <a:latin typeface="Consolas" panose="020B0609020204030204" pitchFamily="49" charset="0"/>
              </a:rPr>
              <a:t> = </a:t>
            </a:r>
            <a:r>
              <a:rPr lang="en-US" altLang="en-US" sz="1800" dirty="0" err="1">
                <a:solidFill>
                  <a:srgbClr val="000000"/>
                </a:solidFill>
                <a:latin typeface="Consolas" panose="020B0609020204030204" pitchFamily="49" charset="0"/>
              </a:rPr>
              <a:t>basePay</a:t>
            </a:r>
            <a:r>
              <a:rPr lang="en-US" altLang="en-US" sz="1800" dirty="0">
                <a:solidFill>
                  <a:srgbClr val="000000"/>
                </a:solidFill>
                <a:latin typeface="Consolas" panose="020B0609020204030204" pitchFamily="49" charset="0"/>
              </a:rPr>
              <a:t> + </a:t>
            </a:r>
            <a:r>
              <a:rPr lang="en-US" altLang="en-US" sz="1800" dirty="0" err="1">
                <a:solidFill>
                  <a:srgbClr val="000000"/>
                </a:solidFill>
                <a:latin typeface="Consolas" panose="020B0609020204030204" pitchFamily="49" charset="0"/>
              </a:rPr>
              <a:t>overTimePay</a:t>
            </a:r>
            <a:endParaRPr lang="en-US" altLang="en-US" sz="1800" dirty="0">
              <a:solidFill>
                <a:srgbClr val="000000"/>
              </a:solidFill>
              <a:latin typeface="Consolas" panose="020B0609020204030204" pitchFamily="49" charset="0"/>
            </a:endParaRPr>
          </a:p>
          <a:p>
            <a:pPr marL="109537" indent="0">
              <a:lnSpc>
                <a:spcPct val="80000"/>
              </a:lnSpc>
              <a:buNone/>
              <a:defRPr/>
            </a:pPr>
            <a:r>
              <a:rPr lang="en-US" altLang="en-US" sz="2400" b="1" i="1" dirty="0">
                <a:solidFill>
                  <a:srgbClr val="000000"/>
                </a:solidFill>
              </a:rPr>
              <a:t>Interpreters</a:t>
            </a:r>
          </a:p>
          <a:p>
            <a:pPr eaLnBrk="1" hangingPunct="1">
              <a:lnSpc>
                <a:spcPct val="80000"/>
              </a:lnSpc>
              <a:defRPr/>
            </a:pPr>
            <a:r>
              <a:rPr lang="en-US" altLang="en-US" sz="2400" dirty="0">
                <a:solidFill>
                  <a:srgbClr val="000000"/>
                </a:solidFill>
              </a:rPr>
              <a:t>Compiling a high-level language program into machine language can take considerable computer time.</a:t>
            </a:r>
          </a:p>
          <a:p>
            <a:pPr eaLnBrk="1" hangingPunct="1">
              <a:lnSpc>
                <a:spcPct val="80000"/>
              </a:lnSpc>
              <a:defRPr/>
            </a:pPr>
            <a:r>
              <a:rPr lang="en-US" altLang="en-US" sz="2400" dirty="0">
                <a:solidFill>
                  <a:srgbClr val="000000"/>
                </a:solidFill>
              </a:rPr>
              <a:t>Interpreter programs, developer to execute high-level language programs directly, avoid the delay or compilation, although they run slower than compiled programs.</a:t>
            </a:r>
          </a:p>
        </p:txBody>
      </p:sp>
      <p:sp>
        <p:nvSpPr>
          <p:cNvPr id="4" name="Footer Placeholder 3">
            <a:extLst>
              <a:ext uri="{FF2B5EF4-FFF2-40B4-BE49-F238E27FC236}">
                <a16:creationId xmlns:a16="http://schemas.microsoft.com/office/drawing/2014/main" id="{76C1B30E-07E1-4E31-AAF2-31E8C6A36F77}"/>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38158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04">
            <a:extLst>
              <a:ext uri="{FF2B5EF4-FFF2-40B4-BE49-F238E27FC236}">
                <a16:creationId xmlns:a16="http://schemas.microsoft.com/office/drawing/2014/main" id="{29B00534-A8FC-4EF1-AE5D-98B9DA3DCDD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55588"/>
            <a:ext cx="12192000" cy="6345237"/>
          </a:xfrm>
          <a:prstGeom prst="rect">
            <a:avLst/>
          </a:prstGeom>
        </p:spPr>
      </p:pic>
      <p:sp>
        <p:nvSpPr>
          <p:cNvPr id="4" name="Footer Placeholder 3">
            <a:extLst>
              <a:ext uri="{FF2B5EF4-FFF2-40B4-BE49-F238E27FC236}">
                <a16:creationId xmlns:a16="http://schemas.microsoft.com/office/drawing/2014/main" id="{7A51B206-884E-4626-8008-C9DFCF7ED641}"/>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546912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7BD2-D572-4342-A0D4-8610A28877D6}"/>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  Introduction to Object Technology</a:t>
            </a:r>
          </a:p>
        </p:txBody>
      </p:sp>
      <p:sp>
        <p:nvSpPr>
          <p:cNvPr id="46083" name="Text Placeholder 2">
            <a:extLst>
              <a:ext uri="{FF2B5EF4-FFF2-40B4-BE49-F238E27FC236}">
                <a16:creationId xmlns:a16="http://schemas.microsoft.com/office/drawing/2014/main" id="{E7DDFE11-38B9-48A6-9920-528AA5D2094C}"/>
              </a:ext>
            </a:extLst>
          </p:cNvPr>
          <p:cNvSpPr>
            <a:spLocks noGrp="1"/>
          </p:cNvSpPr>
          <p:nvPr>
            <p:ph type="body" idx="1"/>
          </p:nvPr>
        </p:nvSpPr>
        <p:spPr/>
        <p:txBody>
          <a:bodyPr/>
          <a:lstStyle/>
          <a:p>
            <a:pPr eaLnBrk="1" hangingPunct="1">
              <a:lnSpc>
                <a:spcPct val="80000"/>
              </a:lnSpc>
            </a:pPr>
            <a:r>
              <a:rPr lang="en-US" altLang="en-US" sz="2800" dirty="0">
                <a:solidFill>
                  <a:srgbClr val="000000"/>
                </a:solidFill>
              </a:rPr>
              <a:t>Objects, or more precisely, the </a:t>
            </a:r>
            <a:r>
              <a:rPr lang="en-US" altLang="en-US" sz="2800" i="1" dirty="0">
                <a:solidFill>
                  <a:srgbClr val="000000"/>
                </a:solidFill>
              </a:rPr>
              <a:t>classes</a:t>
            </a:r>
            <a:r>
              <a:rPr lang="en-US" altLang="en-US" sz="2800" dirty="0">
                <a:solidFill>
                  <a:srgbClr val="000000"/>
                </a:solidFill>
              </a:rPr>
              <a:t> objects come from, are essentially </a:t>
            </a:r>
            <a:r>
              <a:rPr lang="en-US" altLang="en-US" sz="2800" i="1" dirty="0">
                <a:solidFill>
                  <a:srgbClr val="000000"/>
                </a:solidFill>
              </a:rPr>
              <a:t>reusable</a:t>
            </a:r>
            <a:r>
              <a:rPr lang="en-US" altLang="en-US" sz="2800" dirty="0">
                <a:solidFill>
                  <a:srgbClr val="000000"/>
                </a:solidFill>
              </a:rPr>
              <a:t> software components.</a:t>
            </a:r>
          </a:p>
          <a:p>
            <a:pPr lvl="1" eaLnBrk="1" hangingPunct="1">
              <a:lnSpc>
                <a:spcPct val="80000"/>
              </a:lnSpc>
            </a:pPr>
            <a:r>
              <a:rPr lang="en-US" altLang="en-US" sz="2400" dirty="0">
                <a:solidFill>
                  <a:srgbClr val="000000"/>
                </a:solidFill>
              </a:rPr>
              <a:t>There are date objects, time objects, audio objects, video objects, automobile objects, people objects, etc.</a:t>
            </a:r>
          </a:p>
          <a:p>
            <a:pPr lvl="1" eaLnBrk="1" hangingPunct="1">
              <a:lnSpc>
                <a:spcPct val="80000"/>
              </a:lnSpc>
            </a:pPr>
            <a:r>
              <a:rPr lang="en-US" altLang="en-US" sz="2400" dirty="0">
                <a:solidFill>
                  <a:srgbClr val="000000"/>
                </a:solidFill>
              </a:rPr>
              <a:t>Almost any </a:t>
            </a:r>
            <a:r>
              <a:rPr lang="en-US" altLang="en-US" sz="2400" i="1" dirty="0">
                <a:solidFill>
                  <a:srgbClr val="000000"/>
                </a:solidFill>
              </a:rPr>
              <a:t>noun</a:t>
            </a:r>
            <a:r>
              <a:rPr lang="en-US" altLang="en-US" sz="2400" dirty="0">
                <a:solidFill>
                  <a:srgbClr val="000000"/>
                </a:solidFill>
              </a:rPr>
              <a:t> can be reasonably represented as a software object in terms of </a:t>
            </a:r>
            <a:r>
              <a:rPr lang="en-US" altLang="en-US" sz="2400" i="1" dirty="0">
                <a:solidFill>
                  <a:srgbClr val="000000"/>
                </a:solidFill>
              </a:rPr>
              <a:t>attributes</a:t>
            </a:r>
            <a:r>
              <a:rPr lang="en-US" altLang="en-US" sz="2400" dirty="0">
                <a:solidFill>
                  <a:srgbClr val="000000"/>
                </a:solidFill>
              </a:rPr>
              <a:t> (e.g., name, color and size) and </a:t>
            </a:r>
            <a:r>
              <a:rPr lang="en-US" altLang="en-US" sz="2400" i="1" dirty="0">
                <a:solidFill>
                  <a:srgbClr val="000000"/>
                </a:solidFill>
              </a:rPr>
              <a:t>behaviors</a:t>
            </a:r>
            <a:r>
              <a:rPr lang="en-US" altLang="en-US" sz="2400" dirty="0">
                <a:solidFill>
                  <a:srgbClr val="000000"/>
                </a:solidFill>
              </a:rPr>
              <a:t> (e.g., calculating, moving and communicating).</a:t>
            </a:r>
          </a:p>
          <a:p>
            <a:pPr eaLnBrk="1" hangingPunct="1">
              <a:lnSpc>
                <a:spcPct val="80000"/>
              </a:lnSpc>
            </a:pPr>
            <a:r>
              <a:rPr lang="en-US" altLang="en-US" sz="2800" dirty="0">
                <a:solidFill>
                  <a:srgbClr val="000000"/>
                </a:solidFill>
              </a:rPr>
              <a:t>Software development groups can use a modular, object-oriented design-and-implementation approach to be much more productive than with earlier popular techniques like “structured programming”—object-oriented programs are often easier to understand, correct and modify.</a:t>
            </a:r>
          </a:p>
        </p:txBody>
      </p:sp>
      <p:sp>
        <p:nvSpPr>
          <p:cNvPr id="4" name="Footer Placeholder 3">
            <a:extLst>
              <a:ext uri="{FF2B5EF4-FFF2-40B4-BE49-F238E27FC236}">
                <a16:creationId xmlns:a16="http://schemas.microsoft.com/office/drawing/2014/main" id="{917F8E8B-0EE5-440D-A196-5B4E18A1AE49}"/>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984512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F8CC-3006-479A-8977-AF11E32B319F}"/>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1.5.1  The Automobile as an Object</a:t>
            </a:r>
          </a:p>
        </p:txBody>
      </p:sp>
      <p:sp>
        <p:nvSpPr>
          <p:cNvPr id="47107" name="Text Placeholder 2">
            <a:extLst>
              <a:ext uri="{FF2B5EF4-FFF2-40B4-BE49-F238E27FC236}">
                <a16:creationId xmlns:a16="http://schemas.microsoft.com/office/drawing/2014/main" id="{5B8F2D79-733F-4702-AA8A-1F427C3E9AB6}"/>
              </a:ext>
            </a:extLst>
          </p:cNvPr>
          <p:cNvSpPr>
            <a:spLocks noGrp="1"/>
          </p:cNvSpPr>
          <p:nvPr>
            <p:ph type="body" idx="1"/>
          </p:nvPr>
        </p:nvSpPr>
        <p:spPr/>
        <p:txBody>
          <a:bodyPr/>
          <a:lstStyle/>
          <a:p>
            <a:pPr eaLnBrk="1" hangingPunct="1">
              <a:lnSpc>
                <a:spcPct val="90000"/>
              </a:lnSpc>
            </a:pPr>
            <a:r>
              <a:rPr lang="en-US" altLang="en-US" sz="2300" dirty="0">
                <a:solidFill>
                  <a:srgbClr val="000000"/>
                </a:solidFill>
              </a:rPr>
              <a:t>Automobile as an Object</a:t>
            </a:r>
          </a:p>
          <a:p>
            <a:pPr lvl="1" eaLnBrk="1" hangingPunct="1">
              <a:lnSpc>
                <a:spcPct val="90000"/>
              </a:lnSpc>
            </a:pPr>
            <a:r>
              <a:rPr lang="en-US" altLang="en-US" sz="2000" dirty="0">
                <a:solidFill>
                  <a:srgbClr val="000000"/>
                </a:solidFill>
              </a:rPr>
              <a:t>Let’s begin with a simple analogy.</a:t>
            </a:r>
          </a:p>
          <a:p>
            <a:pPr lvl="1" eaLnBrk="1" hangingPunct="1">
              <a:lnSpc>
                <a:spcPct val="90000"/>
              </a:lnSpc>
            </a:pPr>
            <a:r>
              <a:rPr lang="en-US" altLang="en-US" sz="2000" dirty="0">
                <a:solidFill>
                  <a:srgbClr val="000000"/>
                </a:solidFill>
              </a:rPr>
              <a:t>Suppose you want to </a:t>
            </a:r>
            <a:r>
              <a:rPr lang="en-US" altLang="en-US" sz="2000" i="1" dirty="0">
                <a:solidFill>
                  <a:srgbClr val="000000"/>
                </a:solidFill>
              </a:rPr>
              <a:t>drive a car and make it go faster by pressing its accelerator pedal.</a:t>
            </a:r>
          </a:p>
          <a:p>
            <a:pPr lvl="1" eaLnBrk="1" hangingPunct="1">
              <a:lnSpc>
                <a:spcPct val="90000"/>
              </a:lnSpc>
            </a:pPr>
            <a:r>
              <a:rPr lang="en-US" altLang="en-US" sz="2000" dirty="0">
                <a:solidFill>
                  <a:srgbClr val="000000"/>
                </a:solidFill>
              </a:rPr>
              <a:t>Before you can drive a car, someone has to </a:t>
            </a:r>
            <a:r>
              <a:rPr lang="en-US" altLang="en-US" sz="2000" i="1" dirty="0">
                <a:solidFill>
                  <a:srgbClr val="000000"/>
                </a:solidFill>
              </a:rPr>
              <a:t>design </a:t>
            </a:r>
            <a:r>
              <a:rPr lang="en-US" altLang="en-US" sz="2000" dirty="0">
                <a:solidFill>
                  <a:srgbClr val="000000"/>
                </a:solidFill>
              </a:rPr>
              <a:t>it</a:t>
            </a:r>
            <a:r>
              <a:rPr lang="en-US" altLang="en-US" sz="2000" i="1" dirty="0">
                <a:solidFill>
                  <a:srgbClr val="000000"/>
                </a:solidFill>
              </a:rPr>
              <a:t>.</a:t>
            </a:r>
          </a:p>
          <a:p>
            <a:pPr lvl="1" eaLnBrk="1" hangingPunct="1">
              <a:lnSpc>
                <a:spcPct val="90000"/>
              </a:lnSpc>
            </a:pPr>
            <a:r>
              <a:rPr lang="en-US" altLang="en-US" sz="2000" dirty="0">
                <a:solidFill>
                  <a:srgbClr val="000000"/>
                </a:solidFill>
              </a:rPr>
              <a:t>A car typically begins as engineering drawings, similar to the </a:t>
            </a:r>
            <a:r>
              <a:rPr lang="en-US" altLang="en-US" sz="2000" i="1" dirty="0">
                <a:solidFill>
                  <a:srgbClr val="000000"/>
                </a:solidFill>
              </a:rPr>
              <a:t>blueprints </a:t>
            </a:r>
            <a:r>
              <a:rPr lang="en-US" altLang="en-US" sz="2000" dirty="0">
                <a:solidFill>
                  <a:srgbClr val="000000"/>
                </a:solidFill>
              </a:rPr>
              <a:t>that describe the design of a house</a:t>
            </a:r>
            <a:r>
              <a:rPr lang="en-US" altLang="en-US" sz="2000" i="1" dirty="0">
                <a:solidFill>
                  <a:srgbClr val="000000"/>
                </a:solidFill>
              </a:rPr>
              <a:t>.</a:t>
            </a:r>
          </a:p>
          <a:p>
            <a:pPr lvl="1" eaLnBrk="1" hangingPunct="1">
              <a:lnSpc>
                <a:spcPct val="90000"/>
              </a:lnSpc>
            </a:pPr>
            <a:r>
              <a:rPr lang="en-US" altLang="en-US" sz="2000" dirty="0">
                <a:solidFill>
                  <a:srgbClr val="000000"/>
                </a:solidFill>
              </a:rPr>
              <a:t>Drawings include the design for an accelerator pedal.</a:t>
            </a:r>
          </a:p>
          <a:p>
            <a:pPr lvl="1" eaLnBrk="1" hangingPunct="1">
              <a:lnSpc>
                <a:spcPct val="90000"/>
              </a:lnSpc>
            </a:pPr>
            <a:r>
              <a:rPr lang="en-US" altLang="en-US" sz="2000" dirty="0">
                <a:solidFill>
                  <a:srgbClr val="000000"/>
                </a:solidFill>
              </a:rPr>
              <a:t>Pedal </a:t>
            </a:r>
            <a:r>
              <a:rPr lang="en-US" altLang="en-US" sz="2000" i="1" dirty="0">
                <a:solidFill>
                  <a:srgbClr val="000000"/>
                </a:solidFill>
              </a:rPr>
              <a:t>hides </a:t>
            </a:r>
            <a:r>
              <a:rPr lang="en-US" altLang="en-US" sz="2000" dirty="0">
                <a:solidFill>
                  <a:srgbClr val="000000"/>
                </a:solidFill>
              </a:rPr>
              <a:t>from the driver the complex mechanisms that actually make the car go faster, just as the brake pedal hides the mechanisms that slow the car, and the steering wheel “hides” the mechanisms that turn the car.</a:t>
            </a:r>
          </a:p>
        </p:txBody>
      </p:sp>
      <p:sp>
        <p:nvSpPr>
          <p:cNvPr id="4" name="Footer Placeholder 3">
            <a:extLst>
              <a:ext uri="{FF2B5EF4-FFF2-40B4-BE49-F238E27FC236}">
                <a16:creationId xmlns:a16="http://schemas.microsoft.com/office/drawing/2014/main" id="{221E3183-F8D1-469B-9E27-F26B7E0A1F6D}"/>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72601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7CCC-4DB5-4258-A698-BC6859CDC012}"/>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1.5.1  The Automobile as an Object (Cont.)</a:t>
            </a:r>
          </a:p>
        </p:txBody>
      </p:sp>
      <p:sp>
        <p:nvSpPr>
          <p:cNvPr id="48131" name="Text Placeholder 2">
            <a:extLst>
              <a:ext uri="{FF2B5EF4-FFF2-40B4-BE49-F238E27FC236}">
                <a16:creationId xmlns:a16="http://schemas.microsoft.com/office/drawing/2014/main" id="{701BB50D-5FEA-4846-BF1B-C78598C73615}"/>
              </a:ext>
            </a:extLst>
          </p:cNvPr>
          <p:cNvSpPr>
            <a:spLocks noGrp="1"/>
          </p:cNvSpPr>
          <p:nvPr>
            <p:ph type="body" idx="1"/>
          </p:nvPr>
        </p:nvSpPr>
        <p:spPr/>
        <p:txBody>
          <a:bodyPr/>
          <a:lstStyle/>
          <a:p>
            <a:pPr lvl="1" eaLnBrk="1" hangingPunct="1">
              <a:lnSpc>
                <a:spcPct val="90000"/>
              </a:lnSpc>
            </a:pPr>
            <a:r>
              <a:rPr lang="en-US" altLang="en-US" dirty="0">
                <a:solidFill>
                  <a:srgbClr val="000000"/>
                </a:solidFill>
              </a:rPr>
              <a:t>Enables people with little or no knowledge of how engines, braking and steering mechanisms work to drive a car easily.</a:t>
            </a:r>
          </a:p>
          <a:p>
            <a:pPr lvl="1" eaLnBrk="1" hangingPunct="1">
              <a:lnSpc>
                <a:spcPct val="90000"/>
              </a:lnSpc>
            </a:pPr>
            <a:r>
              <a:rPr lang="en-US" altLang="en-US" dirty="0">
                <a:solidFill>
                  <a:srgbClr val="000000"/>
                </a:solidFill>
              </a:rPr>
              <a:t>Before you can drive a car, it must be </a:t>
            </a:r>
            <a:r>
              <a:rPr lang="en-US" altLang="en-US" i="1" dirty="0">
                <a:solidFill>
                  <a:srgbClr val="000000"/>
                </a:solidFill>
              </a:rPr>
              <a:t>built </a:t>
            </a:r>
            <a:r>
              <a:rPr lang="en-US" altLang="en-US" dirty="0">
                <a:solidFill>
                  <a:srgbClr val="000000"/>
                </a:solidFill>
              </a:rPr>
              <a:t>from the engineering drawings that describe it.</a:t>
            </a:r>
          </a:p>
          <a:p>
            <a:pPr lvl="1" eaLnBrk="1" hangingPunct="1">
              <a:lnSpc>
                <a:spcPct val="90000"/>
              </a:lnSpc>
            </a:pPr>
            <a:r>
              <a:rPr lang="en-US" altLang="en-US" dirty="0">
                <a:solidFill>
                  <a:srgbClr val="000000"/>
                </a:solidFill>
              </a:rPr>
              <a:t>A completed car has an </a:t>
            </a:r>
            <a:r>
              <a:rPr lang="en-US" altLang="en-US" i="1" dirty="0">
                <a:solidFill>
                  <a:srgbClr val="000000"/>
                </a:solidFill>
              </a:rPr>
              <a:t>actual </a:t>
            </a:r>
            <a:r>
              <a:rPr lang="en-US" altLang="en-US" dirty="0">
                <a:solidFill>
                  <a:srgbClr val="000000"/>
                </a:solidFill>
              </a:rPr>
              <a:t>accelerator pedal to make it go faster, but even that’s not enough—the car won’t accelerate on its own (hopefully!), so the driver must press the pedal to accelerate the car.</a:t>
            </a:r>
          </a:p>
        </p:txBody>
      </p:sp>
      <p:sp>
        <p:nvSpPr>
          <p:cNvPr id="4" name="Footer Placeholder 3">
            <a:extLst>
              <a:ext uri="{FF2B5EF4-FFF2-40B4-BE49-F238E27FC236}">
                <a16:creationId xmlns:a16="http://schemas.microsoft.com/office/drawing/2014/main" id="{737D45BB-1500-4451-9864-79888765579A}"/>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249674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6B14-7A14-4418-9A9F-F070AC5CF320}"/>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1.5.2  Methods and Classes</a:t>
            </a:r>
          </a:p>
        </p:txBody>
      </p:sp>
      <p:sp>
        <p:nvSpPr>
          <p:cNvPr id="49155" name="Text Placeholder 2">
            <a:extLst>
              <a:ext uri="{FF2B5EF4-FFF2-40B4-BE49-F238E27FC236}">
                <a16:creationId xmlns:a16="http://schemas.microsoft.com/office/drawing/2014/main" id="{957C55EA-2745-4417-A253-1BD3A1550E54}"/>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Performing a task in a program requires a </a:t>
            </a:r>
            <a:r>
              <a:rPr lang="en-US" altLang="en-US" sz="2500" dirty="0">
                <a:solidFill>
                  <a:srgbClr val="0000FF"/>
                </a:solidFill>
              </a:rPr>
              <a:t>method</a:t>
            </a:r>
            <a:r>
              <a:rPr lang="en-US" altLang="en-US" sz="2500" dirty="0">
                <a:solidFill>
                  <a:srgbClr val="000000"/>
                </a:solidFill>
              </a:rPr>
              <a:t>.</a:t>
            </a:r>
          </a:p>
          <a:p>
            <a:pPr eaLnBrk="1" hangingPunct="1">
              <a:lnSpc>
                <a:spcPct val="80000"/>
              </a:lnSpc>
            </a:pPr>
            <a:r>
              <a:rPr lang="en-US" altLang="en-US" sz="2500" dirty="0">
                <a:solidFill>
                  <a:srgbClr val="000000"/>
                </a:solidFill>
              </a:rPr>
              <a:t>The method houses the program statements that actually perform its tasks.</a:t>
            </a:r>
          </a:p>
          <a:p>
            <a:pPr eaLnBrk="1" hangingPunct="1">
              <a:lnSpc>
                <a:spcPct val="80000"/>
              </a:lnSpc>
            </a:pPr>
            <a:r>
              <a:rPr lang="en-US" altLang="en-US" sz="2500" dirty="0">
                <a:solidFill>
                  <a:srgbClr val="000000"/>
                </a:solidFill>
              </a:rPr>
              <a:t>Hides these statements from its user, just as the accelerator pedal of a car hides from the driver the mechanisms of making the car go faster.</a:t>
            </a:r>
          </a:p>
          <a:p>
            <a:pPr eaLnBrk="1" hangingPunct="1">
              <a:lnSpc>
                <a:spcPct val="80000"/>
              </a:lnSpc>
            </a:pPr>
            <a:r>
              <a:rPr lang="en-US" altLang="en-US" sz="2500" dirty="0">
                <a:solidFill>
                  <a:srgbClr val="000000"/>
                </a:solidFill>
              </a:rPr>
              <a:t>In Java, we create a program unit called a </a:t>
            </a:r>
            <a:r>
              <a:rPr lang="en-US" altLang="en-US" sz="2500" dirty="0">
                <a:solidFill>
                  <a:srgbClr val="0000FF"/>
                </a:solidFill>
              </a:rPr>
              <a:t>class</a:t>
            </a:r>
            <a:r>
              <a:rPr lang="en-US" altLang="en-US" sz="2500" dirty="0">
                <a:solidFill>
                  <a:srgbClr val="000000"/>
                </a:solidFill>
              </a:rPr>
              <a:t> to house the set of methods that perform the class’s tasks.</a:t>
            </a:r>
          </a:p>
          <a:p>
            <a:pPr eaLnBrk="1" hangingPunct="1">
              <a:lnSpc>
                <a:spcPct val="80000"/>
              </a:lnSpc>
            </a:pPr>
            <a:r>
              <a:rPr lang="en-US" altLang="en-US" sz="2500" dirty="0">
                <a:solidFill>
                  <a:srgbClr val="000000"/>
                </a:solidFill>
              </a:rPr>
              <a:t>A class is similar in concept to a car’s engineering drawings, which house the design of an accelerator pedal, steering wheel, and so on. </a:t>
            </a:r>
          </a:p>
        </p:txBody>
      </p:sp>
      <p:sp>
        <p:nvSpPr>
          <p:cNvPr id="4" name="Footer Placeholder 3">
            <a:extLst>
              <a:ext uri="{FF2B5EF4-FFF2-40B4-BE49-F238E27FC236}">
                <a16:creationId xmlns:a16="http://schemas.microsoft.com/office/drawing/2014/main" id="{475E5D11-4625-4234-99D0-38A6C27B8B80}"/>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389921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E101-5F3A-41AF-9623-230DFCA4F44A}"/>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1.5.3  Instantiation</a:t>
            </a:r>
          </a:p>
        </p:txBody>
      </p:sp>
      <p:sp>
        <p:nvSpPr>
          <p:cNvPr id="50179" name="Text Placeholder 2">
            <a:extLst>
              <a:ext uri="{FF2B5EF4-FFF2-40B4-BE49-F238E27FC236}">
                <a16:creationId xmlns:a16="http://schemas.microsoft.com/office/drawing/2014/main" id="{3C962CFB-B08F-4EBC-8542-F176F38AF844}"/>
              </a:ext>
            </a:extLst>
          </p:cNvPr>
          <p:cNvSpPr>
            <a:spLocks noGrp="1"/>
          </p:cNvSpPr>
          <p:nvPr>
            <p:ph type="body" idx="1"/>
          </p:nvPr>
        </p:nvSpPr>
        <p:spPr/>
        <p:txBody>
          <a:bodyPr/>
          <a:lstStyle/>
          <a:p>
            <a:pPr eaLnBrk="1" hangingPunct="1"/>
            <a:r>
              <a:rPr lang="en-US" altLang="en-US" dirty="0">
                <a:solidFill>
                  <a:srgbClr val="000000"/>
                </a:solidFill>
              </a:rPr>
              <a:t>Just as someone has to </a:t>
            </a:r>
            <a:r>
              <a:rPr lang="en-US" altLang="en-US" i="1" dirty="0">
                <a:solidFill>
                  <a:srgbClr val="000000"/>
                </a:solidFill>
              </a:rPr>
              <a:t>build</a:t>
            </a:r>
            <a:r>
              <a:rPr lang="en-US" altLang="en-US" dirty="0">
                <a:solidFill>
                  <a:srgbClr val="000000"/>
                </a:solidFill>
              </a:rPr>
              <a:t> a car from its engineering drawings before you can actually drive a car, you must </a:t>
            </a:r>
            <a:r>
              <a:rPr lang="en-US" altLang="en-US" i="1" dirty="0">
                <a:solidFill>
                  <a:srgbClr val="000000"/>
                </a:solidFill>
              </a:rPr>
              <a:t>build an object </a:t>
            </a:r>
            <a:r>
              <a:rPr lang="en-US" altLang="en-US" dirty="0">
                <a:solidFill>
                  <a:srgbClr val="000000"/>
                </a:solidFill>
              </a:rPr>
              <a:t>of a class before a program can perform the tasks that the class’s methods define.</a:t>
            </a:r>
          </a:p>
          <a:p>
            <a:pPr eaLnBrk="1" hangingPunct="1"/>
            <a:r>
              <a:rPr lang="en-US" altLang="en-US" dirty="0">
                <a:solidFill>
                  <a:srgbClr val="000000"/>
                </a:solidFill>
              </a:rPr>
              <a:t>An object is then referred to as an </a:t>
            </a:r>
            <a:r>
              <a:rPr lang="en-US" altLang="en-US" dirty="0">
                <a:solidFill>
                  <a:srgbClr val="0000FF"/>
                </a:solidFill>
              </a:rPr>
              <a:t>instance</a:t>
            </a:r>
            <a:r>
              <a:rPr lang="en-US" altLang="en-US" dirty="0">
                <a:solidFill>
                  <a:srgbClr val="000000"/>
                </a:solidFill>
              </a:rPr>
              <a:t> of its class. </a:t>
            </a:r>
          </a:p>
        </p:txBody>
      </p:sp>
      <p:sp>
        <p:nvSpPr>
          <p:cNvPr id="4" name="Footer Placeholder 3">
            <a:extLst>
              <a:ext uri="{FF2B5EF4-FFF2-40B4-BE49-F238E27FC236}">
                <a16:creationId xmlns:a16="http://schemas.microsoft.com/office/drawing/2014/main" id="{C5A99B2E-6A49-407F-A31F-819C541F322F}"/>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130627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59AC4-1431-44C1-BE5C-26FEA5BE2C67}"/>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1.5.4  Reuse</a:t>
            </a:r>
          </a:p>
        </p:txBody>
      </p:sp>
      <p:sp>
        <p:nvSpPr>
          <p:cNvPr id="51203" name="Text Placeholder 2">
            <a:extLst>
              <a:ext uri="{FF2B5EF4-FFF2-40B4-BE49-F238E27FC236}">
                <a16:creationId xmlns:a16="http://schemas.microsoft.com/office/drawing/2014/main" id="{D87D0778-FE23-4366-8833-A7AAA9D46DD5}"/>
              </a:ext>
            </a:extLst>
          </p:cNvPr>
          <p:cNvSpPr>
            <a:spLocks noGrp="1"/>
          </p:cNvSpPr>
          <p:nvPr>
            <p:ph type="body" idx="1"/>
          </p:nvPr>
        </p:nvSpPr>
        <p:spPr/>
        <p:txBody>
          <a:bodyPr/>
          <a:lstStyle/>
          <a:p>
            <a:pPr eaLnBrk="1" hangingPunct="1">
              <a:lnSpc>
                <a:spcPct val="80000"/>
              </a:lnSpc>
            </a:pPr>
            <a:r>
              <a:rPr lang="en-US" altLang="en-US" sz="2400" dirty="0">
                <a:solidFill>
                  <a:srgbClr val="000000"/>
                </a:solidFill>
              </a:rPr>
              <a:t>Just as a car’s engineering drawings can be </a:t>
            </a:r>
            <a:r>
              <a:rPr lang="en-US" altLang="en-US" sz="2400" i="1" dirty="0">
                <a:solidFill>
                  <a:srgbClr val="000000"/>
                </a:solidFill>
              </a:rPr>
              <a:t>reused </a:t>
            </a:r>
            <a:r>
              <a:rPr lang="en-US" altLang="en-US" sz="2400" dirty="0">
                <a:solidFill>
                  <a:srgbClr val="000000"/>
                </a:solidFill>
              </a:rPr>
              <a:t>many times to build many cars, you can reuse a class many times to build many objects.</a:t>
            </a:r>
          </a:p>
          <a:p>
            <a:pPr eaLnBrk="1" hangingPunct="1">
              <a:lnSpc>
                <a:spcPct val="80000"/>
              </a:lnSpc>
            </a:pPr>
            <a:r>
              <a:rPr lang="en-US" altLang="en-US" sz="2400" dirty="0">
                <a:solidFill>
                  <a:srgbClr val="000000"/>
                </a:solidFill>
              </a:rPr>
              <a:t>Reuse of existing classes when building new classes and programs saves time and effort.</a:t>
            </a:r>
          </a:p>
          <a:p>
            <a:pPr eaLnBrk="1" hangingPunct="1">
              <a:lnSpc>
                <a:spcPct val="80000"/>
              </a:lnSpc>
            </a:pPr>
            <a:r>
              <a:rPr lang="en-US" altLang="en-US" sz="2400" dirty="0">
                <a:solidFill>
                  <a:srgbClr val="000000"/>
                </a:solidFill>
              </a:rPr>
              <a:t>Reuse also helps you build more reliable and effective systems, because existing classes and components often have undergone extensive </a:t>
            </a:r>
            <a:r>
              <a:rPr lang="en-US" altLang="en-US" sz="2400" i="1" dirty="0">
                <a:solidFill>
                  <a:srgbClr val="000000"/>
                </a:solidFill>
              </a:rPr>
              <a:t>testing, debugging </a:t>
            </a:r>
            <a:r>
              <a:rPr lang="en-US" altLang="en-US" sz="2400" dirty="0">
                <a:solidFill>
                  <a:srgbClr val="000000"/>
                </a:solidFill>
              </a:rPr>
              <a:t>and</a:t>
            </a:r>
            <a:r>
              <a:rPr lang="en-US" altLang="en-US" sz="2400" i="1" dirty="0">
                <a:solidFill>
                  <a:srgbClr val="000000"/>
                </a:solidFill>
              </a:rPr>
              <a:t> performance </a:t>
            </a:r>
            <a:r>
              <a:rPr lang="en-US" altLang="en-US" sz="2400" dirty="0">
                <a:solidFill>
                  <a:srgbClr val="000000"/>
                </a:solidFill>
              </a:rPr>
              <a:t>tuning</a:t>
            </a:r>
            <a:r>
              <a:rPr lang="en-US" altLang="en-US" sz="2400" i="1" dirty="0">
                <a:solidFill>
                  <a:srgbClr val="000000"/>
                </a:solidFill>
              </a:rPr>
              <a:t>.</a:t>
            </a:r>
          </a:p>
          <a:p>
            <a:pPr eaLnBrk="1" hangingPunct="1">
              <a:lnSpc>
                <a:spcPct val="80000"/>
              </a:lnSpc>
            </a:pPr>
            <a:r>
              <a:rPr lang="en-US" altLang="en-US" sz="2400" dirty="0">
                <a:solidFill>
                  <a:srgbClr val="000000"/>
                </a:solidFill>
              </a:rPr>
              <a:t>Just as the notion of </a:t>
            </a:r>
            <a:r>
              <a:rPr lang="en-US" altLang="en-US" sz="2400" i="1" dirty="0">
                <a:solidFill>
                  <a:srgbClr val="000000"/>
                </a:solidFill>
              </a:rPr>
              <a:t>interchangeable parts</a:t>
            </a:r>
            <a:r>
              <a:rPr lang="en-US" altLang="en-US" sz="2400" dirty="0">
                <a:solidFill>
                  <a:srgbClr val="000000"/>
                </a:solidFill>
              </a:rPr>
              <a:t> was crucial to the Industrial Revolution, reusable classes are crucial to the software revolution that has been spurred by object technology.</a:t>
            </a:r>
          </a:p>
          <a:p>
            <a:pPr eaLnBrk="1" hangingPunct="1">
              <a:lnSpc>
                <a:spcPct val="80000"/>
              </a:lnSpc>
            </a:pPr>
            <a:endParaRPr lang="en-US" altLang="en-US" sz="2300" dirty="0">
              <a:solidFill>
                <a:srgbClr val="000000"/>
              </a:solidFill>
            </a:endParaRPr>
          </a:p>
        </p:txBody>
      </p:sp>
      <p:sp>
        <p:nvSpPr>
          <p:cNvPr id="4" name="Footer Placeholder 3">
            <a:extLst>
              <a:ext uri="{FF2B5EF4-FFF2-40B4-BE49-F238E27FC236}">
                <a16:creationId xmlns:a16="http://schemas.microsoft.com/office/drawing/2014/main" id="{31CF6A29-2C62-4825-822B-4145874E0245}"/>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5356855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1">
            <a:extLst>
              <a:ext uri="{FF2B5EF4-FFF2-40B4-BE49-F238E27FC236}">
                <a16:creationId xmlns:a16="http://schemas.microsoft.com/office/drawing/2014/main" id="{C1A17484-3C93-4C2E-B8C3-4E4C571E8EC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19200"/>
            <a:ext cx="12192000" cy="4418013"/>
          </a:xfrm>
          <a:prstGeom prst="rect">
            <a:avLst/>
          </a:prstGeom>
        </p:spPr>
      </p:pic>
      <p:sp>
        <p:nvSpPr>
          <p:cNvPr id="4" name="Footer Placeholder 3">
            <a:extLst>
              <a:ext uri="{FF2B5EF4-FFF2-40B4-BE49-F238E27FC236}">
                <a16:creationId xmlns:a16="http://schemas.microsoft.com/office/drawing/2014/main" id="{DE9F7727-7EA9-4BD1-B6EF-8A3566BB4A2B}"/>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993563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43FC-0AFF-4B96-9DAA-FD6DF0B74A0C}"/>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1.5.5  Messages and Method Calls</a:t>
            </a:r>
          </a:p>
        </p:txBody>
      </p:sp>
      <p:sp>
        <p:nvSpPr>
          <p:cNvPr id="53251" name="Text Placeholder 2">
            <a:extLst>
              <a:ext uri="{FF2B5EF4-FFF2-40B4-BE49-F238E27FC236}">
                <a16:creationId xmlns:a16="http://schemas.microsoft.com/office/drawing/2014/main" id="{B072FF0C-D182-4A46-9C09-C03A4CC76FA0}"/>
              </a:ext>
            </a:extLst>
          </p:cNvPr>
          <p:cNvSpPr>
            <a:spLocks noGrp="1"/>
          </p:cNvSpPr>
          <p:nvPr>
            <p:ph type="body" idx="1"/>
          </p:nvPr>
        </p:nvSpPr>
        <p:spPr/>
        <p:txBody>
          <a:bodyPr/>
          <a:lstStyle/>
          <a:p>
            <a:pPr eaLnBrk="1" hangingPunct="1"/>
            <a:r>
              <a:rPr lang="en-US" altLang="en-US" dirty="0">
                <a:solidFill>
                  <a:srgbClr val="000000"/>
                </a:solidFill>
              </a:rPr>
              <a:t>When you drive a car, pressing its gas pedal sends a </a:t>
            </a:r>
            <a:r>
              <a:rPr lang="en-US" altLang="en-US" i="1" dirty="0">
                <a:solidFill>
                  <a:srgbClr val="000000"/>
                </a:solidFill>
              </a:rPr>
              <a:t>message </a:t>
            </a:r>
            <a:r>
              <a:rPr lang="en-US" altLang="en-US" dirty="0">
                <a:solidFill>
                  <a:srgbClr val="000000"/>
                </a:solidFill>
              </a:rPr>
              <a:t>to the car to perform a task—that is, to go faster.</a:t>
            </a:r>
          </a:p>
          <a:p>
            <a:pPr eaLnBrk="1" hangingPunct="1"/>
            <a:r>
              <a:rPr lang="en-US" altLang="en-US" dirty="0">
                <a:solidFill>
                  <a:srgbClr val="000000"/>
                </a:solidFill>
              </a:rPr>
              <a:t>Similarly, you </a:t>
            </a:r>
            <a:r>
              <a:rPr lang="en-US" altLang="en-US" i="1" dirty="0">
                <a:solidFill>
                  <a:srgbClr val="000000"/>
                </a:solidFill>
              </a:rPr>
              <a:t>send messages</a:t>
            </a:r>
            <a:r>
              <a:rPr lang="en-US" altLang="en-US" i="1" dirty="0">
                <a:solidFill>
                  <a:srgbClr val="3380E6"/>
                </a:solidFill>
              </a:rPr>
              <a:t> </a:t>
            </a:r>
            <a:r>
              <a:rPr lang="en-US" altLang="en-US" i="1" dirty="0">
                <a:solidFill>
                  <a:srgbClr val="000000"/>
                </a:solidFill>
              </a:rPr>
              <a:t>to an object</a:t>
            </a:r>
            <a:r>
              <a:rPr lang="en-US" altLang="en-US" dirty="0">
                <a:solidFill>
                  <a:srgbClr val="000000"/>
                </a:solidFill>
              </a:rPr>
              <a:t>.</a:t>
            </a:r>
          </a:p>
          <a:p>
            <a:pPr eaLnBrk="1" hangingPunct="1"/>
            <a:r>
              <a:rPr lang="en-US" altLang="en-US" dirty="0">
                <a:solidFill>
                  <a:srgbClr val="000000"/>
                </a:solidFill>
              </a:rPr>
              <a:t>Each message is implemented as a </a:t>
            </a:r>
            <a:r>
              <a:rPr lang="en-US" altLang="en-US" dirty="0">
                <a:solidFill>
                  <a:srgbClr val="0000FF"/>
                </a:solidFill>
              </a:rPr>
              <a:t>method call</a:t>
            </a:r>
            <a:r>
              <a:rPr lang="en-US" altLang="en-US" dirty="0">
                <a:solidFill>
                  <a:srgbClr val="000000"/>
                </a:solidFill>
              </a:rPr>
              <a:t> that tells a method of the object to perform its task.</a:t>
            </a:r>
          </a:p>
        </p:txBody>
      </p:sp>
      <p:sp>
        <p:nvSpPr>
          <p:cNvPr id="4" name="Footer Placeholder 3">
            <a:extLst>
              <a:ext uri="{FF2B5EF4-FFF2-40B4-BE49-F238E27FC236}">
                <a16:creationId xmlns:a16="http://schemas.microsoft.com/office/drawing/2014/main" id="{A1D0672B-FFE2-40CB-A350-8441E3B84E27}"/>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7149823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7FAC-7931-4B22-91C8-98D0F04483D2}"/>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1.5.6  Attributes and Instance Variables</a:t>
            </a:r>
          </a:p>
        </p:txBody>
      </p:sp>
      <p:sp>
        <p:nvSpPr>
          <p:cNvPr id="54275" name="Text Placeholder 2">
            <a:extLst>
              <a:ext uri="{FF2B5EF4-FFF2-40B4-BE49-F238E27FC236}">
                <a16:creationId xmlns:a16="http://schemas.microsoft.com/office/drawing/2014/main" id="{C1A1A651-CA23-4462-99DA-512D337F2D18}"/>
              </a:ext>
            </a:extLst>
          </p:cNvPr>
          <p:cNvSpPr>
            <a:spLocks noGrp="1"/>
          </p:cNvSpPr>
          <p:nvPr>
            <p:ph type="body" idx="1"/>
          </p:nvPr>
        </p:nvSpPr>
        <p:spPr/>
        <p:txBody>
          <a:bodyPr/>
          <a:lstStyle/>
          <a:p>
            <a:pPr eaLnBrk="1" hangingPunct="1"/>
            <a:r>
              <a:rPr lang="en-US" altLang="en-US" dirty="0">
                <a:solidFill>
                  <a:srgbClr val="000000"/>
                </a:solidFill>
              </a:rPr>
              <a:t>A car has </a:t>
            </a:r>
            <a:r>
              <a:rPr lang="en-US" altLang="en-US" i="1" dirty="0">
                <a:solidFill>
                  <a:srgbClr val="000000"/>
                </a:solidFill>
              </a:rPr>
              <a:t>attributes</a:t>
            </a:r>
          </a:p>
          <a:p>
            <a:pPr eaLnBrk="1" hangingPunct="1"/>
            <a:r>
              <a:rPr lang="en-US" altLang="en-US" dirty="0">
                <a:solidFill>
                  <a:srgbClr val="000000"/>
                </a:solidFill>
              </a:rPr>
              <a:t>Color, its number of doors, the amount of gas in its tank, its current speed and its record of total miles driven (i.e., its odometer reading).</a:t>
            </a:r>
          </a:p>
          <a:p>
            <a:pPr eaLnBrk="1" hangingPunct="1"/>
            <a:r>
              <a:rPr lang="en-US" altLang="en-US" dirty="0">
                <a:solidFill>
                  <a:srgbClr val="000000"/>
                </a:solidFill>
              </a:rPr>
              <a:t>The car’s attributes are represented as part of its design in its engineering diagrams.</a:t>
            </a:r>
          </a:p>
          <a:p>
            <a:pPr eaLnBrk="1" hangingPunct="1"/>
            <a:r>
              <a:rPr lang="en-US" altLang="en-US" dirty="0">
                <a:solidFill>
                  <a:srgbClr val="000000"/>
                </a:solidFill>
              </a:rPr>
              <a:t>Every car maintains its </a:t>
            </a:r>
            <a:r>
              <a:rPr lang="en-US" altLang="en-US" i="1" dirty="0">
                <a:solidFill>
                  <a:srgbClr val="000000"/>
                </a:solidFill>
              </a:rPr>
              <a:t>own </a:t>
            </a:r>
            <a:r>
              <a:rPr lang="en-US" altLang="en-US" dirty="0">
                <a:solidFill>
                  <a:srgbClr val="000000"/>
                </a:solidFill>
              </a:rPr>
              <a:t>attributes</a:t>
            </a:r>
            <a:r>
              <a:rPr lang="en-US" altLang="en-US" i="1" dirty="0">
                <a:solidFill>
                  <a:srgbClr val="000000"/>
                </a:solidFill>
              </a:rPr>
              <a:t>.</a:t>
            </a:r>
          </a:p>
          <a:p>
            <a:pPr eaLnBrk="1" hangingPunct="1"/>
            <a:r>
              <a:rPr lang="en-US" altLang="en-US" dirty="0">
                <a:solidFill>
                  <a:srgbClr val="000000"/>
                </a:solidFill>
              </a:rPr>
              <a:t>Each car knows how much gas is in its own gas tank, but </a:t>
            </a:r>
            <a:r>
              <a:rPr lang="en-US" altLang="en-US" i="1" dirty="0">
                <a:solidFill>
                  <a:srgbClr val="000000"/>
                </a:solidFill>
              </a:rPr>
              <a:t>not </a:t>
            </a:r>
            <a:r>
              <a:rPr lang="en-US" altLang="en-US" dirty="0">
                <a:solidFill>
                  <a:srgbClr val="000000"/>
                </a:solidFill>
              </a:rPr>
              <a:t>how much is in the tanks of </a:t>
            </a:r>
            <a:r>
              <a:rPr lang="en-US" altLang="en-US" i="1" dirty="0">
                <a:solidFill>
                  <a:srgbClr val="000000"/>
                </a:solidFill>
              </a:rPr>
              <a:t>other</a:t>
            </a:r>
            <a:r>
              <a:rPr lang="en-US" altLang="en-US" dirty="0">
                <a:solidFill>
                  <a:srgbClr val="000000"/>
                </a:solidFill>
              </a:rPr>
              <a:t> cars. </a:t>
            </a:r>
          </a:p>
        </p:txBody>
      </p:sp>
      <p:sp>
        <p:nvSpPr>
          <p:cNvPr id="4" name="Footer Placeholder 3">
            <a:extLst>
              <a:ext uri="{FF2B5EF4-FFF2-40B4-BE49-F238E27FC236}">
                <a16:creationId xmlns:a16="http://schemas.microsoft.com/office/drawing/2014/main" id="{747CF01D-2BB5-430A-A660-782F5DB38C81}"/>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807487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4E0A-2825-44D4-8A5E-30277469A91F}"/>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1.5.6  Attributes and Instance Variables (Cont.)</a:t>
            </a:r>
          </a:p>
        </p:txBody>
      </p:sp>
      <p:sp>
        <p:nvSpPr>
          <p:cNvPr id="55299" name="Text Placeholder 2">
            <a:extLst>
              <a:ext uri="{FF2B5EF4-FFF2-40B4-BE49-F238E27FC236}">
                <a16:creationId xmlns:a16="http://schemas.microsoft.com/office/drawing/2014/main" id="{97A8BB13-69F4-407B-9AF5-475A76AC806D}"/>
              </a:ext>
            </a:extLst>
          </p:cNvPr>
          <p:cNvSpPr>
            <a:spLocks noGrp="1"/>
          </p:cNvSpPr>
          <p:nvPr>
            <p:ph type="body" idx="1"/>
          </p:nvPr>
        </p:nvSpPr>
        <p:spPr/>
        <p:txBody>
          <a:bodyPr/>
          <a:lstStyle/>
          <a:p>
            <a:pPr lvl="1" eaLnBrk="1" hangingPunct="1"/>
            <a:r>
              <a:rPr lang="en-US" altLang="en-US" dirty="0">
                <a:solidFill>
                  <a:srgbClr val="000000"/>
                </a:solidFill>
              </a:rPr>
              <a:t>An object, has attributes that it carries along as it’s used in a program.</a:t>
            </a:r>
          </a:p>
          <a:p>
            <a:pPr lvl="1" eaLnBrk="1" hangingPunct="1"/>
            <a:r>
              <a:rPr lang="en-US" altLang="en-US" dirty="0">
                <a:solidFill>
                  <a:srgbClr val="000000"/>
                </a:solidFill>
              </a:rPr>
              <a:t>Specified as part of the object’s class.</a:t>
            </a:r>
          </a:p>
          <a:p>
            <a:pPr lvl="1" eaLnBrk="1" hangingPunct="1"/>
            <a:r>
              <a:rPr lang="en-US" altLang="en-US" dirty="0">
                <a:solidFill>
                  <a:srgbClr val="000000"/>
                </a:solidFill>
              </a:rPr>
              <a:t>A bank-account object has a </a:t>
            </a:r>
            <a:r>
              <a:rPr lang="en-US" altLang="en-US" i="1" dirty="0">
                <a:solidFill>
                  <a:srgbClr val="000000"/>
                </a:solidFill>
              </a:rPr>
              <a:t>balance attribute</a:t>
            </a:r>
            <a:r>
              <a:rPr lang="en-US" altLang="en-US" dirty="0">
                <a:solidFill>
                  <a:srgbClr val="000000"/>
                </a:solidFill>
              </a:rPr>
              <a:t> that represents the amount of money in the account.</a:t>
            </a:r>
          </a:p>
          <a:p>
            <a:pPr lvl="1" eaLnBrk="1" hangingPunct="1"/>
            <a:r>
              <a:rPr lang="en-US" altLang="en-US" dirty="0">
                <a:solidFill>
                  <a:srgbClr val="000000"/>
                </a:solidFill>
              </a:rPr>
              <a:t>Each bank-account object knows the balance in the account it represents, but </a:t>
            </a:r>
            <a:r>
              <a:rPr lang="en-US" altLang="en-US" i="1" dirty="0">
                <a:solidFill>
                  <a:srgbClr val="000000"/>
                </a:solidFill>
              </a:rPr>
              <a:t>not </a:t>
            </a:r>
            <a:r>
              <a:rPr lang="en-US" altLang="en-US" dirty="0">
                <a:solidFill>
                  <a:srgbClr val="000000"/>
                </a:solidFill>
              </a:rPr>
              <a:t>the balances of the </a:t>
            </a:r>
            <a:r>
              <a:rPr lang="en-US" altLang="en-US" i="1" dirty="0">
                <a:solidFill>
                  <a:srgbClr val="000000"/>
                </a:solidFill>
              </a:rPr>
              <a:t>other</a:t>
            </a:r>
            <a:r>
              <a:rPr lang="en-US" altLang="en-US" dirty="0">
                <a:solidFill>
                  <a:srgbClr val="000000"/>
                </a:solidFill>
              </a:rPr>
              <a:t> accounts in the bank.</a:t>
            </a:r>
          </a:p>
          <a:p>
            <a:pPr lvl="1" eaLnBrk="1" hangingPunct="1"/>
            <a:r>
              <a:rPr lang="en-US" altLang="en-US" dirty="0">
                <a:solidFill>
                  <a:srgbClr val="000000"/>
                </a:solidFill>
              </a:rPr>
              <a:t>Attributes are specified by the class’s </a:t>
            </a:r>
            <a:r>
              <a:rPr lang="en-US" altLang="en-US" dirty="0">
                <a:solidFill>
                  <a:srgbClr val="0000FF"/>
                </a:solidFill>
              </a:rPr>
              <a:t>instance variables</a:t>
            </a:r>
            <a:r>
              <a:rPr lang="en-US" altLang="en-US" dirty="0">
                <a:solidFill>
                  <a:srgbClr val="000000"/>
                </a:solidFill>
              </a:rPr>
              <a:t>.</a:t>
            </a:r>
          </a:p>
        </p:txBody>
      </p:sp>
      <p:sp>
        <p:nvSpPr>
          <p:cNvPr id="4" name="Footer Placeholder 3">
            <a:extLst>
              <a:ext uri="{FF2B5EF4-FFF2-40B4-BE49-F238E27FC236}">
                <a16:creationId xmlns:a16="http://schemas.microsoft.com/office/drawing/2014/main" id="{524D9922-CC5A-43D3-9578-AACB0DEFD31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79877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05">
            <a:extLst>
              <a:ext uri="{FF2B5EF4-FFF2-40B4-BE49-F238E27FC236}">
                <a16:creationId xmlns:a16="http://schemas.microsoft.com/office/drawing/2014/main" id="{046E6F9E-D2C8-4104-A285-0D1550897EC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20788" y="0"/>
            <a:ext cx="9750425" cy="6858000"/>
          </a:xfrm>
          <a:prstGeom prst="rect">
            <a:avLst/>
          </a:prstGeom>
        </p:spPr>
      </p:pic>
      <p:sp>
        <p:nvSpPr>
          <p:cNvPr id="4" name="Footer Placeholder 3">
            <a:extLst>
              <a:ext uri="{FF2B5EF4-FFF2-40B4-BE49-F238E27FC236}">
                <a16:creationId xmlns:a16="http://schemas.microsoft.com/office/drawing/2014/main" id="{5C9E61AB-8B8B-4B2E-ADC5-C84A58CDDCED}"/>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156181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9FA8-AC3E-42C6-8067-3F1A4A957B13}"/>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1.5.7  Encapsulation and Information Hiding</a:t>
            </a:r>
          </a:p>
        </p:txBody>
      </p:sp>
      <p:sp>
        <p:nvSpPr>
          <p:cNvPr id="56323" name="Text Placeholder 2">
            <a:extLst>
              <a:ext uri="{FF2B5EF4-FFF2-40B4-BE49-F238E27FC236}">
                <a16:creationId xmlns:a16="http://schemas.microsoft.com/office/drawing/2014/main" id="{9C1648B4-59D0-4903-ABEA-3CF4CBAFBA12}"/>
              </a:ext>
            </a:extLst>
          </p:cNvPr>
          <p:cNvSpPr>
            <a:spLocks noGrp="1"/>
          </p:cNvSpPr>
          <p:nvPr>
            <p:ph type="body" idx="1"/>
          </p:nvPr>
        </p:nvSpPr>
        <p:spPr/>
        <p:txBody>
          <a:bodyPr/>
          <a:lstStyle/>
          <a:p>
            <a:pPr eaLnBrk="1" hangingPunct="1"/>
            <a:r>
              <a:rPr lang="en-US" altLang="en-US" dirty="0">
                <a:solidFill>
                  <a:srgbClr val="000000"/>
                </a:solidFill>
              </a:rPr>
              <a:t>Classes (and their objects) </a:t>
            </a:r>
            <a:r>
              <a:rPr lang="en-US" altLang="en-US" dirty="0">
                <a:solidFill>
                  <a:srgbClr val="0000FF"/>
                </a:solidFill>
              </a:rPr>
              <a:t>encapsulate</a:t>
            </a:r>
            <a:r>
              <a:rPr lang="en-US" altLang="en-US" dirty="0">
                <a:solidFill>
                  <a:srgbClr val="000000"/>
                </a:solidFill>
              </a:rPr>
              <a:t>, i.e., encase, their attributes and methods.</a:t>
            </a:r>
          </a:p>
          <a:p>
            <a:pPr eaLnBrk="1" hangingPunct="1"/>
            <a:r>
              <a:rPr lang="en-US" altLang="en-US" dirty="0">
                <a:solidFill>
                  <a:srgbClr val="000000"/>
                </a:solidFill>
              </a:rPr>
              <a:t>Objects may communicate with one another, but they’re normally not allowed to know how other objects are implemented—implementation details can be</a:t>
            </a:r>
            <a:r>
              <a:rPr lang="en-US" altLang="en-US" i="1" dirty="0">
                <a:solidFill>
                  <a:srgbClr val="000000"/>
                </a:solidFill>
              </a:rPr>
              <a:t> hidden </a:t>
            </a:r>
            <a:r>
              <a:rPr lang="en-US" altLang="en-US" dirty="0">
                <a:solidFill>
                  <a:srgbClr val="000000"/>
                </a:solidFill>
              </a:rPr>
              <a:t>within the objects themselves</a:t>
            </a:r>
            <a:r>
              <a:rPr lang="en-US" altLang="en-US" i="1" dirty="0">
                <a:solidFill>
                  <a:srgbClr val="000000"/>
                </a:solidFill>
              </a:rPr>
              <a:t>.</a:t>
            </a:r>
          </a:p>
          <a:p>
            <a:pPr eaLnBrk="1" hangingPunct="1"/>
            <a:r>
              <a:rPr lang="en-US" altLang="en-US" dirty="0">
                <a:solidFill>
                  <a:srgbClr val="0000FF"/>
                </a:solidFill>
              </a:rPr>
              <a:t>Information hiding</a:t>
            </a:r>
            <a:r>
              <a:rPr lang="en-US" altLang="en-US" dirty="0">
                <a:solidFill>
                  <a:srgbClr val="000000"/>
                </a:solidFill>
              </a:rPr>
              <a:t>, as we’ll see, is crucial to good software engineering. </a:t>
            </a:r>
          </a:p>
        </p:txBody>
      </p:sp>
      <p:sp>
        <p:nvSpPr>
          <p:cNvPr id="4" name="Footer Placeholder 3">
            <a:extLst>
              <a:ext uri="{FF2B5EF4-FFF2-40B4-BE49-F238E27FC236}">
                <a16:creationId xmlns:a16="http://schemas.microsoft.com/office/drawing/2014/main" id="{6130B405-E44A-407E-916A-344CA8E87AAA}"/>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119338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4E51-8A4E-4D86-B3F4-D7C7C49886A5}"/>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1.5.8  Inheritance</a:t>
            </a:r>
          </a:p>
        </p:txBody>
      </p:sp>
      <p:sp>
        <p:nvSpPr>
          <p:cNvPr id="57347" name="Text Placeholder 2">
            <a:extLst>
              <a:ext uri="{FF2B5EF4-FFF2-40B4-BE49-F238E27FC236}">
                <a16:creationId xmlns:a16="http://schemas.microsoft.com/office/drawing/2014/main" id="{EBD40AE8-6D22-41AC-ABFB-F4AE0AA51063}"/>
              </a:ext>
            </a:extLst>
          </p:cNvPr>
          <p:cNvSpPr>
            <a:spLocks noGrp="1"/>
          </p:cNvSpPr>
          <p:nvPr>
            <p:ph type="body" idx="1"/>
          </p:nvPr>
        </p:nvSpPr>
        <p:spPr/>
        <p:txBody>
          <a:bodyPr/>
          <a:lstStyle/>
          <a:p>
            <a:pPr eaLnBrk="1" hangingPunct="1"/>
            <a:r>
              <a:rPr lang="en-US" altLang="en-US" dirty="0">
                <a:solidFill>
                  <a:srgbClr val="000000"/>
                </a:solidFill>
              </a:rPr>
              <a:t>A new class of objects can be created conveniently by </a:t>
            </a:r>
            <a:r>
              <a:rPr lang="en-US" altLang="en-US" dirty="0">
                <a:solidFill>
                  <a:srgbClr val="0000FF"/>
                </a:solidFill>
              </a:rPr>
              <a:t>inheritance</a:t>
            </a:r>
            <a:r>
              <a:rPr lang="en-US" altLang="en-US" dirty="0">
                <a:solidFill>
                  <a:srgbClr val="000000"/>
                </a:solidFill>
              </a:rPr>
              <a:t>—the new class (called the </a:t>
            </a:r>
            <a:r>
              <a:rPr lang="en-US" altLang="en-US" dirty="0">
                <a:solidFill>
                  <a:srgbClr val="0000FF"/>
                </a:solidFill>
              </a:rPr>
              <a:t>subclass</a:t>
            </a:r>
            <a:r>
              <a:rPr lang="en-US" altLang="en-US" dirty="0">
                <a:solidFill>
                  <a:srgbClr val="000000"/>
                </a:solidFill>
              </a:rPr>
              <a:t>) starts with the characteristics of an existing class (called the </a:t>
            </a:r>
            <a:r>
              <a:rPr lang="en-US" altLang="en-US" dirty="0">
                <a:solidFill>
                  <a:srgbClr val="0000FF"/>
                </a:solidFill>
              </a:rPr>
              <a:t>superclass</a:t>
            </a:r>
            <a:r>
              <a:rPr lang="en-US" altLang="en-US" dirty="0">
                <a:solidFill>
                  <a:srgbClr val="000000"/>
                </a:solidFill>
              </a:rPr>
              <a:t>), possibly customizing them and adding unique characteristics of its own.</a:t>
            </a:r>
          </a:p>
          <a:p>
            <a:pPr eaLnBrk="1" hangingPunct="1"/>
            <a:r>
              <a:rPr lang="en-US" altLang="en-US" dirty="0">
                <a:solidFill>
                  <a:srgbClr val="000000"/>
                </a:solidFill>
              </a:rPr>
              <a:t>In our car analogy, an object of class “convertible” certainly </a:t>
            </a:r>
            <a:r>
              <a:rPr lang="en-US" altLang="en-US" i="1" dirty="0">
                <a:solidFill>
                  <a:srgbClr val="000000"/>
                </a:solidFill>
              </a:rPr>
              <a:t>is an </a:t>
            </a:r>
            <a:r>
              <a:rPr lang="en-US" altLang="en-US" dirty="0">
                <a:solidFill>
                  <a:srgbClr val="000000"/>
                </a:solidFill>
              </a:rPr>
              <a:t>object of the more </a:t>
            </a:r>
            <a:r>
              <a:rPr lang="en-US" altLang="en-US" i="1" dirty="0">
                <a:solidFill>
                  <a:srgbClr val="000000"/>
                </a:solidFill>
              </a:rPr>
              <a:t>general</a:t>
            </a:r>
            <a:r>
              <a:rPr lang="en-US" altLang="en-US" dirty="0">
                <a:solidFill>
                  <a:srgbClr val="000000"/>
                </a:solidFill>
              </a:rPr>
              <a:t> class “automobile,” but more </a:t>
            </a:r>
            <a:r>
              <a:rPr lang="en-US" altLang="en-US" i="1" dirty="0">
                <a:solidFill>
                  <a:srgbClr val="000000"/>
                </a:solidFill>
              </a:rPr>
              <a:t>specifically</a:t>
            </a:r>
            <a:r>
              <a:rPr lang="en-US" altLang="en-US" dirty="0">
                <a:solidFill>
                  <a:srgbClr val="000000"/>
                </a:solidFill>
              </a:rPr>
              <a:t>, the roof can be raised or lowered. </a:t>
            </a:r>
          </a:p>
        </p:txBody>
      </p:sp>
      <p:sp>
        <p:nvSpPr>
          <p:cNvPr id="4" name="Footer Placeholder 3">
            <a:extLst>
              <a:ext uri="{FF2B5EF4-FFF2-40B4-BE49-F238E27FC236}">
                <a16:creationId xmlns:a16="http://schemas.microsoft.com/office/drawing/2014/main" id="{BB054597-ABB3-474A-B679-2628AC26656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2911666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60E6-9EDB-4B00-81A4-8F39622633D6}"/>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1.5.9  Interfaces</a:t>
            </a:r>
          </a:p>
        </p:txBody>
      </p:sp>
      <p:sp>
        <p:nvSpPr>
          <p:cNvPr id="58371" name="Text Placeholder 2">
            <a:extLst>
              <a:ext uri="{FF2B5EF4-FFF2-40B4-BE49-F238E27FC236}">
                <a16:creationId xmlns:a16="http://schemas.microsoft.com/office/drawing/2014/main" id="{F38389A1-0682-4FC4-8224-B00BF1EC1AE2}"/>
              </a:ext>
            </a:extLst>
          </p:cNvPr>
          <p:cNvSpPr>
            <a:spLocks noGrp="1"/>
          </p:cNvSpPr>
          <p:nvPr>
            <p:ph type="body" idx="1"/>
          </p:nvPr>
        </p:nvSpPr>
        <p:spPr/>
        <p:txBody>
          <a:bodyPr/>
          <a:lstStyle/>
          <a:p>
            <a:pPr eaLnBrk="1" hangingPunct="1"/>
            <a:r>
              <a:rPr lang="en-US" altLang="en-US" sz="2400" dirty="0">
                <a:solidFill>
                  <a:srgbClr val="0000FF"/>
                </a:solidFill>
              </a:rPr>
              <a:t>Interfaces</a:t>
            </a:r>
            <a:r>
              <a:rPr lang="en-US" altLang="en-US" sz="2400" dirty="0">
                <a:solidFill>
                  <a:srgbClr val="000000"/>
                </a:solidFill>
              </a:rPr>
              <a:t> are collections of related methods that typically enable you to tell objects </a:t>
            </a:r>
            <a:r>
              <a:rPr lang="en-US" altLang="en-US" sz="2400" i="1" dirty="0">
                <a:solidFill>
                  <a:srgbClr val="000000"/>
                </a:solidFill>
              </a:rPr>
              <a:t>what</a:t>
            </a:r>
            <a:r>
              <a:rPr lang="en-US" altLang="en-US" sz="2400" dirty="0">
                <a:solidFill>
                  <a:srgbClr val="000000"/>
                </a:solidFill>
              </a:rPr>
              <a:t> to do, but not </a:t>
            </a:r>
            <a:r>
              <a:rPr lang="en-US" altLang="en-US" sz="2400" i="1" dirty="0">
                <a:solidFill>
                  <a:srgbClr val="000000"/>
                </a:solidFill>
              </a:rPr>
              <a:t>how</a:t>
            </a:r>
            <a:r>
              <a:rPr lang="en-US" altLang="en-US" sz="2400" dirty="0">
                <a:solidFill>
                  <a:srgbClr val="000000"/>
                </a:solidFill>
              </a:rPr>
              <a:t> to do it (we’ll see exceptions to this in Java SE 8 and 9 when we discuss interfaces in Chapter 10). </a:t>
            </a:r>
          </a:p>
          <a:p>
            <a:pPr eaLnBrk="1" hangingPunct="1"/>
            <a:r>
              <a:rPr lang="en-US" altLang="en-US" sz="2400" dirty="0">
                <a:solidFill>
                  <a:srgbClr val="000000"/>
                </a:solidFill>
              </a:rPr>
              <a:t>In the car analogy, a “basic-driving-capabilities” interface consisting of a steering wheel, an accelerator pedal and a brake pedal would enable a driver to tell the car what to do. </a:t>
            </a:r>
          </a:p>
          <a:p>
            <a:pPr eaLnBrk="1" hangingPunct="1"/>
            <a:r>
              <a:rPr lang="en-US" altLang="en-US" sz="2400" dirty="0">
                <a:solidFill>
                  <a:srgbClr val="000000"/>
                </a:solidFill>
              </a:rPr>
              <a:t>Once you know how to use this interface for turning, accelerating and braking, you can drive many types of cars, even though manufacturers may implement these systems differently.  </a:t>
            </a:r>
          </a:p>
        </p:txBody>
      </p:sp>
      <p:sp>
        <p:nvSpPr>
          <p:cNvPr id="4" name="Footer Placeholder 3">
            <a:extLst>
              <a:ext uri="{FF2B5EF4-FFF2-40B4-BE49-F238E27FC236}">
                <a16:creationId xmlns:a16="http://schemas.microsoft.com/office/drawing/2014/main" id="{3D8C7E2F-B304-4E96-B34A-C5EBD77647BA}"/>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6350465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B77E-9660-408F-B8A6-D47F878EE39F}"/>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1.5.9  Interfaces (Cont.)</a:t>
            </a:r>
          </a:p>
        </p:txBody>
      </p:sp>
      <p:sp>
        <p:nvSpPr>
          <p:cNvPr id="59395" name="Text Placeholder 2">
            <a:extLst>
              <a:ext uri="{FF2B5EF4-FFF2-40B4-BE49-F238E27FC236}">
                <a16:creationId xmlns:a16="http://schemas.microsoft.com/office/drawing/2014/main" id="{F6F4A565-3CD8-4B47-9F5F-83943D359D8D}"/>
              </a:ext>
            </a:extLst>
          </p:cNvPr>
          <p:cNvSpPr>
            <a:spLocks noGrp="1"/>
          </p:cNvSpPr>
          <p:nvPr>
            <p:ph type="body" idx="1"/>
          </p:nvPr>
        </p:nvSpPr>
        <p:spPr/>
        <p:txBody>
          <a:bodyPr/>
          <a:lstStyle/>
          <a:p>
            <a:pPr eaLnBrk="1" hangingPunct="1"/>
            <a:r>
              <a:rPr lang="en-US" altLang="en-US" sz="2400" dirty="0">
                <a:solidFill>
                  <a:srgbClr val="000000"/>
                </a:solidFill>
              </a:rPr>
              <a:t>A class </a:t>
            </a:r>
            <a:r>
              <a:rPr lang="en-US" altLang="en-US" sz="2400" dirty="0">
                <a:solidFill>
                  <a:srgbClr val="0000FF"/>
                </a:solidFill>
              </a:rPr>
              <a:t>implements</a:t>
            </a:r>
            <a:r>
              <a:rPr lang="en-US" altLang="en-US" sz="2400" dirty="0">
                <a:solidFill>
                  <a:srgbClr val="000000"/>
                </a:solidFill>
              </a:rPr>
              <a:t> zero or more interfaces, each of which can have one or more methods, just as a car implements separate interfaces for basic driving functions, controlling the radio, controlling the heating and air conditioning systems, and the like. </a:t>
            </a:r>
          </a:p>
          <a:p>
            <a:pPr eaLnBrk="1" hangingPunct="1"/>
            <a:r>
              <a:rPr lang="en-US" altLang="en-US" sz="2400" dirty="0">
                <a:solidFill>
                  <a:srgbClr val="000000"/>
                </a:solidFill>
              </a:rPr>
              <a:t>Just as car manufacturers implement capabilities </a:t>
            </a:r>
            <a:r>
              <a:rPr lang="en-US" altLang="en-US" sz="2400" i="1" dirty="0">
                <a:solidFill>
                  <a:srgbClr val="000000"/>
                </a:solidFill>
              </a:rPr>
              <a:t>differently</a:t>
            </a:r>
            <a:r>
              <a:rPr lang="en-US" altLang="en-US" sz="2400" dirty="0">
                <a:solidFill>
                  <a:srgbClr val="000000"/>
                </a:solidFill>
              </a:rPr>
              <a:t>, classes may implement an interface’s methods </a:t>
            </a:r>
            <a:r>
              <a:rPr lang="en-US" altLang="en-US" sz="2400" i="1" dirty="0">
                <a:solidFill>
                  <a:srgbClr val="000000"/>
                </a:solidFill>
              </a:rPr>
              <a:t>differently</a:t>
            </a:r>
            <a:r>
              <a:rPr lang="en-US" altLang="en-US" sz="2400" dirty="0">
                <a:solidFill>
                  <a:srgbClr val="000000"/>
                </a:solidFill>
              </a:rPr>
              <a:t>. </a:t>
            </a:r>
          </a:p>
        </p:txBody>
      </p:sp>
      <p:sp>
        <p:nvSpPr>
          <p:cNvPr id="4" name="Footer Placeholder 3">
            <a:extLst>
              <a:ext uri="{FF2B5EF4-FFF2-40B4-BE49-F238E27FC236}">
                <a16:creationId xmlns:a16="http://schemas.microsoft.com/office/drawing/2014/main" id="{4F8A0349-6C79-4E32-8FA5-5790645861C6}"/>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014349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48EE-6EF1-42B0-9F81-46769EA80837}"/>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1.5.10  Object-Oriented Analysis and Design (OOAD)</a:t>
            </a:r>
          </a:p>
        </p:txBody>
      </p:sp>
      <p:sp>
        <p:nvSpPr>
          <p:cNvPr id="60419" name="Text Placeholder 2">
            <a:extLst>
              <a:ext uri="{FF2B5EF4-FFF2-40B4-BE49-F238E27FC236}">
                <a16:creationId xmlns:a16="http://schemas.microsoft.com/office/drawing/2014/main" id="{6444B0E4-2925-48DD-9AF6-3158DC372487}"/>
              </a:ext>
            </a:extLst>
          </p:cNvPr>
          <p:cNvSpPr>
            <a:spLocks noGrp="1"/>
          </p:cNvSpPr>
          <p:nvPr>
            <p:ph type="body" idx="1"/>
          </p:nvPr>
        </p:nvSpPr>
        <p:spPr/>
        <p:txBody>
          <a:bodyPr/>
          <a:lstStyle/>
          <a:p>
            <a:pPr eaLnBrk="1" hangingPunct="1"/>
            <a:r>
              <a:rPr lang="en-US" altLang="en-US" dirty="0">
                <a:solidFill>
                  <a:srgbClr val="000000"/>
                </a:solidFill>
              </a:rPr>
              <a:t>How will you create the </a:t>
            </a:r>
            <a:r>
              <a:rPr lang="en-US" altLang="en-US" dirty="0">
                <a:solidFill>
                  <a:srgbClr val="0000FF"/>
                </a:solidFill>
              </a:rPr>
              <a:t>code</a:t>
            </a:r>
            <a:r>
              <a:rPr lang="en-US" altLang="en-US" dirty="0">
                <a:solidFill>
                  <a:srgbClr val="000000"/>
                </a:solidFill>
              </a:rPr>
              <a:t> (i.e., the program instructions) for your programs? </a:t>
            </a:r>
          </a:p>
          <a:p>
            <a:pPr eaLnBrk="1" hangingPunct="1"/>
            <a:r>
              <a:rPr lang="en-US" altLang="en-US" dirty="0">
                <a:solidFill>
                  <a:srgbClr val="000000"/>
                </a:solidFill>
              </a:rPr>
              <a:t>Follow a detailed </a:t>
            </a:r>
            <a:r>
              <a:rPr lang="en-US" altLang="en-US" dirty="0">
                <a:solidFill>
                  <a:srgbClr val="0000FF"/>
                </a:solidFill>
              </a:rPr>
              <a:t>analysis</a:t>
            </a:r>
            <a:r>
              <a:rPr lang="en-US" altLang="en-US" dirty="0">
                <a:solidFill>
                  <a:srgbClr val="000000"/>
                </a:solidFill>
              </a:rPr>
              <a:t> process for determining your project’s </a:t>
            </a:r>
            <a:r>
              <a:rPr lang="en-US" altLang="en-US" dirty="0">
                <a:solidFill>
                  <a:srgbClr val="0000FF"/>
                </a:solidFill>
              </a:rPr>
              <a:t>requirements</a:t>
            </a:r>
            <a:r>
              <a:rPr lang="en-US" altLang="en-US" dirty="0">
                <a:solidFill>
                  <a:srgbClr val="000000"/>
                </a:solidFill>
              </a:rPr>
              <a:t> (i.e., defining </a:t>
            </a:r>
            <a:r>
              <a:rPr lang="en-US" altLang="en-US" i="1" dirty="0">
                <a:solidFill>
                  <a:srgbClr val="000000"/>
                </a:solidFill>
              </a:rPr>
              <a:t>what</a:t>
            </a:r>
            <a:r>
              <a:rPr lang="en-US" altLang="en-US" dirty="0">
                <a:solidFill>
                  <a:srgbClr val="000000"/>
                </a:solidFill>
              </a:rPr>
              <a:t> the system is supposed to do) </a:t>
            </a:r>
          </a:p>
          <a:p>
            <a:pPr eaLnBrk="1" hangingPunct="1"/>
            <a:r>
              <a:rPr lang="en-US" altLang="en-US" dirty="0">
                <a:solidFill>
                  <a:srgbClr val="000000"/>
                </a:solidFill>
              </a:rPr>
              <a:t>Develop a </a:t>
            </a:r>
            <a:r>
              <a:rPr lang="en-US" altLang="en-US" dirty="0">
                <a:solidFill>
                  <a:srgbClr val="0000FF"/>
                </a:solidFill>
              </a:rPr>
              <a:t>design</a:t>
            </a:r>
            <a:r>
              <a:rPr lang="en-US" altLang="en-US" dirty="0">
                <a:solidFill>
                  <a:srgbClr val="000000"/>
                </a:solidFill>
              </a:rPr>
              <a:t> that satisfies them (i.e., specifying </a:t>
            </a:r>
            <a:r>
              <a:rPr lang="en-US" altLang="en-US" i="1" dirty="0">
                <a:solidFill>
                  <a:srgbClr val="000000"/>
                </a:solidFill>
              </a:rPr>
              <a:t>how </a:t>
            </a:r>
            <a:r>
              <a:rPr lang="en-US" altLang="en-US" dirty="0">
                <a:solidFill>
                  <a:srgbClr val="000000"/>
                </a:solidFill>
              </a:rPr>
              <a:t>the system should do it).</a:t>
            </a:r>
          </a:p>
          <a:p>
            <a:pPr eaLnBrk="1" hangingPunct="1"/>
            <a:r>
              <a:rPr lang="en-US" altLang="en-US" dirty="0">
                <a:solidFill>
                  <a:srgbClr val="000000"/>
                </a:solidFill>
              </a:rPr>
              <a:t>Carefully review the design (and have your design reviewed by other software professionals) before writing any code.</a:t>
            </a:r>
          </a:p>
        </p:txBody>
      </p:sp>
      <p:sp>
        <p:nvSpPr>
          <p:cNvPr id="4" name="Footer Placeholder 3">
            <a:extLst>
              <a:ext uri="{FF2B5EF4-FFF2-40B4-BE49-F238E27FC236}">
                <a16:creationId xmlns:a16="http://schemas.microsoft.com/office/drawing/2014/main" id="{57906C67-2D8C-4472-ACE3-973825CF671D}"/>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0488910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74AD-71F3-4D73-8BE2-80ED7431127A}"/>
              </a:ext>
            </a:extLst>
          </p:cNvPr>
          <p:cNvSpPr>
            <a:spLocks noGrp="1"/>
          </p:cNvSpPr>
          <p:nvPr>
            <p:ph type="title"/>
          </p:nvPr>
        </p:nvSpPr>
        <p:spPr/>
        <p:txBody>
          <a:bodyPr>
            <a:normAutofit fontScale="90000"/>
          </a:bodyPr>
          <a:lstStyle/>
          <a:p>
            <a:pPr fontAlgn="auto">
              <a:spcAft>
                <a:spcPts val="0"/>
              </a:spcAft>
              <a:defRPr/>
            </a:pPr>
            <a:r>
              <a:rPr lang="en-US" dirty="0">
                <a:solidFill>
                  <a:srgbClr val="3380E6"/>
                </a:solidFill>
                <a:latin typeface="Calibri" panose="020F0502020204030204" pitchFamily="34" charset="0"/>
              </a:rPr>
              <a:t>1.5.10  Object-Oriented Analysis and Design (OOAD) (Cont.)</a:t>
            </a:r>
          </a:p>
        </p:txBody>
      </p:sp>
      <p:sp>
        <p:nvSpPr>
          <p:cNvPr id="61443" name="Text Placeholder 2">
            <a:extLst>
              <a:ext uri="{FF2B5EF4-FFF2-40B4-BE49-F238E27FC236}">
                <a16:creationId xmlns:a16="http://schemas.microsoft.com/office/drawing/2014/main" id="{1EAF36F3-E889-4104-93F8-1C070D71849D}"/>
              </a:ext>
            </a:extLst>
          </p:cNvPr>
          <p:cNvSpPr>
            <a:spLocks noGrp="1"/>
          </p:cNvSpPr>
          <p:nvPr>
            <p:ph type="body" idx="1"/>
          </p:nvPr>
        </p:nvSpPr>
        <p:spPr/>
        <p:txBody>
          <a:bodyPr/>
          <a:lstStyle/>
          <a:p>
            <a:pPr eaLnBrk="1" hangingPunct="1"/>
            <a:r>
              <a:rPr lang="en-US" altLang="en-US" dirty="0">
                <a:solidFill>
                  <a:srgbClr val="000000"/>
                </a:solidFill>
              </a:rPr>
              <a:t>Analyzing and designing your system from an object-oriented point of view is called an </a:t>
            </a:r>
            <a:r>
              <a:rPr lang="en-US" altLang="en-US" dirty="0">
                <a:solidFill>
                  <a:srgbClr val="0000FF"/>
                </a:solidFill>
              </a:rPr>
              <a:t>object-oriented-analysis-and-design (OOAD) process</a:t>
            </a:r>
            <a:r>
              <a:rPr lang="en-US" altLang="en-US" dirty="0">
                <a:solidFill>
                  <a:srgbClr val="000000"/>
                </a:solidFill>
              </a:rPr>
              <a:t>.</a:t>
            </a:r>
          </a:p>
          <a:p>
            <a:pPr eaLnBrk="1" hangingPunct="1"/>
            <a:r>
              <a:rPr lang="en-US" altLang="en-US" dirty="0">
                <a:solidFill>
                  <a:srgbClr val="000000"/>
                </a:solidFill>
              </a:rPr>
              <a:t>Languages like Java are object oriented.</a:t>
            </a:r>
          </a:p>
          <a:p>
            <a:pPr eaLnBrk="1" hangingPunct="1"/>
            <a:r>
              <a:rPr lang="en-US" altLang="en-US" dirty="0">
                <a:solidFill>
                  <a:srgbClr val="0000FF"/>
                </a:solidFill>
              </a:rPr>
              <a:t>Object-oriented programming (OOP)</a:t>
            </a:r>
            <a:r>
              <a:rPr lang="en-US" altLang="en-US" dirty="0">
                <a:solidFill>
                  <a:srgbClr val="000000"/>
                </a:solidFill>
              </a:rPr>
              <a:t> allows you to implement an object-oriented design as a working system. </a:t>
            </a:r>
          </a:p>
        </p:txBody>
      </p:sp>
      <p:sp>
        <p:nvSpPr>
          <p:cNvPr id="4" name="Footer Placeholder 3">
            <a:extLst>
              <a:ext uri="{FF2B5EF4-FFF2-40B4-BE49-F238E27FC236}">
                <a16:creationId xmlns:a16="http://schemas.microsoft.com/office/drawing/2014/main" id="{1E821586-949A-4B13-9389-571D54112F4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621858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6C3B-4CCB-441D-8E09-50252DA24D69}"/>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1.5.11  The UML (Unified Modeling Language)</a:t>
            </a:r>
          </a:p>
        </p:txBody>
      </p:sp>
      <p:sp>
        <p:nvSpPr>
          <p:cNvPr id="62467" name="Text Placeholder 2">
            <a:extLst>
              <a:ext uri="{FF2B5EF4-FFF2-40B4-BE49-F238E27FC236}">
                <a16:creationId xmlns:a16="http://schemas.microsoft.com/office/drawing/2014/main" id="{33AB2CFB-07B9-47FE-AAC3-FA6FF9FE72F3}"/>
              </a:ext>
            </a:extLst>
          </p:cNvPr>
          <p:cNvSpPr>
            <a:spLocks noGrp="1"/>
          </p:cNvSpPr>
          <p:nvPr>
            <p:ph type="body" idx="1"/>
          </p:nvPr>
        </p:nvSpPr>
        <p:spPr/>
        <p:txBody>
          <a:bodyPr/>
          <a:lstStyle/>
          <a:p>
            <a:pPr eaLnBrk="1" hangingPunct="1"/>
            <a:r>
              <a:rPr lang="en-US" altLang="en-US" dirty="0">
                <a:solidFill>
                  <a:srgbClr val="000000"/>
                </a:solidFill>
              </a:rPr>
              <a:t>The Unified Modeling Language (UML) is the most widely used graphical scheme for modeling object-oriented systems.</a:t>
            </a:r>
          </a:p>
        </p:txBody>
      </p:sp>
      <p:sp>
        <p:nvSpPr>
          <p:cNvPr id="4" name="Footer Placeholder 3">
            <a:extLst>
              <a:ext uri="{FF2B5EF4-FFF2-40B4-BE49-F238E27FC236}">
                <a16:creationId xmlns:a16="http://schemas.microsoft.com/office/drawing/2014/main" id="{0E3C4EA4-2C9A-4704-987A-8276214D87D1}"/>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561822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90C2-F3C0-40C3-927B-C1CAFF51008B}"/>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1.6  Operating Systems</a:t>
            </a:r>
          </a:p>
        </p:txBody>
      </p:sp>
      <p:sp>
        <p:nvSpPr>
          <p:cNvPr id="63491" name="Text Placeholder 2">
            <a:extLst>
              <a:ext uri="{FF2B5EF4-FFF2-40B4-BE49-F238E27FC236}">
                <a16:creationId xmlns:a16="http://schemas.microsoft.com/office/drawing/2014/main" id="{9B119DCB-7848-4F14-8811-B539C00C4B24}"/>
              </a:ext>
            </a:extLst>
          </p:cNvPr>
          <p:cNvSpPr>
            <a:spLocks noGrp="1"/>
          </p:cNvSpPr>
          <p:nvPr>
            <p:ph type="body" idx="1"/>
          </p:nvPr>
        </p:nvSpPr>
        <p:spPr/>
        <p:txBody>
          <a:bodyPr/>
          <a:lstStyle/>
          <a:p>
            <a:pPr eaLnBrk="1" hangingPunct="1">
              <a:lnSpc>
                <a:spcPct val="90000"/>
              </a:lnSpc>
            </a:pPr>
            <a:r>
              <a:rPr lang="en-US" altLang="en-US" sz="2400" dirty="0">
                <a:solidFill>
                  <a:srgbClr val="000000"/>
                </a:solidFill>
              </a:rPr>
              <a:t>Software systems that make using computers more convenient.</a:t>
            </a:r>
          </a:p>
          <a:p>
            <a:pPr eaLnBrk="1" hangingPunct="1">
              <a:lnSpc>
                <a:spcPct val="90000"/>
              </a:lnSpc>
            </a:pPr>
            <a:r>
              <a:rPr lang="en-US" altLang="en-US" sz="2400" dirty="0">
                <a:solidFill>
                  <a:srgbClr val="000000"/>
                </a:solidFill>
              </a:rPr>
              <a:t>Provide services that allow each application to execute safely, efficiently and </a:t>
            </a:r>
            <a:r>
              <a:rPr lang="en-US" altLang="en-US" sz="2400" i="1" dirty="0">
                <a:solidFill>
                  <a:srgbClr val="000000"/>
                </a:solidFill>
              </a:rPr>
              <a:t>concurrently </a:t>
            </a:r>
            <a:r>
              <a:rPr lang="en-US" altLang="en-US" sz="2400" dirty="0">
                <a:solidFill>
                  <a:srgbClr val="000000"/>
                </a:solidFill>
              </a:rPr>
              <a:t>(i.e., in parallel) with other applications.</a:t>
            </a:r>
          </a:p>
          <a:p>
            <a:pPr eaLnBrk="1" hangingPunct="1">
              <a:lnSpc>
                <a:spcPct val="90000"/>
              </a:lnSpc>
            </a:pPr>
            <a:r>
              <a:rPr lang="en-US" altLang="en-US" sz="2400" dirty="0">
                <a:solidFill>
                  <a:srgbClr val="000000"/>
                </a:solidFill>
              </a:rPr>
              <a:t>The software that contains the core components of the operating system is called the </a:t>
            </a:r>
            <a:r>
              <a:rPr lang="en-US" altLang="en-US" sz="2400" dirty="0">
                <a:solidFill>
                  <a:srgbClr val="0000FF"/>
                </a:solidFill>
              </a:rPr>
              <a:t>kernel</a:t>
            </a:r>
            <a:r>
              <a:rPr lang="en-US" altLang="en-US" sz="2400" dirty="0">
                <a:solidFill>
                  <a:srgbClr val="000000"/>
                </a:solidFill>
              </a:rPr>
              <a:t>.</a:t>
            </a:r>
          </a:p>
          <a:p>
            <a:pPr eaLnBrk="1" hangingPunct="1">
              <a:lnSpc>
                <a:spcPct val="90000"/>
              </a:lnSpc>
            </a:pPr>
            <a:r>
              <a:rPr lang="en-US" altLang="en-US" sz="2400" dirty="0">
                <a:solidFill>
                  <a:srgbClr val="000000"/>
                </a:solidFill>
              </a:rPr>
              <a:t>Popular desktop operating systems include Linux, Windows 7 and macOS.</a:t>
            </a:r>
          </a:p>
          <a:p>
            <a:pPr eaLnBrk="1" hangingPunct="1">
              <a:lnSpc>
                <a:spcPct val="90000"/>
              </a:lnSpc>
            </a:pPr>
            <a:r>
              <a:rPr lang="en-US" altLang="en-US" sz="2400" dirty="0">
                <a:solidFill>
                  <a:srgbClr val="000000"/>
                </a:solidFill>
              </a:rPr>
              <a:t>The most popular mobile operating systems used in smartphones and tablets are Google’s Android and Apple’s iOS (for its iPhone, iPad and iPod Touch devices)</a:t>
            </a:r>
          </a:p>
        </p:txBody>
      </p:sp>
      <p:sp>
        <p:nvSpPr>
          <p:cNvPr id="4" name="Footer Placeholder 3">
            <a:extLst>
              <a:ext uri="{FF2B5EF4-FFF2-40B4-BE49-F238E27FC236}">
                <a16:creationId xmlns:a16="http://schemas.microsoft.com/office/drawing/2014/main" id="{DA3C79C4-3118-4AE0-92E9-657B69C3092C}"/>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102428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1AC9-436A-42F8-9CC1-1884358D37C2}"/>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1.6.1  Windows—A Proprietary Operating System</a:t>
            </a:r>
          </a:p>
        </p:txBody>
      </p:sp>
      <p:sp>
        <p:nvSpPr>
          <p:cNvPr id="64515" name="Text Placeholder 2">
            <a:extLst>
              <a:ext uri="{FF2B5EF4-FFF2-40B4-BE49-F238E27FC236}">
                <a16:creationId xmlns:a16="http://schemas.microsoft.com/office/drawing/2014/main" id="{8E42DC30-D638-4B11-B56D-1A74A36B73F2}"/>
              </a:ext>
            </a:extLst>
          </p:cNvPr>
          <p:cNvSpPr>
            <a:spLocks noGrp="1"/>
          </p:cNvSpPr>
          <p:nvPr>
            <p:ph type="body" idx="1"/>
          </p:nvPr>
        </p:nvSpPr>
        <p:spPr/>
        <p:txBody>
          <a:bodyPr/>
          <a:lstStyle/>
          <a:p>
            <a:pPr eaLnBrk="1" hangingPunct="1"/>
            <a:r>
              <a:rPr lang="en-US" altLang="en-US" dirty="0">
                <a:solidFill>
                  <a:srgbClr val="000000"/>
                </a:solidFill>
              </a:rPr>
              <a:t>Mid-1980s: Microsoft developed the </a:t>
            </a:r>
            <a:r>
              <a:rPr lang="en-US" altLang="en-US" dirty="0">
                <a:solidFill>
                  <a:srgbClr val="0000FF"/>
                </a:solidFill>
              </a:rPr>
              <a:t>Windows operating system</a:t>
            </a:r>
            <a:r>
              <a:rPr lang="en-US" altLang="en-US" dirty="0">
                <a:solidFill>
                  <a:srgbClr val="000000"/>
                </a:solidFill>
              </a:rPr>
              <a:t>, consisting of a graphical user interface built on top of DOS—an enormously popular personal-computer operating system that users interacted with by typing commands.</a:t>
            </a:r>
          </a:p>
          <a:p>
            <a:r>
              <a:rPr lang="en-US" altLang="en-US" dirty="0">
                <a:solidFill>
                  <a:srgbClr val="000000"/>
                </a:solidFill>
              </a:rPr>
              <a:t>Windows borrowed from many concepts (such as icons, menus and windows) developed by Xerox PARC and popularized by early Apple Macintosh operating systems.</a:t>
            </a:r>
          </a:p>
        </p:txBody>
      </p:sp>
      <p:sp>
        <p:nvSpPr>
          <p:cNvPr id="4" name="Footer Placeholder 3">
            <a:extLst>
              <a:ext uri="{FF2B5EF4-FFF2-40B4-BE49-F238E27FC236}">
                <a16:creationId xmlns:a16="http://schemas.microsoft.com/office/drawing/2014/main" id="{3C043112-E20A-41A1-8CC7-286369ED4BB7}"/>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619877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A136-2024-4322-B32D-038A499F8071}"/>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1.6.1  Windows—A Proprietary Operating System (Cont.)</a:t>
            </a:r>
          </a:p>
        </p:txBody>
      </p:sp>
      <p:sp>
        <p:nvSpPr>
          <p:cNvPr id="65539" name="Text Placeholder 2">
            <a:extLst>
              <a:ext uri="{FF2B5EF4-FFF2-40B4-BE49-F238E27FC236}">
                <a16:creationId xmlns:a16="http://schemas.microsoft.com/office/drawing/2014/main" id="{996A682D-D22D-4F7E-BDE6-50843CCEE2AE}"/>
              </a:ext>
            </a:extLst>
          </p:cNvPr>
          <p:cNvSpPr>
            <a:spLocks noGrp="1"/>
          </p:cNvSpPr>
          <p:nvPr>
            <p:ph type="body" idx="1"/>
          </p:nvPr>
        </p:nvSpPr>
        <p:spPr/>
        <p:txBody>
          <a:bodyPr/>
          <a:lstStyle/>
          <a:p>
            <a:pPr eaLnBrk="1" hangingPunct="1"/>
            <a:r>
              <a:rPr lang="en-US" altLang="en-US" dirty="0">
                <a:solidFill>
                  <a:srgbClr val="000000"/>
                </a:solidFill>
              </a:rPr>
              <a:t>Windows 10 is Microsoft’s latest operating system</a:t>
            </a:r>
          </a:p>
          <a:p>
            <a:r>
              <a:rPr lang="en-US" altLang="en-US" dirty="0">
                <a:solidFill>
                  <a:srgbClr val="000000"/>
                </a:solidFill>
              </a:rPr>
              <a:t>Features include </a:t>
            </a:r>
            <a:r>
              <a:rPr lang="en-US" dirty="0"/>
              <a:t>enhancements to the Start menu and </a:t>
            </a:r>
            <a:r>
              <a:rPr lang="en-US" altLang="en-US" dirty="0">
                <a:solidFill>
                  <a:srgbClr val="000000"/>
                </a:solidFill>
              </a:rPr>
              <a:t>user interface, Cortana personal assistant for voice interactions, Action Center for receiving notifications, </a:t>
            </a:r>
            <a:r>
              <a:rPr lang="en-US" dirty="0"/>
              <a:t>Microsoft’s new Edge web browser, and more</a:t>
            </a:r>
            <a:endParaRPr lang="en-US" altLang="en-US" dirty="0">
              <a:solidFill>
                <a:srgbClr val="000000"/>
              </a:solidFill>
            </a:endParaRPr>
          </a:p>
          <a:p>
            <a:r>
              <a:rPr lang="en-US" altLang="en-US" dirty="0">
                <a:solidFill>
                  <a:srgbClr val="000000"/>
                </a:solidFill>
              </a:rPr>
              <a:t>Windows is a </a:t>
            </a:r>
            <a:r>
              <a:rPr lang="en-US" altLang="en-US" i="1" dirty="0">
                <a:solidFill>
                  <a:srgbClr val="000000"/>
                </a:solidFill>
              </a:rPr>
              <a:t>proprietary</a:t>
            </a:r>
            <a:r>
              <a:rPr lang="en-US" altLang="en-US" dirty="0">
                <a:solidFill>
                  <a:srgbClr val="000000"/>
                </a:solidFill>
              </a:rPr>
              <a:t> operating system—it’s controlled by Microsoft exclusively.</a:t>
            </a:r>
          </a:p>
          <a:p>
            <a:r>
              <a:rPr lang="en-US" dirty="0"/>
              <a:t>Windows is</a:t>
            </a:r>
            <a:r>
              <a:rPr lang="en-US" altLang="en-US" dirty="0">
                <a:solidFill>
                  <a:srgbClr val="000000"/>
                </a:solidFill>
              </a:rPr>
              <a:t> by far the world’s most widely used operating system.</a:t>
            </a:r>
          </a:p>
        </p:txBody>
      </p:sp>
      <p:sp>
        <p:nvSpPr>
          <p:cNvPr id="4" name="Footer Placeholder 3">
            <a:extLst>
              <a:ext uri="{FF2B5EF4-FFF2-40B4-BE49-F238E27FC236}">
                <a16:creationId xmlns:a16="http://schemas.microsoft.com/office/drawing/2014/main" id="{D691B007-748C-4CB9-9584-9D6B4E6E3A8B}"/>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68263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06">
            <a:extLst>
              <a:ext uri="{FF2B5EF4-FFF2-40B4-BE49-F238E27FC236}">
                <a16:creationId xmlns:a16="http://schemas.microsoft.com/office/drawing/2014/main" id="{C9C60C03-C071-4052-81CD-1DC839AFDF9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69938" y="0"/>
            <a:ext cx="10652125" cy="6858000"/>
          </a:xfrm>
          <a:prstGeom prst="rect">
            <a:avLst/>
          </a:prstGeom>
        </p:spPr>
      </p:pic>
      <p:sp>
        <p:nvSpPr>
          <p:cNvPr id="4" name="Footer Placeholder 3">
            <a:extLst>
              <a:ext uri="{FF2B5EF4-FFF2-40B4-BE49-F238E27FC236}">
                <a16:creationId xmlns:a16="http://schemas.microsoft.com/office/drawing/2014/main" id="{89867163-8521-4D82-A521-A86361A71415}"/>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1185514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9B2B-7F47-4100-969C-317368141060}"/>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1.6.2  Linux—An Open Source Operating System</a:t>
            </a:r>
          </a:p>
        </p:txBody>
      </p:sp>
      <p:sp>
        <p:nvSpPr>
          <p:cNvPr id="66563" name="Text Placeholder 2">
            <a:extLst>
              <a:ext uri="{FF2B5EF4-FFF2-40B4-BE49-F238E27FC236}">
                <a16:creationId xmlns:a16="http://schemas.microsoft.com/office/drawing/2014/main" id="{E8D48750-2A32-4DA0-889E-89F0851F7295}"/>
              </a:ext>
            </a:extLst>
          </p:cNvPr>
          <p:cNvSpPr>
            <a:spLocks noGrp="1"/>
          </p:cNvSpPr>
          <p:nvPr>
            <p:ph type="body" idx="1"/>
          </p:nvPr>
        </p:nvSpPr>
        <p:spPr/>
        <p:txBody>
          <a:bodyPr/>
          <a:lstStyle/>
          <a:p>
            <a:r>
              <a:rPr lang="en-US" sz="2800" dirty="0"/>
              <a:t>The </a:t>
            </a:r>
            <a:r>
              <a:rPr lang="en-US" sz="2800" b="1" dirty="0"/>
              <a:t>Linux operating system</a:t>
            </a:r>
            <a:r>
              <a:rPr lang="en-US" sz="2800" dirty="0"/>
              <a:t> is perhaps the greatest success of the </a:t>
            </a:r>
            <a:r>
              <a:rPr lang="en-US" sz="2800" i="1" dirty="0"/>
              <a:t>open-source</a:t>
            </a:r>
            <a:r>
              <a:rPr lang="en-US" sz="2800" dirty="0"/>
              <a:t> movement</a:t>
            </a:r>
          </a:p>
          <a:p>
            <a:r>
              <a:rPr lang="en-US" sz="2800" b="1" dirty="0"/>
              <a:t>Open-source software</a:t>
            </a:r>
            <a:r>
              <a:rPr lang="en-US" sz="2800" dirty="0"/>
              <a:t> departs from the </a:t>
            </a:r>
            <a:r>
              <a:rPr lang="en-US" sz="2800" i="1" dirty="0"/>
              <a:t>proprietary</a:t>
            </a:r>
            <a:r>
              <a:rPr lang="en-US" sz="2800" dirty="0"/>
              <a:t> software development style that dominated software’s early years</a:t>
            </a:r>
          </a:p>
          <a:p>
            <a:r>
              <a:rPr lang="en-US" sz="2800" dirty="0"/>
              <a:t>With open-source development, individuals and companies </a:t>
            </a:r>
            <a:r>
              <a:rPr lang="en-US" sz="2800" i="1" dirty="0"/>
              <a:t>contribute</a:t>
            </a:r>
            <a:r>
              <a:rPr lang="en-US" sz="2800" dirty="0"/>
              <a:t> their efforts in developing, maintaining and evolving software in exchange for the right to use that software for their own purposes, typically at </a:t>
            </a:r>
            <a:r>
              <a:rPr lang="en-US" sz="2800" i="1" dirty="0"/>
              <a:t>no charge</a:t>
            </a:r>
          </a:p>
        </p:txBody>
      </p:sp>
      <p:sp>
        <p:nvSpPr>
          <p:cNvPr id="4" name="Footer Placeholder 3">
            <a:extLst>
              <a:ext uri="{FF2B5EF4-FFF2-40B4-BE49-F238E27FC236}">
                <a16:creationId xmlns:a16="http://schemas.microsoft.com/office/drawing/2014/main" id="{928485D9-056C-4286-A2AD-0C696E07AF26}"/>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7593802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9B2B-7F47-4100-969C-317368141060}"/>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1.6.2  Linux—An Open Source Operating System (cont.)</a:t>
            </a:r>
          </a:p>
        </p:txBody>
      </p:sp>
      <p:sp>
        <p:nvSpPr>
          <p:cNvPr id="66563" name="Text Placeholder 2">
            <a:extLst>
              <a:ext uri="{FF2B5EF4-FFF2-40B4-BE49-F238E27FC236}">
                <a16:creationId xmlns:a16="http://schemas.microsoft.com/office/drawing/2014/main" id="{E8D48750-2A32-4DA0-889E-89F0851F7295}"/>
              </a:ext>
            </a:extLst>
          </p:cNvPr>
          <p:cNvSpPr>
            <a:spLocks noGrp="1"/>
          </p:cNvSpPr>
          <p:nvPr>
            <p:ph type="body" idx="1"/>
          </p:nvPr>
        </p:nvSpPr>
        <p:spPr/>
        <p:txBody>
          <a:bodyPr/>
          <a:lstStyle/>
          <a:p>
            <a:r>
              <a:rPr lang="en-US" sz="2800" dirty="0"/>
              <a:t>Open-source code is often scrutinized by a much larger audience than proprietary software, so errors often get removed faster</a:t>
            </a:r>
          </a:p>
          <a:p>
            <a:r>
              <a:rPr lang="en-US" sz="2800" dirty="0"/>
              <a:t>Open source also encourages innovation. Enterprise systems companies, such as IBM, Oracle and many others, have made significant investments in Linux open-source development</a:t>
            </a:r>
          </a:p>
        </p:txBody>
      </p:sp>
      <p:sp>
        <p:nvSpPr>
          <p:cNvPr id="4" name="Footer Placeholder 3">
            <a:extLst>
              <a:ext uri="{FF2B5EF4-FFF2-40B4-BE49-F238E27FC236}">
                <a16:creationId xmlns:a16="http://schemas.microsoft.com/office/drawing/2014/main" id="{928485D9-056C-4286-A2AD-0C696E07AF26}"/>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672177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9B2B-7F47-4100-969C-317368141060}"/>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1.6.2  Linux—An Open Source Operating System (cont.)</a:t>
            </a:r>
          </a:p>
        </p:txBody>
      </p:sp>
      <p:sp>
        <p:nvSpPr>
          <p:cNvPr id="66563" name="Text Placeholder 2">
            <a:extLst>
              <a:ext uri="{FF2B5EF4-FFF2-40B4-BE49-F238E27FC236}">
                <a16:creationId xmlns:a16="http://schemas.microsoft.com/office/drawing/2014/main" id="{E8D48750-2A32-4DA0-889E-89F0851F7295}"/>
              </a:ext>
            </a:extLst>
          </p:cNvPr>
          <p:cNvSpPr>
            <a:spLocks noGrp="1"/>
          </p:cNvSpPr>
          <p:nvPr>
            <p:ph type="body" idx="1"/>
          </p:nvPr>
        </p:nvSpPr>
        <p:spPr/>
        <p:txBody>
          <a:bodyPr/>
          <a:lstStyle/>
          <a:p>
            <a:r>
              <a:rPr lang="en-US" sz="2800" dirty="0"/>
              <a:t>Some key organizations in the open-source community are </a:t>
            </a:r>
          </a:p>
          <a:p>
            <a:pPr lvl="2"/>
            <a:r>
              <a:rPr lang="en-US" sz="2400" dirty="0"/>
              <a:t>the Eclipse Foundation (the Eclipse Integrated Development Environment helps programmers conveniently develop software)</a:t>
            </a:r>
          </a:p>
          <a:p>
            <a:pPr lvl="2"/>
            <a:r>
              <a:rPr lang="en-US" sz="2400" dirty="0"/>
              <a:t>the Mozilla Foundation (creators of the Firefox web browser)</a:t>
            </a:r>
          </a:p>
          <a:p>
            <a:pPr lvl="2"/>
            <a:r>
              <a:rPr lang="en-US" sz="2400" dirty="0"/>
              <a:t>the Apache Software Foundation (creators of the Apache web server used to develop web-based applications) </a:t>
            </a:r>
          </a:p>
          <a:p>
            <a:pPr lvl="2"/>
            <a:r>
              <a:rPr lang="en-US" sz="2400" dirty="0"/>
              <a:t>GitHub (which provides tools for managing open-source projects—it has millions of them under development). </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928485D9-056C-4286-A2AD-0C696E07AF26}"/>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7277664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9B2B-7F47-4100-969C-317368141060}"/>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1.6.2  Linux—An Open Source Operating System (cont.)</a:t>
            </a:r>
          </a:p>
        </p:txBody>
      </p:sp>
      <p:sp>
        <p:nvSpPr>
          <p:cNvPr id="66563" name="Text Placeholder 2">
            <a:extLst>
              <a:ext uri="{FF2B5EF4-FFF2-40B4-BE49-F238E27FC236}">
                <a16:creationId xmlns:a16="http://schemas.microsoft.com/office/drawing/2014/main" id="{E8D48750-2A32-4DA0-889E-89F0851F7295}"/>
              </a:ext>
            </a:extLst>
          </p:cNvPr>
          <p:cNvSpPr>
            <a:spLocks noGrp="1"/>
          </p:cNvSpPr>
          <p:nvPr>
            <p:ph type="body" idx="1"/>
          </p:nvPr>
        </p:nvSpPr>
        <p:spPr/>
        <p:txBody>
          <a:bodyPr/>
          <a:lstStyle/>
          <a:p>
            <a:r>
              <a:rPr lang="en-US" sz="2800" dirty="0"/>
              <a:t>Rapid improvements to computing and communications, decreasing costs and open-source software have made it much easier and more economical to create a software-based business now than just a decade ago</a:t>
            </a:r>
          </a:p>
          <a:p>
            <a:r>
              <a:rPr lang="en-US" sz="2800" dirty="0"/>
              <a:t>A great example is Facebook, which was launched from a college dorm room and built with open-source software</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928485D9-056C-4286-A2AD-0C696E07AF26}"/>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9704486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9B2B-7F47-4100-969C-317368141060}"/>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1.6.2  Linux—An Open Source Operating System (cont.)</a:t>
            </a:r>
          </a:p>
        </p:txBody>
      </p:sp>
      <p:sp>
        <p:nvSpPr>
          <p:cNvPr id="66563" name="Text Placeholder 2">
            <a:extLst>
              <a:ext uri="{FF2B5EF4-FFF2-40B4-BE49-F238E27FC236}">
                <a16:creationId xmlns:a16="http://schemas.microsoft.com/office/drawing/2014/main" id="{E8D48750-2A32-4DA0-889E-89F0851F7295}"/>
              </a:ext>
            </a:extLst>
          </p:cNvPr>
          <p:cNvSpPr>
            <a:spLocks noGrp="1"/>
          </p:cNvSpPr>
          <p:nvPr>
            <p:ph type="body" idx="1"/>
          </p:nvPr>
        </p:nvSpPr>
        <p:spPr/>
        <p:txBody>
          <a:bodyPr/>
          <a:lstStyle/>
          <a:p>
            <a:r>
              <a:rPr lang="en-US" sz="2800" dirty="0"/>
              <a:t>The </a:t>
            </a:r>
            <a:r>
              <a:rPr lang="en-US" sz="2800" b="1" dirty="0"/>
              <a:t>Linux kernel</a:t>
            </a:r>
            <a:r>
              <a:rPr lang="en-US" sz="2800" dirty="0"/>
              <a:t> is the core of the most popular open-source, freely distributed, full-featured operating system</a:t>
            </a:r>
          </a:p>
          <a:p>
            <a:r>
              <a:rPr lang="en-US" sz="2800" dirty="0"/>
              <a:t>Developed by a loosely organized team of volunteers and is popular in servers, personal computers and embedded systems (such as the computer systems at the heart of smartphones, smart TVs and automobile systems)</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928485D9-056C-4286-A2AD-0C696E07AF26}"/>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87636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9B2B-7F47-4100-969C-317368141060}"/>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1.6.2  Linux—An Open Source Operating System (cont.)</a:t>
            </a:r>
          </a:p>
        </p:txBody>
      </p:sp>
      <p:sp>
        <p:nvSpPr>
          <p:cNvPr id="66563" name="Text Placeholder 2">
            <a:extLst>
              <a:ext uri="{FF2B5EF4-FFF2-40B4-BE49-F238E27FC236}">
                <a16:creationId xmlns:a16="http://schemas.microsoft.com/office/drawing/2014/main" id="{E8D48750-2A32-4DA0-889E-89F0851F7295}"/>
              </a:ext>
            </a:extLst>
          </p:cNvPr>
          <p:cNvSpPr>
            <a:spLocks noGrp="1"/>
          </p:cNvSpPr>
          <p:nvPr>
            <p:ph type="body" idx="1"/>
          </p:nvPr>
        </p:nvSpPr>
        <p:spPr/>
        <p:txBody>
          <a:bodyPr/>
          <a:lstStyle/>
          <a:p>
            <a:r>
              <a:rPr lang="en-US" sz="2800" dirty="0"/>
              <a:t>Linux source code (the program code) is available to the public for examination and modification and is free to download and install</a:t>
            </a:r>
          </a:p>
          <a:p>
            <a:r>
              <a:rPr lang="en-US" sz="2800" dirty="0"/>
              <a:t>Linux users benefit from a huge community of developers actively debugging and improving the kernel, and the ability to customize the operating system to meet specific needs. </a:t>
            </a:r>
          </a:p>
          <a:p>
            <a:r>
              <a:rPr lang="en-US" sz="2800" dirty="0"/>
              <a:t>Linux has become extremely popular on servers and in embedded systems, such as Google’s Android-based smartphones.</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928485D9-056C-4286-A2AD-0C696E07AF26}"/>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320891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94E0-A16A-4908-B19D-861721FEBFA3}"/>
              </a:ext>
            </a:extLst>
          </p:cNvPr>
          <p:cNvSpPr>
            <a:spLocks noGrp="1"/>
          </p:cNvSpPr>
          <p:nvPr>
            <p:ph type="title"/>
          </p:nvPr>
        </p:nvSpPr>
        <p:spPr/>
        <p:txBody>
          <a:bodyPr>
            <a:normAutofit fontScale="90000"/>
          </a:bodyPr>
          <a:lstStyle/>
          <a:p>
            <a:r>
              <a:rPr lang="en-US" dirty="0">
                <a:solidFill>
                  <a:srgbClr val="3380E6"/>
                </a:solidFill>
                <a:latin typeface="Calibri" panose="020F0502020204030204" pitchFamily="34" charset="0"/>
              </a:rPr>
              <a:t>1.6.3  Apple’s macOS and Apple’s iOS for iPhone®, iPad® and iPod Touch® Devices</a:t>
            </a:r>
            <a:endParaRPr lang="en-US" dirty="0"/>
          </a:p>
        </p:txBody>
      </p:sp>
      <p:sp>
        <p:nvSpPr>
          <p:cNvPr id="3" name="Text Placeholder 2">
            <a:extLst>
              <a:ext uri="{FF2B5EF4-FFF2-40B4-BE49-F238E27FC236}">
                <a16:creationId xmlns:a16="http://schemas.microsoft.com/office/drawing/2014/main" id="{15467098-C069-4F62-BD05-BD88B134B4E6}"/>
              </a:ext>
            </a:extLst>
          </p:cNvPr>
          <p:cNvSpPr>
            <a:spLocks noGrp="1"/>
          </p:cNvSpPr>
          <p:nvPr>
            <p:ph type="body" idx="1"/>
          </p:nvPr>
        </p:nvSpPr>
        <p:spPr/>
        <p:txBody>
          <a:bodyPr/>
          <a:lstStyle/>
          <a:p>
            <a:r>
              <a:rPr lang="en-US" dirty="0"/>
              <a:t>Apple, founded in 1976 by Steve Jobs and Steve Wozniak, quickly became a leader in personal computing</a:t>
            </a:r>
          </a:p>
          <a:p>
            <a:r>
              <a:rPr lang="en-US" dirty="0"/>
              <a:t>In 1979, Jobs and several Apple employees visited Xerox PARC (Palo Alto Research Center) to learn about Xerox’s desktop computer that featured a graphical user interface (GUI)</a:t>
            </a:r>
          </a:p>
          <a:p>
            <a:r>
              <a:rPr lang="en-US" dirty="0"/>
              <a:t>That GUI served as the inspiration for the Apple Macintosh, launched with much fanfare in a memorable Super Bowl ad in 1984</a:t>
            </a:r>
          </a:p>
          <a:p>
            <a:endParaRPr lang="en-US" dirty="0"/>
          </a:p>
        </p:txBody>
      </p:sp>
      <p:sp>
        <p:nvSpPr>
          <p:cNvPr id="4" name="Footer Placeholder 3">
            <a:extLst>
              <a:ext uri="{FF2B5EF4-FFF2-40B4-BE49-F238E27FC236}">
                <a16:creationId xmlns:a16="http://schemas.microsoft.com/office/drawing/2014/main" id="{0616FA3D-32E4-4DDA-9EF9-FC4C6C48CB63}"/>
              </a:ext>
            </a:extLst>
          </p:cNvPr>
          <p:cNvSpPr>
            <a:spLocks noGrp="1"/>
          </p:cNvSpPr>
          <p:nvPr>
            <p:ph type="ftr" sz="quarter" idx="11"/>
          </p:nvPr>
        </p:nvSpPr>
        <p:spPr/>
        <p:txBody>
          <a:bodyPr/>
          <a:lstStyle/>
          <a:p>
            <a:r>
              <a:rPr lang="en-US"/>
              <a:t>©1992-2018 by Pearson Education, Inc. All Rights Reserved.</a:t>
            </a:r>
          </a:p>
        </p:txBody>
      </p:sp>
    </p:spTree>
    <p:extLst>
      <p:ext uri="{BB962C8B-B14F-4D97-AF65-F5344CB8AC3E}">
        <p14:creationId xmlns:p14="http://schemas.microsoft.com/office/powerpoint/2010/main" val="1455220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94E0-A16A-4908-B19D-861721FEBFA3}"/>
              </a:ext>
            </a:extLst>
          </p:cNvPr>
          <p:cNvSpPr>
            <a:spLocks noGrp="1"/>
          </p:cNvSpPr>
          <p:nvPr>
            <p:ph type="title"/>
          </p:nvPr>
        </p:nvSpPr>
        <p:spPr/>
        <p:txBody>
          <a:bodyPr>
            <a:normAutofit fontScale="90000"/>
          </a:bodyPr>
          <a:lstStyle/>
          <a:p>
            <a:r>
              <a:rPr lang="en-US" dirty="0">
                <a:solidFill>
                  <a:srgbClr val="3380E6"/>
                </a:solidFill>
                <a:latin typeface="Calibri" panose="020F0502020204030204" pitchFamily="34" charset="0"/>
              </a:rPr>
              <a:t>1.6.3  Apple’s macOS and Apple’s iOS for iPhone®, iPad® and iPod Touch® Devices (cont.)</a:t>
            </a:r>
            <a:endParaRPr lang="en-US" dirty="0"/>
          </a:p>
        </p:txBody>
      </p:sp>
      <p:sp>
        <p:nvSpPr>
          <p:cNvPr id="3" name="Text Placeholder 2">
            <a:extLst>
              <a:ext uri="{FF2B5EF4-FFF2-40B4-BE49-F238E27FC236}">
                <a16:creationId xmlns:a16="http://schemas.microsoft.com/office/drawing/2014/main" id="{15467098-C069-4F62-BD05-BD88B134B4E6}"/>
              </a:ext>
            </a:extLst>
          </p:cNvPr>
          <p:cNvSpPr>
            <a:spLocks noGrp="1"/>
          </p:cNvSpPr>
          <p:nvPr>
            <p:ph type="body" idx="1"/>
          </p:nvPr>
        </p:nvSpPr>
        <p:spPr/>
        <p:txBody>
          <a:bodyPr/>
          <a:lstStyle/>
          <a:p>
            <a:r>
              <a:rPr lang="en-US" dirty="0"/>
              <a:t>The Objective-C programming language, created by Brad Cox and Tom Love at </a:t>
            </a:r>
            <a:r>
              <a:rPr lang="en-US" dirty="0" err="1"/>
              <a:t>Stepstone</a:t>
            </a:r>
            <a:r>
              <a:rPr lang="en-US" dirty="0"/>
              <a:t> in the early 1980s, added capabilities for object-oriented programming</a:t>
            </a:r>
            <a:r>
              <a:rPr lang="en-US" b="1" i="1" dirty="0"/>
              <a:t> </a:t>
            </a:r>
            <a:r>
              <a:rPr lang="en-US" dirty="0"/>
              <a:t>(OOP) to the C programming language</a:t>
            </a:r>
          </a:p>
          <a:p>
            <a:r>
              <a:rPr lang="en-US" dirty="0"/>
              <a:t>Steve Jobs left Apple in 1985 and founded NeXT Inc. </a:t>
            </a:r>
          </a:p>
          <a:p>
            <a:r>
              <a:rPr lang="en-US" dirty="0"/>
              <a:t>In 1988, NeXT licensed Objective-C from </a:t>
            </a:r>
            <a:r>
              <a:rPr lang="en-US" dirty="0" err="1"/>
              <a:t>StepStone</a:t>
            </a:r>
            <a:r>
              <a:rPr lang="en-US" dirty="0"/>
              <a:t> and developed an Objective-C compiler and libraries which were used as the platform for the </a:t>
            </a:r>
            <a:r>
              <a:rPr lang="en-US" dirty="0" err="1"/>
              <a:t>NeXTSTEP</a:t>
            </a:r>
            <a:r>
              <a:rPr lang="en-US" dirty="0"/>
              <a:t> operating system’s user interface, and Interface Builder—used to construct graphical user interfaces</a:t>
            </a:r>
          </a:p>
        </p:txBody>
      </p:sp>
      <p:sp>
        <p:nvSpPr>
          <p:cNvPr id="4" name="Footer Placeholder 3">
            <a:extLst>
              <a:ext uri="{FF2B5EF4-FFF2-40B4-BE49-F238E27FC236}">
                <a16:creationId xmlns:a16="http://schemas.microsoft.com/office/drawing/2014/main" id="{0616FA3D-32E4-4DDA-9EF9-FC4C6C48CB63}"/>
              </a:ext>
            </a:extLst>
          </p:cNvPr>
          <p:cNvSpPr>
            <a:spLocks noGrp="1"/>
          </p:cNvSpPr>
          <p:nvPr>
            <p:ph type="ftr" sz="quarter" idx="11"/>
          </p:nvPr>
        </p:nvSpPr>
        <p:spPr/>
        <p:txBody>
          <a:bodyPr/>
          <a:lstStyle/>
          <a:p>
            <a:r>
              <a:rPr lang="en-US"/>
              <a:t>©1992-2018 by Pearson Education, Inc. All Rights Reserved.</a:t>
            </a:r>
          </a:p>
        </p:txBody>
      </p:sp>
    </p:spTree>
    <p:extLst>
      <p:ext uri="{BB962C8B-B14F-4D97-AF65-F5344CB8AC3E}">
        <p14:creationId xmlns:p14="http://schemas.microsoft.com/office/powerpoint/2010/main" val="11281743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94E0-A16A-4908-B19D-861721FEBFA3}"/>
              </a:ext>
            </a:extLst>
          </p:cNvPr>
          <p:cNvSpPr>
            <a:spLocks noGrp="1"/>
          </p:cNvSpPr>
          <p:nvPr>
            <p:ph type="title"/>
          </p:nvPr>
        </p:nvSpPr>
        <p:spPr/>
        <p:txBody>
          <a:bodyPr>
            <a:normAutofit fontScale="90000"/>
          </a:bodyPr>
          <a:lstStyle/>
          <a:p>
            <a:r>
              <a:rPr lang="en-US" dirty="0">
                <a:solidFill>
                  <a:srgbClr val="3380E6"/>
                </a:solidFill>
                <a:latin typeface="Calibri" panose="020F0502020204030204" pitchFamily="34" charset="0"/>
              </a:rPr>
              <a:t>1.6.3  Apple’s macOS and Apple’s iOS for iPhone®, iPad® and iPod Touch® Devices (cont.)</a:t>
            </a:r>
            <a:endParaRPr lang="en-US" dirty="0"/>
          </a:p>
        </p:txBody>
      </p:sp>
      <p:sp>
        <p:nvSpPr>
          <p:cNvPr id="3" name="Text Placeholder 2">
            <a:extLst>
              <a:ext uri="{FF2B5EF4-FFF2-40B4-BE49-F238E27FC236}">
                <a16:creationId xmlns:a16="http://schemas.microsoft.com/office/drawing/2014/main" id="{15467098-C069-4F62-BD05-BD88B134B4E6}"/>
              </a:ext>
            </a:extLst>
          </p:cNvPr>
          <p:cNvSpPr>
            <a:spLocks noGrp="1"/>
          </p:cNvSpPr>
          <p:nvPr>
            <p:ph type="body" idx="1"/>
          </p:nvPr>
        </p:nvSpPr>
        <p:spPr/>
        <p:txBody>
          <a:bodyPr/>
          <a:lstStyle/>
          <a:p>
            <a:r>
              <a:rPr lang="en-US" dirty="0"/>
              <a:t>Jobs returned to Apple in 1996 when Apple bought NeXT. </a:t>
            </a:r>
          </a:p>
          <a:p>
            <a:r>
              <a:rPr lang="en-US" dirty="0"/>
              <a:t>Apple’s macOS operating system is a descendant of </a:t>
            </a:r>
            <a:r>
              <a:rPr lang="en-US" dirty="0" err="1"/>
              <a:t>NeXTSTEP</a:t>
            </a:r>
            <a:r>
              <a:rPr lang="en-US" dirty="0"/>
              <a:t>. </a:t>
            </a:r>
          </a:p>
          <a:p>
            <a:r>
              <a:rPr lang="en-US" dirty="0"/>
              <a:t>Apple’s proprietary operating system, </a:t>
            </a:r>
            <a:r>
              <a:rPr lang="en-US" b="1" dirty="0"/>
              <a:t>iOS</a:t>
            </a:r>
            <a:r>
              <a:rPr lang="en-US" dirty="0"/>
              <a:t>, is derived from Apple’s macOS and is used in the iPhone, iPad, iPod Touch, Apple Watch and Apple TV devices. </a:t>
            </a:r>
          </a:p>
          <a:p>
            <a:r>
              <a:rPr lang="en-US" dirty="0"/>
              <a:t>In 2014, Apple introduced its new Swift programming language, which became open source in 2015. </a:t>
            </a:r>
          </a:p>
          <a:p>
            <a:r>
              <a:rPr lang="en-US" dirty="0"/>
              <a:t>The iOS app-development community is shifting from Objective-C to Swift. </a:t>
            </a:r>
          </a:p>
          <a:p>
            <a:endParaRPr lang="en-US" dirty="0"/>
          </a:p>
        </p:txBody>
      </p:sp>
      <p:sp>
        <p:nvSpPr>
          <p:cNvPr id="4" name="Footer Placeholder 3">
            <a:extLst>
              <a:ext uri="{FF2B5EF4-FFF2-40B4-BE49-F238E27FC236}">
                <a16:creationId xmlns:a16="http://schemas.microsoft.com/office/drawing/2014/main" id="{0616FA3D-32E4-4DDA-9EF9-FC4C6C48CB63}"/>
              </a:ext>
            </a:extLst>
          </p:cNvPr>
          <p:cNvSpPr>
            <a:spLocks noGrp="1"/>
          </p:cNvSpPr>
          <p:nvPr>
            <p:ph type="ftr" sz="quarter" idx="11"/>
          </p:nvPr>
        </p:nvSpPr>
        <p:spPr/>
        <p:txBody>
          <a:bodyPr/>
          <a:lstStyle/>
          <a:p>
            <a:r>
              <a:rPr lang="en-US"/>
              <a:t>©1992-2018 by Pearson Education, Inc. All Rights Reserved.</a:t>
            </a:r>
          </a:p>
        </p:txBody>
      </p:sp>
    </p:spTree>
    <p:extLst>
      <p:ext uri="{BB962C8B-B14F-4D97-AF65-F5344CB8AC3E}">
        <p14:creationId xmlns:p14="http://schemas.microsoft.com/office/powerpoint/2010/main" val="1687619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94E0-A16A-4908-B19D-861721FEBFA3}"/>
              </a:ext>
            </a:extLst>
          </p:cNvPr>
          <p:cNvSpPr>
            <a:spLocks noGrp="1"/>
          </p:cNvSpPr>
          <p:nvPr>
            <p:ph type="title"/>
          </p:nvPr>
        </p:nvSpPr>
        <p:spPr/>
        <p:txBody>
          <a:bodyPr/>
          <a:lstStyle/>
          <a:p>
            <a:r>
              <a:rPr lang="en-US" dirty="0">
                <a:solidFill>
                  <a:srgbClr val="3380E6"/>
                </a:solidFill>
                <a:latin typeface="Calibri" panose="020F0502020204030204" pitchFamily="34" charset="0"/>
              </a:rPr>
              <a:t>1.6.4  Google's Android</a:t>
            </a:r>
            <a:endParaRPr lang="en-US" dirty="0"/>
          </a:p>
        </p:txBody>
      </p:sp>
      <p:sp>
        <p:nvSpPr>
          <p:cNvPr id="3" name="Text Placeholder 2">
            <a:extLst>
              <a:ext uri="{FF2B5EF4-FFF2-40B4-BE49-F238E27FC236}">
                <a16:creationId xmlns:a16="http://schemas.microsoft.com/office/drawing/2014/main" id="{15467098-C069-4F62-BD05-BD88B134B4E6}"/>
              </a:ext>
            </a:extLst>
          </p:cNvPr>
          <p:cNvSpPr>
            <a:spLocks noGrp="1"/>
          </p:cNvSpPr>
          <p:nvPr>
            <p:ph type="body" idx="1"/>
          </p:nvPr>
        </p:nvSpPr>
        <p:spPr/>
        <p:txBody>
          <a:bodyPr/>
          <a:lstStyle/>
          <a:p>
            <a:r>
              <a:rPr lang="en-US" b="1" dirty="0"/>
              <a:t>Android</a:t>
            </a:r>
            <a:r>
              <a:rPr lang="en-US" dirty="0"/>
              <a:t>—the fastest growing mobile and smartphone operating system—is based on the Linux kernel and Java. </a:t>
            </a:r>
          </a:p>
          <a:p>
            <a:r>
              <a:rPr lang="en-US" dirty="0"/>
              <a:t>One benefit of developing Android apps is the openness of the platform—the operating system is open source and free. </a:t>
            </a:r>
          </a:p>
          <a:p>
            <a:r>
              <a:rPr lang="en-US" dirty="0"/>
              <a:t>The Android operating system was developed by Android, Inc., which was acquired by Google in 2005. </a:t>
            </a:r>
          </a:p>
          <a:p>
            <a:r>
              <a:rPr lang="en-US" dirty="0"/>
              <a:t>In 2007, the Open Handset Alliance was formed to develop, maintain and evolve Android, driving innovation in mobile technology and improving the user experience while reducing costs</a:t>
            </a:r>
          </a:p>
          <a:p>
            <a:endParaRPr lang="en-US" dirty="0"/>
          </a:p>
        </p:txBody>
      </p:sp>
      <p:sp>
        <p:nvSpPr>
          <p:cNvPr id="4" name="Footer Placeholder 3">
            <a:extLst>
              <a:ext uri="{FF2B5EF4-FFF2-40B4-BE49-F238E27FC236}">
                <a16:creationId xmlns:a16="http://schemas.microsoft.com/office/drawing/2014/main" id="{0616FA3D-32E4-4DDA-9EF9-FC4C6C48CB63}"/>
              </a:ext>
            </a:extLst>
          </p:cNvPr>
          <p:cNvSpPr>
            <a:spLocks noGrp="1"/>
          </p:cNvSpPr>
          <p:nvPr>
            <p:ph type="ftr" sz="quarter" idx="11"/>
          </p:nvPr>
        </p:nvSpPr>
        <p:spPr/>
        <p:txBody>
          <a:bodyPr/>
          <a:lstStyle/>
          <a:p>
            <a:r>
              <a:rPr lang="en-US"/>
              <a:t>©1992-2018 by Pearson Education, Inc. All Rights Reserved.</a:t>
            </a:r>
          </a:p>
        </p:txBody>
      </p:sp>
    </p:spTree>
    <p:extLst>
      <p:ext uri="{BB962C8B-B14F-4D97-AF65-F5344CB8AC3E}">
        <p14:creationId xmlns:p14="http://schemas.microsoft.com/office/powerpoint/2010/main" val="58367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07">
            <a:extLst>
              <a:ext uri="{FF2B5EF4-FFF2-40B4-BE49-F238E27FC236}">
                <a16:creationId xmlns:a16="http://schemas.microsoft.com/office/drawing/2014/main" id="{9E09045E-BEBF-461D-A42D-8147AC76C9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5725" y="0"/>
            <a:ext cx="12018963" cy="6858000"/>
          </a:xfrm>
          <a:prstGeom prst="rect">
            <a:avLst/>
          </a:prstGeom>
        </p:spPr>
      </p:pic>
      <p:sp>
        <p:nvSpPr>
          <p:cNvPr id="4" name="Footer Placeholder 3">
            <a:extLst>
              <a:ext uri="{FF2B5EF4-FFF2-40B4-BE49-F238E27FC236}">
                <a16:creationId xmlns:a16="http://schemas.microsoft.com/office/drawing/2014/main" id="{FB4349A8-B758-49D9-8357-07386C5189C0}"/>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42537090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94E0-A16A-4908-B19D-861721FEBFA3}"/>
              </a:ext>
            </a:extLst>
          </p:cNvPr>
          <p:cNvSpPr>
            <a:spLocks noGrp="1"/>
          </p:cNvSpPr>
          <p:nvPr>
            <p:ph type="title"/>
          </p:nvPr>
        </p:nvSpPr>
        <p:spPr/>
        <p:txBody>
          <a:bodyPr/>
          <a:lstStyle/>
          <a:p>
            <a:r>
              <a:rPr lang="en-US" dirty="0">
                <a:solidFill>
                  <a:srgbClr val="3380E6"/>
                </a:solidFill>
                <a:latin typeface="Calibri" panose="020F0502020204030204" pitchFamily="34" charset="0"/>
              </a:rPr>
              <a:t>1.6.4  Google's Android (cont.)</a:t>
            </a:r>
            <a:endParaRPr lang="en-US" dirty="0"/>
          </a:p>
        </p:txBody>
      </p:sp>
      <p:sp>
        <p:nvSpPr>
          <p:cNvPr id="3" name="Text Placeholder 2">
            <a:extLst>
              <a:ext uri="{FF2B5EF4-FFF2-40B4-BE49-F238E27FC236}">
                <a16:creationId xmlns:a16="http://schemas.microsoft.com/office/drawing/2014/main" id="{15467098-C069-4F62-BD05-BD88B134B4E6}"/>
              </a:ext>
            </a:extLst>
          </p:cNvPr>
          <p:cNvSpPr>
            <a:spLocks noGrp="1"/>
          </p:cNvSpPr>
          <p:nvPr>
            <p:ph type="body" idx="1"/>
          </p:nvPr>
        </p:nvSpPr>
        <p:spPr/>
        <p:txBody>
          <a:bodyPr/>
          <a:lstStyle/>
          <a:p>
            <a:r>
              <a:rPr lang="en-US" dirty="0"/>
              <a:t>According to Statista.com, as of Q3 2016, Android had 87.8% of the global smartphone market share, compared to 11.5% for Apple</a:t>
            </a:r>
          </a:p>
          <a:p>
            <a:r>
              <a:rPr lang="en-US" dirty="0"/>
              <a:t>Android is used in smartphones, e-reader devices, tablets, in-store touch-screen kiosks, cars, robots, multimedia players and more. </a:t>
            </a:r>
          </a:p>
          <a:p>
            <a:r>
              <a:rPr lang="en-US" dirty="0"/>
              <a:t>We present an introduction to Android app development in our textbook, </a:t>
            </a:r>
            <a:r>
              <a:rPr lang="en-US" i="1" dirty="0"/>
              <a:t>Android How to Program, Third Edition, </a:t>
            </a:r>
            <a:r>
              <a:rPr lang="en-US" dirty="0"/>
              <a:t>and in our professional book,</a:t>
            </a:r>
            <a:r>
              <a:rPr lang="en-US" i="1" dirty="0"/>
              <a:t> Android 6 for Programmers: An App-Driven Approach, Third Edition</a:t>
            </a:r>
            <a:r>
              <a:rPr lang="en-US" dirty="0"/>
              <a:t>. </a:t>
            </a:r>
          </a:p>
          <a:p>
            <a:r>
              <a:rPr lang="en-US" dirty="0"/>
              <a:t>After you learn Java, you’ll find it </a:t>
            </a:r>
            <a:r>
              <a:rPr lang="en-US" dirty="0" err="1"/>
              <a:t>realtively</a:t>
            </a:r>
            <a:r>
              <a:rPr lang="en-US" dirty="0"/>
              <a:t> straightforward to begin developing and running Android apps. </a:t>
            </a:r>
          </a:p>
        </p:txBody>
      </p:sp>
      <p:sp>
        <p:nvSpPr>
          <p:cNvPr id="4" name="Footer Placeholder 3">
            <a:extLst>
              <a:ext uri="{FF2B5EF4-FFF2-40B4-BE49-F238E27FC236}">
                <a16:creationId xmlns:a16="http://schemas.microsoft.com/office/drawing/2014/main" id="{0616FA3D-32E4-4DDA-9EF9-FC4C6C48CB63}"/>
              </a:ext>
            </a:extLst>
          </p:cNvPr>
          <p:cNvSpPr>
            <a:spLocks noGrp="1"/>
          </p:cNvSpPr>
          <p:nvPr>
            <p:ph type="ftr" sz="quarter" idx="11"/>
          </p:nvPr>
        </p:nvSpPr>
        <p:spPr/>
        <p:txBody>
          <a:bodyPr/>
          <a:lstStyle/>
          <a:p>
            <a:r>
              <a:rPr lang="en-US"/>
              <a:t>©1992-2018 by Pearson Education, Inc. All Rights Reserved.</a:t>
            </a:r>
          </a:p>
        </p:txBody>
      </p:sp>
    </p:spTree>
    <p:extLst>
      <p:ext uri="{BB962C8B-B14F-4D97-AF65-F5344CB8AC3E}">
        <p14:creationId xmlns:p14="http://schemas.microsoft.com/office/powerpoint/2010/main" val="12199183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94E0-A16A-4908-B19D-861721FEBFA3}"/>
              </a:ext>
            </a:extLst>
          </p:cNvPr>
          <p:cNvSpPr>
            <a:spLocks noGrp="1"/>
          </p:cNvSpPr>
          <p:nvPr>
            <p:ph type="title"/>
          </p:nvPr>
        </p:nvSpPr>
        <p:spPr/>
        <p:txBody>
          <a:bodyPr/>
          <a:lstStyle/>
          <a:p>
            <a:r>
              <a:rPr lang="en-US" dirty="0">
                <a:solidFill>
                  <a:srgbClr val="3380E6"/>
                </a:solidFill>
                <a:latin typeface="Calibri" panose="020F0502020204030204" pitchFamily="34" charset="0"/>
              </a:rPr>
              <a:t>1.7  Programming Languages</a:t>
            </a:r>
            <a:endParaRPr lang="en-US" dirty="0"/>
          </a:p>
        </p:txBody>
      </p:sp>
      <p:sp>
        <p:nvSpPr>
          <p:cNvPr id="3" name="Text Placeholder 2">
            <a:extLst>
              <a:ext uri="{FF2B5EF4-FFF2-40B4-BE49-F238E27FC236}">
                <a16:creationId xmlns:a16="http://schemas.microsoft.com/office/drawing/2014/main" id="{15467098-C069-4F62-BD05-BD88B134B4E6}"/>
              </a:ext>
            </a:extLst>
          </p:cNvPr>
          <p:cNvSpPr>
            <a:spLocks noGrp="1"/>
          </p:cNvSpPr>
          <p:nvPr>
            <p:ph type="body" idx="1"/>
          </p:nvPr>
        </p:nvSpPr>
        <p:spPr/>
        <p:txBody>
          <a:bodyPr/>
          <a:lstStyle/>
          <a:p>
            <a:r>
              <a:rPr lang="en-US" dirty="0"/>
              <a:t>Figure 1.6 provides brief comments on several popular programming languages. In the next section, we introduce Java. </a:t>
            </a:r>
          </a:p>
        </p:txBody>
      </p:sp>
      <p:sp>
        <p:nvSpPr>
          <p:cNvPr id="4" name="Footer Placeholder 3">
            <a:extLst>
              <a:ext uri="{FF2B5EF4-FFF2-40B4-BE49-F238E27FC236}">
                <a16:creationId xmlns:a16="http://schemas.microsoft.com/office/drawing/2014/main" id="{0616FA3D-32E4-4DDA-9EF9-FC4C6C48CB63}"/>
              </a:ext>
            </a:extLst>
          </p:cNvPr>
          <p:cNvSpPr>
            <a:spLocks noGrp="1"/>
          </p:cNvSpPr>
          <p:nvPr>
            <p:ph type="ftr" sz="quarter" idx="11"/>
          </p:nvPr>
        </p:nvSpPr>
        <p:spPr/>
        <p:txBody>
          <a:bodyPr/>
          <a:lstStyle/>
          <a:p>
            <a:r>
              <a:rPr lang="en-US"/>
              <a:t>©1992-2018 by Pearson Education, Inc. All Rights Reserved.</a:t>
            </a:r>
          </a:p>
        </p:txBody>
      </p:sp>
    </p:spTree>
    <p:extLst>
      <p:ext uri="{BB962C8B-B14F-4D97-AF65-F5344CB8AC3E}">
        <p14:creationId xmlns:p14="http://schemas.microsoft.com/office/powerpoint/2010/main" val="35911979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2">
            <a:extLst>
              <a:ext uri="{FF2B5EF4-FFF2-40B4-BE49-F238E27FC236}">
                <a16:creationId xmlns:a16="http://schemas.microsoft.com/office/drawing/2014/main" id="{2CF312E2-C0A2-447F-974F-16B46A6F9EE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4" name="Footer Placeholder 3">
            <a:extLst>
              <a:ext uri="{FF2B5EF4-FFF2-40B4-BE49-F238E27FC236}">
                <a16:creationId xmlns:a16="http://schemas.microsoft.com/office/drawing/2014/main" id="{1E9FBFA3-9780-434F-B4DE-11EC5F24002E}"/>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7982592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3">
            <a:extLst>
              <a:ext uri="{FF2B5EF4-FFF2-40B4-BE49-F238E27FC236}">
                <a16:creationId xmlns:a16="http://schemas.microsoft.com/office/drawing/2014/main" id="{17A7677F-E73D-403A-9CAA-7055AD78EC4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33425" y="0"/>
            <a:ext cx="10723563" cy="6858000"/>
          </a:xfrm>
          <a:prstGeom prst="rect">
            <a:avLst/>
          </a:prstGeom>
        </p:spPr>
      </p:pic>
      <p:sp>
        <p:nvSpPr>
          <p:cNvPr id="4" name="Footer Placeholder 3">
            <a:extLst>
              <a:ext uri="{FF2B5EF4-FFF2-40B4-BE49-F238E27FC236}">
                <a16:creationId xmlns:a16="http://schemas.microsoft.com/office/drawing/2014/main" id="{D911F9A6-CC1A-42B7-BF91-90B370B70907}"/>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6508731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4">
            <a:extLst>
              <a:ext uri="{FF2B5EF4-FFF2-40B4-BE49-F238E27FC236}">
                <a16:creationId xmlns:a16="http://schemas.microsoft.com/office/drawing/2014/main" id="{6077983D-6EE4-4A69-B2AC-966E929E4BB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06450" y="0"/>
            <a:ext cx="10577513" cy="6858000"/>
          </a:xfrm>
          <a:prstGeom prst="rect">
            <a:avLst/>
          </a:prstGeom>
        </p:spPr>
      </p:pic>
      <p:sp>
        <p:nvSpPr>
          <p:cNvPr id="4" name="Footer Placeholder 3">
            <a:extLst>
              <a:ext uri="{FF2B5EF4-FFF2-40B4-BE49-F238E27FC236}">
                <a16:creationId xmlns:a16="http://schemas.microsoft.com/office/drawing/2014/main" id="{00151D6A-7D56-4DEE-975F-7C2F1ECCCA25}"/>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0266800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5">
            <a:extLst>
              <a:ext uri="{FF2B5EF4-FFF2-40B4-BE49-F238E27FC236}">
                <a16:creationId xmlns:a16="http://schemas.microsoft.com/office/drawing/2014/main" id="{441DD886-27C4-4E16-90BC-DEF65749C0A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65200" y="0"/>
            <a:ext cx="10260013" cy="6858000"/>
          </a:xfrm>
          <a:prstGeom prst="rect">
            <a:avLst/>
          </a:prstGeom>
        </p:spPr>
      </p:pic>
      <p:sp>
        <p:nvSpPr>
          <p:cNvPr id="4" name="Footer Placeholder 3">
            <a:extLst>
              <a:ext uri="{FF2B5EF4-FFF2-40B4-BE49-F238E27FC236}">
                <a16:creationId xmlns:a16="http://schemas.microsoft.com/office/drawing/2014/main" id="{7A49965D-714C-4FD0-A3B7-654CEE3EFAAB}"/>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8081070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6">
            <a:extLst>
              <a:ext uri="{FF2B5EF4-FFF2-40B4-BE49-F238E27FC236}">
                <a16:creationId xmlns:a16="http://schemas.microsoft.com/office/drawing/2014/main" id="{A56C0225-C203-449E-8549-13F4760247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2563"/>
            <a:ext cx="12192000" cy="6491287"/>
          </a:xfrm>
          <a:prstGeom prst="rect">
            <a:avLst/>
          </a:prstGeom>
        </p:spPr>
      </p:pic>
      <p:sp>
        <p:nvSpPr>
          <p:cNvPr id="4" name="Footer Placeholder 3">
            <a:extLst>
              <a:ext uri="{FF2B5EF4-FFF2-40B4-BE49-F238E27FC236}">
                <a16:creationId xmlns:a16="http://schemas.microsoft.com/office/drawing/2014/main" id="{F466B081-B67F-40F0-BD1D-1B336432E2D6}"/>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6787797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7">
            <a:extLst>
              <a:ext uri="{FF2B5EF4-FFF2-40B4-BE49-F238E27FC236}">
                <a16:creationId xmlns:a16="http://schemas.microsoft.com/office/drawing/2014/main" id="{6E8BF733-9333-4838-B920-55980E43274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81013"/>
            <a:ext cx="12192000" cy="5895975"/>
          </a:xfrm>
          <a:prstGeom prst="rect">
            <a:avLst/>
          </a:prstGeom>
        </p:spPr>
      </p:pic>
      <p:sp>
        <p:nvSpPr>
          <p:cNvPr id="4" name="Footer Placeholder 3">
            <a:extLst>
              <a:ext uri="{FF2B5EF4-FFF2-40B4-BE49-F238E27FC236}">
                <a16:creationId xmlns:a16="http://schemas.microsoft.com/office/drawing/2014/main" id="{A98F79CE-3D7A-4300-A1B8-72C2D4256558}"/>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633783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8">
            <a:extLst>
              <a:ext uri="{FF2B5EF4-FFF2-40B4-BE49-F238E27FC236}">
                <a16:creationId xmlns:a16="http://schemas.microsoft.com/office/drawing/2014/main" id="{2559590C-E32D-45D5-A949-4BF2D5B0A0F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1875" y="0"/>
            <a:ext cx="10126663" cy="6858000"/>
          </a:xfrm>
          <a:prstGeom prst="rect">
            <a:avLst/>
          </a:prstGeom>
        </p:spPr>
      </p:pic>
      <p:sp>
        <p:nvSpPr>
          <p:cNvPr id="4" name="Footer Placeholder 3">
            <a:extLst>
              <a:ext uri="{FF2B5EF4-FFF2-40B4-BE49-F238E27FC236}">
                <a16:creationId xmlns:a16="http://schemas.microsoft.com/office/drawing/2014/main" id="{49E81011-9F14-4A29-A185-8D947AF8BF9A}"/>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7126134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9">
            <a:extLst>
              <a:ext uri="{FF2B5EF4-FFF2-40B4-BE49-F238E27FC236}">
                <a16:creationId xmlns:a16="http://schemas.microsoft.com/office/drawing/2014/main" id="{BA2D065A-2722-4251-A423-A03C802D1BF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41463"/>
            <a:ext cx="12192000" cy="3773487"/>
          </a:xfrm>
          <a:prstGeom prst="rect">
            <a:avLst/>
          </a:prstGeom>
        </p:spPr>
      </p:pic>
      <p:sp>
        <p:nvSpPr>
          <p:cNvPr id="4" name="Footer Placeholder 3">
            <a:extLst>
              <a:ext uri="{FF2B5EF4-FFF2-40B4-BE49-F238E27FC236}">
                <a16:creationId xmlns:a16="http://schemas.microsoft.com/office/drawing/2014/main" id="{9D6790A9-D4F5-4A50-96DE-AB7EA1E76D2A}"/>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424680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  Introduction</a:t>
            </a:r>
          </a:p>
        </p:txBody>
      </p:sp>
      <p:sp>
        <p:nvSpPr>
          <p:cNvPr id="14339" name="Text Placeholder 2">
            <a:extLst>
              <a:ext uri="{FF2B5EF4-FFF2-40B4-BE49-F238E27FC236}">
                <a16:creationId xmlns:a16="http://schemas.microsoft.com/office/drawing/2014/main" id="{A5674EEA-A6AA-4737-ADE0-15E069D87C6E}"/>
              </a:ext>
            </a:extLst>
          </p:cNvPr>
          <p:cNvSpPr>
            <a:spLocks noGrp="1"/>
          </p:cNvSpPr>
          <p:nvPr>
            <p:ph type="body" idx="1"/>
          </p:nvPr>
        </p:nvSpPr>
        <p:spPr/>
        <p:txBody>
          <a:bodyPr/>
          <a:lstStyle/>
          <a:p>
            <a:pPr eaLnBrk="1" hangingPunct="1"/>
            <a:r>
              <a:rPr lang="en-US" altLang="en-US" dirty="0">
                <a:solidFill>
                  <a:srgbClr val="000000"/>
                </a:solidFill>
              </a:rPr>
              <a:t>Java is one of the world’s most widely used computer programming languages. </a:t>
            </a:r>
          </a:p>
          <a:p>
            <a:r>
              <a:rPr lang="en-US" altLang="en-US" dirty="0">
                <a:solidFill>
                  <a:srgbClr val="000000"/>
                </a:solidFill>
              </a:rPr>
              <a:t>You’ll learn to write instructions </a:t>
            </a:r>
            <a:r>
              <a:rPr lang="en-US" dirty="0"/>
              <a:t>in the Java programming language</a:t>
            </a:r>
          </a:p>
          <a:p>
            <a:pPr eaLnBrk="1" hangingPunct="1"/>
            <a:r>
              <a:rPr lang="en-US" altLang="en-US" dirty="0">
                <a:solidFill>
                  <a:srgbClr val="000000"/>
                </a:solidFill>
              </a:rPr>
              <a:t>commanding computers to perform tasks.</a:t>
            </a:r>
          </a:p>
          <a:p>
            <a:pPr eaLnBrk="1" hangingPunct="1"/>
            <a:r>
              <a:rPr lang="en-US" altLang="en-US" i="1" dirty="0">
                <a:solidFill>
                  <a:srgbClr val="000000"/>
                </a:solidFill>
              </a:rPr>
              <a:t>Software </a:t>
            </a:r>
            <a:r>
              <a:rPr lang="en-US" altLang="en-US" dirty="0">
                <a:solidFill>
                  <a:srgbClr val="000000"/>
                </a:solidFill>
              </a:rPr>
              <a:t>(i.e., the instructions you write) controls hardware (i.e., computers). </a:t>
            </a:r>
          </a:p>
          <a:p>
            <a:pPr eaLnBrk="1" hangingPunct="1"/>
            <a:r>
              <a:rPr lang="en-US" altLang="en-US" dirty="0">
                <a:solidFill>
                  <a:srgbClr val="000000"/>
                </a:solidFill>
              </a:rPr>
              <a:t>You’ll learn </a:t>
            </a:r>
            <a:r>
              <a:rPr lang="en-US" altLang="en-US" i="1" dirty="0">
                <a:solidFill>
                  <a:srgbClr val="000000"/>
                </a:solidFill>
              </a:rPr>
              <a:t>object-oriented </a:t>
            </a:r>
            <a:r>
              <a:rPr lang="en-US" altLang="en-US" dirty="0">
                <a:solidFill>
                  <a:srgbClr val="000000"/>
                </a:solidFill>
              </a:rPr>
              <a:t>programming—today’s key programming methodology.</a:t>
            </a:r>
          </a:p>
          <a:p>
            <a:pPr eaLnBrk="1" hangingPunct="1"/>
            <a:r>
              <a:rPr lang="en-US" altLang="en-US" dirty="0">
                <a:solidFill>
                  <a:srgbClr val="000000"/>
                </a:solidFill>
              </a:rPr>
              <a:t>You’ll create and work with many </a:t>
            </a:r>
            <a:r>
              <a:rPr lang="en-US" altLang="en-US" i="1" dirty="0">
                <a:solidFill>
                  <a:srgbClr val="000000"/>
                </a:solidFill>
              </a:rPr>
              <a:t>software objects</a:t>
            </a:r>
            <a:r>
              <a:rPr lang="en-US" altLang="en-US" dirty="0">
                <a:solidFill>
                  <a:srgbClr val="000000"/>
                </a:solidFill>
              </a:rPr>
              <a:t>. </a:t>
            </a:r>
          </a:p>
        </p:txBody>
      </p:sp>
      <p:sp>
        <p:nvSpPr>
          <p:cNvPr id="4" name="Footer Placeholder 3">
            <a:extLst>
              <a:ext uri="{FF2B5EF4-FFF2-40B4-BE49-F238E27FC236}">
                <a16:creationId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4991082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DB2E-5683-47F3-BEA4-F9702784CC13}"/>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1.8  Java</a:t>
            </a:r>
          </a:p>
        </p:txBody>
      </p:sp>
      <p:sp>
        <p:nvSpPr>
          <p:cNvPr id="74755" name="Text Placeholder 2">
            <a:extLst>
              <a:ext uri="{FF2B5EF4-FFF2-40B4-BE49-F238E27FC236}">
                <a16:creationId xmlns:a16="http://schemas.microsoft.com/office/drawing/2014/main" id="{4D5C25B3-85DC-441D-A6EA-9C283F1808C8}"/>
              </a:ext>
            </a:extLst>
          </p:cNvPr>
          <p:cNvSpPr>
            <a:spLocks noGrp="1"/>
          </p:cNvSpPr>
          <p:nvPr>
            <p:ph type="body" idx="1"/>
          </p:nvPr>
        </p:nvSpPr>
        <p:spPr/>
        <p:txBody>
          <a:bodyPr/>
          <a:lstStyle/>
          <a:p>
            <a:r>
              <a:rPr lang="en-US" sz="2400" dirty="0"/>
              <a:t>The microprocessor revolution’s most important contribution to date is that it enabled the development of personal computers. </a:t>
            </a:r>
          </a:p>
          <a:p>
            <a:r>
              <a:rPr lang="en-US" sz="2400" dirty="0"/>
              <a:t>Microprocessors also have had a profound impact in intelligent- consumer-electronic devices, including the recent explosion in the “Internet of Things.” </a:t>
            </a:r>
          </a:p>
          <a:p>
            <a:r>
              <a:rPr lang="en-US" sz="2400" dirty="0"/>
              <a:t>Recognizing this early on, Sun Microsystems in 1991 funded an internal corporate research project led by James Gosling, which resulted in a C++-based object-oriented programming language that Sun called Java. </a:t>
            </a:r>
          </a:p>
          <a:p>
            <a:r>
              <a:rPr lang="en-US" sz="2400" dirty="0"/>
              <a:t>Using Java, you can write programs that will run on a great variety of computer systems and computer-controlled devices. This is sometimes called “write once, run anywhere.” </a:t>
            </a:r>
          </a:p>
        </p:txBody>
      </p:sp>
      <p:sp>
        <p:nvSpPr>
          <p:cNvPr id="4" name="Footer Placeholder 3">
            <a:extLst>
              <a:ext uri="{FF2B5EF4-FFF2-40B4-BE49-F238E27FC236}">
                <a16:creationId xmlns:a16="http://schemas.microsoft.com/office/drawing/2014/main" id="{0D56DE77-C387-474C-A85D-04F206745AA7}"/>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7411483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162B-4B53-44E5-A561-462FD7AF7CCA}"/>
              </a:ext>
            </a:extLst>
          </p:cNvPr>
          <p:cNvSpPr>
            <a:spLocks noGrp="1"/>
          </p:cNvSpPr>
          <p:nvPr>
            <p:ph type="title"/>
          </p:nvPr>
        </p:nvSpPr>
        <p:spPr/>
        <p:txBody>
          <a:bodyPr>
            <a:noAutofit/>
          </a:bodyPr>
          <a:lstStyle/>
          <a:p>
            <a:pPr fontAlgn="auto">
              <a:spcAft>
                <a:spcPts val="0"/>
              </a:spcAft>
              <a:defRPr/>
            </a:pPr>
            <a:r>
              <a:rPr lang="en-US" dirty="0">
                <a:solidFill>
                  <a:srgbClr val="3380E6"/>
                </a:solidFill>
                <a:latin typeface="Calibri" panose="020F0502020204030204" pitchFamily="34" charset="0"/>
              </a:rPr>
              <a:t>1.8  Java (Cont.)</a:t>
            </a:r>
          </a:p>
        </p:txBody>
      </p:sp>
      <p:sp>
        <p:nvSpPr>
          <p:cNvPr id="75779" name="Text Placeholder 2">
            <a:extLst>
              <a:ext uri="{FF2B5EF4-FFF2-40B4-BE49-F238E27FC236}">
                <a16:creationId xmlns:a16="http://schemas.microsoft.com/office/drawing/2014/main" id="{26DD41FE-65B2-438D-8B7F-A2F6F3D25293}"/>
              </a:ext>
            </a:extLst>
          </p:cNvPr>
          <p:cNvSpPr>
            <a:spLocks noGrp="1"/>
          </p:cNvSpPr>
          <p:nvPr>
            <p:ph type="body" idx="1"/>
          </p:nvPr>
        </p:nvSpPr>
        <p:spPr/>
        <p:txBody>
          <a:bodyPr/>
          <a:lstStyle/>
          <a:p>
            <a:r>
              <a:rPr lang="en-US" dirty="0"/>
              <a:t>Java drew the attention of the business community because of the phenomenal interest in the Internet. </a:t>
            </a:r>
          </a:p>
          <a:p>
            <a:r>
              <a:rPr lang="en-US" dirty="0"/>
              <a:t>Now used to develop large-scale enterprise applications, to enhance the functionality of web servers, to provide applications for consumer devices, to develop robotics software and for many other purposes. </a:t>
            </a:r>
          </a:p>
          <a:p>
            <a:r>
              <a:rPr lang="en-US" dirty="0"/>
              <a:t>Also the key language for developing Android smartphone and tablet apps. </a:t>
            </a:r>
          </a:p>
          <a:p>
            <a:r>
              <a:rPr lang="en-US" dirty="0"/>
              <a:t>Java has become the most widely used general-purpose programming language with more than 10 million developers. </a:t>
            </a:r>
          </a:p>
        </p:txBody>
      </p:sp>
      <p:sp>
        <p:nvSpPr>
          <p:cNvPr id="4" name="Footer Placeholder 3">
            <a:extLst>
              <a:ext uri="{FF2B5EF4-FFF2-40B4-BE49-F238E27FC236}">
                <a16:creationId xmlns:a16="http://schemas.microsoft.com/office/drawing/2014/main" id="{48CA23C9-79CD-4BAC-ACAB-629610C1EF5A}"/>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3324726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7212-4471-4665-86FA-7DD04533AB66}"/>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1.8  Java (Cont.)</a:t>
            </a:r>
          </a:p>
        </p:txBody>
      </p:sp>
      <p:sp>
        <p:nvSpPr>
          <p:cNvPr id="91139" name="Text Placeholder 2">
            <a:extLst>
              <a:ext uri="{FF2B5EF4-FFF2-40B4-BE49-F238E27FC236}">
                <a16:creationId xmlns:a16="http://schemas.microsoft.com/office/drawing/2014/main" id="{642F31B4-A83F-44ED-9619-021D094A966D}"/>
              </a:ext>
            </a:extLst>
          </p:cNvPr>
          <p:cNvSpPr>
            <a:spLocks noGrp="1"/>
          </p:cNvSpPr>
          <p:nvPr>
            <p:ph type="body" idx="1"/>
          </p:nvPr>
        </p:nvSpPr>
        <p:spPr/>
        <p:txBody>
          <a:bodyPr/>
          <a:lstStyle/>
          <a:p>
            <a:pPr marL="109537" indent="0">
              <a:buNone/>
              <a:defRPr/>
            </a:pPr>
            <a:r>
              <a:rPr lang="en-US" altLang="en-US" b="1" i="1" dirty="0">
                <a:solidFill>
                  <a:srgbClr val="000000"/>
                </a:solidFill>
              </a:rPr>
              <a:t>Java Class Libraries</a:t>
            </a:r>
          </a:p>
          <a:p>
            <a:pPr eaLnBrk="1" hangingPunct="1">
              <a:defRPr/>
            </a:pPr>
            <a:r>
              <a:rPr lang="en-US" altLang="en-US" dirty="0">
                <a:solidFill>
                  <a:srgbClr val="000000"/>
                </a:solidFill>
              </a:rPr>
              <a:t>Rich collections of existing classes and methods </a:t>
            </a:r>
          </a:p>
          <a:p>
            <a:pPr eaLnBrk="1" hangingPunct="1">
              <a:defRPr/>
            </a:pPr>
            <a:r>
              <a:rPr lang="en-US" altLang="en-US" dirty="0">
                <a:solidFill>
                  <a:srgbClr val="000000"/>
                </a:solidFill>
              </a:rPr>
              <a:t>Also known as the </a:t>
            </a:r>
            <a:r>
              <a:rPr lang="en-US" altLang="en-US" dirty="0">
                <a:solidFill>
                  <a:srgbClr val="0000FF"/>
                </a:solidFill>
              </a:rPr>
              <a:t>Java APIs (Application Programming Interfaces)</a:t>
            </a:r>
            <a:r>
              <a:rPr lang="en-US" altLang="en-US" dirty="0">
                <a:solidFill>
                  <a:srgbClr val="000000"/>
                </a:solidFill>
              </a:rPr>
              <a:t>. </a:t>
            </a:r>
          </a:p>
          <a:p>
            <a:pPr eaLnBrk="1" hangingPunct="1">
              <a:defRPr/>
            </a:pPr>
            <a:endParaRPr lang="en-US" altLang="en-US" i="1" dirty="0">
              <a:solidFill>
                <a:srgbClr val="000000"/>
              </a:solidFill>
            </a:endParaRPr>
          </a:p>
        </p:txBody>
      </p:sp>
      <p:sp>
        <p:nvSpPr>
          <p:cNvPr id="4" name="Footer Placeholder 3">
            <a:extLst>
              <a:ext uri="{FF2B5EF4-FFF2-40B4-BE49-F238E27FC236}">
                <a16:creationId xmlns:a16="http://schemas.microsoft.com/office/drawing/2014/main" id="{78F8A157-4EC5-4FA0-8838-51984DCB99D5}"/>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4566689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0">
            <a:extLst>
              <a:ext uri="{FF2B5EF4-FFF2-40B4-BE49-F238E27FC236}">
                <a16:creationId xmlns:a16="http://schemas.microsoft.com/office/drawing/2014/main" id="{474484EB-1786-461C-8EE8-98782846D68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73175"/>
            <a:ext cx="12192000" cy="4311650"/>
          </a:xfrm>
          <a:prstGeom prst="rect">
            <a:avLst/>
          </a:prstGeom>
        </p:spPr>
      </p:pic>
      <p:sp>
        <p:nvSpPr>
          <p:cNvPr id="4" name="Footer Placeholder 3">
            <a:extLst>
              <a:ext uri="{FF2B5EF4-FFF2-40B4-BE49-F238E27FC236}">
                <a16:creationId xmlns:a16="http://schemas.microsoft.com/office/drawing/2014/main" id="{D0F6356E-6BC6-4F77-B88B-987E2B3D884F}"/>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40319367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4059-DDEB-482F-80E0-94D238E9D230}"/>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a:t>
            </a:r>
          </a:p>
        </p:txBody>
      </p:sp>
      <p:sp>
        <p:nvSpPr>
          <p:cNvPr id="94211" name="Text Placeholder 2">
            <a:extLst>
              <a:ext uri="{FF2B5EF4-FFF2-40B4-BE49-F238E27FC236}">
                <a16:creationId xmlns:a16="http://schemas.microsoft.com/office/drawing/2014/main" id="{F0A675FF-9004-4BE0-ACB5-D852E9EF3A58}"/>
              </a:ext>
            </a:extLst>
          </p:cNvPr>
          <p:cNvSpPr>
            <a:spLocks noGrp="1"/>
          </p:cNvSpPr>
          <p:nvPr>
            <p:ph type="body" idx="1"/>
          </p:nvPr>
        </p:nvSpPr>
        <p:spPr/>
        <p:txBody>
          <a:bodyPr/>
          <a:lstStyle/>
          <a:p>
            <a:pPr eaLnBrk="1" hangingPunct="1">
              <a:lnSpc>
                <a:spcPct val="80000"/>
              </a:lnSpc>
              <a:defRPr/>
            </a:pPr>
            <a:r>
              <a:rPr lang="en-US" altLang="en-US" sz="2800" dirty="0">
                <a:solidFill>
                  <a:srgbClr val="000000"/>
                </a:solidFill>
              </a:rPr>
              <a:t>Normally there are five phases</a:t>
            </a:r>
          </a:p>
          <a:p>
            <a:pPr lvl="1" eaLnBrk="1" hangingPunct="1">
              <a:lnSpc>
                <a:spcPct val="80000"/>
              </a:lnSpc>
              <a:defRPr/>
            </a:pPr>
            <a:r>
              <a:rPr lang="en-US" altLang="en-US" sz="2800" dirty="0">
                <a:solidFill>
                  <a:srgbClr val="000000"/>
                </a:solidFill>
              </a:rPr>
              <a:t>edit</a:t>
            </a:r>
          </a:p>
          <a:p>
            <a:pPr lvl="1" eaLnBrk="1" hangingPunct="1">
              <a:lnSpc>
                <a:spcPct val="80000"/>
              </a:lnSpc>
              <a:defRPr/>
            </a:pPr>
            <a:r>
              <a:rPr lang="en-US" altLang="en-US" sz="2800" dirty="0">
                <a:solidFill>
                  <a:srgbClr val="000000"/>
                </a:solidFill>
              </a:rPr>
              <a:t>compile</a:t>
            </a:r>
          </a:p>
          <a:p>
            <a:pPr lvl="1" eaLnBrk="1" hangingPunct="1">
              <a:lnSpc>
                <a:spcPct val="80000"/>
              </a:lnSpc>
              <a:defRPr/>
            </a:pPr>
            <a:r>
              <a:rPr lang="en-US" altLang="en-US" sz="2800" dirty="0">
                <a:solidFill>
                  <a:srgbClr val="000000"/>
                </a:solidFill>
              </a:rPr>
              <a:t>load</a:t>
            </a:r>
          </a:p>
          <a:p>
            <a:pPr lvl="1" eaLnBrk="1" hangingPunct="1">
              <a:lnSpc>
                <a:spcPct val="80000"/>
              </a:lnSpc>
              <a:defRPr/>
            </a:pPr>
            <a:r>
              <a:rPr lang="en-US" altLang="en-US" sz="2800" dirty="0">
                <a:solidFill>
                  <a:srgbClr val="000000"/>
                </a:solidFill>
              </a:rPr>
              <a:t>verify</a:t>
            </a:r>
          </a:p>
          <a:p>
            <a:pPr lvl="1" eaLnBrk="1" hangingPunct="1">
              <a:lnSpc>
                <a:spcPct val="80000"/>
              </a:lnSpc>
              <a:defRPr/>
            </a:pPr>
            <a:r>
              <a:rPr lang="en-US" altLang="en-US" sz="2800" dirty="0">
                <a:solidFill>
                  <a:srgbClr val="000000"/>
                </a:solidFill>
              </a:rPr>
              <a:t>execute</a:t>
            </a:r>
            <a:r>
              <a:rPr lang="en-US" altLang="en-US" sz="2800" i="1" dirty="0">
                <a:solidFill>
                  <a:srgbClr val="000000"/>
                </a:solidFill>
              </a:rPr>
              <a:t>.</a:t>
            </a:r>
          </a:p>
          <a:p>
            <a:pPr eaLnBrk="1" hangingPunct="1">
              <a:lnSpc>
                <a:spcPct val="80000"/>
              </a:lnSpc>
              <a:defRPr/>
            </a:pPr>
            <a:r>
              <a:rPr lang="en-US" altLang="en-US" sz="2800" dirty="0">
                <a:solidFill>
                  <a:srgbClr val="000000"/>
                </a:solidFill>
              </a:rPr>
              <a:t>See the Before You Begin section for information on downloading and installing the JDK on Windows, Linux and macOS.</a:t>
            </a:r>
          </a:p>
          <a:p>
            <a:pPr marL="109537" indent="0">
              <a:lnSpc>
                <a:spcPct val="80000"/>
              </a:lnSpc>
              <a:buNone/>
              <a:defRPr/>
            </a:pPr>
            <a:endParaRPr lang="en-US" altLang="en-US" sz="1800"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D56831E2-592A-4B6D-A85D-9E505A0D34C9}"/>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6785721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D662-E2D9-46CF-9A0C-4F88FDB91FD5}"/>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79875" name="Text Placeholder 2">
            <a:extLst>
              <a:ext uri="{FF2B5EF4-FFF2-40B4-BE49-F238E27FC236}">
                <a16:creationId xmlns:a16="http://schemas.microsoft.com/office/drawing/2014/main" id="{8BFC761D-A74F-465F-AC84-27D2C3B92DAF}"/>
              </a:ext>
            </a:extLst>
          </p:cNvPr>
          <p:cNvSpPr>
            <a:spLocks noGrp="1"/>
          </p:cNvSpPr>
          <p:nvPr>
            <p:ph type="body" idx="1"/>
          </p:nvPr>
        </p:nvSpPr>
        <p:spPr/>
        <p:txBody>
          <a:bodyPr/>
          <a:lstStyle/>
          <a:p>
            <a:pPr eaLnBrk="1" hangingPunct="1"/>
            <a:r>
              <a:rPr lang="en-US" altLang="en-US" dirty="0">
                <a:solidFill>
                  <a:srgbClr val="000000"/>
                </a:solidFill>
              </a:rPr>
              <a:t>Phase 1 consists of editing a file with an </a:t>
            </a:r>
            <a:r>
              <a:rPr lang="en-US" altLang="en-US" i="1" dirty="0">
                <a:solidFill>
                  <a:srgbClr val="000000"/>
                </a:solidFill>
              </a:rPr>
              <a:t>editor program</a:t>
            </a:r>
          </a:p>
          <a:p>
            <a:pPr lvl="1" eaLnBrk="1" hangingPunct="1"/>
            <a:r>
              <a:rPr lang="en-US" altLang="en-US" dirty="0">
                <a:solidFill>
                  <a:srgbClr val="000000"/>
                </a:solidFill>
              </a:rPr>
              <a:t>Using the editor, you type a Java program (</a:t>
            </a:r>
            <a:r>
              <a:rPr lang="en-US" altLang="en-US" dirty="0">
                <a:solidFill>
                  <a:srgbClr val="0000FF"/>
                </a:solidFill>
              </a:rPr>
              <a:t>source code</a:t>
            </a:r>
            <a:r>
              <a:rPr lang="en-US" altLang="en-US" dirty="0">
                <a:solidFill>
                  <a:srgbClr val="000000"/>
                </a:solidFill>
              </a:rPr>
              <a:t>).</a:t>
            </a:r>
          </a:p>
          <a:p>
            <a:pPr lvl="1" eaLnBrk="1" hangingPunct="1"/>
            <a:r>
              <a:rPr lang="en-US" altLang="en-US" dirty="0">
                <a:solidFill>
                  <a:srgbClr val="000000"/>
                </a:solidFill>
              </a:rPr>
              <a:t>Make any necessary corrections.</a:t>
            </a:r>
          </a:p>
          <a:p>
            <a:pPr lvl="1" eaLnBrk="1" hangingPunct="1"/>
            <a:r>
              <a:rPr lang="en-US" altLang="en-US" dirty="0">
                <a:solidFill>
                  <a:srgbClr val="000000"/>
                </a:solidFill>
              </a:rPr>
              <a:t>Save the program.</a:t>
            </a:r>
          </a:p>
          <a:p>
            <a:pPr lvl="1" eaLnBrk="1" hangingPunct="1"/>
            <a:r>
              <a:rPr lang="en-US" altLang="en-US" dirty="0">
                <a:solidFill>
                  <a:srgbClr val="000000"/>
                </a:solidFill>
              </a:rPr>
              <a:t>Java source code files are given a name ending with the </a:t>
            </a:r>
            <a:r>
              <a:rPr lang="en-US" altLang="en-US" dirty="0">
                <a:solidFill>
                  <a:srgbClr val="0000FF"/>
                </a:solidFill>
              </a:rPr>
              <a:t>.java extension</a:t>
            </a:r>
            <a:r>
              <a:rPr lang="en-US" altLang="en-US" dirty="0">
                <a:solidFill>
                  <a:srgbClr val="000000"/>
                </a:solidFill>
              </a:rPr>
              <a:t> indicating that the file contains Java source code. </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DF65EE01-C81E-49FF-9C1C-F22F5C97DFEC}"/>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6874950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1">
            <a:extLst>
              <a:ext uri="{FF2B5EF4-FFF2-40B4-BE49-F238E27FC236}">
                <a16:creationId xmlns:a16="http://schemas.microsoft.com/office/drawing/2014/main" id="{96D9F659-E132-45D9-9A37-5EC13362E82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00225"/>
            <a:ext cx="12192000" cy="3257550"/>
          </a:xfrm>
          <a:prstGeom prst="rect">
            <a:avLst/>
          </a:prstGeom>
        </p:spPr>
      </p:pic>
      <p:sp>
        <p:nvSpPr>
          <p:cNvPr id="4" name="Footer Placeholder 3">
            <a:extLst>
              <a:ext uri="{FF2B5EF4-FFF2-40B4-BE49-F238E27FC236}">
                <a16:creationId xmlns:a16="http://schemas.microsoft.com/office/drawing/2014/main" id="{2DFF17A3-56F1-4023-BA3F-A7CB1A3C29C3}"/>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9616239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2267-A22D-4F40-AF62-B0208EB7FCCB}"/>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81923" name="Text Placeholder 2">
            <a:extLst>
              <a:ext uri="{FF2B5EF4-FFF2-40B4-BE49-F238E27FC236}">
                <a16:creationId xmlns:a16="http://schemas.microsoft.com/office/drawing/2014/main" id="{9839B48D-647A-4C2F-ADAF-16A5A540A80E}"/>
              </a:ext>
            </a:extLst>
          </p:cNvPr>
          <p:cNvSpPr>
            <a:spLocks noGrp="1"/>
          </p:cNvSpPr>
          <p:nvPr>
            <p:ph type="body" idx="1"/>
          </p:nvPr>
        </p:nvSpPr>
        <p:spPr/>
        <p:txBody>
          <a:bodyPr/>
          <a:lstStyle/>
          <a:p>
            <a:r>
              <a:rPr lang="en-US" sz="2400" dirty="0"/>
              <a:t>Two editors widely used on Linux systems are vi and emacs</a:t>
            </a:r>
          </a:p>
          <a:p>
            <a:r>
              <a:rPr lang="en-US" sz="2400" dirty="0"/>
              <a:t>Windows provides Notepad. </a:t>
            </a:r>
          </a:p>
          <a:p>
            <a:r>
              <a:rPr lang="en-US" sz="2400" dirty="0"/>
              <a:t>macOS provides TextEdit. </a:t>
            </a:r>
          </a:p>
          <a:p>
            <a:r>
              <a:rPr lang="en-US" sz="2400" dirty="0"/>
              <a:t>Many freeware and shareware editors are also available online, including </a:t>
            </a:r>
          </a:p>
          <a:p>
            <a:pPr lvl="1"/>
            <a:r>
              <a:rPr lang="en-US" sz="2000" dirty="0"/>
              <a:t>Notepad++ (</a:t>
            </a:r>
            <a:r>
              <a:rPr lang="en-US" sz="2000" dirty="0">
                <a:hlinkClick r:id="rId2"/>
              </a:rPr>
              <a:t>http://notepad-plus-plus.org</a:t>
            </a:r>
            <a:r>
              <a:rPr lang="en-US" sz="2000" dirty="0"/>
              <a:t>)</a:t>
            </a:r>
          </a:p>
          <a:p>
            <a:pPr lvl="1"/>
            <a:r>
              <a:rPr lang="en-US" sz="2000" dirty="0" err="1"/>
              <a:t>EditPlus</a:t>
            </a:r>
            <a:r>
              <a:rPr lang="en-US" sz="2000" dirty="0"/>
              <a:t> (</a:t>
            </a:r>
            <a:r>
              <a:rPr lang="en-US" sz="2000" dirty="0">
                <a:hlinkClick r:id="rId3"/>
              </a:rPr>
              <a:t>http://www.editplus.com</a:t>
            </a:r>
            <a:r>
              <a:rPr lang="en-US" sz="2000" dirty="0"/>
              <a:t>)</a:t>
            </a:r>
          </a:p>
          <a:p>
            <a:pPr lvl="1"/>
            <a:r>
              <a:rPr lang="en-US" sz="2000" dirty="0" err="1"/>
              <a:t>TextPad</a:t>
            </a:r>
            <a:r>
              <a:rPr lang="en-US" sz="2000" dirty="0"/>
              <a:t> (</a:t>
            </a:r>
            <a:r>
              <a:rPr lang="en-US" sz="2000" dirty="0">
                <a:hlinkClick r:id="rId4"/>
              </a:rPr>
              <a:t>http://www.textpad.com</a:t>
            </a:r>
            <a:r>
              <a:rPr lang="en-US" sz="2000" dirty="0"/>
              <a:t>)</a:t>
            </a:r>
          </a:p>
          <a:p>
            <a:pPr lvl="1"/>
            <a:r>
              <a:rPr lang="en-US" sz="2000" dirty="0" err="1"/>
              <a:t>jEdit</a:t>
            </a:r>
            <a:r>
              <a:rPr lang="en-US" sz="2000" dirty="0"/>
              <a:t> (http://www.jedit.org) and more.</a:t>
            </a:r>
          </a:p>
          <a:p>
            <a:endParaRPr lang="nl-NL" sz="2400" dirty="0"/>
          </a:p>
        </p:txBody>
      </p:sp>
      <p:sp>
        <p:nvSpPr>
          <p:cNvPr id="4" name="Footer Placeholder 3">
            <a:extLst>
              <a:ext uri="{FF2B5EF4-FFF2-40B4-BE49-F238E27FC236}">
                <a16:creationId xmlns:a16="http://schemas.microsoft.com/office/drawing/2014/main" id="{C40C8C97-F6A2-4015-BA5F-F4760E87F70B}"/>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0007944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2267-A22D-4F40-AF62-B0208EB7FCCB}"/>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81923" name="Text Placeholder 2">
            <a:extLst>
              <a:ext uri="{FF2B5EF4-FFF2-40B4-BE49-F238E27FC236}">
                <a16:creationId xmlns:a16="http://schemas.microsoft.com/office/drawing/2014/main" id="{9839B48D-647A-4C2F-ADAF-16A5A540A80E}"/>
              </a:ext>
            </a:extLst>
          </p:cNvPr>
          <p:cNvSpPr>
            <a:spLocks noGrp="1"/>
          </p:cNvSpPr>
          <p:nvPr>
            <p:ph type="body" idx="1"/>
          </p:nvPr>
        </p:nvSpPr>
        <p:spPr/>
        <p:txBody>
          <a:bodyPr/>
          <a:lstStyle/>
          <a:p>
            <a:r>
              <a:rPr lang="en-US" sz="2400" b="1" dirty="0"/>
              <a:t>Integrated development environments (IDEs)</a:t>
            </a:r>
            <a:r>
              <a:rPr lang="en-US" sz="2400" dirty="0"/>
              <a:t> provide tools that support the software development process, such as editors, debuggers for locating </a:t>
            </a:r>
            <a:r>
              <a:rPr lang="en-US" sz="2400" b="1" dirty="0"/>
              <a:t>logic errors</a:t>
            </a:r>
            <a:r>
              <a:rPr lang="en-US" sz="2400" dirty="0"/>
              <a:t> that cause programs to execute incorrectly and more. </a:t>
            </a:r>
          </a:p>
          <a:p>
            <a:r>
              <a:rPr lang="en-US" sz="2400" dirty="0"/>
              <a:t>The most popular Java IDEs are:</a:t>
            </a:r>
          </a:p>
          <a:p>
            <a:pPr lvl="2"/>
            <a:r>
              <a:rPr lang="en-US" sz="2400" dirty="0"/>
              <a:t>Eclipse (http://www.eclipse.org)</a:t>
            </a:r>
          </a:p>
          <a:p>
            <a:pPr lvl="2"/>
            <a:r>
              <a:rPr lang="fi-FI" sz="2400" dirty="0"/>
              <a:t>IntelliJ IDEA (http://www.jetbrains.com)</a:t>
            </a:r>
          </a:p>
          <a:p>
            <a:pPr lvl="2"/>
            <a:r>
              <a:rPr lang="nl-NL" sz="2400" dirty="0"/>
              <a:t>NetBeans (http://www.netbeans.org)</a:t>
            </a:r>
          </a:p>
        </p:txBody>
      </p:sp>
      <p:sp>
        <p:nvSpPr>
          <p:cNvPr id="4" name="Footer Placeholder 3">
            <a:extLst>
              <a:ext uri="{FF2B5EF4-FFF2-40B4-BE49-F238E27FC236}">
                <a16:creationId xmlns:a16="http://schemas.microsoft.com/office/drawing/2014/main" id="{C40C8C97-F6A2-4015-BA5F-F4760E87F70B}"/>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5788795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AE8C-A202-4268-A800-47D7471AF09A}"/>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83971" name="Text Placeholder 2">
            <a:extLst>
              <a:ext uri="{FF2B5EF4-FFF2-40B4-BE49-F238E27FC236}">
                <a16:creationId xmlns:a16="http://schemas.microsoft.com/office/drawing/2014/main" id="{D9C4B6B7-0999-4333-88E4-95EDB6F3076A}"/>
              </a:ext>
            </a:extLst>
          </p:cNvPr>
          <p:cNvSpPr>
            <a:spLocks noGrp="1"/>
          </p:cNvSpPr>
          <p:nvPr>
            <p:ph type="body" idx="1"/>
          </p:nvPr>
        </p:nvSpPr>
        <p:spPr/>
        <p:txBody>
          <a:bodyPr/>
          <a:lstStyle/>
          <a:p>
            <a:pPr eaLnBrk="1" hangingPunct="1"/>
            <a:r>
              <a:rPr lang="en-US" altLang="en-US" dirty="0">
                <a:solidFill>
                  <a:srgbClr val="000000"/>
                </a:solidFill>
              </a:rPr>
              <a:t>Phase 2: Compiling a Java Program into Bytecodes</a:t>
            </a:r>
          </a:p>
          <a:p>
            <a:pPr lvl="1" eaLnBrk="1" hangingPunct="1"/>
            <a:r>
              <a:rPr lang="en-US" altLang="en-US" dirty="0">
                <a:solidFill>
                  <a:srgbClr val="000000"/>
                </a:solidFill>
              </a:rPr>
              <a:t>Use the command </a:t>
            </a:r>
            <a:r>
              <a:rPr lang="en-US" altLang="en-US" dirty="0" err="1">
                <a:solidFill>
                  <a:srgbClr val="0000FF"/>
                </a:solidFill>
              </a:rPr>
              <a:t>javac</a:t>
            </a:r>
            <a:r>
              <a:rPr lang="en-US" altLang="en-US" dirty="0">
                <a:solidFill>
                  <a:srgbClr val="000000"/>
                </a:solidFill>
              </a:rPr>
              <a:t> (the </a:t>
            </a:r>
            <a:r>
              <a:rPr lang="en-US" altLang="en-US" dirty="0">
                <a:solidFill>
                  <a:srgbClr val="0000FF"/>
                </a:solidFill>
              </a:rPr>
              <a:t>Java compiler</a:t>
            </a:r>
            <a:r>
              <a:rPr lang="en-US" altLang="en-US" dirty="0">
                <a:solidFill>
                  <a:srgbClr val="000000"/>
                </a:solidFill>
              </a:rPr>
              <a:t>) to </a:t>
            </a:r>
            <a:r>
              <a:rPr lang="en-US" altLang="en-US" dirty="0">
                <a:solidFill>
                  <a:srgbClr val="0000FF"/>
                </a:solidFill>
              </a:rPr>
              <a:t>compile</a:t>
            </a:r>
            <a:r>
              <a:rPr lang="en-US" altLang="en-US" dirty="0">
                <a:solidFill>
                  <a:srgbClr val="000000"/>
                </a:solidFill>
              </a:rPr>
              <a:t> a program. For example, to compile a program called </a:t>
            </a:r>
            <a:r>
              <a:rPr lang="en-US" altLang="en-US" dirty="0">
                <a:solidFill>
                  <a:srgbClr val="000000"/>
                </a:solidFill>
                <a:latin typeface="Consolas" panose="020B0609020204030204" pitchFamily="49" charset="0"/>
              </a:rPr>
              <a:t>Welcome.java</a:t>
            </a:r>
            <a:r>
              <a:rPr lang="en-US" altLang="en-US" dirty="0">
                <a:solidFill>
                  <a:srgbClr val="000000"/>
                </a:solidFill>
              </a:rPr>
              <a:t>, you’d type</a:t>
            </a:r>
          </a:p>
          <a:p>
            <a:pPr lvl="2" eaLnBrk="1" hangingPunct="1"/>
            <a:r>
              <a:rPr lang="en-US" altLang="en-US" dirty="0" err="1">
                <a:solidFill>
                  <a:srgbClr val="000000"/>
                </a:solidFill>
                <a:latin typeface="Consolas" panose="020B0609020204030204" pitchFamily="49" charset="0"/>
              </a:rPr>
              <a:t>javac</a:t>
            </a:r>
            <a:r>
              <a:rPr lang="en-US" altLang="en-US" dirty="0">
                <a:solidFill>
                  <a:srgbClr val="000000"/>
                </a:solidFill>
                <a:latin typeface="Consolas" panose="020B0609020204030204" pitchFamily="49" charset="0"/>
              </a:rPr>
              <a:t> Welcome.java</a:t>
            </a:r>
          </a:p>
          <a:p>
            <a:pPr lvl="1" eaLnBrk="1" hangingPunct="1"/>
            <a:r>
              <a:rPr lang="en-US" altLang="en-US" dirty="0">
                <a:solidFill>
                  <a:srgbClr val="000000"/>
                </a:solidFill>
              </a:rPr>
              <a:t>If the program compiles, the compiler produces a </a:t>
            </a:r>
            <a:r>
              <a:rPr lang="en-US" altLang="en-US" dirty="0">
                <a:solidFill>
                  <a:srgbClr val="0000FF"/>
                </a:solidFill>
              </a:rPr>
              <a:t>.class</a:t>
            </a:r>
            <a:r>
              <a:rPr lang="en-US" altLang="en-US" dirty="0">
                <a:solidFill>
                  <a:srgbClr val="000000"/>
                </a:solidFill>
              </a:rPr>
              <a:t> file called </a:t>
            </a:r>
            <a:r>
              <a:rPr lang="en-US" altLang="en-US" dirty="0" err="1">
                <a:solidFill>
                  <a:srgbClr val="000000"/>
                </a:solidFill>
                <a:latin typeface="Consolas" panose="020B0609020204030204" pitchFamily="49" charset="0"/>
              </a:rPr>
              <a:t>Welcome.class</a:t>
            </a:r>
            <a:r>
              <a:rPr lang="en-US" altLang="en-US" dirty="0">
                <a:solidFill>
                  <a:srgbClr val="000000"/>
                </a:solidFill>
              </a:rPr>
              <a:t> that contains the compiled version. </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5EC884DE-47D7-4574-8107-8F5ABB9A901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94938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08FB-8477-4968-BE10-0E93910DB56C}"/>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1.1  Introduction (Cont.)</a:t>
            </a:r>
          </a:p>
        </p:txBody>
      </p:sp>
      <p:sp>
        <p:nvSpPr>
          <p:cNvPr id="15363" name="Text Placeholder 2">
            <a:extLst>
              <a:ext uri="{FF2B5EF4-FFF2-40B4-BE49-F238E27FC236}">
                <a16:creationId xmlns:a16="http://schemas.microsoft.com/office/drawing/2014/main" id="{60FBB847-B3CF-4D4A-BC89-194D6366EB5C}"/>
              </a:ext>
            </a:extLst>
          </p:cNvPr>
          <p:cNvSpPr>
            <a:spLocks noGrp="1"/>
          </p:cNvSpPr>
          <p:nvPr>
            <p:ph type="body" idx="1"/>
          </p:nvPr>
        </p:nvSpPr>
        <p:spPr/>
        <p:txBody>
          <a:bodyPr/>
          <a:lstStyle/>
          <a:p>
            <a:pPr eaLnBrk="1" hangingPunct="1"/>
            <a:r>
              <a:rPr lang="en-US" altLang="en-US" sz="2400" dirty="0">
                <a:solidFill>
                  <a:srgbClr val="000000"/>
                </a:solidFill>
              </a:rPr>
              <a:t>For many organizations, the preferred language for meeting their enterprise programming needs is Java. </a:t>
            </a:r>
          </a:p>
          <a:p>
            <a:pPr eaLnBrk="1" hangingPunct="1"/>
            <a:r>
              <a:rPr lang="en-US" altLang="en-US" sz="2400" dirty="0">
                <a:solidFill>
                  <a:srgbClr val="000000"/>
                </a:solidFill>
              </a:rPr>
              <a:t>Java is also widely used for implementing Internet-based applications and software for devices that communicate over a network. </a:t>
            </a:r>
          </a:p>
          <a:p>
            <a:r>
              <a:rPr lang="en-US" sz="2400" dirty="0"/>
              <a:t>There are billions of personal computers in use and an even larger number of mobile devices with computers at their core</a:t>
            </a:r>
          </a:p>
          <a:p>
            <a:r>
              <a:rPr lang="en-US" sz="2400" dirty="0"/>
              <a:t>According to Oracle’s 2016 </a:t>
            </a:r>
            <a:r>
              <a:rPr lang="en-US" sz="2400" dirty="0" err="1"/>
              <a:t>JavaOne</a:t>
            </a:r>
            <a:r>
              <a:rPr lang="en-US" sz="2400" dirty="0"/>
              <a:t> conference keynote presentation (</a:t>
            </a:r>
            <a:r>
              <a:rPr lang="en-US" sz="2400" dirty="0">
                <a:hlinkClick r:id="rId2"/>
              </a:rPr>
              <a:t>http://bit.ly/JavaOne2016Keynote</a:t>
            </a:r>
            <a:r>
              <a:rPr lang="en-US" sz="2400" dirty="0"/>
              <a:t>), there are now 10 million Java developers worldwide and Java runs on 15 billion devices (Fig. 1.1), including two billion vehicles and 350 million medical devices. </a:t>
            </a:r>
          </a:p>
          <a:p>
            <a:r>
              <a:rPr lang="en-US" sz="2400" dirty="0"/>
              <a:t>In addition, the explosive growth of mobile phones, tablets and other devices is creating significant opportunities for programming mobile apps. </a:t>
            </a:r>
          </a:p>
          <a:p>
            <a:pPr eaLnBrk="1" hangingPunct="1"/>
            <a:endParaRPr lang="en-US" altLang="en-US" sz="2400" dirty="0">
              <a:solidFill>
                <a:srgbClr val="000000"/>
              </a:solidFill>
            </a:endParaRPr>
          </a:p>
        </p:txBody>
      </p:sp>
      <p:sp>
        <p:nvSpPr>
          <p:cNvPr id="4" name="Footer Placeholder 3">
            <a:extLst>
              <a:ext uri="{FF2B5EF4-FFF2-40B4-BE49-F238E27FC236}">
                <a16:creationId xmlns:a16="http://schemas.microsoft.com/office/drawing/2014/main" id="{6164CFFD-ED93-419F-BD95-5DB4121F12A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0498027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2">
            <a:extLst>
              <a:ext uri="{FF2B5EF4-FFF2-40B4-BE49-F238E27FC236}">
                <a16:creationId xmlns:a16="http://schemas.microsoft.com/office/drawing/2014/main" id="{D86B00BD-B4F3-4E21-85E6-E1A9218A8F2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55775"/>
            <a:ext cx="12192000" cy="3346450"/>
          </a:xfrm>
          <a:prstGeom prst="rect">
            <a:avLst/>
          </a:prstGeom>
        </p:spPr>
      </p:pic>
      <p:sp>
        <p:nvSpPr>
          <p:cNvPr id="4" name="Footer Placeholder 3">
            <a:extLst>
              <a:ext uri="{FF2B5EF4-FFF2-40B4-BE49-F238E27FC236}">
                <a16:creationId xmlns:a16="http://schemas.microsoft.com/office/drawing/2014/main" id="{953FA05C-BED0-4799-8345-0790138FDDB4}"/>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5539918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3">
            <a:extLst>
              <a:ext uri="{FF2B5EF4-FFF2-40B4-BE49-F238E27FC236}">
                <a16:creationId xmlns:a16="http://schemas.microsoft.com/office/drawing/2014/main" id="{3225E7D3-FD9F-441C-91B6-48A0AE1248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23850"/>
            <a:ext cx="12192000" cy="6210300"/>
          </a:xfrm>
          <a:prstGeom prst="rect">
            <a:avLst/>
          </a:prstGeom>
        </p:spPr>
      </p:pic>
      <p:sp>
        <p:nvSpPr>
          <p:cNvPr id="4" name="Footer Placeholder 3">
            <a:extLst>
              <a:ext uri="{FF2B5EF4-FFF2-40B4-BE49-F238E27FC236}">
                <a16:creationId xmlns:a16="http://schemas.microsoft.com/office/drawing/2014/main" id="{03BCC46F-3638-42CB-9BE2-1C74551D3A48}"/>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2771027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4DBD-61B1-4BBD-A1BF-CB7805BEA86D}"/>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86019" name="Text Placeholder 2">
            <a:extLst>
              <a:ext uri="{FF2B5EF4-FFF2-40B4-BE49-F238E27FC236}">
                <a16:creationId xmlns:a16="http://schemas.microsoft.com/office/drawing/2014/main" id="{CF7DF82A-2EB7-49E2-A81F-BF140D474243}"/>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Java compiler translates Java source code into </a:t>
            </a:r>
            <a:r>
              <a:rPr lang="en-US" altLang="en-US" sz="2500" dirty="0">
                <a:solidFill>
                  <a:srgbClr val="0000FF"/>
                </a:solidFill>
              </a:rPr>
              <a:t>bytecodes</a:t>
            </a:r>
            <a:r>
              <a:rPr lang="en-US" altLang="en-US" sz="2500" dirty="0">
                <a:solidFill>
                  <a:srgbClr val="000000"/>
                </a:solidFill>
              </a:rPr>
              <a:t> that represent the tasks to execute.</a:t>
            </a:r>
          </a:p>
          <a:p>
            <a:pPr eaLnBrk="1" hangingPunct="1">
              <a:lnSpc>
                <a:spcPct val="90000"/>
              </a:lnSpc>
            </a:pPr>
            <a:r>
              <a:rPr lang="en-US" altLang="en-US" sz="2500" dirty="0">
                <a:solidFill>
                  <a:srgbClr val="000000"/>
                </a:solidFill>
              </a:rPr>
              <a:t>The </a:t>
            </a:r>
            <a:r>
              <a:rPr lang="en-US" altLang="en-US" sz="2500" dirty="0">
                <a:solidFill>
                  <a:srgbClr val="0000FF"/>
                </a:solidFill>
              </a:rPr>
              <a:t>Java Virtual Machine </a:t>
            </a:r>
            <a:r>
              <a:rPr lang="en-US" altLang="en-US" sz="2500" dirty="0">
                <a:solidFill>
                  <a:srgbClr val="000000"/>
                </a:solidFill>
              </a:rPr>
              <a:t>(</a:t>
            </a:r>
            <a:r>
              <a:rPr lang="en-US" altLang="en-US" sz="2500" dirty="0">
                <a:solidFill>
                  <a:srgbClr val="0000FF"/>
                </a:solidFill>
              </a:rPr>
              <a:t>JVM</a:t>
            </a:r>
            <a:r>
              <a:rPr lang="en-US" altLang="en-US" sz="2500" dirty="0">
                <a:solidFill>
                  <a:srgbClr val="000000"/>
                </a:solidFill>
              </a:rPr>
              <a:t>)—a part of the JDK and the foundation of the Java platform—executes bytecodes.</a:t>
            </a:r>
          </a:p>
          <a:p>
            <a:pPr eaLnBrk="1" hangingPunct="1">
              <a:lnSpc>
                <a:spcPct val="90000"/>
              </a:lnSpc>
            </a:pPr>
            <a:r>
              <a:rPr lang="en-US" altLang="en-US" sz="2500" dirty="0">
                <a:solidFill>
                  <a:srgbClr val="0000FF"/>
                </a:solidFill>
              </a:rPr>
              <a:t>Virtual machine </a:t>
            </a:r>
            <a:r>
              <a:rPr lang="en-US" altLang="en-US" sz="2500" dirty="0">
                <a:solidFill>
                  <a:srgbClr val="000000"/>
                </a:solidFill>
              </a:rPr>
              <a:t>(</a:t>
            </a:r>
            <a:r>
              <a:rPr lang="en-US" altLang="en-US" sz="2500" dirty="0">
                <a:solidFill>
                  <a:srgbClr val="0000FF"/>
                </a:solidFill>
              </a:rPr>
              <a:t>VM</a:t>
            </a:r>
            <a:r>
              <a:rPr lang="en-US" altLang="en-US" sz="2500" dirty="0">
                <a:solidFill>
                  <a:srgbClr val="000000"/>
                </a:solidFill>
              </a:rPr>
              <a:t>)—a software application that simulates a computer</a:t>
            </a:r>
          </a:p>
          <a:p>
            <a:pPr lvl="1" eaLnBrk="1" hangingPunct="1">
              <a:lnSpc>
                <a:spcPct val="90000"/>
              </a:lnSpc>
            </a:pPr>
            <a:r>
              <a:rPr lang="en-US" altLang="en-US" sz="2100" dirty="0">
                <a:solidFill>
                  <a:srgbClr val="000000"/>
                </a:solidFill>
              </a:rPr>
              <a:t>Hides the underlying operating system and hardware from the programs that interact with it.</a:t>
            </a:r>
          </a:p>
          <a:p>
            <a:pPr eaLnBrk="1" hangingPunct="1">
              <a:lnSpc>
                <a:spcPct val="90000"/>
              </a:lnSpc>
            </a:pPr>
            <a:r>
              <a:rPr lang="en-US" altLang="en-US" sz="2500" dirty="0">
                <a:solidFill>
                  <a:srgbClr val="000000"/>
                </a:solidFill>
              </a:rPr>
              <a:t>If the same VM is implemented on many computer platforms, applications written for that type of VM can be used on all those platforms.</a:t>
            </a:r>
          </a:p>
        </p:txBody>
      </p:sp>
      <p:sp>
        <p:nvSpPr>
          <p:cNvPr id="4" name="Footer Placeholder 3">
            <a:extLst>
              <a:ext uri="{FF2B5EF4-FFF2-40B4-BE49-F238E27FC236}">
                <a16:creationId xmlns:a16="http://schemas.microsoft.com/office/drawing/2014/main" id="{73914C55-0302-40CA-826F-1DAE87B299CD}"/>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1918465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F33E-33B7-42B2-BCEE-23DFADB73196}"/>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87043" name="Text Placeholder 2">
            <a:extLst>
              <a:ext uri="{FF2B5EF4-FFF2-40B4-BE49-F238E27FC236}">
                <a16:creationId xmlns:a16="http://schemas.microsoft.com/office/drawing/2014/main" id="{2EAF518D-CC10-4D6F-A1DA-59D3440C2CE1}"/>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Bytecode instructions are </a:t>
            </a:r>
            <a:r>
              <a:rPr lang="en-US" altLang="en-US" sz="2500" i="1" dirty="0">
                <a:solidFill>
                  <a:srgbClr val="000000"/>
                </a:solidFill>
              </a:rPr>
              <a:t>platform independent</a:t>
            </a:r>
          </a:p>
          <a:p>
            <a:pPr eaLnBrk="1" hangingPunct="1">
              <a:lnSpc>
                <a:spcPct val="90000"/>
              </a:lnSpc>
            </a:pPr>
            <a:r>
              <a:rPr lang="en-US" altLang="en-US" sz="2500" dirty="0">
                <a:solidFill>
                  <a:srgbClr val="000000"/>
                </a:solidFill>
              </a:rPr>
              <a:t>Bytecodes are </a:t>
            </a:r>
            <a:r>
              <a:rPr lang="en-US" altLang="en-US" sz="2500" dirty="0">
                <a:solidFill>
                  <a:srgbClr val="0000FF"/>
                </a:solidFill>
              </a:rPr>
              <a:t>portable</a:t>
            </a:r>
          </a:p>
          <a:p>
            <a:pPr lvl="1" eaLnBrk="1" hangingPunct="1">
              <a:lnSpc>
                <a:spcPct val="90000"/>
              </a:lnSpc>
            </a:pPr>
            <a:r>
              <a:rPr lang="en-US" altLang="en-US" sz="2100" dirty="0">
                <a:solidFill>
                  <a:srgbClr val="000000"/>
                </a:solidFill>
              </a:rPr>
              <a:t>The same bytecode instructions can execute on any platform containing a JVM that understands the version of Java in which the bytecode instructions were compiled.</a:t>
            </a:r>
          </a:p>
          <a:p>
            <a:pPr eaLnBrk="1" hangingPunct="1">
              <a:lnSpc>
                <a:spcPct val="90000"/>
              </a:lnSpc>
            </a:pPr>
            <a:r>
              <a:rPr lang="en-US" altLang="en-US" sz="2500" dirty="0">
                <a:solidFill>
                  <a:srgbClr val="000000"/>
                </a:solidFill>
              </a:rPr>
              <a:t>The JVM is invoked by the </a:t>
            </a:r>
            <a:r>
              <a:rPr lang="en-US" altLang="en-US" sz="2500" dirty="0">
                <a:solidFill>
                  <a:srgbClr val="0000FF"/>
                </a:solidFill>
              </a:rPr>
              <a:t>java</a:t>
            </a:r>
            <a:r>
              <a:rPr lang="en-US" altLang="en-US" sz="2500" dirty="0">
                <a:solidFill>
                  <a:srgbClr val="000000"/>
                </a:solidFill>
              </a:rPr>
              <a:t> command. For example, to execute a Java application called </a:t>
            </a:r>
            <a:r>
              <a:rPr lang="en-US" altLang="en-US" sz="2500" dirty="0">
                <a:solidFill>
                  <a:srgbClr val="000000"/>
                </a:solidFill>
                <a:latin typeface="Consolas" panose="020B0609020204030204" pitchFamily="49" charset="0"/>
              </a:rPr>
              <a:t>Welcome</a:t>
            </a:r>
            <a:r>
              <a:rPr lang="en-US" altLang="en-US" sz="2500" dirty="0">
                <a:solidFill>
                  <a:srgbClr val="000000"/>
                </a:solidFill>
              </a:rPr>
              <a:t>, you’d type the command</a:t>
            </a:r>
          </a:p>
          <a:p>
            <a:pPr lvl="2" eaLnBrk="1" hangingPunct="1">
              <a:lnSpc>
                <a:spcPct val="90000"/>
              </a:lnSpc>
            </a:pPr>
            <a:r>
              <a:rPr lang="en-US" altLang="en-US" sz="1900" dirty="0">
                <a:solidFill>
                  <a:srgbClr val="000000"/>
                </a:solidFill>
                <a:latin typeface="Consolas" panose="020B0609020204030204" pitchFamily="49" charset="0"/>
              </a:rPr>
              <a:t>java Welcome</a:t>
            </a:r>
          </a:p>
        </p:txBody>
      </p:sp>
      <p:sp>
        <p:nvSpPr>
          <p:cNvPr id="4" name="Footer Placeholder 3">
            <a:extLst>
              <a:ext uri="{FF2B5EF4-FFF2-40B4-BE49-F238E27FC236}">
                <a16:creationId xmlns:a16="http://schemas.microsoft.com/office/drawing/2014/main" id="{8A438DAF-60B8-4210-8847-08FF342B82CB}"/>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3822772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1B07-91B4-4E0F-9D99-6A3AEF51E353}"/>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88067" name="Text Placeholder 2">
            <a:extLst>
              <a:ext uri="{FF2B5EF4-FFF2-40B4-BE49-F238E27FC236}">
                <a16:creationId xmlns:a16="http://schemas.microsoft.com/office/drawing/2014/main" id="{622EF7DD-26D0-4EE2-A9D4-5E7192DC0A57}"/>
              </a:ext>
            </a:extLst>
          </p:cNvPr>
          <p:cNvSpPr>
            <a:spLocks noGrp="1"/>
          </p:cNvSpPr>
          <p:nvPr>
            <p:ph type="body" idx="1"/>
          </p:nvPr>
        </p:nvSpPr>
        <p:spPr/>
        <p:txBody>
          <a:bodyPr/>
          <a:lstStyle/>
          <a:p>
            <a:pPr eaLnBrk="1" hangingPunct="1">
              <a:lnSpc>
                <a:spcPct val="90000"/>
              </a:lnSpc>
            </a:pPr>
            <a:r>
              <a:rPr lang="en-US" altLang="en-US" dirty="0">
                <a:solidFill>
                  <a:srgbClr val="000000"/>
                </a:solidFill>
              </a:rPr>
              <a:t>Phase 3: Loading a Program into Memory</a:t>
            </a:r>
          </a:p>
          <a:p>
            <a:pPr lvl="1" eaLnBrk="1" hangingPunct="1">
              <a:lnSpc>
                <a:spcPct val="90000"/>
              </a:lnSpc>
            </a:pPr>
            <a:r>
              <a:rPr lang="en-US" altLang="en-US" dirty="0">
                <a:solidFill>
                  <a:srgbClr val="000000"/>
                </a:solidFill>
              </a:rPr>
              <a:t>The JVM places the program in memory to execute it—this is known as </a:t>
            </a:r>
            <a:r>
              <a:rPr lang="en-US" altLang="en-US" dirty="0">
                <a:solidFill>
                  <a:srgbClr val="0000FF"/>
                </a:solidFill>
              </a:rPr>
              <a:t>loading</a:t>
            </a:r>
            <a:r>
              <a:rPr lang="en-US" altLang="en-US" i="1" dirty="0">
                <a:solidFill>
                  <a:srgbClr val="000000"/>
                </a:solidFill>
              </a:rPr>
              <a:t>.</a:t>
            </a:r>
          </a:p>
          <a:p>
            <a:pPr lvl="1" eaLnBrk="1" hangingPunct="1">
              <a:lnSpc>
                <a:spcPct val="90000"/>
              </a:lnSpc>
            </a:pPr>
            <a:r>
              <a:rPr lang="en-US" altLang="en-US" dirty="0">
                <a:solidFill>
                  <a:srgbClr val="0000FF"/>
                </a:solidFill>
              </a:rPr>
              <a:t>Class loader</a:t>
            </a:r>
            <a:r>
              <a:rPr lang="en-US" altLang="en-US" i="1" dirty="0">
                <a:solidFill>
                  <a:srgbClr val="000000"/>
                </a:solidFill>
              </a:rPr>
              <a:t> </a:t>
            </a:r>
            <a:r>
              <a:rPr lang="en-US" altLang="en-US" dirty="0">
                <a:solidFill>
                  <a:srgbClr val="000000"/>
                </a:solidFill>
              </a:rPr>
              <a:t>takes the </a:t>
            </a:r>
            <a:r>
              <a:rPr lang="en-US" altLang="en-US" dirty="0">
                <a:solidFill>
                  <a:srgbClr val="000000"/>
                </a:solidFill>
                <a:latin typeface="Consolas" panose="020B0609020204030204" pitchFamily="49" charset="0"/>
              </a:rPr>
              <a:t>.class</a:t>
            </a:r>
            <a:r>
              <a:rPr lang="en-US" altLang="en-US" dirty="0">
                <a:solidFill>
                  <a:srgbClr val="000000"/>
                </a:solidFill>
              </a:rPr>
              <a:t> files containing the program’s bytecodes and transfers them to primary memory.</a:t>
            </a:r>
          </a:p>
          <a:p>
            <a:pPr lvl="1" eaLnBrk="1" hangingPunct="1">
              <a:lnSpc>
                <a:spcPct val="90000"/>
              </a:lnSpc>
            </a:pPr>
            <a:r>
              <a:rPr lang="en-US" altLang="en-US" dirty="0">
                <a:solidFill>
                  <a:srgbClr val="000000"/>
                </a:solidFill>
              </a:rPr>
              <a:t>Also loads any of the </a:t>
            </a:r>
            <a:r>
              <a:rPr lang="en-US" altLang="en-US" dirty="0">
                <a:solidFill>
                  <a:srgbClr val="000000"/>
                </a:solidFill>
                <a:latin typeface="Consolas" panose="020B0609020204030204" pitchFamily="49" charset="0"/>
              </a:rPr>
              <a:t>.class</a:t>
            </a:r>
            <a:r>
              <a:rPr lang="en-US" altLang="en-US" dirty="0">
                <a:solidFill>
                  <a:srgbClr val="000000"/>
                </a:solidFill>
              </a:rPr>
              <a:t> files provided by Java that your program uses.</a:t>
            </a:r>
          </a:p>
          <a:p>
            <a:pPr eaLnBrk="1" hangingPunct="1">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.class</a:t>
            </a:r>
            <a:r>
              <a:rPr lang="en-US" altLang="en-US" dirty="0">
                <a:solidFill>
                  <a:srgbClr val="000000"/>
                </a:solidFill>
              </a:rPr>
              <a:t> files can be loaded from a disk on your system or over a network. </a:t>
            </a:r>
          </a:p>
          <a:p>
            <a:pPr eaLnBrk="1" hangingPunct="1">
              <a:lnSpc>
                <a:spcPct val="90000"/>
              </a:lnSpc>
            </a:pPr>
            <a:endParaRPr lang="en-US" altLang="en-US" dirty="0">
              <a:solidFill>
                <a:srgbClr val="000000"/>
              </a:solidFill>
            </a:endParaRPr>
          </a:p>
        </p:txBody>
      </p:sp>
      <p:sp>
        <p:nvSpPr>
          <p:cNvPr id="4" name="Footer Placeholder 3">
            <a:extLst>
              <a:ext uri="{FF2B5EF4-FFF2-40B4-BE49-F238E27FC236}">
                <a16:creationId xmlns:a16="http://schemas.microsoft.com/office/drawing/2014/main" id="{475C7EDC-B398-4EC8-BCAA-A144671FE5A4}"/>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4200019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4">
            <a:extLst>
              <a:ext uri="{FF2B5EF4-FFF2-40B4-BE49-F238E27FC236}">
                <a16:creationId xmlns:a16="http://schemas.microsoft.com/office/drawing/2014/main" id="{9392C0A3-8B59-49CD-B673-280AC4D7413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1538"/>
            <a:ext cx="12192000" cy="5113337"/>
          </a:xfrm>
          <a:prstGeom prst="rect">
            <a:avLst/>
          </a:prstGeom>
        </p:spPr>
      </p:pic>
      <p:sp>
        <p:nvSpPr>
          <p:cNvPr id="4" name="Footer Placeholder 3">
            <a:extLst>
              <a:ext uri="{FF2B5EF4-FFF2-40B4-BE49-F238E27FC236}">
                <a16:creationId xmlns:a16="http://schemas.microsoft.com/office/drawing/2014/main" id="{3B7374BD-EFF3-4927-ADD7-A9AD1E3709E8}"/>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7060357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1502-6C7B-4229-B44B-C4F6100A1616}"/>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90115" name="Text Placeholder 2">
            <a:extLst>
              <a:ext uri="{FF2B5EF4-FFF2-40B4-BE49-F238E27FC236}">
                <a16:creationId xmlns:a16="http://schemas.microsoft.com/office/drawing/2014/main" id="{51D98C50-3E5C-49D1-BF82-376BF9248E46}"/>
              </a:ext>
            </a:extLst>
          </p:cNvPr>
          <p:cNvSpPr>
            <a:spLocks noGrp="1"/>
          </p:cNvSpPr>
          <p:nvPr>
            <p:ph type="body" idx="1"/>
          </p:nvPr>
        </p:nvSpPr>
        <p:spPr/>
        <p:txBody>
          <a:bodyPr/>
          <a:lstStyle/>
          <a:p>
            <a:pPr eaLnBrk="1" hangingPunct="1"/>
            <a:r>
              <a:rPr lang="en-US" altLang="en-US" dirty="0">
                <a:solidFill>
                  <a:srgbClr val="000000"/>
                </a:solidFill>
              </a:rPr>
              <a:t>Phase 4: Bytecode Verification</a:t>
            </a:r>
          </a:p>
          <a:p>
            <a:pPr lvl="1" eaLnBrk="1" hangingPunct="1"/>
            <a:r>
              <a:rPr lang="en-US" altLang="en-US" dirty="0">
                <a:solidFill>
                  <a:srgbClr val="000000"/>
                </a:solidFill>
              </a:rPr>
              <a:t>As the classes are loaded, the </a:t>
            </a:r>
            <a:r>
              <a:rPr lang="en-US" altLang="en-US" dirty="0">
                <a:solidFill>
                  <a:srgbClr val="0000FF"/>
                </a:solidFill>
              </a:rPr>
              <a:t>bytecode verifier</a:t>
            </a:r>
            <a:r>
              <a:rPr lang="en-US" altLang="en-US" dirty="0">
                <a:solidFill>
                  <a:srgbClr val="000000"/>
                </a:solidFill>
              </a:rPr>
              <a:t> examines their bytecodes </a:t>
            </a:r>
          </a:p>
          <a:p>
            <a:pPr lvl="1" eaLnBrk="1" hangingPunct="1"/>
            <a:r>
              <a:rPr lang="en-US" altLang="en-US" dirty="0">
                <a:solidFill>
                  <a:srgbClr val="000000"/>
                </a:solidFill>
              </a:rPr>
              <a:t>Ensures that they’re valid and do not violate Java’s security restrictions.</a:t>
            </a:r>
          </a:p>
          <a:p>
            <a:pPr eaLnBrk="1" hangingPunct="1"/>
            <a:r>
              <a:rPr lang="en-US" altLang="en-US" dirty="0">
                <a:solidFill>
                  <a:srgbClr val="000000"/>
                </a:solidFill>
              </a:rPr>
              <a:t>Java enforces strong security to make sure that Java programs arriving over the network do not damage your files or your system (as computer viruses and worms might).</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DA13A247-9A5D-4065-9329-372846CCAE25}"/>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9980027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5">
            <a:extLst>
              <a:ext uri="{FF2B5EF4-FFF2-40B4-BE49-F238E27FC236}">
                <a16:creationId xmlns:a16="http://schemas.microsoft.com/office/drawing/2014/main" id="{D0E019C4-1446-46E7-907F-87FDD33DB9D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20775"/>
            <a:ext cx="12192000" cy="4614863"/>
          </a:xfrm>
          <a:prstGeom prst="rect">
            <a:avLst/>
          </a:prstGeom>
        </p:spPr>
      </p:pic>
      <p:sp>
        <p:nvSpPr>
          <p:cNvPr id="4" name="Footer Placeholder 3">
            <a:extLst>
              <a:ext uri="{FF2B5EF4-FFF2-40B4-BE49-F238E27FC236}">
                <a16:creationId xmlns:a16="http://schemas.microsoft.com/office/drawing/2014/main" id="{E8079AF1-038F-471D-A8D3-3048C36BB63D}"/>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1628279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F39E-8D95-4C6F-93B2-567CAAFA8A0F}"/>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92163" name="Text Placeholder 2">
            <a:extLst>
              <a:ext uri="{FF2B5EF4-FFF2-40B4-BE49-F238E27FC236}">
                <a16:creationId xmlns:a16="http://schemas.microsoft.com/office/drawing/2014/main" id="{D917FC0D-663C-4243-AC4C-666B0A807C21}"/>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Phase 5: Execution</a:t>
            </a:r>
          </a:p>
          <a:p>
            <a:pPr lvl="1" eaLnBrk="1" hangingPunct="1">
              <a:lnSpc>
                <a:spcPct val="90000"/>
              </a:lnSpc>
            </a:pPr>
            <a:r>
              <a:rPr lang="en-US" altLang="en-US" sz="2100" dirty="0">
                <a:solidFill>
                  <a:srgbClr val="000000"/>
                </a:solidFill>
              </a:rPr>
              <a:t>The JVM </a:t>
            </a:r>
            <a:r>
              <a:rPr lang="en-US" altLang="en-US" sz="2100" dirty="0">
                <a:solidFill>
                  <a:srgbClr val="0000FF"/>
                </a:solidFill>
              </a:rPr>
              <a:t>executes</a:t>
            </a:r>
            <a:r>
              <a:rPr lang="en-US" altLang="en-US" sz="2100" dirty="0">
                <a:solidFill>
                  <a:srgbClr val="000000"/>
                </a:solidFill>
              </a:rPr>
              <a:t> the program’s bytecodes.</a:t>
            </a:r>
          </a:p>
          <a:p>
            <a:pPr lvl="1" eaLnBrk="1" hangingPunct="1">
              <a:lnSpc>
                <a:spcPct val="90000"/>
              </a:lnSpc>
            </a:pPr>
            <a:r>
              <a:rPr lang="en-US" altLang="en-US" sz="2100" dirty="0">
                <a:solidFill>
                  <a:srgbClr val="000000"/>
                </a:solidFill>
              </a:rPr>
              <a:t>JVMs typically execute bytecodes using a combination of interpretation and so-called </a:t>
            </a:r>
            <a:r>
              <a:rPr lang="en-US" altLang="en-US" sz="2100" dirty="0">
                <a:solidFill>
                  <a:srgbClr val="0000FF"/>
                </a:solidFill>
              </a:rPr>
              <a:t>just-in-time (JIT) compilation</a:t>
            </a:r>
            <a:r>
              <a:rPr lang="en-US" altLang="en-US" sz="2100" dirty="0">
                <a:solidFill>
                  <a:srgbClr val="000000"/>
                </a:solidFill>
              </a:rPr>
              <a:t>.</a:t>
            </a:r>
          </a:p>
          <a:p>
            <a:pPr lvl="1" eaLnBrk="1" hangingPunct="1">
              <a:lnSpc>
                <a:spcPct val="90000"/>
              </a:lnSpc>
            </a:pPr>
            <a:r>
              <a:rPr lang="en-US" altLang="en-US" sz="2100" dirty="0">
                <a:solidFill>
                  <a:srgbClr val="000000"/>
                </a:solidFill>
              </a:rPr>
              <a:t>Analyzes the bytecodes as they’re interpreted</a:t>
            </a:r>
          </a:p>
          <a:p>
            <a:pPr lvl="1" eaLnBrk="1" hangingPunct="1">
              <a:lnSpc>
                <a:spcPct val="90000"/>
              </a:lnSpc>
            </a:pPr>
            <a:r>
              <a:rPr lang="en-US" altLang="en-US" sz="2100" dirty="0">
                <a:solidFill>
                  <a:srgbClr val="000000"/>
                </a:solidFill>
              </a:rPr>
              <a:t>A </a:t>
            </a:r>
            <a:r>
              <a:rPr lang="en-US" altLang="en-US" sz="2100" dirty="0">
                <a:solidFill>
                  <a:srgbClr val="0000FF"/>
                </a:solidFill>
              </a:rPr>
              <a:t>just-in-time </a:t>
            </a:r>
            <a:r>
              <a:rPr lang="en-US" altLang="en-US" sz="2100" dirty="0">
                <a:solidFill>
                  <a:srgbClr val="000000"/>
                </a:solidFill>
              </a:rPr>
              <a:t>(</a:t>
            </a:r>
            <a:r>
              <a:rPr lang="en-US" altLang="en-US" sz="2100" dirty="0">
                <a:solidFill>
                  <a:srgbClr val="0000FF"/>
                </a:solidFill>
              </a:rPr>
              <a:t>JIT</a:t>
            </a:r>
            <a:r>
              <a:rPr lang="en-US" altLang="en-US" sz="2100" dirty="0">
                <a:solidFill>
                  <a:srgbClr val="000000"/>
                </a:solidFill>
              </a:rPr>
              <a:t>)</a:t>
            </a:r>
            <a:r>
              <a:rPr lang="en-US" altLang="en-US" sz="2100" dirty="0">
                <a:solidFill>
                  <a:srgbClr val="0000FF"/>
                </a:solidFill>
              </a:rPr>
              <a:t> compiler</a:t>
            </a:r>
            <a:r>
              <a:rPr lang="en-US" altLang="en-US" sz="2100" dirty="0">
                <a:solidFill>
                  <a:srgbClr val="000000"/>
                </a:solidFill>
              </a:rPr>
              <a:t>—such as Oracle’s </a:t>
            </a:r>
            <a:r>
              <a:rPr lang="en-US" altLang="en-US" sz="2100" dirty="0">
                <a:solidFill>
                  <a:srgbClr val="0000FF"/>
                </a:solidFill>
              </a:rPr>
              <a:t>Java </a:t>
            </a:r>
            <a:r>
              <a:rPr lang="en-US" altLang="en-US" sz="2100" dirty="0" err="1">
                <a:solidFill>
                  <a:srgbClr val="0000FF"/>
                </a:solidFill>
              </a:rPr>
              <a:t>HotSpot</a:t>
            </a:r>
            <a:r>
              <a:rPr lang="en-US" altLang="en-US" sz="2100" dirty="0">
                <a:solidFill>
                  <a:srgbClr val="0000FF"/>
                </a:solidFill>
              </a:rPr>
              <a:t>™ compiler</a:t>
            </a:r>
            <a:r>
              <a:rPr lang="en-US" altLang="en-US" sz="2100" dirty="0">
                <a:solidFill>
                  <a:srgbClr val="000000"/>
                </a:solidFill>
              </a:rPr>
              <a:t>—translates the bytecodes into the underlying computer’s machine language.</a:t>
            </a:r>
          </a:p>
        </p:txBody>
      </p:sp>
      <p:sp>
        <p:nvSpPr>
          <p:cNvPr id="4" name="Footer Placeholder 3">
            <a:extLst>
              <a:ext uri="{FF2B5EF4-FFF2-40B4-BE49-F238E27FC236}">
                <a16:creationId xmlns:a16="http://schemas.microsoft.com/office/drawing/2014/main" id="{8E556ED6-F17D-4F63-A310-25E86F786B4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0124578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5C32-CD19-49E2-9C4F-492DA0CE4C61}"/>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1.9  A Typical Java Development Environment (Cont.)</a:t>
            </a:r>
          </a:p>
        </p:txBody>
      </p:sp>
      <p:sp>
        <p:nvSpPr>
          <p:cNvPr id="108547" name="Text Placeholder 2">
            <a:extLst>
              <a:ext uri="{FF2B5EF4-FFF2-40B4-BE49-F238E27FC236}">
                <a16:creationId xmlns:a16="http://schemas.microsoft.com/office/drawing/2014/main" id="{4F702AD2-315F-4D39-BC5F-B7DC3D915789}"/>
              </a:ext>
            </a:extLst>
          </p:cNvPr>
          <p:cNvSpPr>
            <a:spLocks noGrp="1"/>
          </p:cNvSpPr>
          <p:nvPr>
            <p:ph type="body" idx="1"/>
          </p:nvPr>
        </p:nvSpPr>
        <p:spPr/>
        <p:txBody>
          <a:bodyPr/>
          <a:lstStyle/>
          <a:p>
            <a:pPr lvl="1" eaLnBrk="1" hangingPunct="1">
              <a:lnSpc>
                <a:spcPct val="80000"/>
              </a:lnSpc>
              <a:defRPr/>
            </a:pPr>
            <a:r>
              <a:rPr lang="en-US" altLang="en-US" sz="2400" dirty="0">
                <a:solidFill>
                  <a:srgbClr val="000000"/>
                </a:solidFill>
              </a:rPr>
              <a:t>When the JVM encounters these compiled parts again, the faster machine-language code executes.</a:t>
            </a:r>
          </a:p>
          <a:p>
            <a:pPr lvl="1" eaLnBrk="1" hangingPunct="1">
              <a:lnSpc>
                <a:spcPct val="80000"/>
              </a:lnSpc>
              <a:defRPr/>
            </a:pPr>
            <a:r>
              <a:rPr lang="en-US" altLang="en-US" sz="2400" dirty="0">
                <a:solidFill>
                  <a:srgbClr val="000000"/>
                </a:solidFill>
              </a:rPr>
              <a:t>Java programs go through </a:t>
            </a:r>
            <a:r>
              <a:rPr lang="en-US" altLang="en-US" sz="2400" i="1" dirty="0">
                <a:solidFill>
                  <a:srgbClr val="000000"/>
                </a:solidFill>
              </a:rPr>
              <a:t>two </a:t>
            </a:r>
            <a:r>
              <a:rPr lang="en-US" altLang="en-US" sz="2400" dirty="0">
                <a:solidFill>
                  <a:srgbClr val="000000"/>
                </a:solidFill>
              </a:rPr>
              <a:t>compilation phases</a:t>
            </a:r>
          </a:p>
          <a:p>
            <a:pPr lvl="1" eaLnBrk="1" hangingPunct="1">
              <a:lnSpc>
                <a:spcPct val="80000"/>
              </a:lnSpc>
              <a:defRPr/>
            </a:pPr>
            <a:r>
              <a:rPr lang="en-US" altLang="en-US" sz="2400" dirty="0">
                <a:solidFill>
                  <a:srgbClr val="000000"/>
                </a:solidFill>
              </a:rPr>
              <a:t>One in which source code is translated into </a:t>
            </a:r>
            <a:r>
              <a:rPr lang="en-US" altLang="en-US" sz="2400" dirty="0" err="1">
                <a:solidFill>
                  <a:srgbClr val="000000"/>
                </a:solidFill>
              </a:rPr>
              <a:t>bytecodes</a:t>
            </a:r>
            <a:r>
              <a:rPr lang="en-US" altLang="en-US" sz="2400" dirty="0">
                <a:solidFill>
                  <a:srgbClr val="000000"/>
                </a:solidFill>
              </a:rPr>
              <a:t> (for portability across JVMs on different computer platforms) and </a:t>
            </a:r>
          </a:p>
          <a:p>
            <a:pPr lvl="1" eaLnBrk="1" hangingPunct="1">
              <a:lnSpc>
                <a:spcPct val="80000"/>
              </a:lnSpc>
              <a:defRPr/>
            </a:pPr>
            <a:r>
              <a:rPr lang="en-US" altLang="en-US" sz="2400" dirty="0">
                <a:solidFill>
                  <a:srgbClr val="000000"/>
                </a:solidFill>
              </a:rPr>
              <a:t>A second in which, during execution, the </a:t>
            </a:r>
            <a:r>
              <a:rPr lang="en-US" altLang="en-US" sz="2400" dirty="0" err="1">
                <a:solidFill>
                  <a:srgbClr val="000000"/>
                </a:solidFill>
              </a:rPr>
              <a:t>bytecodes</a:t>
            </a:r>
            <a:r>
              <a:rPr lang="en-US" altLang="en-US" sz="2400" dirty="0">
                <a:solidFill>
                  <a:srgbClr val="000000"/>
                </a:solidFill>
              </a:rPr>
              <a:t> are translated into </a:t>
            </a:r>
            <a:r>
              <a:rPr lang="en-US" altLang="en-US" sz="2400" i="1" dirty="0">
                <a:solidFill>
                  <a:srgbClr val="000000"/>
                </a:solidFill>
              </a:rPr>
              <a:t>machine language </a:t>
            </a:r>
            <a:r>
              <a:rPr lang="en-US" altLang="en-US" sz="2400" dirty="0">
                <a:solidFill>
                  <a:srgbClr val="000000"/>
                </a:solidFill>
              </a:rPr>
              <a:t>for the actual computer on which the program executes. </a:t>
            </a:r>
          </a:p>
          <a:p>
            <a:pPr eaLnBrk="1" hangingPunct="1">
              <a:lnSpc>
                <a:spcPct val="80000"/>
              </a:lnSpc>
              <a:defRPr/>
            </a:pPr>
            <a:endParaRPr lang="en-US" altLang="en-US" sz="2500" dirty="0">
              <a:solidFill>
                <a:srgbClr val="000000"/>
              </a:solidFill>
            </a:endParaRPr>
          </a:p>
          <a:p>
            <a:pPr marL="109537" indent="0">
              <a:lnSpc>
                <a:spcPct val="80000"/>
              </a:lnSpc>
              <a:buNone/>
              <a:defRPr/>
            </a:pPr>
            <a:endParaRPr lang="en-US" altLang="en-US" sz="2500" dirty="0">
              <a:solidFill>
                <a:srgbClr val="000000"/>
              </a:solidFill>
            </a:endParaRPr>
          </a:p>
        </p:txBody>
      </p:sp>
      <p:sp>
        <p:nvSpPr>
          <p:cNvPr id="4" name="Footer Placeholder 3">
            <a:extLst>
              <a:ext uri="{FF2B5EF4-FFF2-40B4-BE49-F238E27FC236}">
                <a16:creationId xmlns:a16="http://schemas.microsoft.com/office/drawing/2014/main" id="{92485587-8ABC-4024-A927-589CBDD48DB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035281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cpphtp10_01</Template>
  <TotalTime>1264</TotalTime>
  <Words>7298</Words>
  <Application>Microsoft Office PowerPoint</Application>
  <PresentationFormat>Widescreen</PresentationFormat>
  <Paragraphs>541</Paragraphs>
  <Slides>128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128</vt:i4>
      </vt:variant>
    </vt:vector>
  </HeadingPairs>
  <TitlesOfParts>
    <vt:vector size="138" baseType="lpstr">
      <vt:lpstr>Arial</vt:lpstr>
      <vt:lpstr>Calibri</vt:lpstr>
      <vt:lpstr>Cambria</vt:lpstr>
      <vt:lpstr>Consolas</vt:lpstr>
      <vt:lpstr>Lucida Sans Unicode</vt:lpstr>
      <vt:lpstr>Verdana</vt:lpstr>
      <vt:lpstr>Wingdings</vt:lpstr>
      <vt:lpstr>Wingdings 2</vt:lpstr>
      <vt:lpstr>Wingdings 3</vt:lpstr>
      <vt:lpstr>Concourse</vt:lpstr>
      <vt:lpstr>Chapter 1 Introduction to  Computers, the Internet and Java</vt:lpstr>
      <vt:lpstr>PowerPoint Presentation</vt:lpstr>
      <vt:lpstr>PowerPoint Presentation</vt:lpstr>
      <vt:lpstr>PowerPoint Presentation</vt:lpstr>
      <vt:lpstr>PowerPoint Presentation</vt:lpstr>
      <vt:lpstr>PowerPoint Presentation</vt:lpstr>
      <vt:lpstr>PowerPoint Presentation</vt:lpstr>
      <vt:lpstr>1.1  Introduction</vt:lpstr>
      <vt:lpstr>1.1  Introduction (Cont.)</vt:lpstr>
      <vt:lpstr>PowerPoint Presentation</vt:lpstr>
      <vt:lpstr>1.1  Introduction (Cont.)</vt:lpstr>
      <vt:lpstr>1.1  Introduction (Cont.)</vt:lpstr>
      <vt:lpstr>1.1  Introduction (Cont.)</vt:lpstr>
      <vt:lpstr>1.2  Hardware and Software</vt:lpstr>
      <vt:lpstr>1.2  Computers: Hardware and Software (Cont.)</vt:lpstr>
      <vt:lpstr>1.2  Computers: Hardware and Software (Cont.)</vt:lpstr>
      <vt:lpstr>1.2 .1 Moore’s Law</vt:lpstr>
      <vt:lpstr>1.2 .1 Moore’s Law (Cont.)</vt:lpstr>
      <vt:lpstr>1.2.2  Computer Organization</vt:lpstr>
      <vt:lpstr>PowerPoint Presentation</vt:lpstr>
      <vt:lpstr>PowerPoint Presentation</vt:lpstr>
      <vt:lpstr>PowerPoint Presentation</vt:lpstr>
      <vt:lpstr>PowerPoint Presentation</vt:lpstr>
      <vt:lpstr>PowerPoint Presentation</vt:lpstr>
      <vt:lpstr>PowerPoint Presentation</vt:lpstr>
      <vt:lpstr>1.3  Data Hierarchy</vt:lpstr>
      <vt:lpstr>PowerPoint Presentation</vt:lpstr>
      <vt:lpstr>1.3  Data Hierarchy (Cont.)</vt:lpstr>
      <vt:lpstr>1.3  Data Hierarchy (Cont.)</vt:lpstr>
      <vt:lpstr>1.3  Data Hierarchy (Cont.)</vt:lpstr>
      <vt:lpstr>1.3  Data Hierarchy (Cont.)</vt:lpstr>
      <vt:lpstr>1.3  Data Hierarchy (Cont.)</vt:lpstr>
      <vt:lpstr>1.3  Data Hierarchy (Cont.)</vt:lpstr>
      <vt:lpstr>1.3  Data Hierarchy (Cont.)</vt:lpstr>
      <vt:lpstr>1.3  Data Hierarchy (Cont.)</vt:lpstr>
      <vt:lpstr>PowerPoint Presentation</vt:lpstr>
      <vt:lpstr>1.4  Machine Languages, Assembly Languages and High-Level Languages</vt:lpstr>
      <vt:lpstr>1.4  Machine Languages, Assembly Languages and High-Level Languages (Cont.)</vt:lpstr>
      <vt:lpstr>1.4  Machine Languages, Assembly Languages and High-Level Languages (Cont.)</vt:lpstr>
      <vt:lpstr>1.5  Introduction to Object Technology</vt:lpstr>
      <vt:lpstr>1.5.1  The Automobile as an Object</vt:lpstr>
      <vt:lpstr>1.5.1  The Automobile as an Object (Cont.)</vt:lpstr>
      <vt:lpstr>1.5.2  Methods and Classes</vt:lpstr>
      <vt:lpstr>1.5.3  Instantiation</vt:lpstr>
      <vt:lpstr>1.5.4  Reuse</vt:lpstr>
      <vt:lpstr>PowerPoint Presentation</vt:lpstr>
      <vt:lpstr>1.5.5  Messages and Method Calls</vt:lpstr>
      <vt:lpstr>1.5.6  Attributes and Instance Variables</vt:lpstr>
      <vt:lpstr>1.5.6  Attributes and Instance Variables (Cont.)</vt:lpstr>
      <vt:lpstr>1.5.7  Encapsulation and Information Hiding</vt:lpstr>
      <vt:lpstr>1.5.8  Inheritance</vt:lpstr>
      <vt:lpstr>1.5.9  Interfaces</vt:lpstr>
      <vt:lpstr>1.5.9  Interfaces (Cont.)</vt:lpstr>
      <vt:lpstr>1.5.10  Object-Oriented Analysis and Design (OOAD)</vt:lpstr>
      <vt:lpstr>1.5.10  Object-Oriented Analysis and Design (OOAD) (Cont.)</vt:lpstr>
      <vt:lpstr>1.5.11  The UML (Unified Modeling Language)</vt:lpstr>
      <vt:lpstr>1.6  Operating Systems</vt:lpstr>
      <vt:lpstr>1.6.1  Windows—A Proprietary Operating System</vt:lpstr>
      <vt:lpstr>1.6.1  Windows—A Proprietary Operating System (Cont.)</vt:lpstr>
      <vt:lpstr>1.6.2  Linux—An Open Source Operating System</vt:lpstr>
      <vt:lpstr>1.6.2  Linux—An Open Source Operating System (cont.)</vt:lpstr>
      <vt:lpstr>1.6.2  Linux—An Open Source Operating System (cont.)</vt:lpstr>
      <vt:lpstr>1.6.2  Linux—An Open Source Operating System (cont.)</vt:lpstr>
      <vt:lpstr>1.6.2  Linux—An Open Source Operating System (cont.)</vt:lpstr>
      <vt:lpstr>1.6.2  Linux—An Open Source Operating System (cont.)</vt:lpstr>
      <vt:lpstr>1.6.3  Apple’s macOS and Apple’s iOS for iPhone®, iPad® and iPod Touch® Devices</vt:lpstr>
      <vt:lpstr>1.6.3  Apple’s macOS and Apple’s iOS for iPhone®, iPad® and iPod Touch® Devices (cont.)</vt:lpstr>
      <vt:lpstr>1.6.3  Apple’s macOS and Apple’s iOS for iPhone®, iPad® and iPod Touch® Devices (cont.)</vt:lpstr>
      <vt:lpstr>1.6.4  Google's Android</vt:lpstr>
      <vt:lpstr>1.6.4  Google's Android (cont.)</vt:lpstr>
      <vt:lpstr>1.7  Programming Languages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1.8  Java</vt:lpstr>
      <vt:lpstr>1.8  Java (Cont.)</vt:lpstr>
      <vt:lpstr>1.8  Java (Cont.)</vt:lpstr>
      <vt:lpstr>PowerPoint Presentation</vt:lpstr>
      <vt:lpstr>1.9  A Typical Java Development Environment</vt:lpstr>
      <vt:lpstr>1.9  A Typical Java Development Environment (Cont.)</vt:lpstr>
      <vt:lpstr>PowerPoint Presentation</vt:lpstr>
      <vt:lpstr>1.9  A Typical Java Development Environment (Cont.)</vt:lpstr>
      <vt:lpstr>1.9  A Typical Java Development Environment (Cont.)</vt:lpstr>
      <vt:lpstr>1.9  A Typical Java Development Environment (Cont.)</vt:lpstr>
      <vt:lpstr>PowerPoint Presentation</vt:lpstr>
      <vt:lpstr>PowerPoint Presentation</vt:lpstr>
      <vt:lpstr>1.9  A Typical Java Development Environment (Cont.)</vt:lpstr>
      <vt:lpstr>1.9  A Typical Java Development Environment (Cont.)</vt:lpstr>
      <vt:lpstr>1.9  A Typical Java Development Environment (Cont.)</vt:lpstr>
      <vt:lpstr>PowerPoint Presentation</vt:lpstr>
      <vt:lpstr>1.9  A Typical Java Development Environment (Cont.)</vt:lpstr>
      <vt:lpstr>PowerPoint Presentation</vt:lpstr>
      <vt:lpstr>1.9  A Typical Java Development Environment (Cont.)</vt:lpstr>
      <vt:lpstr>1.9  A Typical Java Development Environment (Cont.)</vt:lpstr>
      <vt:lpstr>PowerPoint Presentation</vt:lpstr>
      <vt:lpstr>PowerPoint Presentation</vt:lpstr>
      <vt:lpstr>1.10  Test-Driving a Java Application</vt:lpstr>
      <vt:lpstr>PowerPoint Presentation</vt:lpstr>
      <vt:lpstr>PowerPoint Presentation</vt:lpstr>
      <vt:lpstr>PowerPoint Presentation</vt:lpstr>
      <vt:lpstr>PowerPoint Presentation</vt:lpstr>
      <vt:lpstr>PowerPoint Presentation</vt:lpstr>
      <vt:lpstr>PowerPoint Presentation</vt:lpstr>
      <vt:lpstr>1.11  Internet and the World Wide Web</vt:lpstr>
      <vt:lpstr>1.11  Internet and the World Wide Web (Cont.)</vt:lpstr>
      <vt:lpstr>1.11.1  Internet: A Network of Networks</vt:lpstr>
      <vt:lpstr>1.11.1  The Internet: A Network of Networks (Cont.)</vt:lpstr>
      <vt:lpstr>1.11.2  World Wide Web: Making the Internet User-Friendly</vt:lpstr>
      <vt:lpstr>1.11.2  The World Wide Web: Making the Internet User-Friendly (Cont.)</vt:lpstr>
      <vt:lpstr>1.11.2  The World Wide Web: Making the Internet User-Friendly (Cont.)</vt:lpstr>
      <vt:lpstr>1.11.3  Web Services and Mashups</vt:lpstr>
      <vt:lpstr>PowerPoint Presentation</vt:lpstr>
      <vt:lpstr>PowerPoint Presentation</vt:lpstr>
      <vt:lpstr>1.11.4  Internet of Things</vt:lpstr>
      <vt:lpstr>1.11.4  Internet of Things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1.14  Getting Your Questions Answered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Paul Deitel</cp:lastModifiedBy>
  <cp:revision>15</cp:revision>
  <dcterms:created xsi:type="dcterms:W3CDTF">2017-07-06T14:33:10Z</dcterms:created>
  <dcterms:modified xsi:type="dcterms:W3CDTF">2017-07-14T17:47:39Z</dcterms:modified>
</cp:coreProperties>
</file>