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6"/>
  </p:notesMasterIdLst>
  <p:sldIdLst>
    <p:sldId id="339" r:id="rId2"/>
    <p:sldId id="258" r:id="rId3"/>
    <p:sldId id="259" r:id="rId4"/>
    <p:sldId id="260" r:id="rId5"/>
    <p:sldId id="261" r:id="rId6"/>
    <p:sldId id="262" r:id="rId7"/>
    <p:sldId id="263" r:id="rId8"/>
    <p:sldId id="340" r:id="rId9"/>
    <p:sldId id="341" r:id="rId10"/>
    <p:sldId id="342" r:id="rId11"/>
    <p:sldId id="343" r:id="rId12"/>
    <p:sldId id="344" r:id="rId13"/>
    <p:sldId id="265" r:id="rId14"/>
    <p:sldId id="345" r:id="rId15"/>
    <p:sldId id="346" r:id="rId16"/>
    <p:sldId id="347" r:id="rId17"/>
    <p:sldId id="348" r:id="rId18"/>
    <p:sldId id="349" r:id="rId19"/>
    <p:sldId id="350" r:id="rId20"/>
    <p:sldId id="351" r:id="rId21"/>
    <p:sldId id="352" r:id="rId22"/>
    <p:sldId id="266" r:id="rId23"/>
    <p:sldId id="353" r:id="rId24"/>
    <p:sldId id="407" r:id="rId25"/>
    <p:sldId id="267" r:id="rId26"/>
    <p:sldId id="268" r:id="rId27"/>
    <p:sldId id="354" r:id="rId28"/>
    <p:sldId id="269" r:id="rId29"/>
    <p:sldId id="355" r:id="rId30"/>
    <p:sldId id="270" r:id="rId31"/>
    <p:sldId id="358" r:id="rId32"/>
    <p:sldId id="405" r:id="rId33"/>
    <p:sldId id="359" r:id="rId34"/>
    <p:sldId id="360" r:id="rId35"/>
    <p:sldId id="362" r:id="rId36"/>
    <p:sldId id="363" r:id="rId37"/>
    <p:sldId id="364" r:id="rId38"/>
    <p:sldId id="271" r:id="rId39"/>
    <p:sldId id="365" r:id="rId40"/>
    <p:sldId id="366" r:id="rId41"/>
    <p:sldId id="272" r:id="rId42"/>
    <p:sldId id="367" r:id="rId43"/>
    <p:sldId id="273" r:id="rId44"/>
    <p:sldId id="274" r:id="rId45"/>
    <p:sldId id="275" r:id="rId46"/>
    <p:sldId id="276" r:id="rId47"/>
    <p:sldId id="406" r:id="rId48"/>
    <p:sldId id="277" r:id="rId49"/>
    <p:sldId id="369" r:id="rId50"/>
    <p:sldId id="278" r:id="rId51"/>
    <p:sldId id="370" r:id="rId52"/>
    <p:sldId id="371" r:id="rId53"/>
    <p:sldId id="279" r:id="rId54"/>
    <p:sldId id="372" r:id="rId55"/>
    <p:sldId id="373" r:id="rId56"/>
    <p:sldId id="280" r:id="rId57"/>
    <p:sldId id="374" r:id="rId58"/>
    <p:sldId id="375" r:id="rId59"/>
    <p:sldId id="281" r:id="rId60"/>
    <p:sldId id="376" r:id="rId61"/>
    <p:sldId id="282" r:id="rId62"/>
    <p:sldId id="283" r:id="rId63"/>
    <p:sldId id="284" r:id="rId64"/>
    <p:sldId id="285" r:id="rId65"/>
    <p:sldId id="377" r:id="rId66"/>
    <p:sldId id="286" r:id="rId67"/>
    <p:sldId id="287" r:id="rId68"/>
    <p:sldId id="378" r:id="rId69"/>
    <p:sldId id="288" r:id="rId70"/>
    <p:sldId id="379" r:id="rId71"/>
    <p:sldId id="380" r:id="rId72"/>
    <p:sldId id="381" r:id="rId73"/>
    <p:sldId id="382" r:id="rId74"/>
    <p:sldId id="383" r:id="rId75"/>
    <p:sldId id="384" r:id="rId76"/>
    <p:sldId id="385" r:id="rId77"/>
    <p:sldId id="386" r:id="rId78"/>
    <p:sldId id="387" r:id="rId79"/>
    <p:sldId id="289" r:id="rId80"/>
    <p:sldId id="290" r:id="rId81"/>
    <p:sldId id="388" r:id="rId82"/>
    <p:sldId id="389" r:id="rId83"/>
    <p:sldId id="390" r:id="rId84"/>
    <p:sldId id="391" r:id="rId85"/>
    <p:sldId id="291" r:id="rId86"/>
    <p:sldId id="292" r:id="rId87"/>
    <p:sldId id="293" r:id="rId88"/>
    <p:sldId id="294" r:id="rId89"/>
    <p:sldId id="295" r:id="rId90"/>
    <p:sldId id="296" r:id="rId91"/>
    <p:sldId id="297" r:id="rId92"/>
    <p:sldId id="298" r:id="rId93"/>
    <p:sldId id="392" r:id="rId94"/>
    <p:sldId id="299" r:id="rId95"/>
    <p:sldId id="300" r:id="rId96"/>
    <p:sldId id="393" r:id="rId97"/>
    <p:sldId id="301" r:id="rId98"/>
    <p:sldId id="394" r:id="rId99"/>
    <p:sldId id="395" r:id="rId100"/>
    <p:sldId id="396" r:id="rId101"/>
    <p:sldId id="302" r:id="rId102"/>
    <p:sldId id="397" r:id="rId103"/>
    <p:sldId id="398" r:id="rId104"/>
    <p:sldId id="303" r:id="rId105"/>
    <p:sldId id="304" r:id="rId106"/>
    <p:sldId id="305" r:id="rId107"/>
    <p:sldId id="306" r:id="rId108"/>
    <p:sldId id="307" r:id="rId109"/>
    <p:sldId id="308" r:id="rId110"/>
    <p:sldId id="309" r:id="rId111"/>
    <p:sldId id="399" r:id="rId112"/>
    <p:sldId id="310" r:id="rId113"/>
    <p:sldId id="400" r:id="rId114"/>
    <p:sldId id="311" r:id="rId115"/>
    <p:sldId id="401" r:id="rId116"/>
    <p:sldId id="312" r:id="rId117"/>
    <p:sldId id="313" r:id="rId118"/>
    <p:sldId id="314" r:id="rId119"/>
    <p:sldId id="315" r:id="rId120"/>
    <p:sldId id="316" r:id="rId121"/>
    <p:sldId id="317" r:id="rId122"/>
    <p:sldId id="402" r:id="rId123"/>
    <p:sldId id="318" r:id="rId124"/>
    <p:sldId id="404" r:id="rId125"/>
    <p:sldId id="319" r:id="rId126"/>
    <p:sldId id="320" r:id="rId127"/>
    <p:sldId id="321" r:id="rId128"/>
    <p:sldId id="322" r:id="rId129"/>
    <p:sldId id="323" r:id="rId130"/>
    <p:sldId id="324" r:id="rId131"/>
    <p:sldId id="325" r:id="rId132"/>
    <p:sldId id="326" r:id="rId133"/>
    <p:sldId id="327" r:id="rId134"/>
    <p:sldId id="328" r:id="rId135"/>
    <p:sldId id="329" r:id="rId136"/>
    <p:sldId id="330" r:id="rId137"/>
    <p:sldId id="331" r:id="rId138"/>
    <p:sldId id="332" r:id="rId139"/>
    <p:sldId id="333" r:id="rId140"/>
    <p:sldId id="334" r:id="rId141"/>
    <p:sldId id="335" r:id="rId142"/>
    <p:sldId id="336" r:id="rId143"/>
    <p:sldId id="337" r:id="rId144"/>
    <p:sldId id="338" r:id="rId145"/>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3" autoAdjust="0"/>
    <p:restoredTop sz="94660"/>
  </p:normalViewPr>
  <p:slideViewPr>
    <p:cSldViewPr snapToGrid="0">
      <p:cViewPr varScale="1">
        <p:scale>
          <a:sx n="154" d="100"/>
          <a:sy n="154" d="100"/>
        </p:scale>
        <p:origin x="28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microsoft.com/office/2015/10/relationships/revisionInfo" Target="revisionInfo.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3484E6F3-2CDA-45A2-927A-D4B4528A8545}" type="datetimeFigureOut">
              <a:rPr lang="en-US" smtClean="0"/>
              <a:pPr/>
              <a:t>7/13/2017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AA4A678A-8DDB-4869-8798-CD991E7696AA}" type="slidenum">
              <a:rPr lang="en-US" smtClean="0"/>
              <a:pPr/>
              <a:t>‹#›</a:t>
            </a:fld>
            <a:endParaRPr lang="en-US" dirty="0"/>
          </a:p>
        </p:txBody>
      </p:sp>
    </p:spTree>
    <p:extLst>
      <p:ext uri="{BB962C8B-B14F-4D97-AF65-F5344CB8AC3E}">
        <p14:creationId xmlns:p14="http://schemas.microsoft.com/office/powerpoint/2010/main" val="72043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1FCEE283-5473-465C-97D0-DC5A69B92E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A1B56450-482D-4790-9449-D8D6246273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a:extLst>
              <a:ext uri="{FF2B5EF4-FFF2-40B4-BE49-F238E27FC236}">
                <a16:creationId xmlns:a16="http://schemas.microsoft.com/office/drawing/2014/main" id="{61FE794D-DA44-4F7D-AA1E-D515CD2FE2D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D1939E-FC08-4299-B8F6-412342A4FD85}"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513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2577CACD-933B-4FCC-BE4E-33DEC84460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B5BCE72F-16E0-411A-A88A-A6759B0209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id="{C2009E08-A618-4DEF-8387-CF669D201C8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B60C67-4D2E-43A2-BD0C-885D49C07D25}" type="slidenum">
              <a:rPr lang="en-US" altLang="en-US">
                <a:latin typeface="Calibri" panose="020F0502020204030204" pitchFamily="34" charset="0"/>
                <a:cs typeface="Calibri" panose="020F0502020204030204" pitchFamily="34" charset="0"/>
              </a:rPr>
              <a:pPr eaLnBrk="1" hangingPunct="1"/>
              <a:t>17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7906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0C024AC1-8CE1-4DB9-A819-3D6CD57407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4559FB86-8BB2-463A-AFB5-8AAFB18073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5172" name="Slide Number Placeholder 3">
            <a:extLst>
              <a:ext uri="{FF2B5EF4-FFF2-40B4-BE49-F238E27FC236}">
                <a16:creationId xmlns:a16="http://schemas.microsoft.com/office/drawing/2014/main" id="{2385C389-A520-44F7-A2AB-8247D927A4B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85F4FC-7D20-4188-8C50-7AB481CBF58D}" type="slidenum">
              <a:rPr lang="en-US" altLang="en-US">
                <a:latin typeface="Calibri" panose="020F0502020204030204" pitchFamily="34" charset="0"/>
                <a:cs typeface="Calibri" panose="020F0502020204030204" pitchFamily="34" charset="0"/>
              </a:rPr>
              <a:pPr eaLnBrk="1" hangingPunct="1"/>
              <a:t>18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5122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4DAA5FB0-A4B8-4ED7-A872-40D2E2868F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9BA98E46-F0F2-4A29-B936-74F9B0A1F0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6196" name="Slide Number Placeholder 3">
            <a:extLst>
              <a:ext uri="{FF2B5EF4-FFF2-40B4-BE49-F238E27FC236}">
                <a16:creationId xmlns:a16="http://schemas.microsoft.com/office/drawing/2014/main" id="{5C02217D-2C0C-491D-B4B1-E9CD8B0F009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251937-3043-4495-AD95-B087966A9EFB}" type="slidenum">
              <a:rPr lang="en-US" altLang="en-US">
                <a:latin typeface="Calibri" panose="020F0502020204030204" pitchFamily="34" charset="0"/>
                <a:cs typeface="Calibri" panose="020F0502020204030204" pitchFamily="34" charset="0"/>
              </a:rPr>
              <a:pPr eaLnBrk="1" hangingPunct="1"/>
              <a:t>19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629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6C179E98-9397-41FE-A9F1-AE2FC08ABC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71BE23E5-00F3-4DF3-8EED-46DFAAEEBE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7220" name="Slide Number Placeholder 3">
            <a:extLst>
              <a:ext uri="{FF2B5EF4-FFF2-40B4-BE49-F238E27FC236}">
                <a16:creationId xmlns:a16="http://schemas.microsoft.com/office/drawing/2014/main" id="{11440BC0-8620-4281-B2A3-E26D5E971B9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C8C3E4-41FC-49F3-8504-E8FEB96938B2}" type="slidenum">
              <a:rPr lang="en-US" altLang="en-US">
                <a:latin typeface="Calibri" panose="020F0502020204030204" pitchFamily="34" charset="0"/>
                <a:cs typeface="Calibri" panose="020F0502020204030204" pitchFamily="34" charset="0"/>
              </a:rPr>
              <a:pPr eaLnBrk="1" hangingPunct="1"/>
              <a:t>20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8438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52B23CF1-28A5-4881-917F-8C33410F8D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A5D11049-EC12-4B19-B078-4714218036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8244" name="Slide Number Placeholder 3">
            <a:extLst>
              <a:ext uri="{FF2B5EF4-FFF2-40B4-BE49-F238E27FC236}">
                <a16:creationId xmlns:a16="http://schemas.microsoft.com/office/drawing/2014/main" id="{3EBFC311-EFBA-4CAF-BAFE-D30E95C7082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9D802F-AF73-4CB7-A413-90F24ED41F3B}" type="slidenum">
              <a:rPr lang="en-US" altLang="en-US">
                <a:latin typeface="Calibri" panose="020F0502020204030204" pitchFamily="34" charset="0"/>
                <a:cs typeface="Calibri" panose="020F0502020204030204" pitchFamily="34" charset="0"/>
              </a:rPr>
              <a:pPr eaLnBrk="1" hangingPunct="1"/>
              <a:t>21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2396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20F1EF78-03A8-4616-A9A8-06008C1AA7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85279EF1-DD25-42C2-9B2B-3959486D73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DE8E9020-B217-4019-83C0-F7F7A8DF557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EBEFD3-2473-4BB0-9F78-C77ECC2A108F}" type="slidenum">
              <a:rPr lang="en-US" altLang="en-US">
                <a:latin typeface="Calibri" panose="020F0502020204030204" pitchFamily="34" charset="0"/>
                <a:cs typeface="Calibri" panose="020F0502020204030204" pitchFamily="34" charset="0"/>
              </a:rPr>
              <a:pPr eaLnBrk="1" hangingPunct="1"/>
              <a:t>23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9258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20F1EF78-03A8-4616-A9A8-06008C1AA7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85279EF1-DD25-42C2-9B2B-3959486D73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DE8E9020-B217-4019-83C0-F7F7A8DF557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EBEFD3-2473-4BB0-9F78-C77ECC2A108F}" type="slidenum">
              <a:rPr lang="en-US" altLang="en-US">
                <a:latin typeface="Calibri" panose="020F0502020204030204" pitchFamily="34" charset="0"/>
                <a:cs typeface="Calibri" panose="020F0502020204030204" pitchFamily="34" charset="0"/>
              </a:rPr>
              <a:pPr eaLnBrk="1" hangingPunct="1"/>
              <a:t>24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5183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87EA4CEF-D71B-4216-8C6D-2A1A2FB90A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C0493A18-1769-4EF9-9BF5-D5D342AD92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364" name="Slide Number Placeholder 3">
            <a:extLst>
              <a:ext uri="{FF2B5EF4-FFF2-40B4-BE49-F238E27FC236}">
                <a16:creationId xmlns:a16="http://schemas.microsoft.com/office/drawing/2014/main" id="{0973F8D4-1E65-4209-BA65-D2BE1C6408E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50FFAF-8D67-40FD-A1AA-F353DB36BEFD}" type="slidenum">
              <a:rPr lang="en-US" altLang="en-US">
                <a:latin typeface="Calibri" panose="020F0502020204030204" pitchFamily="34" charset="0"/>
                <a:cs typeface="Calibri" panose="020F0502020204030204" pitchFamily="34" charset="0"/>
              </a:rPr>
              <a:pPr eaLnBrk="1" hangingPunct="1"/>
              <a:t>27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7967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BE50F0A8-B768-4212-9699-0210E29226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834E7AAA-BA04-44D9-B25C-C7C3BC6E9A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7460" name="Slide Number Placeholder 3">
            <a:extLst>
              <a:ext uri="{FF2B5EF4-FFF2-40B4-BE49-F238E27FC236}">
                <a16:creationId xmlns:a16="http://schemas.microsoft.com/office/drawing/2014/main" id="{79F8CA2A-8AF2-484A-9A13-7742FBFA45D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19C12F-2420-40F9-A72C-78B1DEC85239}" type="slidenum">
              <a:rPr lang="en-US" altLang="en-US">
                <a:latin typeface="Calibri" panose="020F0502020204030204" pitchFamily="34" charset="0"/>
                <a:cs typeface="Calibri" panose="020F0502020204030204" pitchFamily="34" charset="0"/>
              </a:rPr>
              <a:pPr eaLnBrk="1" hangingPunct="1"/>
              <a:t>29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1168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53592075-0C50-4B82-B25A-D6D44B2A09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EF4C90DE-A0B1-48E7-9CF1-435035BA4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C9A3B533-0D63-45B0-AC29-D1B2CF124B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29073B-4472-42DF-9D60-9513B8E71DD8}" type="slidenum">
              <a:rPr lang="en-US" altLang="en-US">
                <a:latin typeface="Calibri" panose="020F0502020204030204" pitchFamily="34" charset="0"/>
                <a:cs typeface="Calibri" panose="020F0502020204030204" pitchFamily="34" charset="0"/>
              </a:rPr>
              <a:pPr eaLnBrk="1" hangingPunct="1"/>
              <a:t>31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9855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33F1D16E-9DF8-453F-B633-16EE52EC82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B373481C-6A39-49D4-A99E-1421E80B7A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a:extLst>
              <a:ext uri="{FF2B5EF4-FFF2-40B4-BE49-F238E27FC236}">
                <a16:creationId xmlns:a16="http://schemas.microsoft.com/office/drawing/2014/main" id="{34D72BD3-AE3F-4D7B-B15E-D41BCD1860C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3B9544-2F04-4DB9-AAE7-FAAA92E45B09}" type="slidenum">
              <a:rPr lang="en-US" altLang="en-US">
                <a:latin typeface="Calibri" panose="020F0502020204030204" pitchFamily="34" charset="0"/>
                <a:cs typeface="Calibri" panose="020F0502020204030204" pitchFamily="34" charset="0"/>
              </a:rPr>
              <a:pPr eaLnBrk="1" hangingPunct="1"/>
              <a:t>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9908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53592075-0C50-4B82-B25A-D6D44B2A09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EF4C90DE-A0B1-48E7-9CF1-435035BA4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C9A3B533-0D63-45B0-AC29-D1B2CF124B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29073B-4472-42DF-9D60-9513B8E71DD8}" type="slidenum">
              <a:rPr lang="en-US" altLang="en-US">
                <a:latin typeface="Calibri" panose="020F0502020204030204" pitchFamily="34" charset="0"/>
                <a:cs typeface="Calibri" panose="020F0502020204030204" pitchFamily="34" charset="0"/>
              </a:rPr>
              <a:pPr eaLnBrk="1" hangingPunct="1"/>
              <a:t>32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9976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414FCC4E-8611-44BF-959A-44F3F1B179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B10F130E-93F8-4B72-98BD-81EFB949F3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9508" name="Slide Number Placeholder 3">
            <a:extLst>
              <a:ext uri="{FF2B5EF4-FFF2-40B4-BE49-F238E27FC236}">
                <a16:creationId xmlns:a16="http://schemas.microsoft.com/office/drawing/2014/main" id="{18B48C0A-265A-42BF-B56F-04FE7102E60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CE1A3F-D3C3-4967-BDD3-770650B6EA40}" type="slidenum">
              <a:rPr lang="en-US" altLang="en-US">
                <a:latin typeface="Calibri" panose="020F0502020204030204" pitchFamily="34" charset="0"/>
                <a:cs typeface="Calibri" panose="020F0502020204030204" pitchFamily="34" charset="0"/>
              </a:rPr>
              <a:pPr eaLnBrk="1" hangingPunct="1"/>
              <a:t>33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07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C333E095-065B-4B4F-A872-E1889DE612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81EB0372-9272-40B7-BDF1-BF7E1F68AA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0532" name="Slide Number Placeholder 3">
            <a:extLst>
              <a:ext uri="{FF2B5EF4-FFF2-40B4-BE49-F238E27FC236}">
                <a16:creationId xmlns:a16="http://schemas.microsoft.com/office/drawing/2014/main" id="{1D336015-424B-4F0F-B9E5-F006E07832E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DF05EA-87FF-4EA3-8CA5-58FF3E326665}" type="slidenum">
              <a:rPr lang="en-US" altLang="en-US">
                <a:latin typeface="Calibri" panose="020F0502020204030204" pitchFamily="34" charset="0"/>
                <a:cs typeface="Calibri" panose="020F0502020204030204" pitchFamily="34" charset="0"/>
              </a:rPr>
              <a:pPr eaLnBrk="1" hangingPunct="1"/>
              <a:t>34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7078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4532AF83-81B8-405C-8641-4CA8C128A4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4DCA4DEC-C624-442D-94DF-F535CAD502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Slide Number Placeholder 3">
            <a:extLst>
              <a:ext uri="{FF2B5EF4-FFF2-40B4-BE49-F238E27FC236}">
                <a16:creationId xmlns:a16="http://schemas.microsoft.com/office/drawing/2014/main" id="{9EF0F734-9AAD-480E-ABE5-C81D5141161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073138-159F-48BD-9F6E-1EEDF4F998EA}" type="slidenum">
              <a:rPr lang="en-US" altLang="en-US">
                <a:latin typeface="Calibri" panose="020F0502020204030204" pitchFamily="34" charset="0"/>
                <a:cs typeface="Calibri" panose="020F0502020204030204" pitchFamily="34" charset="0"/>
              </a:rPr>
              <a:pPr eaLnBrk="1" hangingPunct="1"/>
              <a:t>35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6012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417276F4-9B26-470C-99C9-7AF6185943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14AA7AAA-7A2E-45E1-ABD6-CA72675FFA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id="{0C852ACE-8FF6-4640-9E3A-2C5019F0775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9DD3A9-CFCA-4F92-A56D-38407B735D78}" type="slidenum">
              <a:rPr lang="en-US" altLang="en-US">
                <a:latin typeface="Calibri" panose="020F0502020204030204" pitchFamily="34" charset="0"/>
                <a:cs typeface="Calibri" panose="020F0502020204030204" pitchFamily="34" charset="0"/>
              </a:rPr>
              <a:pPr eaLnBrk="1" hangingPunct="1"/>
              <a:t>36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5937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B48EC103-9D0D-4D0D-A78E-282A6B01AC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39C094B2-1C00-4888-8513-331ED7DCE9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6676" name="Slide Number Placeholder 3">
            <a:extLst>
              <a:ext uri="{FF2B5EF4-FFF2-40B4-BE49-F238E27FC236}">
                <a16:creationId xmlns:a16="http://schemas.microsoft.com/office/drawing/2014/main" id="{D3504E5E-D97F-4D74-8341-C142F7EF107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FC7376-8B53-4514-A1E6-69AAF8E3D760}" type="slidenum">
              <a:rPr lang="en-US" altLang="en-US">
                <a:latin typeface="Calibri" panose="020F0502020204030204" pitchFamily="34" charset="0"/>
                <a:cs typeface="Calibri" panose="020F0502020204030204" pitchFamily="34" charset="0"/>
              </a:rPr>
              <a:pPr eaLnBrk="1" hangingPunct="1"/>
              <a:t>37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6248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25DCF794-D28B-467A-AF13-0E450026E8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B04F7C60-B744-449C-89E4-2C834A7CD3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5412" name="Slide Number Placeholder 3">
            <a:extLst>
              <a:ext uri="{FF2B5EF4-FFF2-40B4-BE49-F238E27FC236}">
                <a16:creationId xmlns:a16="http://schemas.microsoft.com/office/drawing/2014/main" id="{43015BE5-18ED-4DEE-8519-CD043E817F5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A0B217-67D2-40E8-9954-01D3136C5BF7}" type="slidenum">
              <a:rPr lang="en-US" altLang="en-US">
                <a:latin typeface="Calibri" panose="020F0502020204030204" pitchFamily="34" charset="0"/>
                <a:cs typeface="Calibri" panose="020F0502020204030204" pitchFamily="34" charset="0"/>
              </a:rPr>
              <a:pPr eaLnBrk="1" hangingPunct="1"/>
              <a:t>39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6455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33166241-29E5-407D-923A-9915A93C90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AFF16749-5829-4A16-812B-E2184C75DC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8724" name="Slide Number Placeholder 3">
            <a:extLst>
              <a:ext uri="{FF2B5EF4-FFF2-40B4-BE49-F238E27FC236}">
                <a16:creationId xmlns:a16="http://schemas.microsoft.com/office/drawing/2014/main" id="{C3B6D73D-A6CF-4085-85ED-A607DD116BA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9F2335-0816-4E19-8126-E7CFF32AE2C3}" type="slidenum">
              <a:rPr lang="en-US" altLang="en-US">
                <a:latin typeface="Calibri" panose="020F0502020204030204" pitchFamily="34" charset="0"/>
                <a:cs typeface="Calibri" panose="020F0502020204030204" pitchFamily="34" charset="0"/>
              </a:rPr>
              <a:pPr eaLnBrk="1" hangingPunct="1"/>
              <a:t>51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6478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F654BBF5-B6A0-4D7D-A82C-6938057767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90F11F2A-4109-426D-BA87-70F7E6C068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970AA739-88E3-484E-BA2A-A9A3C44D234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FD068E-D514-471C-964F-9280469EACDF}" type="slidenum">
              <a:rPr lang="en-US" altLang="en-US">
                <a:latin typeface="Calibri" panose="020F0502020204030204" pitchFamily="34" charset="0"/>
                <a:cs typeface="Calibri" panose="020F0502020204030204" pitchFamily="34" charset="0"/>
              </a:rPr>
              <a:pPr eaLnBrk="1" hangingPunct="1"/>
              <a:t>52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9427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C219B130-307C-49AB-AF77-E0E0054981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7C2F3F5F-71C4-4B0C-9B13-4A3347730E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E770D586-3012-4DA8-8EA6-CEE2AED565A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0A55D0-1109-4CCE-8A5D-AF49CD7EB5CD}" type="slidenum">
              <a:rPr lang="en-US" altLang="en-US">
                <a:latin typeface="Calibri" panose="020F0502020204030204" pitchFamily="34" charset="0"/>
                <a:cs typeface="Calibri" panose="020F0502020204030204" pitchFamily="34" charset="0"/>
              </a:rPr>
              <a:pPr eaLnBrk="1" hangingPunct="1"/>
              <a:t>54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090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708997C4-5AA0-4B8E-BDBB-F010C84271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5231CD15-2945-494C-BE44-6AF7D3584E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a16="http://schemas.microsoft.com/office/drawing/2014/main" id="{5F6096B0-FDA3-4578-B9FC-8F83C0A8A4C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B709E4-17BE-45D9-A333-7B61B32067D1}" type="slidenum">
              <a:rPr lang="en-US" altLang="en-US">
                <a:latin typeface="Calibri" panose="020F0502020204030204" pitchFamily="34" charset="0"/>
                <a:cs typeface="Calibri" panose="020F0502020204030204" pitchFamily="34" charset="0"/>
              </a:rPr>
              <a:pPr eaLnBrk="1" hangingPunct="1"/>
              <a:t>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2352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7165F0A9-703F-4133-8FF3-F40EC1CC1C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a16="http://schemas.microsoft.com/office/drawing/2014/main" id="{393FDA7F-4A7E-4B99-AD7F-94B4C464C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F7EA87EC-1415-427F-923C-2FBA77FDE4B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56BBD3-6FCF-46AE-A740-AA53D0A3B567}" type="slidenum">
              <a:rPr lang="en-US" altLang="en-US">
                <a:latin typeface="Calibri" panose="020F0502020204030204" pitchFamily="34" charset="0"/>
                <a:cs typeface="Calibri" panose="020F0502020204030204" pitchFamily="34" charset="0"/>
              </a:rPr>
              <a:pPr eaLnBrk="1" hangingPunct="1"/>
              <a:t>57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2343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40D16917-15B2-4E31-80FF-2E8A832BF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7A6D2558-A3B1-4BE1-A151-A4484E48D7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DD80200C-03D7-4727-AF16-8A8BDA285D1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E5D726-FBD4-4D01-8451-79EFEC1AA830}" type="slidenum">
              <a:rPr lang="en-US" altLang="en-US">
                <a:latin typeface="Calibri" panose="020F0502020204030204" pitchFamily="34" charset="0"/>
                <a:cs typeface="Calibri" panose="020F0502020204030204" pitchFamily="34" charset="0"/>
              </a:rPr>
              <a:pPr eaLnBrk="1" hangingPunct="1"/>
              <a:t>58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8660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BFEF4461-AF74-4FD2-95B7-DBDD58EFB8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1F0929BE-1DAC-4A67-980C-93F255A836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a16="http://schemas.microsoft.com/office/drawing/2014/main" id="{ACF77BD1-7408-41FF-BB21-FF6375A780E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3F35B9-9E45-447D-B817-CBB311272002}" type="slidenum">
              <a:rPr lang="en-US" altLang="en-US">
                <a:latin typeface="Calibri" panose="020F0502020204030204" pitchFamily="34" charset="0"/>
                <a:cs typeface="Calibri" panose="020F0502020204030204" pitchFamily="34" charset="0"/>
              </a:rPr>
              <a:pPr eaLnBrk="1" hangingPunct="1"/>
              <a:t>60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900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id="{69D4A3D2-1651-4737-A775-5EB3A188F0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a:extLst>
              <a:ext uri="{FF2B5EF4-FFF2-40B4-BE49-F238E27FC236}">
                <a16:creationId xmlns:a16="http://schemas.microsoft.com/office/drawing/2014/main" id="{E5462A77-07EB-4AAD-9982-90A423D9BB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1012" name="Slide Number Placeholder 3">
            <a:extLst>
              <a:ext uri="{FF2B5EF4-FFF2-40B4-BE49-F238E27FC236}">
                <a16:creationId xmlns:a16="http://schemas.microsoft.com/office/drawing/2014/main" id="{A95FB331-17CC-4D7D-A237-4F2A8048B97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84B983-30A7-4CB6-8A90-53437FD7586C}" type="slidenum">
              <a:rPr lang="en-US" altLang="en-US">
                <a:latin typeface="Calibri" panose="020F0502020204030204" pitchFamily="34" charset="0"/>
                <a:cs typeface="Calibri" panose="020F0502020204030204" pitchFamily="34" charset="0"/>
              </a:rPr>
              <a:pPr eaLnBrk="1" hangingPunct="1"/>
              <a:t>65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860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id="{C86A8B00-87D8-472D-A0C2-83796C36C2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a16="http://schemas.microsoft.com/office/drawing/2014/main" id="{4FBBBA30-0A1A-42A5-8177-02C3727508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a16="http://schemas.microsoft.com/office/drawing/2014/main" id="{15811264-1E96-4879-9E78-E3868762A5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04F6DB-685F-4382-9154-504D0288600C}" type="slidenum">
              <a:rPr lang="en-US" altLang="en-US">
                <a:latin typeface="Calibri" panose="020F0502020204030204" pitchFamily="34" charset="0"/>
                <a:cs typeface="Calibri" panose="020F0502020204030204" pitchFamily="34" charset="0"/>
              </a:rPr>
              <a:pPr eaLnBrk="1" hangingPunct="1"/>
              <a:t>68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8422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id="{B64EDFA4-95FF-4F80-B62B-284607E54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a:extLst>
              <a:ext uri="{FF2B5EF4-FFF2-40B4-BE49-F238E27FC236}">
                <a16:creationId xmlns:a16="http://schemas.microsoft.com/office/drawing/2014/main" id="{CD6E2FC1-24EC-4FBF-A6BC-DF6862B44B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a16="http://schemas.microsoft.com/office/drawing/2014/main" id="{DFC4EA72-7C9E-4EAB-89D9-471B0B18E82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5F3210-D8FA-474D-B1B1-4D6A97B30EB7}" type="slidenum">
              <a:rPr lang="en-US" altLang="en-US">
                <a:latin typeface="Calibri" panose="020F0502020204030204" pitchFamily="34" charset="0"/>
                <a:cs typeface="Calibri" panose="020F0502020204030204" pitchFamily="34" charset="0"/>
              </a:rPr>
              <a:pPr eaLnBrk="1" hangingPunct="1"/>
              <a:t>70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3476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a:extLst>
              <a:ext uri="{FF2B5EF4-FFF2-40B4-BE49-F238E27FC236}">
                <a16:creationId xmlns:a16="http://schemas.microsoft.com/office/drawing/2014/main" id="{81039CE8-B127-405F-BCAE-0CCEB3DA09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a:extLst>
              <a:ext uri="{FF2B5EF4-FFF2-40B4-BE49-F238E27FC236}">
                <a16:creationId xmlns:a16="http://schemas.microsoft.com/office/drawing/2014/main" id="{AFBD7B93-6AAE-4D3B-80BC-64D910DCF6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a16="http://schemas.microsoft.com/office/drawing/2014/main" id="{5548E347-ECA9-4B95-9478-10C21E63A94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5CEA72-ADE3-4337-A52E-0AA2285C3509}" type="slidenum">
              <a:rPr lang="en-US" altLang="en-US">
                <a:latin typeface="Calibri" panose="020F0502020204030204" pitchFamily="34" charset="0"/>
                <a:cs typeface="Calibri" panose="020F0502020204030204" pitchFamily="34" charset="0"/>
              </a:rPr>
              <a:pPr eaLnBrk="1" hangingPunct="1"/>
              <a:t>71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3172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a:extLst>
              <a:ext uri="{FF2B5EF4-FFF2-40B4-BE49-F238E27FC236}">
                <a16:creationId xmlns:a16="http://schemas.microsoft.com/office/drawing/2014/main" id="{534BD6BB-9F3C-44FF-A867-2A5BC3F39E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a:extLst>
              <a:ext uri="{FF2B5EF4-FFF2-40B4-BE49-F238E27FC236}">
                <a16:creationId xmlns:a16="http://schemas.microsoft.com/office/drawing/2014/main" id="{D37BDD03-01DD-4B59-B77E-666548C7A2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a16="http://schemas.microsoft.com/office/drawing/2014/main" id="{7972060E-E1E3-4156-B96D-4E638764740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693A48-D074-4BEE-8414-F6DBB127991D}" type="slidenum">
              <a:rPr lang="en-US" altLang="en-US">
                <a:latin typeface="Calibri" panose="020F0502020204030204" pitchFamily="34" charset="0"/>
                <a:cs typeface="Calibri" panose="020F0502020204030204" pitchFamily="34" charset="0"/>
              </a:rPr>
              <a:pPr eaLnBrk="1" hangingPunct="1"/>
              <a:t>72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0141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65DC0E3A-6F31-4CC1-86C3-00B8FFDE60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a16="http://schemas.microsoft.com/office/drawing/2014/main" id="{AB745110-6353-453E-8BF7-71B7C5EE65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a16="http://schemas.microsoft.com/office/drawing/2014/main" id="{BC11D2C8-F81D-4C68-B590-CCC1297C978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72D8E5-9409-4114-8222-CC2B98D7A5DF}" type="slidenum">
              <a:rPr lang="en-US" altLang="en-US">
                <a:latin typeface="Calibri" panose="020F0502020204030204" pitchFamily="34" charset="0"/>
                <a:cs typeface="Calibri" panose="020F0502020204030204" pitchFamily="34" charset="0"/>
              </a:rPr>
              <a:pPr eaLnBrk="1" hangingPunct="1"/>
              <a:t>73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25940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a16="http://schemas.microsoft.com/office/drawing/2014/main" id="{3F3CF50F-FBD3-4589-B68D-7EBE040A85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a:extLst>
              <a:ext uri="{FF2B5EF4-FFF2-40B4-BE49-F238E27FC236}">
                <a16:creationId xmlns:a16="http://schemas.microsoft.com/office/drawing/2014/main" id="{C9AB5E76-4B68-4103-8065-A154C5236B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a16="http://schemas.microsoft.com/office/drawing/2014/main" id="{E6DDFFC9-FF8C-412B-B9B0-A73D0CF66B6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3248B1-116A-48FB-8A62-1570C5D71FCE}" type="slidenum">
              <a:rPr lang="en-US" altLang="en-US">
                <a:latin typeface="Calibri" panose="020F0502020204030204" pitchFamily="34" charset="0"/>
                <a:cs typeface="Calibri" panose="020F0502020204030204" pitchFamily="34" charset="0"/>
              </a:rPr>
              <a:pPr eaLnBrk="1" hangingPunct="1"/>
              <a:t>74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8272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ADDA7509-1398-408C-9046-2DC45C8BE5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5B0FEE67-0704-47C6-BB9E-6554A04297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6980" name="Slide Number Placeholder 3">
            <a:extLst>
              <a:ext uri="{FF2B5EF4-FFF2-40B4-BE49-F238E27FC236}">
                <a16:creationId xmlns:a16="http://schemas.microsoft.com/office/drawing/2014/main" id="{CC863E48-BF6C-423B-94AC-1FE9CDAF03F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774844-CFFC-4DC8-9A5B-6876AE68050A}"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89590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a16="http://schemas.microsoft.com/office/drawing/2014/main" id="{F9287A26-09BC-41BC-B2E0-71058D69BD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a16="http://schemas.microsoft.com/office/drawing/2014/main" id="{3B9E4E68-ABC7-44C1-B5EE-D65E3C064D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a16="http://schemas.microsoft.com/office/drawing/2014/main" id="{550C26C1-1C34-4AF8-85F0-7F1D9BDDF96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9373DC-31D3-4A6C-A9FD-A268CBD34FCA}" type="slidenum">
              <a:rPr lang="en-US" altLang="en-US">
                <a:latin typeface="Calibri" panose="020F0502020204030204" pitchFamily="34" charset="0"/>
                <a:cs typeface="Calibri" panose="020F0502020204030204" pitchFamily="34" charset="0"/>
              </a:rPr>
              <a:pPr eaLnBrk="1" hangingPunct="1"/>
              <a:t>75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56522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E29FBE9B-1E12-4D8E-AA54-05405391FF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a:extLst>
              <a:ext uri="{FF2B5EF4-FFF2-40B4-BE49-F238E27FC236}">
                <a16:creationId xmlns:a16="http://schemas.microsoft.com/office/drawing/2014/main" id="{2A1B467F-9279-406C-8E1D-DDE104D67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a:extLst>
              <a:ext uri="{FF2B5EF4-FFF2-40B4-BE49-F238E27FC236}">
                <a16:creationId xmlns:a16="http://schemas.microsoft.com/office/drawing/2014/main" id="{1DE205AC-CB33-4FFA-BA13-284CBBC12AB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0C4314-A84A-460B-8F69-673A5DE4346B}" type="slidenum">
              <a:rPr lang="en-US" altLang="en-US">
                <a:latin typeface="Calibri" panose="020F0502020204030204" pitchFamily="34" charset="0"/>
                <a:cs typeface="Calibri" panose="020F0502020204030204" pitchFamily="34" charset="0"/>
              </a:rPr>
              <a:pPr eaLnBrk="1" hangingPunct="1"/>
              <a:t>76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6675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a16="http://schemas.microsoft.com/office/drawing/2014/main" id="{832E0CB6-58F8-45CD-A449-25D9562309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a:extLst>
              <a:ext uri="{FF2B5EF4-FFF2-40B4-BE49-F238E27FC236}">
                <a16:creationId xmlns:a16="http://schemas.microsoft.com/office/drawing/2014/main" id="{4169BC93-781E-4B5A-8951-63B579C125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0228" name="Slide Number Placeholder 3">
            <a:extLst>
              <a:ext uri="{FF2B5EF4-FFF2-40B4-BE49-F238E27FC236}">
                <a16:creationId xmlns:a16="http://schemas.microsoft.com/office/drawing/2014/main" id="{856878C0-9CC6-424A-8DB4-E96C79BCC7F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8DC842-254E-4FBB-B997-378F4BF941CC}" type="slidenum">
              <a:rPr lang="en-US" altLang="en-US">
                <a:latin typeface="Calibri" panose="020F0502020204030204" pitchFamily="34" charset="0"/>
                <a:cs typeface="Calibri" panose="020F0502020204030204" pitchFamily="34" charset="0"/>
              </a:rPr>
              <a:pPr eaLnBrk="1" hangingPunct="1"/>
              <a:t>77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5631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a:extLst>
              <a:ext uri="{FF2B5EF4-FFF2-40B4-BE49-F238E27FC236}">
                <a16:creationId xmlns:a16="http://schemas.microsoft.com/office/drawing/2014/main" id="{2A36F95E-F601-44F0-B467-5CCEA2E9D0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a:extLst>
              <a:ext uri="{FF2B5EF4-FFF2-40B4-BE49-F238E27FC236}">
                <a16:creationId xmlns:a16="http://schemas.microsoft.com/office/drawing/2014/main" id="{B86F3819-1494-4CE3-83F6-960BDD8124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3300" name="Slide Number Placeholder 3">
            <a:extLst>
              <a:ext uri="{FF2B5EF4-FFF2-40B4-BE49-F238E27FC236}">
                <a16:creationId xmlns:a16="http://schemas.microsoft.com/office/drawing/2014/main" id="{FF3602FA-2581-4CD5-A930-989CF59C2EE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DA1E57-6392-4DA2-8934-0B80628BBEAD}" type="slidenum">
              <a:rPr lang="en-US" altLang="en-US">
                <a:latin typeface="Calibri" panose="020F0502020204030204" pitchFamily="34" charset="0"/>
                <a:cs typeface="Calibri" panose="020F0502020204030204" pitchFamily="34" charset="0"/>
              </a:rPr>
              <a:pPr eaLnBrk="1" hangingPunct="1"/>
              <a:t>81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72622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a:extLst>
              <a:ext uri="{FF2B5EF4-FFF2-40B4-BE49-F238E27FC236}">
                <a16:creationId xmlns:a16="http://schemas.microsoft.com/office/drawing/2014/main" id="{ECFCD476-15AD-4D63-AE52-69E97FA78B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a:extLst>
              <a:ext uri="{FF2B5EF4-FFF2-40B4-BE49-F238E27FC236}">
                <a16:creationId xmlns:a16="http://schemas.microsoft.com/office/drawing/2014/main" id="{BB25FCFF-CA1C-412C-9103-7E5AB37139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24" name="Slide Number Placeholder 3">
            <a:extLst>
              <a:ext uri="{FF2B5EF4-FFF2-40B4-BE49-F238E27FC236}">
                <a16:creationId xmlns:a16="http://schemas.microsoft.com/office/drawing/2014/main" id="{3D4CF7AE-AEA4-435D-B410-E17CC87D634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1DB8E9-B0A6-427F-BE90-F23A1F9077E2}" type="slidenum">
              <a:rPr lang="en-US" altLang="en-US">
                <a:latin typeface="Calibri" panose="020F0502020204030204" pitchFamily="34" charset="0"/>
                <a:cs typeface="Calibri" panose="020F0502020204030204" pitchFamily="34" charset="0"/>
              </a:rPr>
              <a:pPr eaLnBrk="1" hangingPunct="1"/>
              <a:t>82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8643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a:extLst>
              <a:ext uri="{FF2B5EF4-FFF2-40B4-BE49-F238E27FC236}">
                <a16:creationId xmlns:a16="http://schemas.microsoft.com/office/drawing/2014/main" id="{20335447-C17D-4EB0-8913-9AB3D4DE83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a:extLst>
              <a:ext uri="{FF2B5EF4-FFF2-40B4-BE49-F238E27FC236}">
                <a16:creationId xmlns:a16="http://schemas.microsoft.com/office/drawing/2014/main" id="{9107F2FE-560D-42DA-8A70-41B847DF8F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5348" name="Slide Number Placeholder 3">
            <a:extLst>
              <a:ext uri="{FF2B5EF4-FFF2-40B4-BE49-F238E27FC236}">
                <a16:creationId xmlns:a16="http://schemas.microsoft.com/office/drawing/2014/main" id="{ECCC9C18-4B7E-45FA-AADC-42960B4A7C7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1A302B-23BC-4D4B-A6BA-C707097327BE}" type="slidenum">
              <a:rPr lang="en-US" altLang="en-US">
                <a:latin typeface="Calibri" panose="020F0502020204030204" pitchFamily="34" charset="0"/>
                <a:cs typeface="Calibri" panose="020F0502020204030204" pitchFamily="34" charset="0"/>
              </a:rPr>
              <a:pPr eaLnBrk="1" hangingPunct="1"/>
              <a:t>84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6868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a:extLst>
              <a:ext uri="{FF2B5EF4-FFF2-40B4-BE49-F238E27FC236}">
                <a16:creationId xmlns:a16="http://schemas.microsoft.com/office/drawing/2014/main" id="{802E0AB4-B8C1-47EF-A2BD-DC36D663D7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a:extLst>
              <a:ext uri="{FF2B5EF4-FFF2-40B4-BE49-F238E27FC236}">
                <a16:creationId xmlns:a16="http://schemas.microsoft.com/office/drawing/2014/main" id="{D0805701-5A59-43C5-B633-41EB7E866F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64" name="Slide Number Placeholder 3">
            <a:extLst>
              <a:ext uri="{FF2B5EF4-FFF2-40B4-BE49-F238E27FC236}">
                <a16:creationId xmlns:a16="http://schemas.microsoft.com/office/drawing/2014/main" id="{4C717BCD-6AF4-48A5-BCDB-0799423E614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45724C-763C-4EFF-BCDE-7D30E404A9B3}" type="slidenum">
              <a:rPr lang="en-US" altLang="en-US">
                <a:latin typeface="Calibri" panose="020F0502020204030204" pitchFamily="34" charset="0"/>
                <a:cs typeface="Calibri" panose="020F0502020204030204" pitchFamily="34" charset="0"/>
              </a:rPr>
              <a:pPr eaLnBrk="1" hangingPunct="1"/>
              <a:t>93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98103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a:extLst>
              <a:ext uri="{FF2B5EF4-FFF2-40B4-BE49-F238E27FC236}">
                <a16:creationId xmlns:a16="http://schemas.microsoft.com/office/drawing/2014/main" id="{EB9F3DFC-29FE-4924-A731-BA573A084A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a:extLst>
              <a:ext uri="{FF2B5EF4-FFF2-40B4-BE49-F238E27FC236}">
                <a16:creationId xmlns:a16="http://schemas.microsoft.com/office/drawing/2014/main" id="{0914D855-B674-402C-A28D-29790DBAD1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7636" name="Slide Number Placeholder 3">
            <a:extLst>
              <a:ext uri="{FF2B5EF4-FFF2-40B4-BE49-F238E27FC236}">
                <a16:creationId xmlns:a16="http://schemas.microsoft.com/office/drawing/2014/main" id="{0D7CD983-DB45-4FF8-8780-42B06F14339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97F03C-507C-45CF-B6EF-665F3A04D178}" type="slidenum">
              <a:rPr lang="en-US" altLang="en-US">
                <a:latin typeface="Calibri" panose="020F0502020204030204" pitchFamily="34" charset="0"/>
                <a:cs typeface="Calibri" panose="020F0502020204030204" pitchFamily="34" charset="0"/>
              </a:rPr>
              <a:pPr eaLnBrk="1" hangingPunct="1"/>
              <a:t>96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1326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a:extLst>
              <a:ext uri="{FF2B5EF4-FFF2-40B4-BE49-F238E27FC236}">
                <a16:creationId xmlns:a16="http://schemas.microsoft.com/office/drawing/2014/main" id="{E9935FFA-20E8-4F1D-A4E7-8CB0841511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a:extLst>
              <a:ext uri="{FF2B5EF4-FFF2-40B4-BE49-F238E27FC236}">
                <a16:creationId xmlns:a16="http://schemas.microsoft.com/office/drawing/2014/main" id="{AD650A64-DB06-4B9C-915F-C864EAEC1C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a16="http://schemas.microsoft.com/office/drawing/2014/main" id="{495A739D-93DB-4C9D-B30D-500372C934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26D76E-E541-483B-8897-A425162252F5}" type="slidenum">
              <a:rPr lang="en-US" altLang="en-US">
                <a:latin typeface="Calibri" panose="020F0502020204030204" pitchFamily="34" charset="0"/>
                <a:cs typeface="Calibri" panose="020F0502020204030204" pitchFamily="34" charset="0"/>
              </a:rPr>
              <a:pPr eaLnBrk="1" hangingPunct="1"/>
              <a:t>98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648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a:extLst>
              <a:ext uri="{FF2B5EF4-FFF2-40B4-BE49-F238E27FC236}">
                <a16:creationId xmlns:a16="http://schemas.microsoft.com/office/drawing/2014/main" id="{9B0A3498-6A35-4105-AD59-EA8AD396A5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a:extLst>
              <a:ext uri="{FF2B5EF4-FFF2-40B4-BE49-F238E27FC236}">
                <a16:creationId xmlns:a16="http://schemas.microsoft.com/office/drawing/2014/main" id="{0224EE67-FAF4-41F6-8E5B-904B0FC4E8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a16="http://schemas.microsoft.com/office/drawing/2014/main" id="{EB8AE127-2CA3-48B8-BAB1-8A690861537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4E365F-62B9-4194-A671-31407E2DA04D}" type="slidenum">
              <a:rPr lang="en-US" altLang="en-US">
                <a:latin typeface="Calibri" panose="020F0502020204030204" pitchFamily="34" charset="0"/>
                <a:cs typeface="Calibri" panose="020F0502020204030204" pitchFamily="34" charset="0"/>
              </a:rPr>
              <a:pPr eaLnBrk="1" hangingPunct="1"/>
              <a:t>99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7664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FE7DCDAF-C830-4049-9383-0AF94D16EB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05DC34A0-7A47-498B-8413-0636DACD36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a16="http://schemas.microsoft.com/office/drawing/2014/main" id="{EE78276A-F9BC-43C9-B01E-849A0A200F3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3B77CC-F5A9-476B-A0F3-2EF130A8EA72}" type="slidenum">
              <a:rPr lang="en-US" altLang="en-US">
                <a:latin typeface="Calibri" panose="020F0502020204030204" pitchFamily="34" charset="0"/>
                <a:cs typeface="Calibri" panose="020F0502020204030204" pitchFamily="34" charset="0"/>
              </a:rPr>
              <a:pPr eaLnBrk="1" hangingPunct="1"/>
              <a:t>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2539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a:extLst>
              <a:ext uri="{FF2B5EF4-FFF2-40B4-BE49-F238E27FC236}">
                <a16:creationId xmlns:a16="http://schemas.microsoft.com/office/drawing/2014/main" id="{3569A9BB-0F18-49DD-92F2-53201DF95B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a:extLst>
              <a:ext uri="{FF2B5EF4-FFF2-40B4-BE49-F238E27FC236}">
                <a16:creationId xmlns:a16="http://schemas.microsoft.com/office/drawing/2014/main" id="{19873AFF-36A7-480B-AAF5-20D17D7916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a16="http://schemas.microsoft.com/office/drawing/2014/main" id="{3A1F338D-F88C-4621-8BFE-5ACEDA05292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3DE56E-FEDD-4ED5-9979-E98228D82126}" type="slidenum">
              <a:rPr lang="en-US" altLang="en-US">
                <a:latin typeface="Calibri" panose="020F0502020204030204" pitchFamily="34" charset="0"/>
                <a:cs typeface="Calibri" panose="020F0502020204030204" pitchFamily="34" charset="0"/>
              </a:rPr>
              <a:pPr eaLnBrk="1" hangingPunct="1"/>
              <a:t>100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8078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a:extLst>
              <a:ext uri="{FF2B5EF4-FFF2-40B4-BE49-F238E27FC236}">
                <a16:creationId xmlns:a16="http://schemas.microsoft.com/office/drawing/2014/main" id="{EF14FE04-9518-4617-9D0C-F0F93AB924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a:extLst>
              <a:ext uri="{FF2B5EF4-FFF2-40B4-BE49-F238E27FC236}">
                <a16:creationId xmlns:a16="http://schemas.microsoft.com/office/drawing/2014/main" id="{18C5AC93-74A0-4607-8EC4-7738F02148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2756" name="Slide Number Placeholder 3">
            <a:extLst>
              <a:ext uri="{FF2B5EF4-FFF2-40B4-BE49-F238E27FC236}">
                <a16:creationId xmlns:a16="http://schemas.microsoft.com/office/drawing/2014/main" id="{EE027278-BAD4-4112-A47B-A20353CA6A6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FC6C4D-C443-4E06-B610-25B546E41849}" type="slidenum">
              <a:rPr lang="en-US" altLang="en-US">
                <a:latin typeface="Calibri" panose="020F0502020204030204" pitchFamily="34" charset="0"/>
                <a:cs typeface="Calibri" panose="020F0502020204030204" pitchFamily="34" charset="0"/>
              </a:rPr>
              <a:pPr eaLnBrk="1" hangingPunct="1"/>
              <a:t>102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76774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a:extLst>
              <a:ext uri="{FF2B5EF4-FFF2-40B4-BE49-F238E27FC236}">
                <a16:creationId xmlns:a16="http://schemas.microsoft.com/office/drawing/2014/main" id="{E4D356C7-A659-44FE-9FC9-21EE8AFF4D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a:extLst>
              <a:ext uri="{FF2B5EF4-FFF2-40B4-BE49-F238E27FC236}">
                <a16:creationId xmlns:a16="http://schemas.microsoft.com/office/drawing/2014/main" id="{AD676183-05C4-492B-9276-F0BF254C1E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8290C620-3356-477E-8CD8-DC919C94446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D55650-BB46-429A-B562-EF0B2C11CBA3}" type="slidenum">
              <a:rPr lang="en-US" altLang="en-US">
                <a:latin typeface="Calibri" panose="020F0502020204030204" pitchFamily="34" charset="0"/>
                <a:cs typeface="Calibri" panose="020F0502020204030204" pitchFamily="34" charset="0"/>
              </a:rPr>
              <a:pPr eaLnBrk="1" hangingPunct="1"/>
              <a:t>103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03758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a:extLst>
              <a:ext uri="{FF2B5EF4-FFF2-40B4-BE49-F238E27FC236}">
                <a16:creationId xmlns:a16="http://schemas.microsoft.com/office/drawing/2014/main" id="{6A053749-46DA-4EDA-8458-BD4144DEA7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a:extLst>
              <a:ext uri="{FF2B5EF4-FFF2-40B4-BE49-F238E27FC236}">
                <a16:creationId xmlns:a16="http://schemas.microsoft.com/office/drawing/2014/main" id="{CBF85F9E-20D2-4452-91EC-8099B26516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0948" name="Slide Number Placeholder 3">
            <a:extLst>
              <a:ext uri="{FF2B5EF4-FFF2-40B4-BE49-F238E27FC236}">
                <a16:creationId xmlns:a16="http://schemas.microsoft.com/office/drawing/2014/main" id="{7A3156B6-BE73-4FB7-931A-FDAF92DC4F3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8BA195-BDED-41E3-AC1F-73798BB2D3AE}" type="slidenum">
              <a:rPr lang="en-US" altLang="en-US">
                <a:latin typeface="Calibri" panose="020F0502020204030204" pitchFamily="34" charset="0"/>
                <a:cs typeface="Calibri" panose="020F0502020204030204" pitchFamily="34" charset="0"/>
              </a:rPr>
              <a:pPr eaLnBrk="1" hangingPunct="1"/>
              <a:t>111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84027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a:extLst>
              <a:ext uri="{FF2B5EF4-FFF2-40B4-BE49-F238E27FC236}">
                <a16:creationId xmlns:a16="http://schemas.microsoft.com/office/drawing/2014/main" id="{B7C655FE-C193-47E2-AF64-9E859AE52B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a:extLst>
              <a:ext uri="{FF2B5EF4-FFF2-40B4-BE49-F238E27FC236}">
                <a16:creationId xmlns:a16="http://schemas.microsoft.com/office/drawing/2014/main" id="{11D1EA6F-6DCC-4EED-AF75-62F0819245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2996" name="Slide Number Placeholder 3">
            <a:extLst>
              <a:ext uri="{FF2B5EF4-FFF2-40B4-BE49-F238E27FC236}">
                <a16:creationId xmlns:a16="http://schemas.microsoft.com/office/drawing/2014/main" id="{D8A3968A-126E-4AEA-95EC-20A96531817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212255-C908-452E-A2EE-27ADDBBC0979}" type="slidenum">
              <a:rPr lang="en-US" altLang="en-US">
                <a:latin typeface="Calibri" panose="020F0502020204030204" pitchFamily="34" charset="0"/>
                <a:cs typeface="Calibri" panose="020F0502020204030204" pitchFamily="34" charset="0"/>
              </a:rPr>
              <a:pPr eaLnBrk="1" hangingPunct="1"/>
              <a:t>113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76872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a:extLst>
              <a:ext uri="{FF2B5EF4-FFF2-40B4-BE49-F238E27FC236}">
                <a16:creationId xmlns:a16="http://schemas.microsoft.com/office/drawing/2014/main" id="{57EF4E4B-5798-447C-8322-CC0842A960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a:extLst>
              <a:ext uri="{FF2B5EF4-FFF2-40B4-BE49-F238E27FC236}">
                <a16:creationId xmlns:a16="http://schemas.microsoft.com/office/drawing/2014/main" id="{E5548121-FCF7-4C14-BDBB-5707DC4CA8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59E0E142-E8D9-4A75-AB12-85A3E6925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AAA856-9CA4-49E5-B110-F6AF61CEC886}" type="slidenum">
              <a:rPr lang="en-US" altLang="en-US">
                <a:latin typeface="Calibri" panose="020F0502020204030204" pitchFamily="34" charset="0"/>
                <a:cs typeface="Calibri" panose="020F0502020204030204" pitchFamily="34" charset="0"/>
              </a:rPr>
              <a:pPr eaLnBrk="1" hangingPunct="1"/>
              <a:t>115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71438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a:extLst>
              <a:ext uri="{FF2B5EF4-FFF2-40B4-BE49-F238E27FC236}">
                <a16:creationId xmlns:a16="http://schemas.microsoft.com/office/drawing/2014/main" id="{2322D2B1-806D-4001-A21D-2947EF0BD3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a:extLst>
              <a:ext uri="{FF2B5EF4-FFF2-40B4-BE49-F238E27FC236}">
                <a16:creationId xmlns:a16="http://schemas.microsoft.com/office/drawing/2014/main" id="{68B87BF3-965A-4F04-BDA2-30738772B1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1188" name="Slide Number Placeholder 3">
            <a:extLst>
              <a:ext uri="{FF2B5EF4-FFF2-40B4-BE49-F238E27FC236}">
                <a16:creationId xmlns:a16="http://schemas.microsoft.com/office/drawing/2014/main" id="{F33BE643-C66D-447D-9ACF-4C9450A8B89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02D60C-D3D0-46BC-B188-FA4A5B9BE1B5}" type="slidenum">
              <a:rPr lang="en-US" altLang="en-US">
                <a:latin typeface="Calibri" panose="020F0502020204030204" pitchFamily="34" charset="0"/>
                <a:cs typeface="Calibri" panose="020F0502020204030204" pitchFamily="34" charset="0"/>
              </a:rPr>
              <a:pPr eaLnBrk="1" hangingPunct="1"/>
              <a:t>122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7768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4D4C915C-21BD-4C8E-A9A8-A16087F5AB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6E29924C-6869-4066-9500-87E3823EC5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66DAFD69-18A0-4C0A-BA2C-A29E506586B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94F64A-BE37-4C9D-970F-DF9AF33C4888}"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704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AF97A04A-5185-4AC4-84CE-FDAEAF1B2F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F85BE47A-10D0-4340-B811-7FEA7B7B41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1076" name="Slide Number Placeholder 3">
            <a:extLst>
              <a:ext uri="{FF2B5EF4-FFF2-40B4-BE49-F238E27FC236}">
                <a16:creationId xmlns:a16="http://schemas.microsoft.com/office/drawing/2014/main" id="{AEE857D1-8FD9-46A3-BC4F-DECEAC953BA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C843B1-1CD2-46CC-A9EB-397337FCACC7}"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4388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E5A1440F-4A41-4E9E-BCA6-35CD0071D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1FB830E2-E196-428A-AEF7-AAE05B4380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2100" name="Slide Number Placeholder 3">
            <a:extLst>
              <a:ext uri="{FF2B5EF4-FFF2-40B4-BE49-F238E27FC236}">
                <a16:creationId xmlns:a16="http://schemas.microsoft.com/office/drawing/2014/main" id="{E390FA83-A30A-4C6E-B6C0-DDCB3591C2A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770794-AF2B-4C94-A472-1135A8712921}"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6023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EA0B39C8-C8DA-4408-99F5-8B42A5B079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E782A775-7ACB-4AE2-8790-D556640FB8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24" name="Slide Number Placeholder 3">
            <a:extLst>
              <a:ext uri="{FF2B5EF4-FFF2-40B4-BE49-F238E27FC236}">
                <a16:creationId xmlns:a16="http://schemas.microsoft.com/office/drawing/2014/main" id="{E486E9A4-28F6-43F1-AAFC-3BE895DFDE9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C11A7C-E3F9-4CD1-BD20-E2E685AA8C53}" type="slidenum">
              <a:rPr lang="en-US" altLang="en-US">
                <a:latin typeface="Calibri" panose="020F0502020204030204" pitchFamily="34" charset="0"/>
                <a:cs typeface="Calibri" panose="020F0502020204030204" pitchFamily="34" charset="0"/>
              </a:rPr>
              <a:pPr eaLnBrk="1" hangingPunct="1"/>
              <a:t>16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87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1D78F181-C92F-44BD-B895-14A52BE2396D}"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407252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2254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848257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89311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127312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25075702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112100360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269107097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125676480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76946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174205622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1D78F181-C92F-44BD-B895-14A52BE2396D}" type="slidenum">
              <a:rPr lang="en-US" smtClean="0"/>
              <a:t>‹#›</a:t>
            </a:fld>
            <a:endParaRPr lang="en-US"/>
          </a:p>
        </p:txBody>
      </p:sp>
    </p:spTree>
    <p:extLst>
      <p:ext uri="{BB962C8B-B14F-4D97-AF65-F5344CB8AC3E}">
        <p14:creationId xmlns:p14="http://schemas.microsoft.com/office/powerpoint/2010/main" val="2138497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1D78F181-C92F-44BD-B895-14A52BE2396D}" type="slidenum">
              <a:rPr lang="en-US" smtClean="0"/>
              <a:pPr/>
              <a:t>‹#›</a:t>
            </a:fld>
            <a:endParaRPr lang="en-US" dirty="0"/>
          </a:p>
        </p:txBody>
      </p:sp>
    </p:spTree>
    <p:extLst>
      <p:ext uri="{BB962C8B-B14F-4D97-AF65-F5344CB8AC3E}">
        <p14:creationId xmlns:p14="http://schemas.microsoft.com/office/powerpoint/2010/main" val="327934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4089-BE7A-4BC7-8800-479B946A777E}"/>
              </a:ext>
            </a:extLst>
          </p:cNvPr>
          <p:cNvSpPr>
            <a:spLocks noGrp="1"/>
          </p:cNvSpPr>
          <p:nvPr>
            <p:ph type="ctrTitle"/>
          </p:nvPr>
        </p:nvSpPr>
        <p:spPr/>
        <p:txBody>
          <a:bodyPr>
            <a:normAutofit fontScale="90000"/>
          </a:bodyPr>
          <a:lstStyle/>
          <a:p>
            <a:pPr algn="ctr">
              <a:defRPr/>
            </a:pPr>
            <a:r>
              <a:rPr lang="en-US" dirty="0">
                <a:solidFill>
                  <a:srgbClr val="3380E6"/>
                </a:solidFill>
                <a:latin typeface="Calibri" panose="020F0502020204030204" pitchFamily="34" charset="0"/>
              </a:rPr>
              <a:t>Chapter 4</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Control Statements: Part I; Assignment, ++ and -- Operators</a:t>
            </a:r>
          </a:p>
        </p:txBody>
      </p:sp>
      <p:sp>
        <p:nvSpPr>
          <p:cNvPr id="10243" name="Subtitle 3">
            <a:extLst>
              <a:ext uri="{FF2B5EF4-FFF2-40B4-BE49-F238E27FC236}">
                <a16:creationId xmlns:a16="http://schemas.microsoft.com/office/drawing/2014/main" id="{C11878AE-50CF-4297-BD32-3820D45F704B}"/>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400" dirty="0"/>
              <a:t>Questions? </a:t>
            </a:r>
            <a:r>
              <a:rPr lang="en-US" altLang="en-US" sz="2400"/>
              <a:t>E-mail paul.deitel@deitel.com</a:t>
            </a:r>
            <a:endParaRPr lang="en-US" altLang="en-US" dirty="0"/>
          </a:p>
        </p:txBody>
      </p:sp>
      <p:sp>
        <p:nvSpPr>
          <p:cNvPr id="4" name="Footer Placeholder 3">
            <a:extLst>
              <a:ext uri="{FF2B5EF4-FFF2-40B4-BE49-F238E27FC236}">
                <a16:creationId xmlns:a16="http://schemas.microsoft.com/office/drawing/2014/main" id="{DBA1EBD5-6EB4-4925-9466-8E3E39376194}"/>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427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5018-108C-463F-894E-7B574751F87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4.3</a:t>
            </a:r>
            <a:r>
              <a:rPr lang="en-US" dirty="0">
                <a:solidFill>
                  <a:srgbClr val="24B5A1"/>
                </a:solidFill>
                <a:latin typeface="Calibri" panose="020F0502020204030204" pitchFamily="34" charset="0"/>
              </a:rPr>
              <a:t>  </a:t>
            </a:r>
            <a:r>
              <a:rPr lang="en-US" dirty="0" err="1">
                <a:solidFill>
                  <a:srgbClr val="3380E6"/>
                </a:solidFill>
                <a:latin typeface="Calibri" panose="020F0502020204030204" pitchFamily="34" charset="0"/>
              </a:rPr>
              <a:t>Pseudocode</a:t>
            </a:r>
            <a:endParaRPr lang="en-US" dirty="0">
              <a:solidFill>
                <a:srgbClr val="3380E6"/>
              </a:solidFill>
              <a:latin typeface="Calibri" panose="020F0502020204030204" pitchFamily="34" charset="0"/>
            </a:endParaRPr>
          </a:p>
        </p:txBody>
      </p:sp>
      <p:sp>
        <p:nvSpPr>
          <p:cNvPr id="15363" name="Text Placeholder 2">
            <a:extLst>
              <a:ext uri="{FF2B5EF4-FFF2-40B4-BE49-F238E27FC236}">
                <a16:creationId xmlns:a16="http://schemas.microsoft.com/office/drawing/2014/main" id="{69BBE918-CECE-46FE-BE7A-657C9B3BDA8E}"/>
              </a:ext>
            </a:extLst>
          </p:cNvPr>
          <p:cNvSpPr>
            <a:spLocks noGrp="1"/>
          </p:cNvSpPr>
          <p:nvPr>
            <p:ph type="body" idx="1"/>
          </p:nvPr>
        </p:nvSpPr>
        <p:spPr/>
        <p:txBody>
          <a:bodyPr/>
          <a:lstStyle/>
          <a:p>
            <a:pPr eaLnBrk="1" hangingPunct="1">
              <a:lnSpc>
                <a:spcPct val="80000"/>
              </a:lnSpc>
            </a:pPr>
            <a:r>
              <a:rPr lang="en-US" altLang="en-US" sz="2100" dirty="0">
                <a:solidFill>
                  <a:srgbClr val="0000FF"/>
                </a:solidFill>
              </a:rPr>
              <a:t>Pseudocode</a:t>
            </a:r>
            <a:r>
              <a:rPr lang="en-US" altLang="en-US" sz="2100" dirty="0">
                <a:solidFill>
                  <a:srgbClr val="000000"/>
                </a:solidFill>
              </a:rPr>
              <a:t> is an informal language that helps you develop algorithms without having to worry about the strict details of Java language syntax. </a:t>
            </a:r>
          </a:p>
          <a:p>
            <a:pPr eaLnBrk="1" hangingPunct="1">
              <a:lnSpc>
                <a:spcPct val="80000"/>
              </a:lnSpc>
            </a:pPr>
            <a:r>
              <a:rPr lang="en-US" altLang="en-US" sz="2100" dirty="0">
                <a:solidFill>
                  <a:srgbClr val="000000"/>
                </a:solidFill>
              </a:rPr>
              <a:t>Particularly useful for developing algorithms that will be converted to structured portions of Java programs. </a:t>
            </a:r>
          </a:p>
          <a:p>
            <a:pPr eaLnBrk="1" hangingPunct="1">
              <a:lnSpc>
                <a:spcPct val="80000"/>
              </a:lnSpc>
            </a:pPr>
            <a:r>
              <a:rPr lang="en-US" altLang="en-US" sz="2100" dirty="0">
                <a:solidFill>
                  <a:srgbClr val="000000"/>
                </a:solidFill>
              </a:rPr>
              <a:t>Similar to everyday English.</a:t>
            </a:r>
          </a:p>
          <a:p>
            <a:pPr eaLnBrk="1" hangingPunct="1">
              <a:lnSpc>
                <a:spcPct val="80000"/>
              </a:lnSpc>
            </a:pPr>
            <a:r>
              <a:rPr lang="en-US" altLang="en-US" sz="2100" dirty="0">
                <a:solidFill>
                  <a:srgbClr val="000000"/>
                </a:solidFill>
              </a:rPr>
              <a:t>Helps you “think out” a program before attempting to write it in a programming language, such as Java. </a:t>
            </a:r>
          </a:p>
          <a:p>
            <a:pPr eaLnBrk="1" hangingPunct="1">
              <a:lnSpc>
                <a:spcPct val="80000"/>
              </a:lnSpc>
            </a:pPr>
            <a:r>
              <a:rPr lang="en-US" altLang="en-US" sz="2100" dirty="0">
                <a:solidFill>
                  <a:srgbClr val="000000"/>
                </a:solidFill>
              </a:rPr>
              <a:t>You can type pseudocode conveniently, using any text-editor program. </a:t>
            </a:r>
          </a:p>
          <a:p>
            <a:pPr eaLnBrk="1" hangingPunct="1">
              <a:lnSpc>
                <a:spcPct val="80000"/>
              </a:lnSpc>
            </a:pPr>
            <a:r>
              <a:rPr lang="en-US" altLang="en-US" sz="2100" dirty="0">
                <a:solidFill>
                  <a:srgbClr val="000000"/>
                </a:solidFill>
              </a:rPr>
              <a:t>Carefully prepared pseudocode can easily be converted to a corresponding Java program. </a:t>
            </a:r>
          </a:p>
          <a:p>
            <a:pPr eaLnBrk="1" hangingPunct="1">
              <a:lnSpc>
                <a:spcPct val="80000"/>
              </a:lnSpc>
            </a:pPr>
            <a:r>
              <a:rPr lang="en-US" altLang="en-US" sz="2100" dirty="0">
                <a:solidFill>
                  <a:srgbClr val="000000"/>
                </a:solidFill>
              </a:rPr>
              <a:t>Pseudocode normally describes only statements representing the actions that occur after you convert a program from pseudocode to Java and the program is run on a computer. </a:t>
            </a:r>
          </a:p>
          <a:p>
            <a:pPr lvl="1" eaLnBrk="1" hangingPunct="1">
              <a:lnSpc>
                <a:spcPct val="80000"/>
              </a:lnSpc>
            </a:pPr>
            <a:r>
              <a:rPr lang="en-US" altLang="en-US" sz="1800" dirty="0">
                <a:solidFill>
                  <a:srgbClr val="000000"/>
                </a:solidFill>
              </a:rPr>
              <a:t>e.g., input, output or calculations. </a:t>
            </a:r>
          </a:p>
        </p:txBody>
      </p:sp>
      <p:sp>
        <p:nvSpPr>
          <p:cNvPr id="4" name="Footer Placeholder 3">
            <a:extLst>
              <a:ext uri="{FF2B5EF4-FFF2-40B4-BE49-F238E27FC236}">
                <a16:creationId xmlns:a16="http://schemas.microsoft.com/office/drawing/2014/main" id="{07B75BD8-06E3-46D2-B5BB-A5A3D13F821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224499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68F2-571F-449F-8B86-31253C678FBC}"/>
              </a:ext>
            </a:extLst>
          </p:cNvPr>
          <p:cNvSpPr>
            <a:spLocks noGrp="1"/>
          </p:cNvSpPr>
          <p:nvPr>
            <p:ph type="title"/>
          </p:nvPr>
        </p:nvSpPr>
        <p:spPr>
          <a:xfrm>
            <a:off x="546099" y="-76200"/>
            <a:ext cx="10986463" cy="1782762"/>
          </a:xfrm>
        </p:spPr>
        <p:txBody>
          <a:bodyPr/>
          <a:lstStyle/>
          <a:p>
            <a:pPr fontAlgn="auto">
              <a:spcAft>
                <a:spcPts val="0"/>
              </a:spcAft>
              <a:defRPr/>
            </a:pPr>
            <a:r>
              <a:rPr lang="en-US" sz="3200" dirty="0">
                <a:solidFill>
                  <a:srgbClr val="24B5A1"/>
                </a:solidFill>
                <a:latin typeface="Calibri" panose="020F0502020204030204" pitchFamily="34" charset="0"/>
                <a:cs typeface="Calibri" panose="020F0502020204030204" pitchFamily="34" charset="0"/>
              </a:rPr>
              <a:t>4.10</a:t>
            </a:r>
            <a:r>
              <a:rPr lang="en-US" sz="3200" dirty="0">
                <a:solidFill>
                  <a:srgbClr val="24B5A1"/>
                </a:solidFill>
                <a:latin typeface="Calibri" panose="020F0502020204030204" pitchFamily="34" charset="0"/>
              </a:rPr>
              <a:t>  </a:t>
            </a:r>
            <a:r>
              <a:rPr lang="en-US" sz="3200" dirty="0">
                <a:solidFill>
                  <a:srgbClr val="3380E6"/>
                </a:solidFill>
                <a:latin typeface="Calibri" panose="020F0502020204030204" pitchFamily="34" charset="0"/>
              </a:rPr>
              <a:t>Formulating Algorithms: Sentinel-Controlled Iteration (Cont.)</a:t>
            </a:r>
          </a:p>
        </p:txBody>
      </p:sp>
      <p:sp>
        <p:nvSpPr>
          <p:cNvPr id="106499" name="Text Placeholder 2">
            <a:extLst>
              <a:ext uri="{FF2B5EF4-FFF2-40B4-BE49-F238E27FC236}">
                <a16:creationId xmlns:a16="http://schemas.microsoft.com/office/drawing/2014/main" id="{B59F1DAC-9B9D-4FA3-ADFC-1E1A90DBE696}"/>
              </a:ext>
            </a:extLst>
          </p:cNvPr>
          <p:cNvSpPr>
            <a:spLocks noGrp="1"/>
          </p:cNvSpPr>
          <p:nvPr>
            <p:ph type="body" idx="1"/>
          </p:nvPr>
        </p:nvSpPr>
        <p:spPr>
          <a:xfrm>
            <a:off x="546099" y="1524000"/>
            <a:ext cx="10986463" cy="4343400"/>
          </a:xfrm>
        </p:spPr>
        <p:txBody>
          <a:bodyPr/>
          <a:lstStyle/>
          <a:p>
            <a:pPr eaLnBrk="1" hangingPunct="1">
              <a:lnSpc>
                <a:spcPct val="80000"/>
              </a:lnSpc>
            </a:pPr>
            <a:r>
              <a:rPr lang="en-US" altLang="en-US" sz="2500" dirty="0">
                <a:solidFill>
                  <a:srgbClr val="000000"/>
                </a:solidFill>
              </a:rPr>
              <a:t>Owing to the imprecise nature of floating-point numbers, type </a:t>
            </a:r>
            <a:r>
              <a:rPr lang="en-US" altLang="en-US" sz="2500" dirty="0">
                <a:solidFill>
                  <a:srgbClr val="000000"/>
                </a:solidFill>
                <a:latin typeface="Consolas" panose="020B0609020204030204" pitchFamily="49" charset="0"/>
              </a:rPr>
              <a:t>double</a:t>
            </a:r>
            <a:r>
              <a:rPr lang="en-US" altLang="en-US" sz="2500" dirty="0">
                <a:solidFill>
                  <a:srgbClr val="000000"/>
                </a:solidFill>
              </a:rPr>
              <a:t> is preferred over type </a:t>
            </a:r>
            <a:r>
              <a:rPr lang="en-US" altLang="en-US" sz="2400" dirty="0">
                <a:solidFill>
                  <a:srgbClr val="000000"/>
                </a:solidFill>
                <a:latin typeface="Consolas" panose="020B0609020204030204" pitchFamily="49" charset="0"/>
              </a:rPr>
              <a:t>float</a:t>
            </a:r>
            <a:r>
              <a:rPr lang="en-US" altLang="en-US" sz="2500" dirty="0">
                <a:solidFill>
                  <a:srgbClr val="000000"/>
                </a:solidFill>
              </a:rPr>
              <a:t>, because </a:t>
            </a:r>
            <a:r>
              <a:rPr lang="en-US" altLang="en-US" sz="2500" dirty="0">
                <a:solidFill>
                  <a:srgbClr val="000000"/>
                </a:solidFill>
                <a:latin typeface="Consolas" panose="020B0609020204030204" pitchFamily="49" charset="0"/>
              </a:rPr>
              <a:t>double</a:t>
            </a:r>
            <a:r>
              <a:rPr lang="en-US" altLang="en-US" sz="2500" dirty="0">
                <a:solidFill>
                  <a:srgbClr val="000000"/>
                </a:solidFill>
              </a:rPr>
              <a:t> variables can represent floating-point numbers more accurately. </a:t>
            </a:r>
          </a:p>
          <a:p>
            <a:pPr eaLnBrk="1" hangingPunct="1">
              <a:lnSpc>
                <a:spcPct val="80000"/>
              </a:lnSpc>
            </a:pPr>
            <a:r>
              <a:rPr lang="en-US" altLang="en-US" sz="2500" dirty="0">
                <a:solidFill>
                  <a:srgbClr val="000000"/>
                </a:solidFill>
              </a:rPr>
              <a:t>In some applications, the precision of float and double variables will be inadequate. </a:t>
            </a:r>
          </a:p>
          <a:p>
            <a:pPr eaLnBrk="1" hangingPunct="1">
              <a:lnSpc>
                <a:spcPct val="80000"/>
              </a:lnSpc>
            </a:pPr>
            <a:r>
              <a:rPr lang="en-US" altLang="en-US" sz="2500" dirty="0">
                <a:solidFill>
                  <a:srgbClr val="000000"/>
                </a:solidFill>
              </a:rPr>
              <a:t>For precise floating-point numbers (such as those required by monetary calculations), Java provides class </a:t>
            </a:r>
            <a:r>
              <a:rPr lang="en-US" altLang="en-US" sz="2400" dirty="0" err="1">
                <a:solidFill>
                  <a:srgbClr val="000000"/>
                </a:solidFill>
                <a:latin typeface="Consolas" panose="020B0609020204030204" pitchFamily="49" charset="0"/>
              </a:rPr>
              <a:t>BigDecimal</a:t>
            </a:r>
            <a:r>
              <a:rPr lang="en-US" altLang="en-US" sz="2500" dirty="0">
                <a:solidFill>
                  <a:srgbClr val="000000"/>
                </a:solidFill>
              </a:rPr>
              <a:t> (package </a:t>
            </a:r>
            <a:r>
              <a:rPr lang="en-US" altLang="en-US" sz="2400" dirty="0" err="1">
                <a:solidFill>
                  <a:srgbClr val="000000"/>
                </a:solidFill>
                <a:latin typeface="Consolas" panose="020B0609020204030204" pitchFamily="49" charset="0"/>
              </a:rPr>
              <a:t>java.math</a:t>
            </a:r>
            <a:r>
              <a:rPr lang="en-US" altLang="en-US" sz="2500" dirty="0">
                <a:solidFill>
                  <a:srgbClr val="000000"/>
                </a:solidFill>
              </a:rPr>
              <a:t>), which we’ll discuss in Chapter 8.</a:t>
            </a:r>
          </a:p>
        </p:txBody>
      </p:sp>
      <p:sp>
        <p:nvSpPr>
          <p:cNvPr id="4" name="Footer Placeholder 3">
            <a:extLst>
              <a:ext uri="{FF2B5EF4-FFF2-40B4-BE49-F238E27FC236}">
                <a16:creationId xmlns:a16="http://schemas.microsoft.com/office/drawing/2014/main" id="{95A01900-FB09-4020-BBE0-DE098463F9A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618815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6">
            <a:extLst>
              <a:ext uri="{FF2B5EF4-FFF2-40B4-BE49-F238E27FC236}">
                <a16:creationId xmlns:a16="http://schemas.microsoft.com/office/drawing/2014/main" id="{1DD71C1E-749D-4AF9-ADF8-3BDFC4A3FE0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1500"/>
            <a:ext cx="12192000" cy="3173413"/>
          </a:xfrm>
          <a:prstGeom prst="rect">
            <a:avLst/>
          </a:prstGeom>
        </p:spPr>
      </p:pic>
      <p:sp>
        <p:nvSpPr>
          <p:cNvPr id="2" name="Footer Placeholder 1">
            <a:extLst>
              <a:ext uri="{FF2B5EF4-FFF2-40B4-BE49-F238E27FC236}">
                <a16:creationId xmlns:a16="http://schemas.microsoft.com/office/drawing/2014/main" id="{D194E1C9-94C8-4773-873C-CBD0DC8A7D1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419111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50CD-23F4-4F5C-B843-C3A23A69639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4.11</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Nested Control Statements</a:t>
            </a:r>
          </a:p>
        </p:txBody>
      </p:sp>
      <p:sp>
        <p:nvSpPr>
          <p:cNvPr id="108547" name="Text Placeholder 2">
            <a:extLst>
              <a:ext uri="{FF2B5EF4-FFF2-40B4-BE49-F238E27FC236}">
                <a16:creationId xmlns:a16="http://schemas.microsoft.com/office/drawing/2014/main" id="{BF59CAFD-5D41-42FB-B4BC-530BCA4FEDE1}"/>
              </a:ext>
            </a:extLst>
          </p:cNvPr>
          <p:cNvSpPr>
            <a:spLocks noGrp="1"/>
          </p:cNvSpPr>
          <p:nvPr>
            <p:ph type="body" idx="1"/>
          </p:nvPr>
        </p:nvSpPr>
        <p:spPr/>
        <p:txBody>
          <a:bodyPr/>
          <a:lstStyle/>
          <a:p>
            <a:pPr eaLnBrk="1" hangingPunct="1"/>
            <a:r>
              <a:rPr lang="en-US" altLang="en-US" dirty="0">
                <a:solidFill>
                  <a:srgbClr val="000000"/>
                </a:solidFill>
              </a:rPr>
              <a:t>This case study examines </a:t>
            </a:r>
            <a:r>
              <a:rPr lang="en-US" altLang="en-US" dirty="0">
                <a:solidFill>
                  <a:srgbClr val="0000FF"/>
                </a:solidFill>
              </a:rPr>
              <a:t>nesting</a:t>
            </a:r>
            <a:r>
              <a:rPr lang="en-US" altLang="en-US" dirty="0">
                <a:solidFill>
                  <a:srgbClr val="000000"/>
                </a:solidFill>
              </a:rPr>
              <a:t> one control statement within another.</a:t>
            </a:r>
          </a:p>
          <a:p>
            <a:pPr eaLnBrk="1" hangingPunct="1"/>
            <a:r>
              <a:rPr lang="en-US" altLang="en-US" dirty="0">
                <a:solidFill>
                  <a:srgbClr val="000000"/>
                </a:solidFill>
                <a:cs typeface="Times New Roman" panose="02020603050405020304" pitchFamily="18" charset="0"/>
              </a:rPr>
              <a:t>A college offers a course that prepares students for the state licensing exam for real-estate brokers. Last year, ten of the students who completed this course took the exam. The college wants to know how well its students did on the exam. You’ve been asked to write a program to summarize the results. You’ve been given a list of these 10 students. Next to each name is written a 1 if the student passed the exam or a 2 if the student failed.</a:t>
            </a:r>
          </a:p>
        </p:txBody>
      </p:sp>
      <p:sp>
        <p:nvSpPr>
          <p:cNvPr id="4" name="Footer Placeholder 3">
            <a:extLst>
              <a:ext uri="{FF2B5EF4-FFF2-40B4-BE49-F238E27FC236}">
                <a16:creationId xmlns:a16="http://schemas.microsoft.com/office/drawing/2014/main" id="{8F9B6A38-643D-48AF-A52E-C34F3E2F921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371693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E5D2-45B6-4FEC-8D29-C90F740DDE14}"/>
              </a:ext>
            </a:extLst>
          </p:cNvPr>
          <p:cNvSpPr>
            <a:spLocks noGrp="1"/>
          </p:cNvSpPr>
          <p:nvPr>
            <p:ph type="title"/>
          </p:nvPr>
        </p:nvSpPr>
        <p:spPr/>
        <p:txBody>
          <a:bodyPr>
            <a:no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Nested Control Statements (Cont.)</a:t>
            </a:r>
          </a:p>
        </p:txBody>
      </p:sp>
      <p:sp>
        <p:nvSpPr>
          <p:cNvPr id="109571" name="Text Placeholder 2">
            <a:extLst>
              <a:ext uri="{FF2B5EF4-FFF2-40B4-BE49-F238E27FC236}">
                <a16:creationId xmlns:a16="http://schemas.microsoft.com/office/drawing/2014/main" id="{85479296-423D-4FBE-9588-3298B4AF75C0}"/>
              </a:ext>
            </a:extLst>
          </p:cNvPr>
          <p:cNvSpPr>
            <a:spLocks noGrp="1"/>
          </p:cNvSpPr>
          <p:nvPr>
            <p:ph type="body" idx="1"/>
          </p:nvPr>
        </p:nvSpPr>
        <p:spPr/>
        <p:txBody>
          <a:bodyPr/>
          <a:lstStyle/>
          <a:p>
            <a:pPr eaLnBrk="1" hangingPunct="1">
              <a:lnSpc>
                <a:spcPct val="90000"/>
              </a:lnSpc>
            </a:pPr>
            <a:r>
              <a:rPr lang="en-US" altLang="en-US" dirty="0">
                <a:solidFill>
                  <a:srgbClr val="000000"/>
                </a:solidFill>
              </a:rPr>
              <a:t>This case study examines </a:t>
            </a:r>
            <a:r>
              <a:rPr lang="en-US" altLang="en-US" dirty="0">
                <a:solidFill>
                  <a:srgbClr val="0000FF"/>
                </a:solidFill>
              </a:rPr>
              <a:t>nesting</a:t>
            </a:r>
            <a:r>
              <a:rPr lang="en-US" altLang="en-US" dirty="0">
                <a:solidFill>
                  <a:srgbClr val="000000"/>
                </a:solidFill>
              </a:rPr>
              <a:t> one control statement within another.</a:t>
            </a:r>
          </a:p>
          <a:p>
            <a:pPr eaLnBrk="1" hangingPunct="1">
              <a:lnSpc>
                <a:spcPct val="90000"/>
              </a:lnSpc>
            </a:pPr>
            <a:r>
              <a:rPr lang="en-US" altLang="en-US" dirty="0">
                <a:solidFill>
                  <a:srgbClr val="000000"/>
                </a:solidFill>
                <a:cs typeface="Times New Roman" panose="02020603050405020304" pitchFamily="18" charset="0"/>
              </a:rPr>
              <a:t>Your program should analyze the results of the exam as follows:</a:t>
            </a:r>
          </a:p>
          <a:p>
            <a:pPr lvl="1" eaLnBrk="1" hangingPunct="1">
              <a:lnSpc>
                <a:spcPct val="90000"/>
              </a:lnSpc>
            </a:pPr>
            <a:r>
              <a:rPr lang="en-US" altLang="en-US" dirty="0">
                <a:solidFill>
                  <a:srgbClr val="000000"/>
                </a:solidFill>
                <a:cs typeface="Times New Roman" panose="02020603050405020304" pitchFamily="18" charset="0"/>
              </a:rPr>
              <a:t>Input each test result (i.e., a 1 or a 2). Display the message “Enter result” on the screen each time the program requests another test result.</a:t>
            </a:r>
          </a:p>
          <a:p>
            <a:pPr lvl="1" eaLnBrk="1" hangingPunct="1">
              <a:lnSpc>
                <a:spcPct val="90000"/>
              </a:lnSpc>
            </a:pPr>
            <a:r>
              <a:rPr lang="en-US" altLang="en-US" dirty="0">
                <a:solidFill>
                  <a:srgbClr val="000000"/>
                </a:solidFill>
                <a:cs typeface="Times New Roman" panose="02020603050405020304" pitchFamily="18" charset="0"/>
              </a:rPr>
              <a:t>Count the number of test results of each type.</a:t>
            </a:r>
          </a:p>
          <a:p>
            <a:pPr lvl="1" eaLnBrk="1" hangingPunct="1">
              <a:lnSpc>
                <a:spcPct val="90000"/>
              </a:lnSpc>
            </a:pPr>
            <a:r>
              <a:rPr lang="en-US" altLang="en-US" dirty="0">
                <a:solidFill>
                  <a:srgbClr val="000000"/>
                </a:solidFill>
                <a:cs typeface="Times New Roman" panose="02020603050405020304" pitchFamily="18" charset="0"/>
              </a:rPr>
              <a:t>Display a summary of the test results, indicating the number of students who passed and the number who failed.</a:t>
            </a:r>
          </a:p>
          <a:p>
            <a:pPr lvl="1" eaLnBrk="1" hangingPunct="1">
              <a:lnSpc>
                <a:spcPct val="90000"/>
              </a:lnSpc>
            </a:pPr>
            <a:r>
              <a:rPr lang="en-US" altLang="en-US" dirty="0">
                <a:solidFill>
                  <a:srgbClr val="000000"/>
                </a:solidFill>
                <a:cs typeface="Times New Roman" panose="02020603050405020304" pitchFamily="18" charset="0"/>
              </a:rPr>
              <a:t>If more than eight students passed the exam, print “Bonus to instructor!”</a:t>
            </a:r>
          </a:p>
        </p:txBody>
      </p:sp>
      <p:sp>
        <p:nvSpPr>
          <p:cNvPr id="4" name="Footer Placeholder 3">
            <a:extLst>
              <a:ext uri="{FF2B5EF4-FFF2-40B4-BE49-F238E27FC236}">
                <a16:creationId xmlns:a16="http://schemas.microsoft.com/office/drawing/2014/main" id="{30EF6150-FF1D-4359-8267-330F3E07423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145308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7">
            <a:extLst>
              <a:ext uri="{FF2B5EF4-FFF2-40B4-BE49-F238E27FC236}">
                <a16:creationId xmlns:a16="http://schemas.microsoft.com/office/drawing/2014/main" id="{809B42D1-1BEA-4641-9093-F47AFB7F5A9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a16="http://schemas.microsoft.com/office/drawing/2014/main" id="{CF5B9AA4-5267-4CEC-BDA0-3020A4773B0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119382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8">
            <a:extLst>
              <a:ext uri="{FF2B5EF4-FFF2-40B4-BE49-F238E27FC236}">
                <a16:creationId xmlns:a16="http://schemas.microsoft.com/office/drawing/2014/main" id="{D9871600-F2B6-435C-A611-954AFC4DE7C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50875"/>
            <a:ext cx="12192000" cy="5554663"/>
          </a:xfrm>
          <a:prstGeom prst="rect">
            <a:avLst/>
          </a:prstGeom>
        </p:spPr>
      </p:pic>
      <p:sp>
        <p:nvSpPr>
          <p:cNvPr id="2" name="Footer Placeholder 1">
            <a:extLst>
              <a:ext uri="{FF2B5EF4-FFF2-40B4-BE49-F238E27FC236}">
                <a16:creationId xmlns:a16="http://schemas.microsoft.com/office/drawing/2014/main" id="{C486CFA2-B744-4917-9CA0-9F83F1E7318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599113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9">
            <a:extLst>
              <a:ext uri="{FF2B5EF4-FFF2-40B4-BE49-F238E27FC236}">
                <a16:creationId xmlns:a16="http://schemas.microsoft.com/office/drawing/2014/main" id="{B5FB08FD-9C28-4E53-93F0-9E4B0FFAA67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DB4CD0CB-A944-44E7-A6C9-6948A833162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861105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0">
            <a:extLst>
              <a:ext uri="{FF2B5EF4-FFF2-40B4-BE49-F238E27FC236}">
                <a16:creationId xmlns:a16="http://schemas.microsoft.com/office/drawing/2014/main" id="{AAEC7F92-BB97-4320-BCD3-28FADE84ED1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67521CFA-9417-4510-8177-9F449535C1E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982853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1">
            <a:extLst>
              <a:ext uri="{FF2B5EF4-FFF2-40B4-BE49-F238E27FC236}">
                <a16:creationId xmlns:a16="http://schemas.microsoft.com/office/drawing/2014/main" id="{1BA5DC18-A37D-4E2F-BE88-F7D471C03AB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p:spPr>
      </p:pic>
      <p:sp>
        <p:nvSpPr>
          <p:cNvPr id="2" name="Footer Placeholder 1">
            <a:extLst>
              <a:ext uri="{FF2B5EF4-FFF2-40B4-BE49-F238E27FC236}">
                <a16:creationId xmlns:a16="http://schemas.microsoft.com/office/drawing/2014/main" id="{275338C7-1278-480A-8968-41B43222EBA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118578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2">
            <a:extLst>
              <a:ext uri="{FF2B5EF4-FFF2-40B4-BE49-F238E27FC236}">
                <a16:creationId xmlns:a16="http://schemas.microsoft.com/office/drawing/2014/main" id="{68798957-8451-4FD9-A02E-9CC4C85DA20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15950"/>
            <a:ext cx="12192000" cy="5624513"/>
          </a:xfrm>
          <a:prstGeom prst="rect">
            <a:avLst/>
          </a:prstGeom>
        </p:spPr>
      </p:pic>
      <p:sp>
        <p:nvSpPr>
          <p:cNvPr id="2" name="Footer Placeholder 1">
            <a:extLst>
              <a:ext uri="{FF2B5EF4-FFF2-40B4-BE49-F238E27FC236}">
                <a16:creationId xmlns:a16="http://schemas.microsoft.com/office/drawing/2014/main" id="{1E5708E6-CE83-47F4-AC39-821BADA3459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2628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50BE-2410-48AF-B160-71BB4DBD691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a:t>
            </a:r>
          </a:p>
        </p:txBody>
      </p:sp>
      <p:sp>
        <p:nvSpPr>
          <p:cNvPr id="16387" name="Text Placeholder 2">
            <a:extLst>
              <a:ext uri="{FF2B5EF4-FFF2-40B4-BE49-F238E27FC236}">
                <a16:creationId xmlns:a16="http://schemas.microsoft.com/office/drawing/2014/main" id="{008A3480-D7C7-4BB4-B131-2510642D4178}"/>
              </a:ext>
            </a:extLst>
          </p:cNvPr>
          <p:cNvSpPr>
            <a:spLocks noGrp="1"/>
          </p:cNvSpPr>
          <p:nvPr>
            <p:ph type="body" idx="1"/>
          </p:nvPr>
        </p:nvSpPr>
        <p:spPr/>
        <p:txBody>
          <a:bodyPr/>
          <a:lstStyle/>
          <a:p>
            <a:pPr eaLnBrk="1" hangingPunct="1">
              <a:lnSpc>
                <a:spcPct val="80000"/>
              </a:lnSpc>
            </a:pPr>
            <a:r>
              <a:rPr lang="en-US" altLang="en-US" sz="2300" dirty="0">
                <a:solidFill>
                  <a:srgbClr val="0000FF"/>
                </a:solidFill>
              </a:rPr>
              <a:t>Sequential execution</a:t>
            </a:r>
            <a:r>
              <a:rPr lang="en-US" altLang="en-US" sz="2300" dirty="0">
                <a:solidFill>
                  <a:srgbClr val="000000"/>
                </a:solidFill>
              </a:rPr>
              <a:t>: Statements in a program execute one after the other in the order in which they are written. </a:t>
            </a:r>
          </a:p>
          <a:p>
            <a:pPr eaLnBrk="1" hangingPunct="1">
              <a:lnSpc>
                <a:spcPct val="80000"/>
              </a:lnSpc>
            </a:pPr>
            <a:r>
              <a:rPr lang="en-US" altLang="en-US" sz="2300" dirty="0">
                <a:solidFill>
                  <a:srgbClr val="0000FF"/>
                </a:solidFill>
              </a:rPr>
              <a:t>Transfer of control</a:t>
            </a:r>
            <a:r>
              <a:rPr lang="en-US" altLang="en-US" sz="2300" dirty="0">
                <a:solidFill>
                  <a:srgbClr val="000000"/>
                </a:solidFill>
              </a:rPr>
              <a:t>: Various Java statements, enable you to specify that the next statement to execute is </a:t>
            </a:r>
            <a:r>
              <a:rPr lang="en-US" altLang="en-US" sz="2300" i="1" dirty="0">
                <a:solidFill>
                  <a:srgbClr val="000000"/>
                </a:solidFill>
              </a:rPr>
              <a:t>not</a:t>
            </a:r>
            <a:r>
              <a:rPr lang="en-US" altLang="en-US" sz="2300" dirty="0">
                <a:solidFill>
                  <a:srgbClr val="000000"/>
                </a:solidFill>
              </a:rPr>
              <a:t> necessarily the </a:t>
            </a:r>
            <a:r>
              <a:rPr lang="en-US" altLang="en-US" sz="2300" i="1" dirty="0">
                <a:solidFill>
                  <a:srgbClr val="000000"/>
                </a:solidFill>
              </a:rPr>
              <a:t>next</a:t>
            </a:r>
            <a:r>
              <a:rPr lang="en-US" altLang="en-US" sz="2300" dirty="0">
                <a:solidFill>
                  <a:srgbClr val="000000"/>
                </a:solidFill>
              </a:rPr>
              <a:t> one in sequence. </a:t>
            </a:r>
          </a:p>
          <a:p>
            <a:pPr eaLnBrk="1" hangingPunct="1">
              <a:lnSpc>
                <a:spcPct val="80000"/>
              </a:lnSpc>
            </a:pPr>
            <a:r>
              <a:rPr lang="en-US" altLang="en-US" sz="2300" dirty="0">
                <a:solidFill>
                  <a:srgbClr val="000000"/>
                </a:solidFill>
              </a:rPr>
              <a:t>Bohm and </a:t>
            </a:r>
            <a:r>
              <a:rPr lang="en-US" altLang="en-US" sz="2300" dirty="0" err="1">
                <a:solidFill>
                  <a:srgbClr val="000000"/>
                </a:solidFill>
              </a:rPr>
              <a:t>Jacopini</a:t>
            </a:r>
            <a:r>
              <a:rPr lang="en-US" altLang="en-US" sz="2300" dirty="0">
                <a:solidFill>
                  <a:srgbClr val="000000"/>
                </a:solidFill>
              </a:rPr>
              <a:t> </a:t>
            </a:r>
          </a:p>
          <a:p>
            <a:pPr lvl="1" eaLnBrk="1" hangingPunct="1">
              <a:lnSpc>
                <a:spcPct val="80000"/>
              </a:lnSpc>
            </a:pPr>
            <a:r>
              <a:rPr lang="en-US" altLang="en-US" sz="2000" dirty="0">
                <a:solidFill>
                  <a:srgbClr val="000000"/>
                </a:solidFill>
              </a:rPr>
              <a:t>Demonstrated that programs could be written </a:t>
            </a:r>
            <a:r>
              <a:rPr lang="en-US" altLang="en-US" sz="2000" i="1" dirty="0">
                <a:solidFill>
                  <a:srgbClr val="000000"/>
                </a:solidFill>
              </a:rPr>
              <a:t>without </a:t>
            </a:r>
            <a:r>
              <a:rPr lang="en-US" altLang="en-US" sz="2000" dirty="0">
                <a:solidFill>
                  <a:srgbClr val="000000"/>
                </a:solidFill>
              </a:rPr>
              <a:t>any </a:t>
            </a:r>
            <a:r>
              <a:rPr lang="en-US" altLang="en-US" sz="2000" dirty="0" err="1">
                <a:solidFill>
                  <a:srgbClr val="000000"/>
                </a:solidFill>
                <a:latin typeface="Consolas" panose="020B0609020204030204" pitchFamily="49" charset="0"/>
              </a:rPr>
              <a:t>goto</a:t>
            </a:r>
            <a:r>
              <a:rPr lang="en-US" altLang="en-US" sz="2000" dirty="0">
                <a:solidFill>
                  <a:srgbClr val="000000"/>
                </a:solidFill>
              </a:rPr>
              <a:t> statements. </a:t>
            </a:r>
          </a:p>
          <a:p>
            <a:pPr lvl="1" eaLnBrk="1" hangingPunct="1">
              <a:lnSpc>
                <a:spcPct val="80000"/>
              </a:lnSpc>
            </a:pPr>
            <a:r>
              <a:rPr lang="en-US" altLang="en-US" sz="2000" dirty="0">
                <a:solidFill>
                  <a:srgbClr val="000000"/>
                </a:solidFill>
              </a:rPr>
              <a:t>All programs can be written in terms of only three control structures—the </a:t>
            </a:r>
            <a:r>
              <a:rPr lang="en-US" altLang="en-US" sz="2000" dirty="0">
                <a:solidFill>
                  <a:srgbClr val="0000FF"/>
                </a:solidFill>
              </a:rPr>
              <a:t>sequence structure</a:t>
            </a:r>
            <a:r>
              <a:rPr lang="en-US" altLang="en-US" sz="2000" dirty="0">
                <a:solidFill>
                  <a:srgbClr val="000000"/>
                </a:solidFill>
              </a:rPr>
              <a:t>, the </a:t>
            </a:r>
            <a:r>
              <a:rPr lang="en-US" altLang="en-US" sz="2000" dirty="0">
                <a:solidFill>
                  <a:srgbClr val="0000FF"/>
                </a:solidFill>
              </a:rPr>
              <a:t>selection structure</a:t>
            </a:r>
            <a:r>
              <a:rPr lang="en-US" altLang="en-US" sz="2000" dirty="0">
                <a:solidFill>
                  <a:srgbClr val="000000"/>
                </a:solidFill>
              </a:rPr>
              <a:t> and the </a:t>
            </a:r>
            <a:r>
              <a:rPr lang="en-US" altLang="en-US" sz="2000" dirty="0">
                <a:solidFill>
                  <a:srgbClr val="0000FF"/>
                </a:solidFill>
              </a:rPr>
              <a:t>iteration structure</a:t>
            </a:r>
            <a:r>
              <a:rPr lang="en-US" altLang="en-US" sz="2000" dirty="0">
                <a:solidFill>
                  <a:srgbClr val="000000"/>
                </a:solidFill>
              </a:rPr>
              <a:t>. </a:t>
            </a:r>
          </a:p>
          <a:p>
            <a:pPr eaLnBrk="1" hangingPunct="1">
              <a:lnSpc>
                <a:spcPct val="80000"/>
              </a:lnSpc>
            </a:pPr>
            <a:r>
              <a:rPr lang="en-US" altLang="en-US" sz="2300" dirty="0">
                <a:solidFill>
                  <a:srgbClr val="000000"/>
                </a:solidFill>
              </a:rPr>
              <a:t>When we introduce Java’s control-structure implementations, we’ll refer to them in the terminology of the </a:t>
            </a:r>
            <a:r>
              <a:rPr lang="en-US" altLang="en-US" sz="2300" i="1" dirty="0">
                <a:solidFill>
                  <a:srgbClr val="000000"/>
                </a:solidFill>
              </a:rPr>
              <a:t>Java Language Specification </a:t>
            </a:r>
            <a:r>
              <a:rPr lang="en-US" altLang="en-US" sz="2300" dirty="0">
                <a:solidFill>
                  <a:srgbClr val="000000"/>
                </a:solidFill>
              </a:rPr>
              <a:t>as “control statements.”</a:t>
            </a:r>
          </a:p>
        </p:txBody>
      </p:sp>
      <p:sp>
        <p:nvSpPr>
          <p:cNvPr id="4" name="Footer Placeholder 3">
            <a:extLst>
              <a:ext uri="{FF2B5EF4-FFF2-40B4-BE49-F238E27FC236}">
                <a16:creationId xmlns:a16="http://schemas.microsoft.com/office/drawing/2014/main" id="{C609343D-7291-402E-A3DF-98C66E49EFE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588087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3">
            <a:extLst>
              <a:ext uri="{FF2B5EF4-FFF2-40B4-BE49-F238E27FC236}">
                <a16:creationId xmlns:a16="http://schemas.microsoft.com/office/drawing/2014/main" id="{6B7FC51F-4253-482B-ACE4-671C9508BAC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2" name="Footer Placeholder 1">
            <a:extLst>
              <a:ext uri="{FF2B5EF4-FFF2-40B4-BE49-F238E27FC236}">
                <a16:creationId xmlns:a16="http://schemas.microsoft.com/office/drawing/2014/main" id="{4A218D1D-00E4-4D58-B400-66EF6D9993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3728517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E4B8-D9D9-488C-99F1-DCEB11C9DEA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4.12</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Compound Assignment Operators</a:t>
            </a:r>
          </a:p>
        </p:txBody>
      </p:sp>
      <p:sp>
        <p:nvSpPr>
          <p:cNvPr id="116739" name="Text Placeholder 2">
            <a:extLst>
              <a:ext uri="{FF2B5EF4-FFF2-40B4-BE49-F238E27FC236}">
                <a16:creationId xmlns:a16="http://schemas.microsoft.com/office/drawing/2014/main" id="{70577802-5E34-4D03-AFC8-1CCD6D922247}"/>
              </a:ext>
            </a:extLst>
          </p:cNvPr>
          <p:cNvSpPr>
            <a:spLocks noGrp="1"/>
          </p:cNvSpPr>
          <p:nvPr>
            <p:ph type="body" idx="1"/>
          </p:nvPr>
        </p:nvSpPr>
        <p:spPr/>
        <p:txBody>
          <a:bodyPr/>
          <a:lstStyle/>
          <a:p>
            <a:pPr eaLnBrk="1" hangingPunct="1">
              <a:lnSpc>
                <a:spcPct val="80000"/>
              </a:lnSpc>
            </a:pPr>
            <a:r>
              <a:rPr lang="en-US" altLang="en-US" sz="2300" dirty="0">
                <a:solidFill>
                  <a:srgbClr val="0000FF"/>
                </a:solidFill>
              </a:rPr>
              <a:t>Compound assignment operators</a:t>
            </a:r>
            <a:r>
              <a:rPr lang="en-US" altLang="en-US" sz="2300" dirty="0">
                <a:solidFill>
                  <a:srgbClr val="000000"/>
                </a:solidFill>
              </a:rPr>
              <a:t> abbreviate assignment expressions. </a:t>
            </a:r>
            <a:endParaRPr lang="en-US" altLang="en-US" sz="1800" i="1" dirty="0">
              <a:solidFill>
                <a:srgbClr val="000000"/>
              </a:solidFill>
              <a:cs typeface="Times New Roman" panose="02020603050405020304" pitchFamily="18" charset="0"/>
            </a:endParaRPr>
          </a:p>
          <a:p>
            <a:pPr eaLnBrk="1" hangingPunct="1">
              <a:lnSpc>
                <a:spcPct val="80000"/>
              </a:lnSpc>
            </a:pPr>
            <a:r>
              <a:rPr lang="en-US" altLang="en-US" sz="2300" dirty="0">
                <a:solidFill>
                  <a:srgbClr val="000000"/>
                </a:solidFill>
              </a:rPr>
              <a:t>Example:</a:t>
            </a:r>
          </a:p>
          <a:p>
            <a:pPr lvl="2" eaLnBrk="1" hangingPunct="1">
              <a:lnSpc>
                <a:spcPct val="80000"/>
              </a:lnSpc>
              <a:buFont typeface="Wingdings 2" panose="05020102010507070707" pitchFamily="18" charset="2"/>
              <a:buNone/>
            </a:pPr>
            <a:r>
              <a:rPr lang="en-US" altLang="en-US" sz="1800" dirty="0">
                <a:solidFill>
                  <a:srgbClr val="000000"/>
                </a:solidFill>
                <a:latin typeface="Consolas" panose="020B0609020204030204" pitchFamily="49" charset="0"/>
              </a:rPr>
              <a:t>	c = c + </a:t>
            </a:r>
            <a:r>
              <a:rPr lang="en-US" altLang="en-US" sz="1800" dirty="0">
                <a:solidFill>
                  <a:srgbClr val="128AFF"/>
                </a:solidFill>
                <a:latin typeface="Consolas" panose="020B0609020204030204" pitchFamily="49" charset="0"/>
              </a:rPr>
              <a:t>3</a:t>
            </a:r>
            <a:r>
              <a:rPr lang="en-US" altLang="en-US" sz="1800" dirty="0">
                <a:solidFill>
                  <a:srgbClr val="000000"/>
                </a:solidFill>
                <a:latin typeface="Consolas" panose="020B0609020204030204" pitchFamily="49" charset="0"/>
              </a:rPr>
              <a:t>;</a:t>
            </a:r>
          </a:p>
          <a:p>
            <a:pPr eaLnBrk="1" hangingPunct="1">
              <a:lnSpc>
                <a:spcPct val="80000"/>
              </a:lnSpc>
              <a:buFont typeface="Wingdings 3" panose="05040102010807070707" pitchFamily="18" charset="2"/>
              <a:buNone/>
            </a:pPr>
            <a:r>
              <a:rPr lang="en-US" altLang="en-US" sz="2300" dirty="0">
                <a:solidFill>
                  <a:srgbClr val="000000"/>
                </a:solidFill>
              </a:rPr>
              <a:t>	can be written with the </a:t>
            </a:r>
            <a:r>
              <a:rPr lang="en-US" altLang="en-US" sz="2300" dirty="0">
                <a:solidFill>
                  <a:srgbClr val="0000FF"/>
                </a:solidFill>
              </a:rPr>
              <a:t>addition compound assignment operator</a:t>
            </a:r>
            <a:r>
              <a:rPr lang="en-US" altLang="en-US" sz="2300" dirty="0">
                <a:solidFill>
                  <a:srgbClr val="000000"/>
                </a:solidFill>
              </a:rPr>
              <a:t>, </a:t>
            </a:r>
            <a:r>
              <a:rPr lang="en-US" altLang="en-US" sz="2300" dirty="0">
                <a:solidFill>
                  <a:srgbClr val="0000FF"/>
                </a:solidFill>
                <a:latin typeface="Consolas" panose="020B0609020204030204" pitchFamily="49" charset="0"/>
              </a:rPr>
              <a:t>+=</a:t>
            </a:r>
            <a:r>
              <a:rPr lang="en-US" altLang="en-US" sz="2300" dirty="0">
                <a:solidFill>
                  <a:srgbClr val="000000"/>
                </a:solidFill>
              </a:rPr>
              <a:t>, as</a:t>
            </a:r>
          </a:p>
          <a:p>
            <a:pPr lvl="2" eaLnBrk="1" hangingPunct="1">
              <a:lnSpc>
                <a:spcPct val="80000"/>
              </a:lnSpc>
              <a:buFont typeface="Wingdings 2" panose="05020102010507070707" pitchFamily="18" charset="2"/>
              <a:buNone/>
            </a:pPr>
            <a:r>
              <a:rPr lang="en-US" altLang="en-US" sz="1800" dirty="0">
                <a:solidFill>
                  <a:srgbClr val="000000"/>
                </a:solidFill>
                <a:latin typeface="Consolas" panose="020B0609020204030204" pitchFamily="49" charset="0"/>
              </a:rPr>
              <a:t>	c += </a:t>
            </a:r>
            <a:r>
              <a:rPr lang="en-US" altLang="en-US" sz="1800" dirty="0">
                <a:solidFill>
                  <a:srgbClr val="128AFF"/>
                </a:solidFill>
                <a:latin typeface="Consolas" panose="020B0609020204030204" pitchFamily="49" charset="0"/>
              </a:rPr>
              <a:t>3</a:t>
            </a:r>
            <a:r>
              <a:rPr lang="en-US" altLang="en-US" sz="1800" dirty="0">
                <a:solidFill>
                  <a:srgbClr val="000000"/>
                </a:solidFill>
                <a:latin typeface="Consolas" panose="020B0609020204030204" pitchFamily="49" charset="0"/>
              </a:rPr>
              <a:t>;</a:t>
            </a:r>
          </a:p>
          <a:p>
            <a:pPr eaLnBrk="1" hangingPunct="1">
              <a:lnSpc>
                <a:spcPct val="80000"/>
              </a:lnSpc>
            </a:pPr>
            <a:r>
              <a:rPr lang="en-US" altLang="en-US" sz="2300" dirty="0">
                <a:solidFill>
                  <a:srgbClr val="000000"/>
                </a:solidFill>
              </a:rPr>
              <a:t>The </a:t>
            </a:r>
            <a:r>
              <a:rPr lang="en-US" altLang="en-US" sz="2300" dirty="0">
                <a:solidFill>
                  <a:srgbClr val="000000"/>
                </a:solidFill>
                <a:latin typeface="Consolas" panose="020B0609020204030204" pitchFamily="49" charset="0"/>
              </a:rPr>
              <a:t>+=</a:t>
            </a:r>
            <a:r>
              <a:rPr lang="en-US" altLang="en-US" sz="2300" dirty="0">
                <a:solidFill>
                  <a:srgbClr val="000000"/>
                </a:solidFill>
              </a:rPr>
              <a:t> operator adds the value of the expression on its right to the value of the variable on its left and stores the result in the variable on the left of the operator. </a:t>
            </a:r>
          </a:p>
          <a:p>
            <a:pPr>
              <a:lnSpc>
                <a:spcPct val="80000"/>
              </a:lnSpc>
            </a:pPr>
            <a:r>
              <a:rPr lang="en-US" altLang="en-US" sz="2300" dirty="0">
                <a:solidFill>
                  <a:srgbClr val="000000"/>
                </a:solidFill>
              </a:rPr>
              <a:t>Statements like</a:t>
            </a:r>
            <a:br>
              <a:rPr lang="en-US" altLang="en-US" sz="2300" dirty="0">
                <a:solidFill>
                  <a:srgbClr val="000000"/>
                </a:solidFill>
              </a:rPr>
            </a:br>
            <a:r>
              <a:rPr lang="en-US" altLang="en-US" sz="1800" dirty="0">
                <a:solidFill>
                  <a:srgbClr val="000000"/>
                </a:solidFill>
              </a:rPr>
              <a:t>	</a:t>
            </a:r>
            <a:r>
              <a:rPr lang="en-US" altLang="en-US" sz="1800" i="1" dirty="0">
                <a:solidFill>
                  <a:srgbClr val="000000"/>
                </a:solidFill>
                <a:cs typeface="Times New Roman" panose="02020603050405020304" pitchFamily="18" charset="0"/>
              </a:rPr>
              <a:t>variable = variable  operator  expression;</a:t>
            </a:r>
            <a:br>
              <a:rPr lang="en-US" altLang="en-US" sz="2300" i="1" dirty="0">
                <a:solidFill>
                  <a:srgbClr val="000000"/>
                </a:solidFill>
              </a:rPr>
            </a:br>
            <a:r>
              <a:rPr lang="en-US" altLang="en-US" sz="2300" dirty="0">
                <a:solidFill>
                  <a:srgbClr val="000000"/>
                </a:solidFill>
              </a:rPr>
              <a:t>where operator is one of the binary operators </a:t>
            </a:r>
            <a:r>
              <a:rPr lang="en-US" altLang="en-US" sz="2300" dirty="0">
                <a:solidFill>
                  <a:srgbClr val="000000"/>
                </a:solidFill>
                <a:latin typeface="Consolas" panose="020B0609020204030204" pitchFamily="49" charset="0"/>
              </a:rPr>
              <a:t>+</a:t>
            </a:r>
            <a:r>
              <a:rPr lang="en-US" altLang="en-US" sz="2300" dirty="0">
                <a:solidFill>
                  <a:srgbClr val="000000"/>
                </a:solidFill>
              </a:rPr>
              <a:t>, </a:t>
            </a:r>
            <a:r>
              <a:rPr lang="en-US" altLang="en-US" sz="2300" dirty="0">
                <a:solidFill>
                  <a:srgbClr val="000000"/>
                </a:solidFill>
                <a:latin typeface="Consolas" panose="020B0609020204030204" pitchFamily="49" charset="0"/>
              </a:rPr>
              <a:t>-</a:t>
            </a:r>
            <a:r>
              <a:rPr lang="en-US" altLang="en-US" sz="2300" dirty="0">
                <a:solidFill>
                  <a:srgbClr val="000000"/>
                </a:solidFill>
              </a:rPr>
              <a:t>, </a:t>
            </a:r>
            <a:r>
              <a:rPr lang="en-US" altLang="en-US" sz="2300" dirty="0">
                <a:solidFill>
                  <a:srgbClr val="000000"/>
                </a:solidFill>
                <a:latin typeface="Consolas" panose="020B0609020204030204" pitchFamily="49" charset="0"/>
              </a:rPr>
              <a:t>*</a:t>
            </a:r>
            <a:r>
              <a:rPr lang="en-US" altLang="en-US" sz="2300" dirty="0">
                <a:solidFill>
                  <a:srgbClr val="000000"/>
                </a:solidFill>
              </a:rPr>
              <a:t>, </a:t>
            </a:r>
            <a:r>
              <a:rPr lang="en-US" altLang="en-US" sz="2300" dirty="0">
                <a:solidFill>
                  <a:srgbClr val="000000"/>
                </a:solidFill>
                <a:latin typeface="Consolas" panose="020B0609020204030204" pitchFamily="49" charset="0"/>
              </a:rPr>
              <a:t>/</a:t>
            </a:r>
            <a:r>
              <a:rPr lang="en-US" altLang="en-US" sz="2300" dirty="0">
                <a:solidFill>
                  <a:srgbClr val="000000"/>
                </a:solidFill>
              </a:rPr>
              <a:t> or </a:t>
            </a:r>
            <a:r>
              <a:rPr lang="en-US" altLang="en-US" sz="2300" dirty="0">
                <a:solidFill>
                  <a:srgbClr val="000000"/>
                </a:solidFill>
                <a:latin typeface="Consolas" panose="020B0609020204030204" pitchFamily="49" charset="0"/>
              </a:rPr>
              <a:t>%</a:t>
            </a:r>
            <a:r>
              <a:rPr lang="en-US" altLang="en-US" sz="2300" dirty="0">
                <a:solidFill>
                  <a:srgbClr val="000000"/>
                </a:solidFill>
              </a:rPr>
              <a:t> can be written in the form </a:t>
            </a:r>
          </a:p>
          <a:p>
            <a:pPr lvl="2">
              <a:lnSpc>
                <a:spcPct val="80000"/>
              </a:lnSpc>
              <a:buNone/>
            </a:pPr>
            <a:r>
              <a:rPr lang="en-US" altLang="en-US" sz="1800" i="1" dirty="0">
                <a:solidFill>
                  <a:srgbClr val="000000"/>
                </a:solidFill>
                <a:cs typeface="Times New Roman" panose="02020603050405020304" pitchFamily="18" charset="0"/>
              </a:rPr>
              <a:t>	variable  operator=  expression;</a:t>
            </a:r>
            <a:endParaRPr lang="en-US" altLang="en-US" sz="2300" dirty="0">
              <a:solidFill>
                <a:srgbClr val="000000"/>
              </a:solidFill>
            </a:endParaRPr>
          </a:p>
        </p:txBody>
      </p:sp>
      <p:sp>
        <p:nvSpPr>
          <p:cNvPr id="4" name="Footer Placeholder 3">
            <a:extLst>
              <a:ext uri="{FF2B5EF4-FFF2-40B4-BE49-F238E27FC236}">
                <a16:creationId xmlns:a16="http://schemas.microsoft.com/office/drawing/2014/main" id="{BEC78F5E-3D6C-4D66-A27A-AD6848F66A0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89190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4">
            <a:extLst>
              <a:ext uri="{FF2B5EF4-FFF2-40B4-BE49-F238E27FC236}">
                <a16:creationId xmlns:a16="http://schemas.microsoft.com/office/drawing/2014/main" id="{44531FBD-1677-45AB-9E80-9CA29225739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30213"/>
            <a:ext cx="12192000" cy="5997575"/>
          </a:xfrm>
          <a:prstGeom prst="rect">
            <a:avLst/>
          </a:prstGeom>
        </p:spPr>
      </p:pic>
      <p:sp>
        <p:nvSpPr>
          <p:cNvPr id="2" name="Footer Placeholder 1">
            <a:extLst>
              <a:ext uri="{FF2B5EF4-FFF2-40B4-BE49-F238E27FC236}">
                <a16:creationId xmlns:a16="http://schemas.microsoft.com/office/drawing/2014/main" id="{098021C1-309D-4DF3-8335-F9A298F84D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270635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CC84-B7A6-4A14-8484-B4ADAE85CE28}"/>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4.13</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Increment and Decrement Operators</a:t>
            </a:r>
          </a:p>
        </p:txBody>
      </p:sp>
      <p:sp>
        <p:nvSpPr>
          <p:cNvPr id="118787" name="Text Placeholder 2">
            <a:extLst>
              <a:ext uri="{FF2B5EF4-FFF2-40B4-BE49-F238E27FC236}">
                <a16:creationId xmlns:a16="http://schemas.microsoft.com/office/drawing/2014/main" id="{9BFDD760-8A87-49EE-BB12-D595F1C70018}"/>
              </a:ext>
            </a:extLst>
          </p:cNvPr>
          <p:cNvSpPr>
            <a:spLocks noGrp="1"/>
          </p:cNvSpPr>
          <p:nvPr>
            <p:ph type="body" idx="1"/>
          </p:nvPr>
        </p:nvSpPr>
        <p:spPr/>
        <p:txBody>
          <a:bodyPr/>
          <a:lstStyle/>
          <a:p>
            <a:pPr eaLnBrk="1" hangingPunct="1"/>
            <a:r>
              <a:rPr lang="en-US" altLang="en-US" dirty="0">
                <a:solidFill>
                  <a:srgbClr val="000000"/>
                </a:solidFill>
              </a:rPr>
              <a:t>Unary </a:t>
            </a:r>
            <a:r>
              <a:rPr lang="en-US" altLang="en-US" dirty="0">
                <a:solidFill>
                  <a:srgbClr val="0000FF"/>
                </a:solidFill>
              </a:rPr>
              <a:t>increment operator</a:t>
            </a:r>
            <a:r>
              <a:rPr lang="en-US" altLang="en-US" dirty="0">
                <a:solidFill>
                  <a:srgbClr val="000000"/>
                </a:solidFill>
              </a:rPr>
              <a:t>, </a:t>
            </a:r>
            <a:r>
              <a:rPr lang="en-US" altLang="en-US" dirty="0">
                <a:solidFill>
                  <a:srgbClr val="0000FF"/>
                </a:solidFill>
                <a:latin typeface="Consolas" panose="020B0609020204030204" pitchFamily="49" charset="0"/>
              </a:rPr>
              <a:t>++</a:t>
            </a:r>
            <a:r>
              <a:rPr lang="en-US" altLang="en-US" dirty="0">
                <a:solidFill>
                  <a:srgbClr val="000000"/>
                </a:solidFill>
              </a:rPr>
              <a:t>, adds one to its operand</a:t>
            </a:r>
          </a:p>
          <a:p>
            <a:pPr eaLnBrk="1" hangingPunct="1"/>
            <a:r>
              <a:rPr lang="en-US" altLang="en-US" dirty="0">
                <a:solidFill>
                  <a:srgbClr val="000000"/>
                </a:solidFill>
              </a:rPr>
              <a:t>Unary </a:t>
            </a:r>
            <a:r>
              <a:rPr lang="en-US" altLang="en-US" dirty="0">
                <a:solidFill>
                  <a:srgbClr val="0000FF"/>
                </a:solidFill>
              </a:rPr>
              <a:t>decrement operator</a:t>
            </a:r>
            <a:r>
              <a:rPr lang="en-US" altLang="en-US" dirty="0">
                <a:solidFill>
                  <a:srgbClr val="000000"/>
                </a:solidFill>
              </a:rPr>
              <a:t>, </a:t>
            </a:r>
            <a:r>
              <a:rPr lang="en-US" altLang="en-US" dirty="0">
                <a:solidFill>
                  <a:srgbClr val="0000FF"/>
                </a:solidFill>
                <a:latin typeface="Consolas" panose="020B0609020204030204" pitchFamily="49" charset="0"/>
              </a:rPr>
              <a:t>--</a:t>
            </a:r>
            <a:r>
              <a:rPr lang="en-US" altLang="en-US" dirty="0">
                <a:solidFill>
                  <a:srgbClr val="000000"/>
                </a:solidFill>
              </a:rPr>
              <a:t>, subtracts one from its operand</a:t>
            </a:r>
          </a:p>
          <a:p>
            <a:pPr eaLnBrk="1" hangingPunct="1"/>
            <a:r>
              <a:rPr lang="en-US" altLang="en-US" dirty="0">
                <a:solidFill>
                  <a:srgbClr val="000000"/>
                </a:solidFill>
              </a:rPr>
              <a:t>An increment or decrement operator that is prefixed to (placed before) a variable is referred to as the </a:t>
            </a:r>
            <a:r>
              <a:rPr lang="en-US" altLang="en-US" dirty="0">
                <a:solidFill>
                  <a:srgbClr val="0000FF"/>
                </a:solidFill>
              </a:rPr>
              <a:t>prefix increment</a:t>
            </a:r>
            <a:r>
              <a:rPr lang="en-US" altLang="en-US" dirty="0">
                <a:solidFill>
                  <a:srgbClr val="000000"/>
                </a:solidFill>
              </a:rPr>
              <a:t> or </a:t>
            </a:r>
            <a:r>
              <a:rPr lang="en-US" altLang="en-US" dirty="0">
                <a:solidFill>
                  <a:srgbClr val="0000FF"/>
                </a:solidFill>
              </a:rPr>
              <a:t>prefix decrement operator</a:t>
            </a:r>
            <a:r>
              <a:rPr lang="en-US" altLang="en-US" dirty="0">
                <a:solidFill>
                  <a:srgbClr val="000000"/>
                </a:solidFill>
              </a:rPr>
              <a:t>, respectively. </a:t>
            </a:r>
          </a:p>
          <a:p>
            <a:pPr eaLnBrk="1" hangingPunct="1"/>
            <a:r>
              <a:rPr lang="en-US" altLang="en-US" dirty="0">
                <a:solidFill>
                  <a:srgbClr val="000000"/>
                </a:solidFill>
              </a:rPr>
              <a:t>An increment or decrement operator that is </a:t>
            </a:r>
            <a:r>
              <a:rPr lang="en-US" altLang="en-US" dirty="0" err="1">
                <a:solidFill>
                  <a:srgbClr val="000000"/>
                </a:solidFill>
              </a:rPr>
              <a:t>postfixed</a:t>
            </a:r>
            <a:r>
              <a:rPr lang="en-US" altLang="en-US" dirty="0">
                <a:solidFill>
                  <a:srgbClr val="000000"/>
                </a:solidFill>
              </a:rPr>
              <a:t> to (placed after) a variable is referred to as the </a:t>
            </a:r>
            <a:r>
              <a:rPr lang="en-US" altLang="en-US" dirty="0">
                <a:solidFill>
                  <a:srgbClr val="0000FF"/>
                </a:solidFill>
              </a:rPr>
              <a:t>postfix increment</a:t>
            </a:r>
            <a:r>
              <a:rPr lang="en-US" altLang="en-US" dirty="0">
                <a:solidFill>
                  <a:srgbClr val="000000"/>
                </a:solidFill>
              </a:rPr>
              <a:t> or </a:t>
            </a:r>
            <a:r>
              <a:rPr lang="en-US" altLang="en-US" dirty="0">
                <a:solidFill>
                  <a:srgbClr val="0000FF"/>
                </a:solidFill>
              </a:rPr>
              <a:t>postfix decrement operator</a:t>
            </a:r>
            <a:r>
              <a:rPr lang="en-US" altLang="en-US" dirty="0">
                <a:solidFill>
                  <a:srgbClr val="000000"/>
                </a:solidFill>
              </a:rPr>
              <a:t>, respectively.</a:t>
            </a:r>
          </a:p>
        </p:txBody>
      </p:sp>
      <p:sp>
        <p:nvSpPr>
          <p:cNvPr id="4" name="Footer Placeholder 3">
            <a:extLst>
              <a:ext uri="{FF2B5EF4-FFF2-40B4-BE49-F238E27FC236}">
                <a16:creationId xmlns:a16="http://schemas.microsoft.com/office/drawing/2014/main" id="{7C295437-F79C-4D4A-9235-003F1C1A7EC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708190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5">
            <a:extLst>
              <a:ext uri="{FF2B5EF4-FFF2-40B4-BE49-F238E27FC236}">
                <a16:creationId xmlns:a16="http://schemas.microsoft.com/office/drawing/2014/main" id="{27CC5095-5CF1-490A-AE6F-3D7706A3B2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98538" y="0"/>
            <a:ext cx="10193337" cy="6858000"/>
          </a:xfrm>
          <a:prstGeom prst="rect">
            <a:avLst/>
          </a:prstGeom>
        </p:spPr>
      </p:pic>
      <p:sp>
        <p:nvSpPr>
          <p:cNvPr id="2" name="Footer Placeholder 1">
            <a:extLst>
              <a:ext uri="{FF2B5EF4-FFF2-40B4-BE49-F238E27FC236}">
                <a16:creationId xmlns:a16="http://schemas.microsoft.com/office/drawing/2014/main" id="{D8863B99-410D-4475-98E0-159E8418FB1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778246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722E-E001-4FEA-B243-D3D20F87E50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4.12</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Increment and Decrement Operators (Cont.)</a:t>
            </a:r>
          </a:p>
        </p:txBody>
      </p:sp>
      <p:sp>
        <p:nvSpPr>
          <p:cNvPr id="120835" name="Text Placeholder 2">
            <a:extLst>
              <a:ext uri="{FF2B5EF4-FFF2-40B4-BE49-F238E27FC236}">
                <a16:creationId xmlns:a16="http://schemas.microsoft.com/office/drawing/2014/main" id="{5F9E0DF3-9C8D-4B77-AE8D-C4F65946F452}"/>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Using the prefix increment (or decrement) operator to add (or subtract) 1 from a variable is known as </a:t>
            </a:r>
            <a:r>
              <a:rPr lang="en-US" altLang="en-US" sz="2500" dirty="0" err="1">
                <a:solidFill>
                  <a:srgbClr val="0000FF"/>
                </a:solidFill>
              </a:rPr>
              <a:t>preincrementing</a:t>
            </a:r>
            <a:r>
              <a:rPr lang="en-US" altLang="en-US" sz="2500" dirty="0">
                <a:solidFill>
                  <a:srgbClr val="000000"/>
                </a:solidFill>
              </a:rPr>
              <a:t> (or </a:t>
            </a:r>
            <a:r>
              <a:rPr lang="en-US" altLang="en-US" sz="2500" dirty="0" err="1">
                <a:solidFill>
                  <a:srgbClr val="0000FF"/>
                </a:solidFill>
              </a:rPr>
              <a:t>predecrementing</a:t>
            </a:r>
            <a:r>
              <a:rPr lang="en-US" altLang="en-US" sz="2500" dirty="0">
                <a:solidFill>
                  <a:srgbClr val="000000"/>
                </a:solidFill>
              </a:rPr>
              <a:t>) the variable. </a:t>
            </a:r>
          </a:p>
          <a:p>
            <a:pPr eaLnBrk="1" hangingPunct="1">
              <a:lnSpc>
                <a:spcPct val="90000"/>
              </a:lnSpc>
            </a:pPr>
            <a:r>
              <a:rPr lang="en-US" altLang="en-US" sz="2500" dirty="0" err="1">
                <a:solidFill>
                  <a:srgbClr val="000000"/>
                </a:solidFill>
              </a:rPr>
              <a:t>Preincrementing</a:t>
            </a:r>
            <a:r>
              <a:rPr lang="en-US" altLang="en-US" sz="2500" dirty="0">
                <a:solidFill>
                  <a:srgbClr val="000000"/>
                </a:solidFill>
              </a:rPr>
              <a:t> (or </a:t>
            </a:r>
            <a:r>
              <a:rPr lang="en-US" altLang="en-US" sz="2500" dirty="0" err="1">
                <a:solidFill>
                  <a:srgbClr val="000000"/>
                </a:solidFill>
              </a:rPr>
              <a:t>predecrementing</a:t>
            </a:r>
            <a:r>
              <a:rPr lang="en-US" altLang="en-US" sz="2500" dirty="0">
                <a:solidFill>
                  <a:srgbClr val="000000"/>
                </a:solidFill>
              </a:rPr>
              <a:t>) a variable causes the variable to be incremented (decremented) by 1; then the new value is used in the expression in which it appears. </a:t>
            </a:r>
          </a:p>
          <a:p>
            <a:pPr eaLnBrk="1" hangingPunct="1">
              <a:lnSpc>
                <a:spcPct val="90000"/>
              </a:lnSpc>
            </a:pPr>
            <a:r>
              <a:rPr lang="en-US" altLang="en-US" sz="2500" dirty="0">
                <a:solidFill>
                  <a:srgbClr val="000000"/>
                </a:solidFill>
              </a:rPr>
              <a:t>Using the postfix increment (or decrement) operator to add (or subtract) 1 from a variable is known as </a:t>
            </a:r>
            <a:r>
              <a:rPr lang="en-US" altLang="en-US" sz="2500" dirty="0" err="1">
                <a:solidFill>
                  <a:srgbClr val="0000FF"/>
                </a:solidFill>
              </a:rPr>
              <a:t>postincrementing</a:t>
            </a:r>
            <a:r>
              <a:rPr lang="en-US" altLang="en-US" sz="2500" dirty="0">
                <a:solidFill>
                  <a:srgbClr val="000000"/>
                </a:solidFill>
              </a:rPr>
              <a:t> (or </a:t>
            </a:r>
            <a:r>
              <a:rPr lang="en-US" altLang="en-US" sz="2500" dirty="0" err="1">
                <a:solidFill>
                  <a:srgbClr val="0000FF"/>
                </a:solidFill>
              </a:rPr>
              <a:t>postdecrementing</a:t>
            </a:r>
            <a:r>
              <a:rPr lang="en-US" altLang="en-US" sz="2500" dirty="0">
                <a:solidFill>
                  <a:srgbClr val="000000"/>
                </a:solidFill>
              </a:rPr>
              <a:t>) the variable. </a:t>
            </a:r>
          </a:p>
          <a:p>
            <a:pPr eaLnBrk="1" hangingPunct="1">
              <a:lnSpc>
                <a:spcPct val="90000"/>
              </a:lnSpc>
            </a:pPr>
            <a:r>
              <a:rPr lang="en-US" altLang="en-US" sz="2500" dirty="0">
                <a:solidFill>
                  <a:srgbClr val="000000"/>
                </a:solidFill>
              </a:rPr>
              <a:t>This causes the current value of the variable to be used in the expression in which it appears; then the variable’s value is incremented (decremented) by 1.</a:t>
            </a:r>
          </a:p>
        </p:txBody>
      </p:sp>
      <p:sp>
        <p:nvSpPr>
          <p:cNvPr id="4" name="Footer Placeholder 3">
            <a:extLst>
              <a:ext uri="{FF2B5EF4-FFF2-40B4-BE49-F238E27FC236}">
                <a16:creationId xmlns:a16="http://schemas.microsoft.com/office/drawing/2014/main" id="{06569649-2019-45EB-A647-338DA740B5E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211415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6">
            <a:extLst>
              <a:ext uri="{FF2B5EF4-FFF2-40B4-BE49-F238E27FC236}">
                <a16:creationId xmlns:a16="http://schemas.microsoft.com/office/drawing/2014/main" id="{C4E23DB8-CBD0-448F-8347-B3F47ECCF60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25613"/>
            <a:ext cx="12192000" cy="3406775"/>
          </a:xfrm>
          <a:prstGeom prst="rect">
            <a:avLst/>
          </a:prstGeom>
        </p:spPr>
      </p:pic>
      <p:sp>
        <p:nvSpPr>
          <p:cNvPr id="2" name="Footer Placeholder 1">
            <a:extLst>
              <a:ext uri="{FF2B5EF4-FFF2-40B4-BE49-F238E27FC236}">
                <a16:creationId xmlns:a16="http://schemas.microsoft.com/office/drawing/2014/main" id="{D59C92AB-74E0-4C60-A1BC-CA1DB4242E5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331282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7">
            <a:extLst>
              <a:ext uri="{FF2B5EF4-FFF2-40B4-BE49-F238E27FC236}">
                <a16:creationId xmlns:a16="http://schemas.microsoft.com/office/drawing/2014/main" id="{65E0BEFD-9C0E-4ADE-A065-AA81C54F8AB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a16="http://schemas.microsoft.com/office/drawing/2014/main" id="{50D1E84C-5697-458E-97C0-6D01C090CBD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944210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8">
            <a:extLst>
              <a:ext uri="{FF2B5EF4-FFF2-40B4-BE49-F238E27FC236}">
                <a16:creationId xmlns:a16="http://schemas.microsoft.com/office/drawing/2014/main" id="{611DFC4F-1762-4D8D-95B6-9A73FA6719B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35100"/>
            <a:ext cx="12192000" cy="3986213"/>
          </a:xfrm>
          <a:prstGeom prst="rect">
            <a:avLst/>
          </a:prstGeom>
        </p:spPr>
      </p:pic>
      <p:sp>
        <p:nvSpPr>
          <p:cNvPr id="2" name="Footer Placeholder 1">
            <a:extLst>
              <a:ext uri="{FF2B5EF4-FFF2-40B4-BE49-F238E27FC236}">
                <a16:creationId xmlns:a16="http://schemas.microsoft.com/office/drawing/2014/main" id="{16B6A998-452A-41FD-9280-4EDA9400CDE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84318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59">
            <a:extLst>
              <a:ext uri="{FF2B5EF4-FFF2-40B4-BE49-F238E27FC236}">
                <a16:creationId xmlns:a16="http://schemas.microsoft.com/office/drawing/2014/main" id="{90FD5C3B-2274-473C-AF5B-0A520A8A10F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82700"/>
            <a:ext cx="12192000" cy="4292600"/>
          </a:xfrm>
          <a:prstGeom prst="rect">
            <a:avLst/>
          </a:prstGeom>
        </p:spPr>
      </p:pic>
      <p:sp>
        <p:nvSpPr>
          <p:cNvPr id="2" name="Footer Placeholder 1">
            <a:extLst>
              <a:ext uri="{FF2B5EF4-FFF2-40B4-BE49-F238E27FC236}">
                <a16:creationId xmlns:a16="http://schemas.microsoft.com/office/drawing/2014/main" id="{B8446AC7-C110-4D6E-99B4-2C2BBDB3036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9213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6D7A-A62F-432F-A8F2-DE7494BA658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17411" name="Text Placeholder 2">
            <a:extLst>
              <a:ext uri="{FF2B5EF4-FFF2-40B4-BE49-F238E27FC236}">
                <a16:creationId xmlns:a16="http://schemas.microsoft.com/office/drawing/2014/main" id="{8BFFA71F-56D6-4314-929C-0581AA63B1E2}"/>
              </a:ext>
            </a:extLst>
          </p:cNvPr>
          <p:cNvSpPr>
            <a:spLocks noGrp="1"/>
          </p:cNvSpPr>
          <p:nvPr>
            <p:ph type="body" idx="1"/>
          </p:nvPr>
        </p:nvSpPr>
        <p:spPr/>
        <p:txBody>
          <a:bodyPr/>
          <a:lstStyle/>
          <a:p>
            <a:pPr marL="109537" indent="0">
              <a:buNone/>
              <a:defRPr/>
            </a:pPr>
            <a:r>
              <a:rPr lang="en-US" altLang="en-US" b="1" i="1" dirty="0">
                <a:solidFill>
                  <a:srgbClr val="000000"/>
                </a:solidFill>
              </a:rPr>
              <a:t>Sequence Structure in Java</a:t>
            </a:r>
          </a:p>
          <a:p>
            <a:pPr eaLnBrk="1" hangingPunct="1">
              <a:defRPr/>
            </a:pPr>
            <a:r>
              <a:rPr lang="en-US" altLang="en-US" sz="2400" dirty="0">
                <a:solidFill>
                  <a:srgbClr val="000000"/>
                </a:solidFill>
              </a:rPr>
              <a:t>Built into Java. </a:t>
            </a:r>
          </a:p>
          <a:p>
            <a:pPr eaLnBrk="1" hangingPunct="1">
              <a:defRPr/>
            </a:pPr>
            <a:r>
              <a:rPr lang="en-US" altLang="en-US" sz="2400" dirty="0">
                <a:solidFill>
                  <a:srgbClr val="000000"/>
                </a:solidFill>
              </a:rPr>
              <a:t>Unless directed otherwise, the computer executes Java statements one after the other in the order in which they’re written. </a:t>
            </a:r>
          </a:p>
          <a:p>
            <a:pPr eaLnBrk="1" hangingPunct="1">
              <a:defRPr/>
            </a:pPr>
            <a:r>
              <a:rPr lang="en-US" altLang="en-US" sz="2400" dirty="0">
                <a:solidFill>
                  <a:srgbClr val="000000"/>
                </a:solidFill>
              </a:rPr>
              <a:t>The</a:t>
            </a:r>
            <a:r>
              <a:rPr lang="en-US" altLang="en-US" sz="2400" dirty="0">
                <a:solidFill>
                  <a:srgbClr val="0000FF"/>
                </a:solidFill>
              </a:rPr>
              <a:t> activity diagram</a:t>
            </a:r>
            <a:r>
              <a:rPr lang="en-US" altLang="en-US" sz="2400" dirty="0">
                <a:solidFill>
                  <a:srgbClr val="000000"/>
                </a:solidFill>
              </a:rPr>
              <a:t> in Fig. 4.1 illustrates a typical sequence structure in which two calculations are performed in order. </a:t>
            </a:r>
          </a:p>
          <a:p>
            <a:pPr eaLnBrk="1" hangingPunct="1">
              <a:defRPr/>
            </a:pPr>
            <a:r>
              <a:rPr lang="en-US" altLang="en-US" sz="2400" dirty="0">
                <a:solidFill>
                  <a:srgbClr val="000000"/>
                </a:solidFill>
              </a:rPr>
              <a:t>Java lets you have as many actions as you want in a sequence structure. </a:t>
            </a:r>
          </a:p>
          <a:p>
            <a:pPr eaLnBrk="1" hangingPunct="1">
              <a:defRPr/>
            </a:pPr>
            <a:r>
              <a:rPr lang="en-US" altLang="en-US" sz="2400" dirty="0">
                <a:solidFill>
                  <a:srgbClr val="000000"/>
                </a:solidFill>
              </a:rPr>
              <a:t>Anywhere a single action may be placed, we may place several actions in sequence. </a:t>
            </a:r>
          </a:p>
        </p:txBody>
      </p:sp>
      <p:sp>
        <p:nvSpPr>
          <p:cNvPr id="4" name="Footer Placeholder 3">
            <a:extLst>
              <a:ext uri="{FF2B5EF4-FFF2-40B4-BE49-F238E27FC236}">
                <a16:creationId xmlns:a16="http://schemas.microsoft.com/office/drawing/2014/main" id="{0D71B509-CF53-4A52-B4EE-C247CE049E9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672678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60">
            <a:extLst>
              <a:ext uri="{FF2B5EF4-FFF2-40B4-BE49-F238E27FC236}">
                <a16:creationId xmlns:a16="http://schemas.microsoft.com/office/drawing/2014/main" id="{C228495B-550C-43A2-9955-6CF0EAA229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01675" y="0"/>
            <a:ext cx="10787063" cy="6858000"/>
          </a:xfrm>
          <a:prstGeom prst="rect">
            <a:avLst/>
          </a:prstGeom>
        </p:spPr>
      </p:pic>
      <p:sp>
        <p:nvSpPr>
          <p:cNvPr id="2" name="Footer Placeholder 1">
            <a:extLst>
              <a:ext uri="{FF2B5EF4-FFF2-40B4-BE49-F238E27FC236}">
                <a16:creationId xmlns:a16="http://schemas.microsoft.com/office/drawing/2014/main" id="{E7012251-6397-49CC-9632-6410594A14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598998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61">
            <a:extLst>
              <a:ext uri="{FF2B5EF4-FFF2-40B4-BE49-F238E27FC236}">
                <a16:creationId xmlns:a16="http://schemas.microsoft.com/office/drawing/2014/main" id="{2C8AF4BB-462B-408C-9BA8-C96FF09D7F1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313"/>
            <a:ext cx="12192000" cy="6683375"/>
          </a:xfrm>
          <a:prstGeom prst="rect">
            <a:avLst/>
          </a:prstGeom>
        </p:spPr>
      </p:pic>
      <p:sp>
        <p:nvSpPr>
          <p:cNvPr id="2" name="Footer Placeholder 1">
            <a:extLst>
              <a:ext uri="{FF2B5EF4-FFF2-40B4-BE49-F238E27FC236}">
                <a16:creationId xmlns:a16="http://schemas.microsoft.com/office/drawing/2014/main" id="{58E6858A-21F0-4D65-9ABA-52697EF7891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592061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B0C5-8E77-4908-8950-2AADC11CEA4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Primitive Types</a:t>
            </a:r>
          </a:p>
        </p:txBody>
      </p:sp>
      <p:sp>
        <p:nvSpPr>
          <p:cNvPr id="128003" name="Text Placeholder 2">
            <a:extLst>
              <a:ext uri="{FF2B5EF4-FFF2-40B4-BE49-F238E27FC236}">
                <a16:creationId xmlns:a16="http://schemas.microsoft.com/office/drawing/2014/main" id="{7A5F371C-179C-434A-A72A-6945D22CF505}"/>
              </a:ext>
            </a:extLst>
          </p:cNvPr>
          <p:cNvSpPr>
            <a:spLocks noGrp="1"/>
          </p:cNvSpPr>
          <p:nvPr>
            <p:ph type="body" idx="1"/>
          </p:nvPr>
        </p:nvSpPr>
        <p:spPr/>
        <p:txBody>
          <a:bodyPr/>
          <a:lstStyle/>
          <a:p>
            <a:pPr eaLnBrk="1" hangingPunct="1">
              <a:lnSpc>
                <a:spcPct val="90000"/>
              </a:lnSpc>
            </a:pPr>
            <a:r>
              <a:rPr lang="en-US" altLang="en-US" dirty="0">
                <a:solidFill>
                  <a:srgbClr val="000000"/>
                </a:solidFill>
              </a:rPr>
              <a:t>Appendix D lists the eight primitive types in Java. </a:t>
            </a:r>
          </a:p>
          <a:p>
            <a:pPr eaLnBrk="1" hangingPunct="1">
              <a:lnSpc>
                <a:spcPct val="90000"/>
              </a:lnSpc>
            </a:pPr>
            <a:r>
              <a:rPr lang="en-US" altLang="en-US" dirty="0">
                <a:solidFill>
                  <a:srgbClr val="000000"/>
                </a:solidFill>
              </a:rPr>
              <a:t>Java requires all variables to have a type. </a:t>
            </a:r>
          </a:p>
          <a:p>
            <a:pPr eaLnBrk="1" hangingPunct="1">
              <a:lnSpc>
                <a:spcPct val="90000"/>
              </a:lnSpc>
            </a:pPr>
            <a:r>
              <a:rPr lang="en-US" altLang="en-US" dirty="0">
                <a:solidFill>
                  <a:srgbClr val="000000"/>
                </a:solidFill>
              </a:rPr>
              <a:t>Java is a </a:t>
            </a:r>
            <a:r>
              <a:rPr lang="en-US" altLang="en-US" dirty="0">
                <a:solidFill>
                  <a:srgbClr val="0000FF"/>
                </a:solidFill>
              </a:rPr>
              <a:t>strongly typed language</a:t>
            </a:r>
            <a:r>
              <a:rPr lang="en-US" altLang="en-US" dirty="0">
                <a:solidFill>
                  <a:srgbClr val="000000"/>
                </a:solidFill>
              </a:rPr>
              <a:t>. </a:t>
            </a:r>
          </a:p>
          <a:p>
            <a:pPr eaLnBrk="1" hangingPunct="1">
              <a:lnSpc>
                <a:spcPct val="90000"/>
              </a:lnSpc>
            </a:pPr>
            <a:r>
              <a:rPr lang="en-US" altLang="en-US" dirty="0">
                <a:solidFill>
                  <a:srgbClr val="000000"/>
                </a:solidFill>
              </a:rPr>
              <a:t>Primitive types in Java are portable across all platforms.</a:t>
            </a:r>
          </a:p>
          <a:p>
            <a:pPr eaLnBrk="1" hangingPunct="1">
              <a:lnSpc>
                <a:spcPct val="90000"/>
              </a:lnSpc>
            </a:pPr>
            <a:r>
              <a:rPr lang="en-US" altLang="en-US" dirty="0">
                <a:solidFill>
                  <a:srgbClr val="000000"/>
                </a:solidFill>
              </a:rPr>
              <a:t>Instance variables of types </a:t>
            </a:r>
            <a:r>
              <a:rPr lang="en-US" altLang="en-US" dirty="0">
                <a:solidFill>
                  <a:srgbClr val="000000"/>
                </a:solidFill>
                <a:latin typeface="Consolas" panose="020B0609020204030204" pitchFamily="49" charset="0"/>
              </a:rPr>
              <a:t>char</a:t>
            </a:r>
            <a:r>
              <a:rPr lang="en-US" altLang="en-US" dirty="0">
                <a:solidFill>
                  <a:srgbClr val="000000"/>
                </a:solidFill>
              </a:rPr>
              <a:t>, </a:t>
            </a:r>
            <a:r>
              <a:rPr lang="en-US" altLang="en-US" dirty="0">
                <a:solidFill>
                  <a:srgbClr val="000000"/>
                </a:solidFill>
                <a:latin typeface="Consolas" panose="020B0609020204030204" pitchFamily="49" charset="0"/>
              </a:rPr>
              <a:t>byte</a:t>
            </a:r>
            <a:r>
              <a:rPr lang="en-US" altLang="en-US" dirty="0">
                <a:solidFill>
                  <a:srgbClr val="000000"/>
                </a:solidFill>
              </a:rPr>
              <a:t>, </a:t>
            </a:r>
            <a:r>
              <a:rPr lang="en-US" altLang="en-US" dirty="0">
                <a:solidFill>
                  <a:srgbClr val="000000"/>
                </a:solidFill>
                <a:latin typeface="Consolas" panose="020B0609020204030204" pitchFamily="49" charset="0"/>
              </a:rPr>
              <a:t>short</a:t>
            </a:r>
            <a:r>
              <a:rPr lang="en-US" altLang="en-US" dirty="0">
                <a:solidFill>
                  <a:srgbClr val="000000"/>
                </a:solidFill>
              </a:rPr>
              <a:t>, </a:t>
            </a:r>
            <a:r>
              <a:rPr lang="en-US" altLang="en-US" dirty="0" err="1">
                <a:solidFill>
                  <a:srgbClr val="000000"/>
                </a:solidFill>
                <a:latin typeface="Consolas" panose="020B0609020204030204" pitchFamily="49" charset="0"/>
              </a:rPr>
              <a:t>int</a:t>
            </a:r>
            <a:r>
              <a:rPr lang="en-US" altLang="en-US" dirty="0">
                <a:solidFill>
                  <a:srgbClr val="000000"/>
                </a:solidFill>
              </a:rPr>
              <a:t>, </a:t>
            </a:r>
            <a:r>
              <a:rPr lang="en-US" altLang="en-US" dirty="0">
                <a:solidFill>
                  <a:srgbClr val="000000"/>
                </a:solidFill>
                <a:latin typeface="Consolas" panose="020B0609020204030204" pitchFamily="49" charset="0"/>
              </a:rPr>
              <a:t>long</a:t>
            </a:r>
            <a:r>
              <a:rPr lang="en-US" altLang="en-US" dirty="0">
                <a:solidFill>
                  <a:srgbClr val="000000"/>
                </a:solidFill>
              </a:rPr>
              <a:t>, </a:t>
            </a:r>
            <a:r>
              <a:rPr lang="en-US" altLang="en-US" dirty="0">
                <a:solidFill>
                  <a:srgbClr val="000000"/>
                </a:solidFill>
                <a:latin typeface="Consolas" panose="020B0609020204030204" pitchFamily="49" charset="0"/>
              </a:rPr>
              <a:t>float</a:t>
            </a:r>
            <a:r>
              <a:rPr lang="en-US" altLang="en-US" dirty="0">
                <a:solidFill>
                  <a:srgbClr val="000000"/>
                </a:solidFill>
              </a:rPr>
              <a:t> and </a:t>
            </a:r>
            <a:r>
              <a:rPr lang="en-US" altLang="en-US" dirty="0">
                <a:solidFill>
                  <a:srgbClr val="000000"/>
                </a:solidFill>
                <a:latin typeface="Consolas" panose="020B0609020204030204" pitchFamily="49" charset="0"/>
              </a:rPr>
              <a:t>double</a:t>
            </a:r>
            <a:r>
              <a:rPr lang="en-US" altLang="en-US" dirty="0">
                <a:solidFill>
                  <a:srgbClr val="000000"/>
                </a:solidFill>
              </a:rPr>
              <a:t> are all given the value </a:t>
            </a:r>
            <a:r>
              <a:rPr lang="en-US" altLang="en-US" dirty="0">
                <a:solidFill>
                  <a:srgbClr val="000000"/>
                </a:solidFill>
                <a:latin typeface="Consolas" panose="020B0609020204030204" pitchFamily="49" charset="0"/>
              </a:rPr>
              <a:t>0</a:t>
            </a:r>
            <a:r>
              <a:rPr lang="en-US" altLang="en-US" dirty="0">
                <a:solidFill>
                  <a:srgbClr val="000000"/>
                </a:solidFill>
              </a:rPr>
              <a:t> by default. Instance variables of type </a:t>
            </a:r>
            <a:r>
              <a:rPr lang="en-US" altLang="en-US" dirty="0" err="1">
                <a:solidFill>
                  <a:srgbClr val="000000"/>
                </a:solidFill>
                <a:latin typeface="Consolas" panose="020B0609020204030204" pitchFamily="49" charset="0"/>
              </a:rPr>
              <a:t>boolean</a:t>
            </a:r>
            <a:r>
              <a:rPr lang="en-US" altLang="en-US" dirty="0">
                <a:solidFill>
                  <a:srgbClr val="000000"/>
                </a:solidFill>
              </a:rPr>
              <a:t> are given the value </a:t>
            </a:r>
            <a:r>
              <a:rPr lang="en-US" altLang="en-US" dirty="0">
                <a:solidFill>
                  <a:srgbClr val="000000"/>
                </a:solidFill>
                <a:latin typeface="Consolas" panose="020B0609020204030204" pitchFamily="49" charset="0"/>
              </a:rPr>
              <a:t>false</a:t>
            </a:r>
            <a:r>
              <a:rPr lang="en-US" altLang="en-US" dirty="0">
                <a:solidFill>
                  <a:srgbClr val="000000"/>
                </a:solidFill>
              </a:rPr>
              <a:t> by default. </a:t>
            </a:r>
          </a:p>
          <a:p>
            <a:pPr eaLnBrk="1" hangingPunct="1">
              <a:lnSpc>
                <a:spcPct val="90000"/>
              </a:lnSpc>
            </a:pPr>
            <a:r>
              <a:rPr lang="en-US" altLang="en-US" dirty="0">
                <a:solidFill>
                  <a:srgbClr val="000000"/>
                </a:solidFill>
              </a:rPr>
              <a:t>Reference-type instance variables are initialized by default to the value </a:t>
            </a:r>
            <a:r>
              <a:rPr lang="en-US" altLang="en-US" dirty="0">
                <a:solidFill>
                  <a:srgbClr val="000000"/>
                </a:solidFill>
                <a:latin typeface="Consolas" panose="020B0609020204030204" pitchFamily="49" charset="0"/>
              </a:rPr>
              <a:t>null</a:t>
            </a:r>
            <a:r>
              <a:rPr lang="en-US" altLang="en-US" dirty="0">
                <a:solidFill>
                  <a:srgbClr val="000000"/>
                </a:solidFill>
              </a:rPr>
              <a:t>.</a:t>
            </a:r>
          </a:p>
        </p:txBody>
      </p:sp>
      <p:sp>
        <p:nvSpPr>
          <p:cNvPr id="4" name="Footer Placeholder 3">
            <a:extLst>
              <a:ext uri="{FF2B5EF4-FFF2-40B4-BE49-F238E27FC236}">
                <a16:creationId xmlns:a16="http://schemas.microsoft.com/office/drawing/2014/main" id="{D2FA0F4A-99E4-4D53-B69D-FBF699C7F61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629689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62">
            <a:extLst>
              <a:ext uri="{FF2B5EF4-FFF2-40B4-BE49-F238E27FC236}">
                <a16:creationId xmlns:a16="http://schemas.microsoft.com/office/drawing/2014/main" id="{A734650C-4B6C-4A38-87DA-2C7198A3AA5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66913"/>
            <a:ext cx="12192000" cy="2924175"/>
          </a:xfrm>
          <a:prstGeom prst="rect">
            <a:avLst/>
          </a:prstGeom>
        </p:spPr>
      </p:pic>
      <p:sp>
        <p:nvSpPr>
          <p:cNvPr id="2" name="Footer Placeholder 1">
            <a:extLst>
              <a:ext uri="{FF2B5EF4-FFF2-40B4-BE49-F238E27FC236}">
                <a16:creationId xmlns:a16="http://schemas.microsoft.com/office/drawing/2014/main" id="{30B18489-2B1D-4C35-B9F4-72ECBC154D4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41616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74EF-EDD5-49D6-BA8D-B14BDA7F32C2}"/>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cs typeface="Calibri" panose="020F0502020204030204" pitchFamily="34" charset="0"/>
              </a:rPr>
              <a:t>4.15</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(Optional) GUI and Graphics Case Study: Creating Simple Drawings</a:t>
            </a:r>
            <a:endParaRPr lang="en-US" dirty="0"/>
          </a:p>
        </p:txBody>
      </p:sp>
      <p:sp>
        <p:nvSpPr>
          <p:cNvPr id="3" name="Text Placeholder 2">
            <a:extLst>
              <a:ext uri="{FF2B5EF4-FFF2-40B4-BE49-F238E27FC236}">
                <a16:creationId xmlns:a16="http://schemas.microsoft.com/office/drawing/2014/main" id="{963B347A-91C5-4058-80FC-20918CA1A6BC}"/>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C68EBD12-C8DB-4A17-8227-8291DDECD58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553417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63">
            <a:extLst>
              <a:ext uri="{FF2B5EF4-FFF2-40B4-BE49-F238E27FC236}">
                <a16:creationId xmlns:a16="http://schemas.microsoft.com/office/drawing/2014/main" id="{2D4A29A7-F576-4A07-B52D-6BD7D7DF57D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27125" y="0"/>
            <a:ext cx="9937750" cy="6858000"/>
          </a:xfrm>
          <a:prstGeom prst="rect">
            <a:avLst/>
          </a:prstGeom>
        </p:spPr>
      </p:pic>
      <p:sp>
        <p:nvSpPr>
          <p:cNvPr id="2" name="Footer Placeholder 1">
            <a:extLst>
              <a:ext uri="{FF2B5EF4-FFF2-40B4-BE49-F238E27FC236}">
                <a16:creationId xmlns:a16="http://schemas.microsoft.com/office/drawing/2014/main" id="{46E0D301-FF19-4891-A58D-250D00671FF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641417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64">
            <a:extLst>
              <a:ext uri="{FF2B5EF4-FFF2-40B4-BE49-F238E27FC236}">
                <a16:creationId xmlns:a16="http://schemas.microsoft.com/office/drawing/2014/main" id="{2FE89F49-37C4-4458-9836-E15D12F45CC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06450" y="0"/>
            <a:ext cx="10577513" cy="6858000"/>
          </a:xfrm>
          <a:prstGeom prst="rect">
            <a:avLst/>
          </a:prstGeom>
        </p:spPr>
      </p:pic>
      <p:sp>
        <p:nvSpPr>
          <p:cNvPr id="2" name="Footer Placeholder 1">
            <a:extLst>
              <a:ext uri="{FF2B5EF4-FFF2-40B4-BE49-F238E27FC236}">
                <a16:creationId xmlns:a16="http://schemas.microsoft.com/office/drawing/2014/main" id="{F211A704-853B-4E71-B020-15CFA793FA9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7257350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65">
            <a:extLst>
              <a:ext uri="{FF2B5EF4-FFF2-40B4-BE49-F238E27FC236}">
                <a16:creationId xmlns:a16="http://schemas.microsoft.com/office/drawing/2014/main" id="{3D58FA67-5779-47C6-9CC4-7627816ECF5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70000"/>
            <a:ext cx="12192000" cy="4318000"/>
          </a:xfrm>
          <a:prstGeom prst="rect">
            <a:avLst/>
          </a:prstGeom>
        </p:spPr>
      </p:pic>
      <p:sp>
        <p:nvSpPr>
          <p:cNvPr id="2" name="Footer Placeholder 1">
            <a:extLst>
              <a:ext uri="{FF2B5EF4-FFF2-40B4-BE49-F238E27FC236}">
                <a16:creationId xmlns:a16="http://schemas.microsoft.com/office/drawing/2014/main" id="{2D78FB08-19CD-4248-9566-81B76605BFF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001575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66">
            <a:extLst>
              <a:ext uri="{FF2B5EF4-FFF2-40B4-BE49-F238E27FC236}">
                <a16:creationId xmlns:a16="http://schemas.microsoft.com/office/drawing/2014/main" id="{21466CE8-19AE-4C67-B7EB-674B64194F6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58800"/>
            <a:ext cx="12192000" cy="5738813"/>
          </a:xfrm>
          <a:prstGeom prst="rect">
            <a:avLst/>
          </a:prstGeom>
        </p:spPr>
      </p:pic>
      <p:sp>
        <p:nvSpPr>
          <p:cNvPr id="2" name="Footer Placeholder 1">
            <a:extLst>
              <a:ext uri="{FF2B5EF4-FFF2-40B4-BE49-F238E27FC236}">
                <a16:creationId xmlns:a16="http://schemas.microsoft.com/office/drawing/2014/main" id="{F70D20DB-5BB4-4DA6-9C55-36DE5A6BFD3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409703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67">
            <a:extLst>
              <a:ext uri="{FF2B5EF4-FFF2-40B4-BE49-F238E27FC236}">
                <a16:creationId xmlns:a16="http://schemas.microsoft.com/office/drawing/2014/main" id="{E26A6BC3-D1E3-4747-B82F-E5CF3F393DB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04988"/>
            <a:ext cx="12192000" cy="3248025"/>
          </a:xfrm>
          <a:prstGeom prst="rect">
            <a:avLst/>
          </a:prstGeom>
        </p:spPr>
      </p:pic>
      <p:sp>
        <p:nvSpPr>
          <p:cNvPr id="2" name="Footer Placeholder 1">
            <a:extLst>
              <a:ext uri="{FF2B5EF4-FFF2-40B4-BE49-F238E27FC236}">
                <a16:creationId xmlns:a16="http://schemas.microsoft.com/office/drawing/2014/main" id="{8DA4F1C5-078A-40B6-835F-4A1671C626D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434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09">
            <a:extLst>
              <a:ext uri="{FF2B5EF4-FFF2-40B4-BE49-F238E27FC236}">
                <a16:creationId xmlns:a16="http://schemas.microsoft.com/office/drawing/2014/main" id="{1549B559-3E9D-443A-A198-97A1F7616B7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84175"/>
            <a:ext cx="12192000" cy="6088063"/>
          </a:xfrm>
          <a:prstGeom prst="rect">
            <a:avLst/>
          </a:prstGeom>
        </p:spPr>
      </p:pic>
      <p:sp>
        <p:nvSpPr>
          <p:cNvPr id="2" name="Footer Placeholder 1">
            <a:extLst>
              <a:ext uri="{FF2B5EF4-FFF2-40B4-BE49-F238E27FC236}">
                <a16:creationId xmlns:a16="http://schemas.microsoft.com/office/drawing/2014/main" id="{3C908D8D-0EC7-4077-87BE-88CD934B727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2432388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68">
            <a:extLst>
              <a:ext uri="{FF2B5EF4-FFF2-40B4-BE49-F238E27FC236}">
                <a16:creationId xmlns:a16="http://schemas.microsoft.com/office/drawing/2014/main" id="{5A35CE9C-E05C-40A8-9CB7-7C251E9DA1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11175" y="0"/>
            <a:ext cx="11169650" cy="6858000"/>
          </a:xfrm>
          <a:prstGeom prst="rect">
            <a:avLst/>
          </a:prstGeom>
        </p:spPr>
      </p:pic>
      <p:sp>
        <p:nvSpPr>
          <p:cNvPr id="2" name="Footer Placeholder 1">
            <a:extLst>
              <a:ext uri="{FF2B5EF4-FFF2-40B4-BE49-F238E27FC236}">
                <a16:creationId xmlns:a16="http://schemas.microsoft.com/office/drawing/2014/main" id="{369BB6DF-50B6-4B91-BBA3-0DF4BC04E11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853524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69">
            <a:extLst>
              <a:ext uri="{FF2B5EF4-FFF2-40B4-BE49-F238E27FC236}">
                <a16:creationId xmlns:a16="http://schemas.microsoft.com/office/drawing/2014/main" id="{1FD86B86-2072-46FF-8E5B-EC8B84C2D57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55700"/>
            <a:ext cx="12192000" cy="4546600"/>
          </a:xfrm>
          <a:prstGeom prst="rect">
            <a:avLst/>
          </a:prstGeom>
        </p:spPr>
      </p:pic>
      <p:sp>
        <p:nvSpPr>
          <p:cNvPr id="2" name="Footer Placeholder 1">
            <a:extLst>
              <a:ext uri="{FF2B5EF4-FFF2-40B4-BE49-F238E27FC236}">
                <a16:creationId xmlns:a16="http://schemas.microsoft.com/office/drawing/2014/main" id="{BBBC6775-A53F-475D-AEF2-CA3492C2376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6735342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70">
            <a:extLst>
              <a:ext uri="{FF2B5EF4-FFF2-40B4-BE49-F238E27FC236}">
                <a16:creationId xmlns:a16="http://schemas.microsoft.com/office/drawing/2014/main" id="{4DD2ADA4-7FA9-4653-9DFD-14C312F389A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03338"/>
            <a:ext cx="12192000" cy="4251325"/>
          </a:xfrm>
          <a:prstGeom prst="rect">
            <a:avLst/>
          </a:prstGeom>
        </p:spPr>
      </p:pic>
      <p:sp>
        <p:nvSpPr>
          <p:cNvPr id="2" name="Footer Placeholder 1">
            <a:extLst>
              <a:ext uri="{FF2B5EF4-FFF2-40B4-BE49-F238E27FC236}">
                <a16:creationId xmlns:a16="http://schemas.microsoft.com/office/drawing/2014/main" id="{DF409BA1-0963-4DA9-AA60-FA0C242B14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6067724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71">
            <a:extLst>
              <a:ext uri="{FF2B5EF4-FFF2-40B4-BE49-F238E27FC236}">
                <a16:creationId xmlns:a16="http://schemas.microsoft.com/office/drawing/2014/main" id="{D44E3BC3-7A15-439E-B321-5EF19C7A8DD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00050" y="0"/>
            <a:ext cx="11390313" cy="6858000"/>
          </a:xfrm>
          <a:prstGeom prst="rect">
            <a:avLst/>
          </a:prstGeom>
        </p:spPr>
      </p:pic>
      <p:sp>
        <p:nvSpPr>
          <p:cNvPr id="2" name="Footer Placeholder 1">
            <a:extLst>
              <a:ext uri="{FF2B5EF4-FFF2-40B4-BE49-F238E27FC236}">
                <a16:creationId xmlns:a16="http://schemas.microsoft.com/office/drawing/2014/main" id="{A0A58F89-BDCD-41AF-A2C2-5FA419B8D14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159945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72">
            <a:extLst>
              <a:ext uri="{FF2B5EF4-FFF2-40B4-BE49-F238E27FC236}">
                <a16:creationId xmlns:a16="http://schemas.microsoft.com/office/drawing/2014/main" id="{125322A3-89A9-4C6B-838C-9C4FD0E986E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82688" y="0"/>
            <a:ext cx="9826625" cy="6858000"/>
          </a:xfrm>
          <a:prstGeom prst="rect">
            <a:avLst/>
          </a:prstGeom>
        </p:spPr>
      </p:pic>
      <p:sp>
        <p:nvSpPr>
          <p:cNvPr id="2" name="Footer Placeholder 1">
            <a:extLst>
              <a:ext uri="{FF2B5EF4-FFF2-40B4-BE49-F238E27FC236}">
                <a16:creationId xmlns:a16="http://schemas.microsoft.com/office/drawing/2014/main" id="{A34A8A1C-3B49-48B6-8853-26A90D322D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768029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73">
            <a:extLst>
              <a:ext uri="{FF2B5EF4-FFF2-40B4-BE49-F238E27FC236}">
                <a16:creationId xmlns:a16="http://schemas.microsoft.com/office/drawing/2014/main" id="{B7386CF6-5333-4065-8447-81C0A2D25EE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350" y="0"/>
            <a:ext cx="12177713" cy="6858000"/>
          </a:xfrm>
          <a:prstGeom prst="rect">
            <a:avLst/>
          </a:prstGeom>
        </p:spPr>
      </p:pic>
      <p:sp>
        <p:nvSpPr>
          <p:cNvPr id="2" name="Footer Placeholder 1">
            <a:extLst>
              <a:ext uri="{FF2B5EF4-FFF2-40B4-BE49-F238E27FC236}">
                <a16:creationId xmlns:a16="http://schemas.microsoft.com/office/drawing/2014/main" id="{7CB62A0F-FA48-4DD3-AE36-B1AF568299B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9518083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74">
            <a:extLst>
              <a:ext uri="{FF2B5EF4-FFF2-40B4-BE49-F238E27FC236}">
                <a16:creationId xmlns:a16="http://schemas.microsoft.com/office/drawing/2014/main" id="{3E5F2176-1CC6-4A62-95A3-578FB59C2B6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09588" y="0"/>
            <a:ext cx="11172825" cy="6858000"/>
          </a:xfrm>
          <a:prstGeom prst="rect">
            <a:avLst/>
          </a:prstGeom>
        </p:spPr>
      </p:pic>
      <p:sp>
        <p:nvSpPr>
          <p:cNvPr id="2" name="Footer Placeholder 1">
            <a:extLst>
              <a:ext uri="{FF2B5EF4-FFF2-40B4-BE49-F238E27FC236}">
                <a16:creationId xmlns:a16="http://schemas.microsoft.com/office/drawing/2014/main" id="{5206A1D3-641E-4C58-B4DF-77F8BD1A9F8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338637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75">
            <a:extLst>
              <a:ext uri="{FF2B5EF4-FFF2-40B4-BE49-F238E27FC236}">
                <a16:creationId xmlns:a16="http://schemas.microsoft.com/office/drawing/2014/main" id="{50C0C69A-F654-4D8B-963A-4E8E9CF6351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a16="http://schemas.microsoft.com/office/drawing/2014/main" id="{0484E161-3D57-437A-B9E4-49E37DC3C2B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8513766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76">
            <a:extLst>
              <a:ext uri="{FF2B5EF4-FFF2-40B4-BE49-F238E27FC236}">
                <a16:creationId xmlns:a16="http://schemas.microsoft.com/office/drawing/2014/main" id="{8D2D1EFB-D2B6-486E-8B49-4F26AD44D2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93775"/>
            <a:ext cx="12192000" cy="4868863"/>
          </a:xfrm>
          <a:prstGeom prst="rect">
            <a:avLst/>
          </a:prstGeom>
        </p:spPr>
      </p:pic>
      <p:sp>
        <p:nvSpPr>
          <p:cNvPr id="2" name="Footer Placeholder 1">
            <a:extLst>
              <a:ext uri="{FF2B5EF4-FFF2-40B4-BE49-F238E27FC236}">
                <a16:creationId xmlns:a16="http://schemas.microsoft.com/office/drawing/2014/main" id="{522ABB10-E576-496A-BD37-2F468F1BAAB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5672163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77">
            <a:extLst>
              <a:ext uri="{FF2B5EF4-FFF2-40B4-BE49-F238E27FC236}">
                <a16:creationId xmlns:a16="http://schemas.microsoft.com/office/drawing/2014/main" id="{1A085AED-17A7-47A5-B19E-B247A82DA1B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8F8C06E5-74B2-471D-9D0E-C93D9ED6A47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52319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63FC-0E18-4E84-B408-516843EBA93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19459" name="Text Placeholder 2">
            <a:extLst>
              <a:ext uri="{FF2B5EF4-FFF2-40B4-BE49-F238E27FC236}">
                <a16:creationId xmlns:a16="http://schemas.microsoft.com/office/drawing/2014/main" id="{17A9BF64-A3B4-4EA5-B624-3D30F0DEF889}"/>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UML activity diagram </a:t>
            </a:r>
          </a:p>
          <a:p>
            <a:pPr eaLnBrk="1" hangingPunct="1">
              <a:lnSpc>
                <a:spcPct val="80000"/>
              </a:lnSpc>
            </a:pPr>
            <a:r>
              <a:rPr lang="en-US" altLang="en-US" sz="2300" dirty="0">
                <a:solidFill>
                  <a:srgbClr val="000000"/>
                </a:solidFill>
              </a:rPr>
              <a:t>Models the </a:t>
            </a:r>
            <a:r>
              <a:rPr lang="en-US" altLang="en-US" sz="2300" dirty="0">
                <a:solidFill>
                  <a:srgbClr val="0000FF"/>
                </a:solidFill>
              </a:rPr>
              <a:t>workflow</a:t>
            </a:r>
            <a:r>
              <a:rPr lang="en-US" altLang="en-US" sz="2300" dirty="0">
                <a:solidFill>
                  <a:srgbClr val="000000"/>
                </a:solidFill>
              </a:rPr>
              <a:t> (also called the </a:t>
            </a:r>
            <a:r>
              <a:rPr lang="en-US" altLang="en-US" sz="2300" dirty="0">
                <a:solidFill>
                  <a:srgbClr val="0000FF"/>
                </a:solidFill>
              </a:rPr>
              <a:t>activity</a:t>
            </a:r>
            <a:r>
              <a:rPr lang="en-US" altLang="en-US" sz="2300" dirty="0">
                <a:solidFill>
                  <a:srgbClr val="000000"/>
                </a:solidFill>
              </a:rPr>
              <a:t>) of a portion of a software system. </a:t>
            </a:r>
          </a:p>
          <a:p>
            <a:pPr eaLnBrk="1" hangingPunct="1">
              <a:lnSpc>
                <a:spcPct val="80000"/>
              </a:lnSpc>
            </a:pPr>
            <a:r>
              <a:rPr lang="en-US" altLang="en-US" sz="2300" dirty="0">
                <a:solidFill>
                  <a:srgbClr val="000000"/>
                </a:solidFill>
              </a:rPr>
              <a:t>May include a portion of an algorithm, like the sequence structure in Fig. 4.1. </a:t>
            </a:r>
          </a:p>
          <a:p>
            <a:pPr eaLnBrk="1" hangingPunct="1">
              <a:lnSpc>
                <a:spcPct val="80000"/>
              </a:lnSpc>
            </a:pPr>
            <a:r>
              <a:rPr lang="en-US" altLang="en-US" sz="2300" dirty="0">
                <a:solidFill>
                  <a:srgbClr val="000000"/>
                </a:solidFill>
              </a:rPr>
              <a:t>Composed of symbols</a:t>
            </a:r>
          </a:p>
          <a:p>
            <a:pPr lvl="1" eaLnBrk="1" hangingPunct="1">
              <a:lnSpc>
                <a:spcPct val="80000"/>
              </a:lnSpc>
            </a:pPr>
            <a:r>
              <a:rPr lang="en-US" altLang="en-US" sz="2000" dirty="0">
                <a:solidFill>
                  <a:srgbClr val="0000FF"/>
                </a:solidFill>
              </a:rPr>
              <a:t>action-state symbols</a:t>
            </a:r>
            <a:r>
              <a:rPr lang="en-US" altLang="en-US" sz="2000" dirty="0">
                <a:solidFill>
                  <a:srgbClr val="000000"/>
                </a:solidFill>
              </a:rPr>
              <a:t> (rectangles with their left and right sides replaced with outward arcs)</a:t>
            </a:r>
          </a:p>
          <a:p>
            <a:pPr lvl="1" eaLnBrk="1" hangingPunct="1">
              <a:lnSpc>
                <a:spcPct val="80000"/>
              </a:lnSpc>
            </a:pPr>
            <a:r>
              <a:rPr lang="en-US" altLang="en-US" sz="2000" dirty="0">
                <a:solidFill>
                  <a:srgbClr val="0000FF"/>
                </a:solidFill>
              </a:rPr>
              <a:t>diamonds</a:t>
            </a:r>
            <a:r>
              <a:rPr lang="en-US" altLang="en-US" sz="2000" dirty="0">
                <a:solidFill>
                  <a:srgbClr val="000000"/>
                </a:solidFill>
              </a:rPr>
              <a:t> </a:t>
            </a:r>
          </a:p>
          <a:p>
            <a:pPr lvl="1" eaLnBrk="1" hangingPunct="1">
              <a:lnSpc>
                <a:spcPct val="80000"/>
              </a:lnSpc>
            </a:pPr>
            <a:r>
              <a:rPr lang="en-US" altLang="en-US" sz="2000" dirty="0">
                <a:solidFill>
                  <a:srgbClr val="0000FF"/>
                </a:solidFill>
              </a:rPr>
              <a:t>small circles</a:t>
            </a:r>
            <a:endParaRPr lang="en-US" altLang="en-US" sz="2000" dirty="0">
              <a:solidFill>
                <a:srgbClr val="000000"/>
              </a:solidFill>
            </a:endParaRPr>
          </a:p>
          <a:p>
            <a:pPr eaLnBrk="1" hangingPunct="1">
              <a:lnSpc>
                <a:spcPct val="80000"/>
              </a:lnSpc>
            </a:pPr>
            <a:r>
              <a:rPr lang="en-US" altLang="en-US" sz="2300" dirty="0">
                <a:solidFill>
                  <a:srgbClr val="000000"/>
                </a:solidFill>
              </a:rPr>
              <a:t>Symbols connected by </a:t>
            </a:r>
            <a:r>
              <a:rPr lang="en-US" altLang="en-US" sz="2300" dirty="0">
                <a:solidFill>
                  <a:srgbClr val="0000FF"/>
                </a:solidFill>
              </a:rPr>
              <a:t>transition</a:t>
            </a:r>
            <a:r>
              <a:rPr lang="en-US" altLang="en-US" sz="2300" dirty="0">
                <a:solidFill>
                  <a:srgbClr val="000000"/>
                </a:solidFill>
              </a:rPr>
              <a:t> </a:t>
            </a:r>
            <a:r>
              <a:rPr lang="en-US" altLang="en-US" sz="2300" dirty="0">
                <a:solidFill>
                  <a:srgbClr val="0000FF"/>
                </a:solidFill>
              </a:rPr>
              <a:t>arrows</a:t>
            </a:r>
            <a:r>
              <a:rPr lang="en-US" altLang="en-US" sz="2300" dirty="0">
                <a:solidFill>
                  <a:srgbClr val="000000"/>
                </a:solidFill>
              </a:rPr>
              <a:t>, which represent the flow of the activity—the order in which the actions should occur.</a:t>
            </a:r>
          </a:p>
          <a:p>
            <a:pPr eaLnBrk="1" hangingPunct="1">
              <a:lnSpc>
                <a:spcPct val="80000"/>
              </a:lnSpc>
            </a:pPr>
            <a:r>
              <a:rPr lang="en-US" altLang="en-US" sz="2300" dirty="0">
                <a:solidFill>
                  <a:srgbClr val="000000"/>
                </a:solidFill>
              </a:rPr>
              <a:t>Help you develop and represent algorithms.</a:t>
            </a:r>
          </a:p>
          <a:p>
            <a:pPr eaLnBrk="1" hangingPunct="1">
              <a:lnSpc>
                <a:spcPct val="80000"/>
              </a:lnSpc>
            </a:pPr>
            <a:r>
              <a:rPr lang="en-US" altLang="en-US" sz="2300" dirty="0">
                <a:solidFill>
                  <a:srgbClr val="000000"/>
                </a:solidFill>
              </a:rPr>
              <a:t>Clearly show how control structures operate. </a:t>
            </a:r>
          </a:p>
        </p:txBody>
      </p:sp>
      <p:sp>
        <p:nvSpPr>
          <p:cNvPr id="4" name="Footer Placeholder 3">
            <a:extLst>
              <a:ext uri="{FF2B5EF4-FFF2-40B4-BE49-F238E27FC236}">
                <a16:creationId xmlns:a16="http://schemas.microsoft.com/office/drawing/2014/main" id="{6935525C-8E7C-4DF5-B118-B333E235706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7688397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78">
            <a:extLst>
              <a:ext uri="{FF2B5EF4-FFF2-40B4-BE49-F238E27FC236}">
                <a16:creationId xmlns:a16="http://schemas.microsoft.com/office/drawing/2014/main" id="{C7155FD7-F7DC-4528-87EE-CE6B7890A59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2" name="Footer Placeholder 1">
            <a:extLst>
              <a:ext uri="{FF2B5EF4-FFF2-40B4-BE49-F238E27FC236}">
                <a16:creationId xmlns:a16="http://schemas.microsoft.com/office/drawing/2014/main" id="{283063ED-295A-4B86-9E3D-73BA476244E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5793817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79">
            <a:extLst>
              <a:ext uri="{FF2B5EF4-FFF2-40B4-BE49-F238E27FC236}">
                <a16:creationId xmlns:a16="http://schemas.microsoft.com/office/drawing/2014/main" id="{35DDDE3C-B808-4A6E-9FEE-B4804C8B6F7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9850" y="0"/>
            <a:ext cx="12050713" cy="6858000"/>
          </a:xfrm>
          <a:prstGeom prst="rect">
            <a:avLst/>
          </a:prstGeom>
        </p:spPr>
      </p:pic>
      <p:sp>
        <p:nvSpPr>
          <p:cNvPr id="2" name="Footer Placeholder 1">
            <a:extLst>
              <a:ext uri="{FF2B5EF4-FFF2-40B4-BE49-F238E27FC236}">
                <a16:creationId xmlns:a16="http://schemas.microsoft.com/office/drawing/2014/main" id="{43137C42-683A-4CCE-8F89-2E11CE75D56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7809574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80">
            <a:extLst>
              <a:ext uri="{FF2B5EF4-FFF2-40B4-BE49-F238E27FC236}">
                <a16:creationId xmlns:a16="http://schemas.microsoft.com/office/drawing/2014/main" id="{C97A9D53-A16A-4B25-B66E-17E73AAE4E4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9850" y="0"/>
            <a:ext cx="12050713" cy="6858000"/>
          </a:xfrm>
          <a:prstGeom prst="rect">
            <a:avLst/>
          </a:prstGeom>
        </p:spPr>
      </p:pic>
      <p:sp>
        <p:nvSpPr>
          <p:cNvPr id="2" name="Footer Placeholder 1">
            <a:extLst>
              <a:ext uri="{FF2B5EF4-FFF2-40B4-BE49-F238E27FC236}">
                <a16:creationId xmlns:a16="http://schemas.microsoft.com/office/drawing/2014/main" id="{F47E4AE2-01DD-498A-99C1-22EF116403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4938673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81">
            <a:extLst>
              <a:ext uri="{FF2B5EF4-FFF2-40B4-BE49-F238E27FC236}">
                <a16:creationId xmlns:a16="http://schemas.microsoft.com/office/drawing/2014/main" id="{B0D1FC9B-C62C-45A4-AB7D-C6FCDDBB870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9850" y="0"/>
            <a:ext cx="12050713" cy="6858000"/>
          </a:xfrm>
          <a:prstGeom prst="rect">
            <a:avLst/>
          </a:prstGeom>
        </p:spPr>
      </p:pic>
      <p:sp>
        <p:nvSpPr>
          <p:cNvPr id="2" name="Footer Placeholder 1">
            <a:extLst>
              <a:ext uri="{FF2B5EF4-FFF2-40B4-BE49-F238E27FC236}">
                <a16:creationId xmlns:a16="http://schemas.microsoft.com/office/drawing/2014/main" id="{4ADD1912-7C6B-4ADC-B333-0F75EA8C500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471858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82">
            <a:extLst>
              <a:ext uri="{FF2B5EF4-FFF2-40B4-BE49-F238E27FC236}">
                <a16:creationId xmlns:a16="http://schemas.microsoft.com/office/drawing/2014/main" id="{C4286FFB-EFC5-48F9-91DB-D0410941519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9850" y="0"/>
            <a:ext cx="12050713" cy="6858000"/>
          </a:xfrm>
          <a:prstGeom prst="rect">
            <a:avLst/>
          </a:prstGeom>
        </p:spPr>
      </p:pic>
      <p:sp>
        <p:nvSpPr>
          <p:cNvPr id="2" name="Footer Placeholder 1">
            <a:extLst>
              <a:ext uri="{FF2B5EF4-FFF2-40B4-BE49-F238E27FC236}">
                <a16:creationId xmlns:a16="http://schemas.microsoft.com/office/drawing/2014/main" id="{2CDA9DCC-E9CF-4E3D-B83A-C4C43BF1402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32947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49C1-F3AF-448A-B0A3-D3761851E7F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20483" name="Text Placeholder 2">
            <a:extLst>
              <a:ext uri="{FF2B5EF4-FFF2-40B4-BE49-F238E27FC236}">
                <a16:creationId xmlns:a16="http://schemas.microsoft.com/office/drawing/2014/main" id="{DAC6A789-A232-4652-9622-4EE6D4395271}"/>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Sequence-structure activity diagram in Fig. 4.1. </a:t>
            </a:r>
          </a:p>
          <a:p>
            <a:pPr eaLnBrk="1" hangingPunct="1">
              <a:lnSpc>
                <a:spcPct val="90000"/>
              </a:lnSpc>
            </a:pPr>
            <a:r>
              <a:rPr lang="en-US" altLang="en-US" sz="2500" dirty="0">
                <a:solidFill>
                  <a:srgbClr val="000000"/>
                </a:solidFill>
              </a:rPr>
              <a:t>Two </a:t>
            </a:r>
            <a:r>
              <a:rPr lang="en-US" altLang="en-US" sz="2500" dirty="0">
                <a:solidFill>
                  <a:srgbClr val="0000FF"/>
                </a:solidFill>
              </a:rPr>
              <a:t>action states</a:t>
            </a:r>
            <a:r>
              <a:rPr lang="en-US" altLang="en-US" sz="2500" dirty="0">
                <a:solidFill>
                  <a:srgbClr val="000000"/>
                </a:solidFill>
              </a:rPr>
              <a:t> that represent actions to perform. </a:t>
            </a:r>
          </a:p>
          <a:p>
            <a:pPr eaLnBrk="1" hangingPunct="1">
              <a:lnSpc>
                <a:spcPct val="90000"/>
              </a:lnSpc>
            </a:pPr>
            <a:r>
              <a:rPr lang="en-US" altLang="en-US" sz="2500" dirty="0">
                <a:solidFill>
                  <a:srgbClr val="000000"/>
                </a:solidFill>
              </a:rPr>
              <a:t>Each contains an </a:t>
            </a:r>
            <a:r>
              <a:rPr lang="en-US" altLang="en-US" sz="2500" dirty="0">
                <a:solidFill>
                  <a:srgbClr val="0000FF"/>
                </a:solidFill>
              </a:rPr>
              <a:t>action expression</a:t>
            </a:r>
            <a:r>
              <a:rPr lang="en-US" altLang="en-US" sz="2500" dirty="0">
                <a:solidFill>
                  <a:srgbClr val="000000"/>
                </a:solidFill>
              </a:rPr>
              <a:t> that specifies a particular action to perform. </a:t>
            </a:r>
          </a:p>
          <a:p>
            <a:pPr eaLnBrk="1" hangingPunct="1">
              <a:lnSpc>
                <a:spcPct val="90000"/>
              </a:lnSpc>
            </a:pPr>
            <a:r>
              <a:rPr lang="en-US" altLang="en-US" sz="2500" dirty="0">
                <a:solidFill>
                  <a:srgbClr val="000000"/>
                </a:solidFill>
              </a:rPr>
              <a:t>Arrows represent </a:t>
            </a:r>
            <a:r>
              <a:rPr lang="en-US" altLang="en-US" sz="2500" dirty="0">
                <a:solidFill>
                  <a:srgbClr val="0000FF"/>
                </a:solidFill>
              </a:rPr>
              <a:t>transitions</a:t>
            </a:r>
            <a:r>
              <a:rPr lang="en-US" altLang="en-US" sz="2500" dirty="0">
                <a:solidFill>
                  <a:srgbClr val="000000"/>
                </a:solidFill>
              </a:rPr>
              <a:t> (order in which the actions represented by the action states occur). </a:t>
            </a:r>
          </a:p>
          <a:p>
            <a:pPr eaLnBrk="1" hangingPunct="1">
              <a:lnSpc>
                <a:spcPct val="90000"/>
              </a:lnSpc>
            </a:pPr>
            <a:r>
              <a:rPr lang="en-US" altLang="en-US" sz="2500" dirty="0">
                <a:solidFill>
                  <a:srgbClr val="0000FF"/>
                </a:solidFill>
              </a:rPr>
              <a:t>Solid circle</a:t>
            </a:r>
            <a:r>
              <a:rPr lang="en-US" altLang="en-US" sz="2500" dirty="0">
                <a:solidFill>
                  <a:srgbClr val="000000"/>
                </a:solidFill>
              </a:rPr>
              <a:t> at the top represents the </a:t>
            </a:r>
            <a:r>
              <a:rPr lang="en-US" altLang="en-US" sz="2500" dirty="0">
                <a:solidFill>
                  <a:srgbClr val="0000FF"/>
                </a:solidFill>
              </a:rPr>
              <a:t>initial state</a:t>
            </a:r>
            <a:r>
              <a:rPr lang="en-US" altLang="en-US" sz="2500" dirty="0">
                <a:solidFill>
                  <a:srgbClr val="000000"/>
                </a:solidFill>
              </a:rPr>
              <a:t>—the beginning of the workflow before the program performs the modeled actions. </a:t>
            </a:r>
          </a:p>
          <a:p>
            <a:pPr eaLnBrk="1" hangingPunct="1">
              <a:lnSpc>
                <a:spcPct val="90000"/>
              </a:lnSpc>
            </a:pPr>
            <a:r>
              <a:rPr lang="en-US" altLang="en-US" sz="2500" dirty="0">
                <a:solidFill>
                  <a:srgbClr val="0000FF"/>
                </a:solidFill>
              </a:rPr>
              <a:t>Solid circle surrounded by a hollow circle</a:t>
            </a:r>
            <a:r>
              <a:rPr lang="en-US" altLang="en-US" sz="2500" dirty="0">
                <a:solidFill>
                  <a:srgbClr val="000000"/>
                </a:solidFill>
              </a:rPr>
              <a:t> at the bottom represents the </a:t>
            </a:r>
            <a:r>
              <a:rPr lang="en-US" altLang="en-US" sz="2500" dirty="0">
                <a:solidFill>
                  <a:srgbClr val="0000FF"/>
                </a:solidFill>
              </a:rPr>
              <a:t>final state</a:t>
            </a:r>
            <a:r>
              <a:rPr lang="en-US" altLang="en-US" sz="2500" dirty="0">
                <a:solidFill>
                  <a:srgbClr val="000000"/>
                </a:solidFill>
              </a:rPr>
              <a:t>—the end of the workflow after the program performs its actions.</a:t>
            </a:r>
          </a:p>
        </p:txBody>
      </p:sp>
      <p:sp>
        <p:nvSpPr>
          <p:cNvPr id="4" name="Footer Placeholder 3">
            <a:extLst>
              <a:ext uri="{FF2B5EF4-FFF2-40B4-BE49-F238E27FC236}">
                <a16:creationId xmlns:a16="http://schemas.microsoft.com/office/drawing/2014/main" id="{4A913770-0E95-44EB-8BC7-01D8A5B4586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5309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29AB-ACA8-4508-A0A4-3273664DA0A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21507" name="Text Placeholder 2">
            <a:extLst>
              <a:ext uri="{FF2B5EF4-FFF2-40B4-BE49-F238E27FC236}">
                <a16:creationId xmlns:a16="http://schemas.microsoft.com/office/drawing/2014/main" id="{491DCFEC-BB17-46CA-B12D-00098D838AFB}"/>
              </a:ext>
            </a:extLst>
          </p:cNvPr>
          <p:cNvSpPr>
            <a:spLocks noGrp="1"/>
          </p:cNvSpPr>
          <p:nvPr>
            <p:ph type="body" idx="1"/>
          </p:nvPr>
        </p:nvSpPr>
        <p:spPr/>
        <p:txBody>
          <a:bodyPr/>
          <a:lstStyle/>
          <a:p>
            <a:pPr eaLnBrk="1" hangingPunct="1"/>
            <a:r>
              <a:rPr lang="en-US" altLang="en-US" dirty="0">
                <a:solidFill>
                  <a:srgbClr val="000000"/>
                </a:solidFill>
              </a:rPr>
              <a:t>UML </a:t>
            </a:r>
            <a:r>
              <a:rPr lang="en-US" altLang="en-US" dirty="0">
                <a:solidFill>
                  <a:srgbClr val="0000FF"/>
                </a:solidFill>
              </a:rPr>
              <a:t>notes</a:t>
            </a:r>
            <a:r>
              <a:rPr lang="en-US" altLang="en-US" dirty="0">
                <a:solidFill>
                  <a:srgbClr val="000000"/>
                </a:solidFill>
              </a:rPr>
              <a:t> </a:t>
            </a:r>
          </a:p>
          <a:p>
            <a:pPr lvl="1" eaLnBrk="1" hangingPunct="1"/>
            <a:r>
              <a:rPr lang="en-US" altLang="en-US" dirty="0">
                <a:solidFill>
                  <a:srgbClr val="000000"/>
                </a:solidFill>
              </a:rPr>
              <a:t>Like comments in Java.</a:t>
            </a:r>
          </a:p>
          <a:p>
            <a:pPr lvl="1" eaLnBrk="1" hangingPunct="1"/>
            <a:r>
              <a:rPr lang="en-US" altLang="en-US" dirty="0">
                <a:solidFill>
                  <a:srgbClr val="000000"/>
                </a:solidFill>
              </a:rPr>
              <a:t>Rectangles with the upper-right corners folded over. </a:t>
            </a:r>
          </a:p>
          <a:p>
            <a:pPr lvl="1" eaLnBrk="1" hangingPunct="1"/>
            <a:r>
              <a:rPr lang="en-US" altLang="en-US" dirty="0">
                <a:solidFill>
                  <a:srgbClr val="0000FF"/>
                </a:solidFill>
              </a:rPr>
              <a:t>Dotted line</a:t>
            </a:r>
            <a:r>
              <a:rPr lang="en-US" altLang="en-US" dirty="0">
                <a:solidFill>
                  <a:srgbClr val="000000"/>
                </a:solidFill>
              </a:rPr>
              <a:t> connects each note with the element it describes. </a:t>
            </a:r>
          </a:p>
          <a:p>
            <a:pPr lvl="1" eaLnBrk="1" hangingPunct="1"/>
            <a:r>
              <a:rPr lang="en-US" altLang="en-US" dirty="0">
                <a:solidFill>
                  <a:srgbClr val="000000"/>
                </a:solidFill>
              </a:rPr>
              <a:t>Activity diagrams normally do not show the corresponding Java code. We do this here to illustrate how the diagram relates to Java code. </a:t>
            </a:r>
          </a:p>
          <a:p>
            <a:pPr eaLnBrk="1" hangingPunct="1"/>
            <a:r>
              <a:rPr lang="en-US" altLang="en-US" dirty="0">
                <a:solidFill>
                  <a:srgbClr val="000000"/>
                </a:solidFill>
              </a:rPr>
              <a:t>More information on the UML</a:t>
            </a:r>
          </a:p>
          <a:p>
            <a:pPr lvl="1" eaLnBrk="1" hangingPunct="1"/>
            <a:r>
              <a:rPr lang="en-US" altLang="en-US" dirty="0">
                <a:solidFill>
                  <a:srgbClr val="000000"/>
                </a:solidFill>
              </a:rPr>
              <a:t>see our optional case study (Chapters 33–34) </a:t>
            </a:r>
          </a:p>
          <a:p>
            <a:pPr lvl="1" eaLnBrk="1" hangingPunct="1"/>
            <a:r>
              <a:rPr lang="en-US" altLang="en-US" dirty="0">
                <a:solidFill>
                  <a:srgbClr val="000000"/>
                </a:solidFill>
              </a:rPr>
              <a:t>visit </a:t>
            </a:r>
            <a:r>
              <a:rPr lang="en-US" altLang="en-US" dirty="0">
                <a:solidFill>
                  <a:srgbClr val="000000"/>
                </a:solidFill>
                <a:latin typeface="Consolas" panose="020B0609020204030204" pitchFamily="49" charset="0"/>
              </a:rPr>
              <a:t>www.uml.org</a:t>
            </a:r>
            <a:endParaRPr lang="en-US" altLang="en-US" dirty="0">
              <a:solidFill>
                <a:srgbClr val="000000"/>
              </a:solidFill>
            </a:endParaRPr>
          </a:p>
        </p:txBody>
      </p:sp>
      <p:sp>
        <p:nvSpPr>
          <p:cNvPr id="4" name="Footer Placeholder 3">
            <a:extLst>
              <a:ext uri="{FF2B5EF4-FFF2-40B4-BE49-F238E27FC236}">
                <a16:creationId xmlns:a16="http://schemas.microsoft.com/office/drawing/2014/main" id="{33D28CF4-E3BC-45FB-BBF9-74386791AB2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7087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054E-5FDC-4C2A-B159-AB33B28044C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22531" name="Text Placeholder 2">
            <a:extLst>
              <a:ext uri="{FF2B5EF4-FFF2-40B4-BE49-F238E27FC236}">
                <a16:creationId xmlns:a16="http://schemas.microsoft.com/office/drawing/2014/main" id="{5143C042-FBF8-4C36-81F1-85E84E90222D}"/>
              </a:ext>
            </a:extLst>
          </p:cNvPr>
          <p:cNvSpPr>
            <a:spLocks noGrp="1"/>
          </p:cNvSpPr>
          <p:nvPr>
            <p:ph type="body" idx="1"/>
          </p:nvPr>
        </p:nvSpPr>
        <p:spPr/>
        <p:txBody>
          <a:bodyPr/>
          <a:lstStyle/>
          <a:p>
            <a:pPr marL="109537" indent="0">
              <a:lnSpc>
                <a:spcPct val="80000"/>
              </a:lnSpc>
              <a:buNone/>
              <a:defRPr/>
            </a:pPr>
            <a:r>
              <a:rPr lang="en-US" altLang="en-US" sz="2500" b="1" i="1" dirty="0">
                <a:solidFill>
                  <a:srgbClr val="000000"/>
                </a:solidFill>
              </a:rPr>
              <a:t>Selection Statements in Java</a:t>
            </a:r>
          </a:p>
          <a:p>
            <a:pPr eaLnBrk="1" hangingPunct="1">
              <a:lnSpc>
                <a:spcPct val="80000"/>
              </a:lnSpc>
              <a:defRPr/>
            </a:pPr>
            <a:r>
              <a:rPr lang="en-US" altLang="en-US" sz="2500" dirty="0">
                <a:solidFill>
                  <a:srgbClr val="000000"/>
                </a:solidFill>
              </a:rPr>
              <a:t>Three types of </a:t>
            </a:r>
            <a:r>
              <a:rPr lang="en-US" altLang="en-US" sz="2500" dirty="0">
                <a:solidFill>
                  <a:srgbClr val="0000FF"/>
                </a:solidFill>
              </a:rPr>
              <a:t>selection statements</a:t>
            </a:r>
            <a:r>
              <a:rPr lang="en-US" altLang="en-US" sz="2500" dirty="0">
                <a:solidFill>
                  <a:srgbClr val="000000"/>
                </a:solidFill>
              </a:rPr>
              <a:t>.</a:t>
            </a:r>
          </a:p>
          <a:p>
            <a:pPr eaLnBrk="1" hangingPunct="1">
              <a:lnSpc>
                <a:spcPct val="80000"/>
              </a:lnSpc>
              <a:defRPr/>
            </a:pPr>
            <a:r>
              <a:rPr lang="en-US" altLang="en-US" sz="2500" dirty="0">
                <a:solidFill>
                  <a:srgbClr val="000000"/>
                </a:solidFill>
                <a:latin typeface="Consolas" panose="020B0609020204030204" pitchFamily="49" charset="0"/>
              </a:rPr>
              <a:t>if</a:t>
            </a:r>
            <a:r>
              <a:rPr lang="en-US" altLang="en-US" sz="2500" dirty="0">
                <a:solidFill>
                  <a:srgbClr val="000000"/>
                </a:solidFill>
              </a:rPr>
              <a:t> statement: </a:t>
            </a:r>
          </a:p>
          <a:p>
            <a:pPr lvl="1" eaLnBrk="1" hangingPunct="1">
              <a:lnSpc>
                <a:spcPct val="80000"/>
              </a:lnSpc>
              <a:defRPr/>
            </a:pPr>
            <a:r>
              <a:rPr lang="en-US" altLang="en-US" sz="2100" dirty="0">
                <a:solidFill>
                  <a:srgbClr val="000000"/>
                </a:solidFill>
              </a:rPr>
              <a:t>Performs an action, if a condition is </a:t>
            </a:r>
            <a:r>
              <a:rPr lang="en-US" altLang="en-US" sz="2100" i="1" dirty="0">
                <a:solidFill>
                  <a:srgbClr val="000000"/>
                </a:solidFill>
              </a:rPr>
              <a:t>true</a:t>
            </a:r>
            <a:r>
              <a:rPr lang="en-US" altLang="en-US" sz="2100" dirty="0">
                <a:solidFill>
                  <a:srgbClr val="000000"/>
                </a:solidFill>
              </a:rPr>
              <a:t>; skips it, if </a:t>
            </a:r>
            <a:r>
              <a:rPr lang="en-US" altLang="en-US" sz="2100" i="1" dirty="0">
                <a:solidFill>
                  <a:srgbClr val="000000"/>
                </a:solidFill>
              </a:rPr>
              <a:t>false</a:t>
            </a:r>
            <a:r>
              <a:rPr lang="en-US" altLang="en-US" sz="2100" dirty="0">
                <a:solidFill>
                  <a:srgbClr val="000000"/>
                </a:solidFill>
              </a:rPr>
              <a:t>. </a:t>
            </a:r>
          </a:p>
          <a:p>
            <a:pPr lvl="1" eaLnBrk="1" hangingPunct="1">
              <a:lnSpc>
                <a:spcPct val="80000"/>
              </a:lnSpc>
              <a:defRPr/>
            </a:pPr>
            <a:r>
              <a:rPr lang="en-US" altLang="en-US" sz="2100" dirty="0">
                <a:solidFill>
                  <a:srgbClr val="0000FF"/>
                </a:solidFill>
              </a:rPr>
              <a:t>Single-selection statement</a:t>
            </a:r>
            <a:r>
              <a:rPr lang="en-US" altLang="en-US" sz="2100" dirty="0">
                <a:solidFill>
                  <a:srgbClr val="000000"/>
                </a:solidFill>
              </a:rPr>
              <a:t>—selects or ignores a single action (or group of actions). </a:t>
            </a:r>
          </a:p>
          <a:p>
            <a:pPr eaLnBrk="1" hangingPunct="1">
              <a:lnSpc>
                <a:spcPct val="80000"/>
              </a:lnSpc>
              <a:defRPr/>
            </a:pPr>
            <a:r>
              <a:rPr lang="en-US" altLang="en-US" sz="2500" dirty="0">
                <a:solidFill>
                  <a:srgbClr val="000000"/>
                </a:solidFill>
                <a:latin typeface="Consolas" panose="020B0609020204030204" pitchFamily="49" charset="0"/>
              </a:rPr>
              <a:t>if</a:t>
            </a:r>
            <a:r>
              <a:rPr lang="en-US" altLang="en-US" sz="2500" dirty="0">
                <a:solidFill>
                  <a:srgbClr val="000000"/>
                </a:solidFill>
              </a:rPr>
              <a:t>…</a:t>
            </a:r>
            <a:r>
              <a:rPr lang="en-US" altLang="en-US" sz="2500" dirty="0">
                <a:solidFill>
                  <a:srgbClr val="000000"/>
                </a:solidFill>
                <a:latin typeface="Consolas" panose="020B0609020204030204" pitchFamily="49" charset="0"/>
              </a:rPr>
              <a:t>else</a:t>
            </a:r>
            <a:r>
              <a:rPr lang="en-US" altLang="en-US" sz="2500" dirty="0">
                <a:solidFill>
                  <a:srgbClr val="000000"/>
                </a:solidFill>
              </a:rPr>
              <a:t> statement: </a:t>
            </a:r>
          </a:p>
          <a:p>
            <a:pPr lvl="1" eaLnBrk="1" hangingPunct="1">
              <a:lnSpc>
                <a:spcPct val="80000"/>
              </a:lnSpc>
              <a:defRPr/>
            </a:pPr>
            <a:r>
              <a:rPr lang="en-US" altLang="en-US" sz="2100" dirty="0">
                <a:solidFill>
                  <a:srgbClr val="000000"/>
                </a:solidFill>
              </a:rPr>
              <a:t>Performs an action if a condition is </a:t>
            </a:r>
            <a:r>
              <a:rPr lang="en-US" altLang="en-US" sz="2100" i="1" dirty="0">
                <a:solidFill>
                  <a:srgbClr val="000000"/>
                </a:solidFill>
              </a:rPr>
              <a:t>true</a:t>
            </a:r>
            <a:r>
              <a:rPr lang="en-US" altLang="en-US" sz="2100" dirty="0">
                <a:solidFill>
                  <a:srgbClr val="000000"/>
                </a:solidFill>
              </a:rPr>
              <a:t> and performs a different action if the condition is </a:t>
            </a:r>
            <a:r>
              <a:rPr lang="en-US" altLang="en-US" sz="2100" i="1" dirty="0">
                <a:solidFill>
                  <a:srgbClr val="000000"/>
                </a:solidFill>
              </a:rPr>
              <a:t>false</a:t>
            </a:r>
            <a:r>
              <a:rPr lang="en-US" altLang="en-US" sz="2100" dirty="0">
                <a:solidFill>
                  <a:srgbClr val="000000"/>
                </a:solidFill>
              </a:rPr>
              <a:t>. </a:t>
            </a:r>
          </a:p>
          <a:p>
            <a:pPr lvl="1" eaLnBrk="1" hangingPunct="1">
              <a:lnSpc>
                <a:spcPct val="80000"/>
              </a:lnSpc>
              <a:defRPr/>
            </a:pPr>
            <a:r>
              <a:rPr lang="en-US" altLang="en-US" sz="2100" dirty="0">
                <a:solidFill>
                  <a:srgbClr val="0000FF"/>
                </a:solidFill>
              </a:rPr>
              <a:t>Double-selection statement</a:t>
            </a:r>
            <a:r>
              <a:rPr lang="en-US" altLang="en-US" sz="2100" dirty="0">
                <a:solidFill>
                  <a:srgbClr val="000000"/>
                </a:solidFill>
              </a:rPr>
              <a:t>—selects between two different actions (or groups of actions). </a:t>
            </a:r>
          </a:p>
          <a:p>
            <a:pPr eaLnBrk="1" hangingPunct="1">
              <a:lnSpc>
                <a:spcPct val="80000"/>
              </a:lnSpc>
              <a:defRPr/>
            </a:pPr>
            <a:r>
              <a:rPr lang="en-US" altLang="en-US" sz="2500" dirty="0">
                <a:solidFill>
                  <a:srgbClr val="000000"/>
                </a:solidFill>
                <a:latin typeface="Consolas" panose="020B0609020204030204" pitchFamily="49" charset="0"/>
              </a:rPr>
              <a:t>switch</a:t>
            </a:r>
            <a:r>
              <a:rPr lang="en-US" altLang="en-US" sz="2500" dirty="0">
                <a:solidFill>
                  <a:srgbClr val="000000"/>
                </a:solidFill>
              </a:rPr>
              <a:t> statement</a:t>
            </a:r>
          </a:p>
          <a:p>
            <a:pPr lvl="1" eaLnBrk="1" hangingPunct="1">
              <a:lnSpc>
                <a:spcPct val="80000"/>
              </a:lnSpc>
              <a:defRPr/>
            </a:pPr>
            <a:r>
              <a:rPr lang="en-US" altLang="en-US" sz="2100" dirty="0">
                <a:solidFill>
                  <a:srgbClr val="000000"/>
                </a:solidFill>
              </a:rPr>
              <a:t>Performs one of several actions, based on the value of an expression.</a:t>
            </a:r>
          </a:p>
          <a:p>
            <a:pPr lvl="1" eaLnBrk="1" hangingPunct="1">
              <a:lnSpc>
                <a:spcPct val="80000"/>
              </a:lnSpc>
              <a:defRPr/>
            </a:pPr>
            <a:r>
              <a:rPr lang="en-US" altLang="en-US" sz="2100" dirty="0">
                <a:solidFill>
                  <a:srgbClr val="0000FF"/>
                </a:solidFill>
              </a:rPr>
              <a:t>Multiple-selection statement</a:t>
            </a:r>
            <a:r>
              <a:rPr lang="en-US" altLang="en-US" sz="2100" dirty="0">
                <a:solidFill>
                  <a:srgbClr val="000000"/>
                </a:solidFill>
              </a:rPr>
              <a:t>—selects among </a:t>
            </a:r>
            <a:r>
              <a:rPr lang="en-US" altLang="en-US" sz="2100" i="1" dirty="0">
                <a:solidFill>
                  <a:srgbClr val="000000"/>
                </a:solidFill>
              </a:rPr>
              <a:t>many</a:t>
            </a:r>
            <a:r>
              <a:rPr lang="en-US" altLang="en-US" sz="2100" dirty="0">
                <a:solidFill>
                  <a:srgbClr val="000000"/>
                </a:solidFill>
              </a:rPr>
              <a:t> </a:t>
            </a:r>
            <a:r>
              <a:rPr lang="en-US" altLang="en-US" sz="2100" i="1" dirty="0">
                <a:solidFill>
                  <a:srgbClr val="000000"/>
                </a:solidFill>
              </a:rPr>
              <a:t>different actions </a:t>
            </a:r>
            <a:r>
              <a:rPr lang="en-US" altLang="en-US" sz="2100" dirty="0">
                <a:solidFill>
                  <a:srgbClr val="000000"/>
                </a:solidFill>
              </a:rPr>
              <a:t>(or </a:t>
            </a:r>
            <a:r>
              <a:rPr lang="en-US" altLang="en-US" sz="2100" i="1" dirty="0">
                <a:solidFill>
                  <a:srgbClr val="000000"/>
                </a:solidFill>
              </a:rPr>
              <a:t>groups of actions</a:t>
            </a:r>
            <a:r>
              <a:rPr lang="en-US" altLang="en-US" sz="2100" dirty="0">
                <a:solidFill>
                  <a:srgbClr val="000000"/>
                </a:solidFill>
              </a:rPr>
              <a:t>).</a:t>
            </a:r>
          </a:p>
        </p:txBody>
      </p:sp>
      <p:sp>
        <p:nvSpPr>
          <p:cNvPr id="4" name="Footer Placeholder 3">
            <a:extLst>
              <a:ext uri="{FF2B5EF4-FFF2-40B4-BE49-F238E27FC236}">
                <a16:creationId xmlns:a16="http://schemas.microsoft.com/office/drawing/2014/main" id="{8E0E238C-1207-4B11-BB57-3CB1E933B5C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10308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42B4-A148-4CE4-8C8A-0CCC95BAA3A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23555" name="Text Placeholder 2">
            <a:extLst>
              <a:ext uri="{FF2B5EF4-FFF2-40B4-BE49-F238E27FC236}">
                <a16:creationId xmlns:a16="http://schemas.microsoft.com/office/drawing/2014/main" id="{D7164836-2715-4FF3-9FE6-D7E8872E2DD8}"/>
              </a:ext>
            </a:extLst>
          </p:cNvPr>
          <p:cNvSpPr>
            <a:spLocks noGrp="1"/>
          </p:cNvSpPr>
          <p:nvPr>
            <p:ph type="body" idx="1"/>
          </p:nvPr>
        </p:nvSpPr>
        <p:spPr>
          <a:xfrm>
            <a:off x="609599" y="1189038"/>
            <a:ext cx="10922963" cy="4525962"/>
          </a:xfrm>
        </p:spPr>
        <p:txBody>
          <a:bodyPr/>
          <a:lstStyle/>
          <a:p>
            <a:pPr marL="109537" indent="0">
              <a:buNone/>
              <a:defRPr/>
            </a:pPr>
            <a:r>
              <a:rPr lang="en-US" altLang="en-US" sz="2400" b="1" i="1" dirty="0">
                <a:solidFill>
                  <a:srgbClr val="000000"/>
                </a:solidFill>
              </a:rPr>
              <a:t>Iteration Statements in Java</a:t>
            </a:r>
          </a:p>
          <a:p>
            <a:pPr eaLnBrk="1" hangingPunct="1">
              <a:defRPr/>
            </a:pPr>
            <a:r>
              <a:rPr lang="en-US" altLang="en-US" sz="2400" dirty="0">
                <a:solidFill>
                  <a:srgbClr val="000000"/>
                </a:solidFill>
              </a:rPr>
              <a:t>Four </a:t>
            </a:r>
            <a:r>
              <a:rPr lang="en-US" altLang="en-US" sz="2400" dirty="0">
                <a:solidFill>
                  <a:srgbClr val="0000FF"/>
                </a:solidFill>
              </a:rPr>
              <a:t>iteration statements</a:t>
            </a:r>
            <a:r>
              <a:rPr lang="en-US" altLang="en-US" sz="2400" dirty="0">
                <a:solidFill>
                  <a:srgbClr val="000000"/>
                </a:solidFill>
              </a:rPr>
              <a:t> (also called </a:t>
            </a:r>
            <a:r>
              <a:rPr lang="en-US" altLang="en-US" sz="2400" dirty="0">
                <a:solidFill>
                  <a:srgbClr val="0000FF"/>
                </a:solidFill>
              </a:rPr>
              <a:t>iteration statements</a:t>
            </a:r>
            <a:r>
              <a:rPr lang="en-US" altLang="en-US" sz="2400" dirty="0">
                <a:solidFill>
                  <a:srgbClr val="000000"/>
                </a:solidFill>
              </a:rPr>
              <a:t> or </a:t>
            </a:r>
            <a:r>
              <a:rPr lang="en-US" altLang="en-US" sz="2400" dirty="0">
                <a:solidFill>
                  <a:srgbClr val="0000FF"/>
                </a:solidFill>
              </a:rPr>
              <a:t>looping statements</a:t>
            </a:r>
            <a:r>
              <a:rPr lang="en-US" altLang="en-US" sz="2400" dirty="0">
                <a:solidFill>
                  <a:srgbClr val="000000"/>
                </a:solidFill>
              </a:rPr>
              <a:t>) </a:t>
            </a:r>
          </a:p>
          <a:p>
            <a:pPr lvl="1" eaLnBrk="1" hangingPunct="1">
              <a:defRPr/>
            </a:pPr>
            <a:r>
              <a:rPr lang="en-US" altLang="en-US" sz="2100" dirty="0">
                <a:solidFill>
                  <a:srgbClr val="000000"/>
                </a:solidFill>
              </a:rPr>
              <a:t>Perform statements repeatedly while a </a:t>
            </a:r>
            <a:r>
              <a:rPr lang="en-US" altLang="en-US" sz="2100" dirty="0">
                <a:solidFill>
                  <a:srgbClr val="0000FF"/>
                </a:solidFill>
              </a:rPr>
              <a:t>loop-continuation condition</a:t>
            </a:r>
            <a:r>
              <a:rPr lang="en-US" altLang="en-US" sz="2100" dirty="0">
                <a:solidFill>
                  <a:srgbClr val="000000"/>
                </a:solidFill>
              </a:rPr>
              <a:t> remains </a:t>
            </a:r>
            <a:r>
              <a:rPr lang="en-US" altLang="en-US" sz="2100" i="1" dirty="0">
                <a:solidFill>
                  <a:srgbClr val="000000"/>
                </a:solidFill>
              </a:rPr>
              <a:t>true</a:t>
            </a:r>
            <a:r>
              <a:rPr lang="en-US" altLang="en-US" sz="2100" dirty="0">
                <a:solidFill>
                  <a:srgbClr val="000000"/>
                </a:solidFill>
              </a:rPr>
              <a:t>. </a:t>
            </a:r>
          </a:p>
          <a:p>
            <a:pPr eaLnBrk="1" hangingPunct="1">
              <a:defRPr/>
            </a:pPr>
            <a:r>
              <a:rPr lang="en-US" altLang="en-US" sz="2400" dirty="0">
                <a:solidFill>
                  <a:srgbClr val="000000"/>
                </a:solidFill>
                <a:latin typeface="Consolas" panose="020B0609020204030204" pitchFamily="49" charset="0"/>
              </a:rPr>
              <a:t>while</a:t>
            </a:r>
            <a:r>
              <a:rPr lang="en-US" altLang="en-US" sz="2400" dirty="0">
                <a:solidFill>
                  <a:srgbClr val="000000"/>
                </a:solidFill>
              </a:rPr>
              <a:t> and </a:t>
            </a:r>
            <a:r>
              <a:rPr lang="en-US" altLang="en-US" sz="2400" dirty="0">
                <a:solidFill>
                  <a:srgbClr val="000000"/>
                </a:solidFill>
                <a:latin typeface="Consolas" panose="020B0609020204030204" pitchFamily="49" charset="0"/>
              </a:rPr>
              <a:t>for</a:t>
            </a:r>
            <a:r>
              <a:rPr lang="en-US" altLang="en-US" sz="2400" dirty="0">
                <a:solidFill>
                  <a:srgbClr val="000000"/>
                </a:solidFill>
              </a:rPr>
              <a:t> statements perform the action(s) in their bodies zero or more times</a:t>
            </a:r>
          </a:p>
          <a:p>
            <a:pPr lvl="1" eaLnBrk="1" hangingPunct="1">
              <a:defRPr/>
            </a:pPr>
            <a:r>
              <a:rPr lang="en-US" altLang="en-US" sz="2100" dirty="0">
                <a:solidFill>
                  <a:srgbClr val="000000"/>
                </a:solidFill>
              </a:rPr>
              <a:t>if the loop-continuation condition is initially false, the body will </a:t>
            </a:r>
            <a:r>
              <a:rPr lang="en-US" altLang="en-US" sz="2100" i="1" dirty="0">
                <a:solidFill>
                  <a:srgbClr val="000000"/>
                </a:solidFill>
              </a:rPr>
              <a:t>not</a:t>
            </a:r>
            <a:r>
              <a:rPr lang="en-US" altLang="en-US" sz="2100" dirty="0">
                <a:solidFill>
                  <a:srgbClr val="000000"/>
                </a:solidFill>
              </a:rPr>
              <a:t> execute. </a:t>
            </a:r>
          </a:p>
          <a:p>
            <a:pPr eaLnBrk="1" hangingPunct="1">
              <a:defRPr/>
            </a:pPr>
            <a:r>
              <a:rPr lang="en-US" altLang="en-US" sz="2400" dirty="0">
                <a:solidFill>
                  <a:srgbClr val="000000"/>
                </a:solidFill>
              </a:rPr>
              <a:t>The </a:t>
            </a:r>
            <a:r>
              <a:rPr lang="en-US" altLang="en-US" sz="2400" dirty="0">
                <a:solidFill>
                  <a:srgbClr val="000000"/>
                </a:solidFill>
                <a:latin typeface="Consolas" panose="020B0609020204030204" pitchFamily="49" charset="0"/>
              </a:rPr>
              <a:t>do</a:t>
            </a:r>
            <a:r>
              <a:rPr lang="en-US" altLang="en-US" sz="2400" dirty="0">
                <a:solidFill>
                  <a:srgbClr val="000000"/>
                </a:solidFill>
              </a:rPr>
              <a:t>…</a:t>
            </a:r>
            <a:r>
              <a:rPr lang="en-US" altLang="en-US" sz="2400" dirty="0">
                <a:solidFill>
                  <a:srgbClr val="000000"/>
                </a:solidFill>
                <a:latin typeface="Consolas" panose="020B0609020204030204" pitchFamily="49" charset="0"/>
              </a:rPr>
              <a:t>while</a:t>
            </a:r>
            <a:r>
              <a:rPr lang="en-US" altLang="en-US" sz="2400" dirty="0">
                <a:solidFill>
                  <a:srgbClr val="000000"/>
                </a:solidFill>
              </a:rPr>
              <a:t> statement performs the action(s) in its body </a:t>
            </a:r>
            <a:r>
              <a:rPr lang="en-US" altLang="en-US" sz="2400" i="1" dirty="0">
                <a:solidFill>
                  <a:srgbClr val="000000"/>
                </a:solidFill>
              </a:rPr>
              <a:t>one or more </a:t>
            </a:r>
            <a:r>
              <a:rPr lang="en-US" altLang="en-US" sz="2400" dirty="0">
                <a:solidFill>
                  <a:srgbClr val="000000"/>
                </a:solidFill>
              </a:rPr>
              <a:t>times. </a:t>
            </a:r>
          </a:p>
          <a:p>
            <a:pPr>
              <a:defRPr/>
            </a:pPr>
            <a:r>
              <a:rPr lang="en-US" altLang="en-US" sz="2400" dirty="0">
                <a:solidFill>
                  <a:srgbClr val="000000"/>
                </a:solidFill>
              </a:rPr>
              <a:t>Chapter 7 presents the enhanced </a:t>
            </a:r>
            <a:r>
              <a:rPr lang="en-US" altLang="en-US" sz="2400" dirty="0">
                <a:solidFill>
                  <a:srgbClr val="000000"/>
                </a:solidFill>
                <a:latin typeface="Consolas" panose="020B0609020204030204" pitchFamily="49" charset="0"/>
              </a:rPr>
              <a:t>for</a:t>
            </a:r>
            <a:r>
              <a:rPr lang="en-US" altLang="en-US" sz="2400" dirty="0">
                <a:solidFill>
                  <a:srgbClr val="000000"/>
                </a:solidFill>
              </a:rPr>
              <a:t> statement.</a:t>
            </a:r>
          </a:p>
          <a:p>
            <a:pPr eaLnBrk="1" hangingPunct="1">
              <a:defRPr/>
            </a:pPr>
            <a:r>
              <a:rPr lang="en-US" altLang="en-US" sz="2400" dirty="0">
                <a:solidFill>
                  <a:srgbClr val="000000"/>
                </a:solidFill>
                <a:latin typeface="Consolas" panose="020B0609020204030204" pitchFamily="49" charset="0"/>
              </a:rPr>
              <a:t>if</a:t>
            </a:r>
            <a:r>
              <a:rPr lang="en-US" altLang="en-US" sz="2400" dirty="0">
                <a:solidFill>
                  <a:srgbClr val="000000"/>
                </a:solidFill>
              </a:rPr>
              <a:t>, </a:t>
            </a:r>
            <a:r>
              <a:rPr lang="en-US" altLang="en-US" sz="2400" dirty="0">
                <a:solidFill>
                  <a:srgbClr val="000000"/>
                </a:solidFill>
                <a:latin typeface="Consolas" panose="020B0609020204030204" pitchFamily="49" charset="0"/>
              </a:rPr>
              <a:t>else</a:t>
            </a:r>
            <a:r>
              <a:rPr lang="en-US" altLang="en-US" sz="2400" dirty="0">
                <a:solidFill>
                  <a:srgbClr val="000000"/>
                </a:solidFill>
              </a:rPr>
              <a:t>, </a:t>
            </a:r>
            <a:r>
              <a:rPr lang="en-US" altLang="en-US" sz="2400" dirty="0">
                <a:solidFill>
                  <a:srgbClr val="000000"/>
                </a:solidFill>
                <a:latin typeface="Consolas" panose="020B0609020204030204" pitchFamily="49" charset="0"/>
              </a:rPr>
              <a:t>switch</a:t>
            </a:r>
            <a:r>
              <a:rPr lang="en-US" altLang="en-US" sz="2400" dirty="0">
                <a:solidFill>
                  <a:srgbClr val="000000"/>
                </a:solidFill>
              </a:rPr>
              <a:t>, </a:t>
            </a:r>
            <a:r>
              <a:rPr lang="en-US" altLang="en-US" sz="2400" dirty="0">
                <a:solidFill>
                  <a:srgbClr val="000000"/>
                </a:solidFill>
                <a:latin typeface="Consolas" panose="020B0609020204030204" pitchFamily="49" charset="0"/>
              </a:rPr>
              <a:t>while</a:t>
            </a:r>
            <a:r>
              <a:rPr lang="en-US" altLang="en-US" sz="2400" dirty="0">
                <a:solidFill>
                  <a:srgbClr val="000000"/>
                </a:solidFill>
              </a:rPr>
              <a:t>, </a:t>
            </a:r>
            <a:r>
              <a:rPr lang="en-US" altLang="en-US" sz="2400" dirty="0">
                <a:solidFill>
                  <a:srgbClr val="000000"/>
                </a:solidFill>
                <a:latin typeface="Consolas" panose="020B0609020204030204" pitchFamily="49" charset="0"/>
              </a:rPr>
              <a:t>do</a:t>
            </a:r>
            <a:r>
              <a:rPr lang="en-US" altLang="en-US" sz="2400" dirty="0">
                <a:solidFill>
                  <a:srgbClr val="000000"/>
                </a:solidFill>
              </a:rPr>
              <a:t> and </a:t>
            </a:r>
            <a:r>
              <a:rPr lang="en-US" altLang="en-US" sz="2400" dirty="0">
                <a:solidFill>
                  <a:srgbClr val="000000"/>
                </a:solidFill>
                <a:latin typeface="Consolas" panose="020B0609020204030204" pitchFamily="49" charset="0"/>
              </a:rPr>
              <a:t>for</a:t>
            </a:r>
            <a:r>
              <a:rPr lang="en-US" altLang="en-US" sz="2400" dirty="0">
                <a:solidFill>
                  <a:srgbClr val="000000"/>
                </a:solidFill>
              </a:rPr>
              <a:t> are keywords. </a:t>
            </a:r>
          </a:p>
          <a:p>
            <a:pPr lvl="1" eaLnBrk="1" hangingPunct="1">
              <a:defRPr/>
            </a:pPr>
            <a:r>
              <a:rPr lang="en-US" altLang="en-US" sz="2100" dirty="0">
                <a:solidFill>
                  <a:srgbClr val="000000"/>
                </a:solidFill>
              </a:rPr>
              <a:t>Appendix C: Complete list of Java keywords.</a:t>
            </a:r>
          </a:p>
        </p:txBody>
      </p:sp>
      <p:sp>
        <p:nvSpPr>
          <p:cNvPr id="4" name="Footer Placeholder 3">
            <a:extLst>
              <a:ext uri="{FF2B5EF4-FFF2-40B4-BE49-F238E27FC236}">
                <a16:creationId xmlns:a16="http://schemas.microsoft.com/office/drawing/2014/main" id="{86F239D7-0AC6-407D-A37F-60EA4EA37C8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41798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326D-6ABF-4FC9-967C-F724186B2973}"/>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4.4</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Control Structures (Cont.)</a:t>
            </a:r>
          </a:p>
        </p:txBody>
      </p:sp>
      <p:sp>
        <p:nvSpPr>
          <p:cNvPr id="24579" name="Text Placeholder 2">
            <a:extLst>
              <a:ext uri="{FF2B5EF4-FFF2-40B4-BE49-F238E27FC236}">
                <a16:creationId xmlns:a16="http://schemas.microsoft.com/office/drawing/2014/main" id="{EE4379C4-9790-4119-9F18-6C44263F6D81}"/>
              </a:ext>
            </a:extLst>
          </p:cNvPr>
          <p:cNvSpPr>
            <a:spLocks noGrp="1"/>
          </p:cNvSpPr>
          <p:nvPr>
            <p:ph type="body" idx="1"/>
          </p:nvPr>
        </p:nvSpPr>
        <p:spPr>
          <a:xfrm>
            <a:off x="609600" y="1219201"/>
            <a:ext cx="10972800" cy="4525963"/>
          </a:xfrm>
        </p:spPr>
        <p:txBody>
          <a:bodyPr/>
          <a:lstStyle/>
          <a:p>
            <a:pPr marL="109537" indent="0">
              <a:lnSpc>
                <a:spcPct val="90000"/>
              </a:lnSpc>
              <a:buNone/>
              <a:defRPr/>
            </a:pPr>
            <a:r>
              <a:rPr lang="en-US" altLang="en-US" b="1" i="1" dirty="0">
                <a:solidFill>
                  <a:srgbClr val="000000"/>
                </a:solidFill>
              </a:rPr>
              <a:t>Summary of Control Statements in Java</a:t>
            </a:r>
          </a:p>
          <a:p>
            <a:pPr eaLnBrk="1" hangingPunct="1">
              <a:lnSpc>
                <a:spcPct val="90000"/>
              </a:lnSpc>
              <a:defRPr/>
            </a:pPr>
            <a:r>
              <a:rPr lang="en-US" altLang="en-US" dirty="0">
                <a:solidFill>
                  <a:srgbClr val="000000"/>
                </a:solidFill>
              </a:rPr>
              <a:t>Every program is formed by combining the sequence statement, selection statements (four types) and iteration statements (three types) as appropriate for the algorithm the program implements. </a:t>
            </a:r>
          </a:p>
          <a:p>
            <a:pPr eaLnBrk="1" hangingPunct="1">
              <a:lnSpc>
                <a:spcPct val="90000"/>
              </a:lnSpc>
              <a:defRPr/>
            </a:pPr>
            <a:r>
              <a:rPr lang="en-US" altLang="en-US" dirty="0">
                <a:solidFill>
                  <a:srgbClr val="000000"/>
                </a:solidFill>
              </a:rPr>
              <a:t>Can model each control statement as an activity diagram. </a:t>
            </a:r>
          </a:p>
          <a:p>
            <a:pPr lvl="1" eaLnBrk="1" hangingPunct="1">
              <a:lnSpc>
                <a:spcPct val="90000"/>
              </a:lnSpc>
              <a:defRPr/>
            </a:pPr>
            <a:r>
              <a:rPr lang="en-US" altLang="en-US" dirty="0">
                <a:solidFill>
                  <a:srgbClr val="000000"/>
                </a:solidFill>
              </a:rPr>
              <a:t>Initial state and a final state represent a control statement’s entry point and exit point, respectively. </a:t>
            </a:r>
          </a:p>
          <a:p>
            <a:pPr lvl="1" eaLnBrk="1" hangingPunct="1">
              <a:lnSpc>
                <a:spcPct val="90000"/>
              </a:lnSpc>
              <a:defRPr/>
            </a:pPr>
            <a:r>
              <a:rPr lang="en-US" altLang="en-US" dirty="0">
                <a:solidFill>
                  <a:srgbClr val="0000FF"/>
                </a:solidFill>
              </a:rPr>
              <a:t>Single-entry/single-exit control statements</a:t>
            </a:r>
            <a:endParaRPr lang="en-US" altLang="en-US" dirty="0">
              <a:solidFill>
                <a:srgbClr val="000000"/>
              </a:solidFill>
            </a:endParaRPr>
          </a:p>
          <a:p>
            <a:pPr lvl="1" eaLnBrk="1" hangingPunct="1">
              <a:lnSpc>
                <a:spcPct val="90000"/>
              </a:lnSpc>
              <a:defRPr/>
            </a:pPr>
            <a:r>
              <a:rPr lang="en-US" altLang="en-US" dirty="0">
                <a:solidFill>
                  <a:srgbClr val="0000FF"/>
                </a:solidFill>
              </a:rPr>
              <a:t>Control-statement stacking</a:t>
            </a:r>
            <a:r>
              <a:rPr lang="en-US" altLang="en-US" dirty="0">
                <a:solidFill>
                  <a:srgbClr val="000000"/>
                </a:solidFill>
              </a:rPr>
              <a:t>—connect the exit point of one to the entry point of the next. </a:t>
            </a:r>
          </a:p>
          <a:p>
            <a:pPr lvl="1" eaLnBrk="1" hangingPunct="1">
              <a:lnSpc>
                <a:spcPct val="90000"/>
              </a:lnSpc>
              <a:defRPr/>
            </a:pPr>
            <a:r>
              <a:rPr lang="en-US" altLang="en-US" dirty="0">
                <a:solidFill>
                  <a:srgbClr val="0000FF"/>
                </a:solidFill>
              </a:rPr>
              <a:t>Control-statement nesting</a:t>
            </a:r>
            <a:r>
              <a:rPr lang="en-US" altLang="en-US" dirty="0">
                <a:solidFill>
                  <a:srgbClr val="000000"/>
                </a:solidFill>
              </a:rPr>
              <a:t>—a control statement inside another.</a:t>
            </a:r>
          </a:p>
        </p:txBody>
      </p:sp>
      <p:sp>
        <p:nvSpPr>
          <p:cNvPr id="4" name="Footer Placeholder 3">
            <a:extLst>
              <a:ext uri="{FF2B5EF4-FFF2-40B4-BE49-F238E27FC236}">
                <a16:creationId xmlns:a16="http://schemas.microsoft.com/office/drawing/2014/main" id="{5C224AC6-B892-42E3-AB39-5DB1A08F854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5311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02">
            <a:extLst>
              <a:ext uri="{FF2B5EF4-FFF2-40B4-BE49-F238E27FC236}">
                <a16:creationId xmlns:a16="http://schemas.microsoft.com/office/drawing/2014/main" id="{81F210F0-E176-4088-A087-6DCC4A9D5FE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92138"/>
            <a:ext cx="12192000" cy="5673725"/>
          </a:xfrm>
          <a:prstGeom prst="rect">
            <a:avLst/>
          </a:prstGeom>
        </p:spPr>
      </p:pic>
      <p:sp>
        <p:nvSpPr>
          <p:cNvPr id="2" name="Footer Placeholder 1">
            <a:extLst>
              <a:ext uri="{FF2B5EF4-FFF2-40B4-BE49-F238E27FC236}">
                <a16:creationId xmlns:a16="http://schemas.microsoft.com/office/drawing/2014/main" id="{C854B962-E811-4305-B086-835BFEDFE9B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02955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ABB9-B069-45A6-A8F0-A4841F5B2E5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4.5</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 Single-Selection Statement</a:t>
            </a:r>
          </a:p>
        </p:txBody>
      </p:sp>
      <p:sp>
        <p:nvSpPr>
          <p:cNvPr id="25603" name="Text Placeholder 2">
            <a:extLst>
              <a:ext uri="{FF2B5EF4-FFF2-40B4-BE49-F238E27FC236}">
                <a16:creationId xmlns:a16="http://schemas.microsoft.com/office/drawing/2014/main" id="{7F79F11B-B0FE-426C-B387-2E257A866751}"/>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Pseudocode </a:t>
            </a:r>
          </a:p>
          <a:p>
            <a:pPr lvl="2" eaLnBrk="1" hangingPunct="1">
              <a:lnSpc>
                <a:spcPct val="90000"/>
              </a:lnSpc>
              <a:buFont typeface="Wingdings 2" panose="05020102010507070707" pitchFamily="18" charset="2"/>
              <a:buNone/>
            </a:pPr>
            <a:r>
              <a:rPr lang="en-US" altLang="en-US" sz="1900" i="1" dirty="0">
                <a:solidFill>
                  <a:srgbClr val="0026CC"/>
                </a:solidFill>
              </a:rPr>
              <a:t>	If student’s grade is greater than or equal to 60</a:t>
            </a:r>
            <a:br>
              <a:rPr lang="en-US" altLang="en-US" sz="1900" i="1" dirty="0">
                <a:solidFill>
                  <a:srgbClr val="0026CC"/>
                </a:solidFill>
              </a:rPr>
            </a:br>
            <a:r>
              <a:rPr lang="en-US" altLang="en-US" sz="1900" dirty="0">
                <a:solidFill>
                  <a:srgbClr val="000000"/>
                </a:solidFill>
                <a:latin typeface="Consolas" panose="020B0609020204030204" pitchFamily="49" charset="0"/>
              </a:rPr>
              <a:t>  </a:t>
            </a:r>
            <a:r>
              <a:rPr lang="en-US" altLang="en-US" sz="1900" i="1" dirty="0">
                <a:solidFill>
                  <a:srgbClr val="0026CC"/>
                </a:solidFill>
              </a:rPr>
              <a:t>Print “Passed”</a:t>
            </a:r>
          </a:p>
          <a:p>
            <a:pPr eaLnBrk="1" hangingPunct="1">
              <a:lnSpc>
                <a:spcPct val="90000"/>
              </a:lnSpc>
            </a:pPr>
            <a:r>
              <a:rPr lang="en-US" altLang="en-US" sz="2500" dirty="0">
                <a:solidFill>
                  <a:srgbClr val="000000"/>
                </a:solidFill>
              </a:rPr>
              <a:t>If the condition is false, the Print statement is ignored, and the next pseudocode statement in order is performed</a:t>
            </a:r>
            <a:r>
              <a:rPr lang="en-US" altLang="en-US" sz="2500" i="1" dirty="0">
                <a:solidFill>
                  <a:srgbClr val="000000"/>
                </a:solidFill>
              </a:rPr>
              <a:t>. </a:t>
            </a:r>
          </a:p>
          <a:p>
            <a:pPr eaLnBrk="1" hangingPunct="1">
              <a:lnSpc>
                <a:spcPct val="90000"/>
              </a:lnSpc>
            </a:pPr>
            <a:r>
              <a:rPr lang="en-US" altLang="en-US" sz="2500" dirty="0">
                <a:solidFill>
                  <a:srgbClr val="000000"/>
                </a:solidFill>
              </a:rPr>
              <a:t>Indentation</a:t>
            </a:r>
          </a:p>
          <a:p>
            <a:pPr lvl="1" eaLnBrk="1" hangingPunct="1">
              <a:lnSpc>
                <a:spcPct val="90000"/>
              </a:lnSpc>
            </a:pPr>
            <a:r>
              <a:rPr lang="en-US" altLang="en-US" sz="2100" dirty="0">
                <a:solidFill>
                  <a:srgbClr val="000000"/>
                </a:solidFill>
              </a:rPr>
              <a:t>Optional, but recommended</a:t>
            </a:r>
          </a:p>
          <a:p>
            <a:pPr lvl="1" eaLnBrk="1" hangingPunct="1">
              <a:lnSpc>
                <a:spcPct val="90000"/>
              </a:lnSpc>
            </a:pPr>
            <a:r>
              <a:rPr lang="en-US" altLang="en-US" sz="2100" dirty="0">
                <a:solidFill>
                  <a:srgbClr val="000000"/>
                </a:solidFill>
              </a:rPr>
              <a:t>Emphasizes the inherent structure of structured programs</a:t>
            </a:r>
          </a:p>
          <a:p>
            <a:pPr eaLnBrk="1" hangingPunct="1">
              <a:lnSpc>
                <a:spcPct val="90000"/>
              </a:lnSpc>
            </a:pPr>
            <a:r>
              <a:rPr lang="en-US" altLang="en-US" sz="2500" dirty="0">
                <a:solidFill>
                  <a:srgbClr val="000000"/>
                </a:solidFill>
              </a:rPr>
              <a:t>The preceding pseudocode </a:t>
            </a:r>
            <a:r>
              <a:rPr lang="en-US" altLang="en-US" sz="2500" i="1" dirty="0">
                <a:solidFill>
                  <a:srgbClr val="000000"/>
                </a:solidFill>
              </a:rPr>
              <a:t>If </a:t>
            </a:r>
            <a:r>
              <a:rPr lang="en-US" altLang="en-US" sz="2500" dirty="0">
                <a:solidFill>
                  <a:srgbClr val="000000"/>
                </a:solidFill>
              </a:rPr>
              <a:t>in Java:</a:t>
            </a:r>
          </a:p>
          <a:p>
            <a:pPr lvl="2" eaLnBrk="1" hangingPunct="1">
              <a:lnSpc>
                <a:spcPct val="90000"/>
              </a:lnSpc>
              <a:buFont typeface="Wingdings 2" panose="05020102010507070707" pitchFamily="18" charset="2"/>
              <a:buNone/>
            </a:pPr>
            <a:r>
              <a:rPr lang="en-US" altLang="en-US" sz="1900" dirty="0">
                <a:solidFill>
                  <a:srgbClr val="0000FF"/>
                </a:solidFill>
                <a:latin typeface="Consolas" panose="020B0609020204030204" pitchFamily="49" charset="0"/>
              </a:rPr>
              <a:t>	if</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studentGrade</a:t>
            </a:r>
            <a:r>
              <a:rPr lang="en-US" altLang="en-US" sz="1900" dirty="0">
                <a:solidFill>
                  <a:srgbClr val="000000"/>
                </a:solidFill>
                <a:latin typeface="Consolas" panose="020B0609020204030204" pitchFamily="49" charset="0"/>
              </a:rPr>
              <a:t> &gt;= </a:t>
            </a:r>
            <a:r>
              <a:rPr lang="en-US" altLang="en-US" sz="1900" dirty="0">
                <a:solidFill>
                  <a:srgbClr val="128AFF"/>
                </a:solidFill>
                <a:latin typeface="Consolas" panose="020B0609020204030204" pitchFamily="49" charset="0"/>
              </a:rPr>
              <a:t>60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"Passed"</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p>
          <a:p>
            <a:pPr eaLnBrk="1" hangingPunct="1">
              <a:lnSpc>
                <a:spcPct val="90000"/>
              </a:lnSpc>
            </a:pPr>
            <a:r>
              <a:rPr lang="en-US" altLang="en-US" sz="2500" dirty="0">
                <a:solidFill>
                  <a:srgbClr val="000000"/>
                </a:solidFill>
              </a:rPr>
              <a:t>Corresponds closely to the pseudocode. </a:t>
            </a:r>
          </a:p>
        </p:txBody>
      </p:sp>
      <p:sp>
        <p:nvSpPr>
          <p:cNvPr id="4" name="Footer Placeholder 3">
            <a:extLst>
              <a:ext uri="{FF2B5EF4-FFF2-40B4-BE49-F238E27FC236}">
                <a16:creationId xmlns:a16="http://schemas.microsoft.com/office/drawing/2014/main" id="{190BCAC0-0C78-4850-88AE-B5D71C05C2B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39561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035C-F123-40AF-9A54-8BB207D493E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4.5</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 Single-Selection Statement (Cont.)</a:t>
            </a:r>
          </a:p>
        </p:txBody>
      </p:sp>
      <p:sp>
        <p:nvSpPr>
          <p:cNvPr id="26627" name="Text Placeholder 2">
            <a:extLst>
              <a:ext uri="{FF2B5EF4-FFF2-40B4-BE49-F238E27FC236}">
                <a16:creationId xmlns:a16="http://schemas.microsoft.com/office/drawing/2014/main" id="{E235FF34-2295-41A3-9FC6-090008BDE20D}"/>
              </a:ext>
            </a:extLst>
          </p:cNvPr>
          <p:cNvSpPr>
            <a:spLocks noGrp="1"/>
          </p:cNvSpPr>
          <p:nvPr>
            <p:ph type="body" idx="1"/>
          </p:nvPr>
        </p:nvSpPr>
        <p:spPr/>
        <p:txBody>
          <a:bodyPr/>
          <a:lstStyle/>
          <a:p>
            <a:pPr marL="109537" indent="0">
              <a:buNone/>
              <a:defRPr/>
            </a:pPr>
            <a:r>
              <a:rPr lang="en-US" altLang="en-US" sz="2400" b="1" i="1" dirty="0">
                <a:solidFill>
                  <a:srgbClr val="000000"/>
                </a:solidFill>
              </a:rPr>
              <a:t>UML Activity Diagram for an </a:t>
            </a:r>
            <a:r>
              <a:rPr lang="en-US" altLang="en-US" sz="2000" b="1" i="1" dirty="0">
                <a:solidFill>
                  <a:srgbClr val="000000"/>
                </a:solidFill>
                <a:latin typeface="Consolas" panose="020B0609020204030204" pitchFamily="49" charset="0"/>
              </a:rPr>
              <a:t>if</a:t>
            </a:r>
            <a:r>
              <a:rPr lang="en-US" altLang="en-US" sz="2400" b="1" i="1" dirty="0">
                <a:solidFill>
                  <a:srgbClr val="000000"/>
                </a:solidFill>
              </a:rPr>
              <a:t> Statement</a:t>
            </a:r>
          </a:p>
          <a:p>
            <a:pPr eaLnBrk="1" hangingPunct="1">
              <a:defRPr/>
            </a:pPr>
            <a:r>
              <a:rPr lang="en-US" altLang="en-US" sz="2400" dirty="0">
                <a:solidFill>
                  <a:srgbClr val="000000"/>
                </a:solidFill>
              </a:rPr>
              <a:t>Figure 4.2 </a:t>
            </a:r>
            <a:r>
              <a:rPr lang="en-US" altLang="en-US" sz="2400" dirty="0">
                <a:solidFill>
                  <a:srgbClr val="000000"/>
                </a:solidFill>
                <a:latin typeface="Consolas" panose="020B0609020204030204" pitchFamily="49" charset="0"/>
              </a:rPr>
              <a:t>if</a:t>
            </a:r>
            <a:r>
              <a:rPr lang="en-US" altLang="en-US" sz="2400" dirty="0">
                <a:solidFill>
                  <a:srgbClr val="000000"/>
                </a:solidFill>
              </a:rPr>
              <a:t> statement UML activity diagram. </a:t>
            </a:r>
          </a:p>
          <a:p>
            <a:pPr eaLnBrk="1" hangingPunct="1">
              <a:defRPr/>
            </a:pPr>
            <a:r>
              <a:rPr lang="en-US" altLang="en-US" sz="2400" dirty="0">
                <a:solidFill>
                  <a:srgbClr val="000000"/>
                </a:solidFill>
              </a:rPr>
              <a:t>Diamond, or </a:t>
            </a:r>
            <a:r>
              <a:rPr lang="en-US" altLang="en-US" sz="2400" dirty="0">
                <a:solidFill>
                  <a:srgbClr val="0000FF"/>
                </a:solidFill>
              </a:rPr>
              <a:t>decision symbol</a:t>
            </a:r>
            <a:r>
              <a:rPr lang="en-US" altLang="en-US" sz="2400" dirty="0">
                <a:solidFill>
                  <a:srgbClr val="000000"/>
                </a:solidFill>
              </a:rPr>
              <a:t>, indicates that a decision is to be made. </a:t>
            </a:r>
          </a:p>
          <a:p>
            <a:pPr eaLnBrk="1" hangingPunct="1">
              <a:defRPr/>
            </a:pPr>
            <a:r>
              <a:rPr lang="en-US" altLang="en-US" sz="2400" dirty="0">
                <a:solidFill>
                  <a:srgbClr val="000000"/>
                </a:solidFill>
              </a:rPr>
              <a:t>Workflow continues along a path determined by the symbol’s </a:t>
            </a:r>
            <a:r>
              <a:rPr lang="en-US" altLang="en-US" sz="2400" dirty="0">
                <a:solidFill>
                  <a:srgbClr val="0000FF"/>
                </a:solidFill>
              </a:rPr>
              <a:t>guard conditions</a:t>
            </a:r>
            <a:r>
              <a:rPr lang="en-US" altLang="en-US" sz="2400" dirty="0">
                <a:solidFill>
                  <a:srgbClr val="000000"/>
                </a:solidFill>
              </a:rPr>
              <a:t>, which can be true or false. </a:t>
            </a:r>
          </a:p>
          <a:p>
            <a:pPr eaLnBrk="1" hangingPunct="1">
              <a:defRPr/>
            </a:pPr>
            <a:r>
              <a:rPr lang="en-US" altLang="en-US" sz="2400" dirty="0">
                <a:solidFill>
                  <a:srgbClr val="000000"/>
                </a:solidFill>
              </a:rPr>
              <a:t>Each transition arrow emerging from a decision symbol has a guard condition (in square brackets next to the arrow). </a:t>
            </a:r>
          </a:p>
          <a:p>
            <a:pPr eaLnBrk="1" hangingPunct="1">
              <a:defRPr/>
            </a:pPr>
            <a:r>
              <a:rPr lang="en-US" altLang="en-US" sz="2400" dirty="0">
                <a:solidFill>
                  <a:srgbClr val="000000"/>
                </a:solidFill>
              </a:rPr>
              <a:t>If a guard condition is true, the workflow enters the action state to which the transition arrow points. </a:t>
            </a:r>
          </a:p>
        </p:txBody>
      </p:sp>
      <p:sp>
        <p:nvSpPr>
          <p:cNvPr id="4" name="Footer Placeholder 3">
            <a:extLst>
              <a:ext uri="{FF2B5EF4-FFF2-40B4-BE49-F238E27FC236}">
                <a16:creationId xmlns:a16="http://schemas.microsoft.com/office/drawing/2014/main" id="{B42F5EC0-EBAC-4D60-9E71-CF6BBE97437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97442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0">
            <a:extLst>
              <a:ext uri="{FF2B5EF4-FFF2-40B4-BE49-F238E27FC236}">
                <a16:creationId xmlns:a16="http://schemas.microsoft.com/office/drawing/2014/main" id="{7974AC36-7963-40E6-8131-9222C160ACA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70013"/>
            <a:ext cx="12192000" cy="4116387"/>
          </a:xfrm>
          <a:prstGeom prst="rect">
            <a:avLst/>
          </a:prstGeom>
        </p:spPr>
      </p:pic>
      <p:sp>
        <p:nvSpPr>
          <p:cNvPr id="2" name="Footer Placeholder 1">
            <a:extLst>
              <a:ext uri="{FF2B5EF4-FFF2-40B4-BE49-F238E27FC236}">
                <a16:creationId xmlns:a16="http://schemas.microsoft.com/office/drawing/2014/main" id="{5E6C64C6-8428-4007-8A99-E2CFD2AA4AF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6488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37C6-4009-4456-B76E-692FC013B62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a:t>
            </a:r>
          </a:p>
        </p:txBody>
      </p:sp>
      <p:sp>
        <p:nvSpPr>
          <p:cNvPr id="28675" name="Text Placeholder 2">
            <a:extLst>
              <a:ext uri="{FF2B5EF4-FFF2-40B4-BE49-F238E27FC236}">
                <a16:creationId xmlns:a16="http://schemas.microsoft.com/office/drawing/2014/main" id="{18CAAD2A-66FD-44A3-90CA-EBB3A2C2715E}"/>
              </a:ext>
            </a:extLst>
          </p:cNvPr>
          <p:cNvSpPr>
            <a:spLocks noGrp="1"/>
          </p:cNvSpPr>
          <p:nvPr>
            <p:ph type="body" idx="1"/>
          </p:nvPr>
        </p:nvSpPr>
        <p:spPr/>
        <p:txBody>
          <a:bodyPr/>
          <a:lstStyle/>
          <a:p>
            <a:pPr eaLnBrk="1" hangingPunct="1">
              <a:lnSpc>
                <a:spcPct val="90000"/>
              </a:lnSpc>
            </a:pPr>
            <a:r>
              <a:rPr lang="en-US" altLang="en-US" sz="2500" dirty="0">
                <a:solidFill>
                  <a:srgbClr val="0000FF"/>
                </a:solidFill>
                <a:latin typeface="Consolas" panose="020B0609020204030204" pitchFamily="49" charset="0"/>
              </a:rPr>
              <a:t>if</a:t>
            </a:r>
            <a:r>
              <a:rPr lang="en-US" altLang="en-US" sz="2500" dirty="0">
                <a:solidFill>
                  <a:srgbClr val="0000FF"/>
                </a:solidFill>
              </a:rPr>
              <a:t>…</a:t>
            </a:r>
            <a:r>
              <a:rPr lang="en-US" altLang="en-US" sz="2500" dirty="0">
                <a:solidFill>
                  <a:srgbClr val="0000FF"/>
                </a:solidFill>
                <a:latin typeface="Consolas" panose="020B0609020204030204" pitchFamily="49" charset="0"/>
              </a:rPr>
              <a:t>else</a:t>
            </a:r>
            <a:r>
              <a:rPr lang="en-US" altLang="en-US" sz="2500" dirty="0">
                <a:solidFill>
                  <a:srgbClr val="0000FF"/>
                </a:solidFill>
              </a:rPr>
              <a:t> double-selection statement</a:t>
            </a:r>
            <a:r>
              <a:rPr lang="en-US" altLang="en-US" sz="2500" dirty="0">
                <a:solidFill>
                  <a:srgbClr val="000000"/>
                </a:solidFill>
              </a:rPr>
              <a:t>—specify an action to perform when the condition is true and a different action when the condition is false. </a:t>
            </a:r>
          </a:p>
          <a:p>
            <a:pPr eaLnBrk="1" hangingPunct="1">
              <a:lnSpc>
                <a:spcPct val="90000"/>
              </a:lnSpc>
            </a:pPr>
            <a:r>
              <a:rPr lang="en-US" altLang="en-US" sz="2500" dirty="0">
                <a:solidFill>
                  <a:srgbClr val="000000"/>
                </a:solidFill>
              </a:rPr>
              <a:t>Pseudocode</a:t>
            </a:r>
          </a:p>
          <a:p>
            <a:pPr lvl="2" eaLnBrk="1" hangingPunct="1">
              <a:lnSpc>
                <a:spcPct val="90000"/>
              </a:lnSpc>
              <a:buFont typeface="Wingdings 2" panose="05020102010507070707" pitchFamily="18" charset="2"/>
              <a:buNone/>
            </a:pPr>
            <a:r>
              <a:rPr lang="en-US" altLang="en-US" sz="1900" i="1" dirty="0">
                <a:solidFill>
                  <a:srgbClr val="0026CC"/>
                </a:solidFill>
              </a:rPr>
              <a:t>	If student’s grade is greater than or equal to 60</a:t>
            </a:r>
            <a:br>
              <a:rPr lang="en-US" altLang="en-US" sz="1900" i="1" dirty="0">
                <a:solidFill>
                  <a:srgbClr val="0026CC"/>
                </a:solidFill>
              </a:rPr>
            </a:br>
            <a:r>
              <a:rPr lang="en-US" altLang="en-US" sz="1900" dirty="0">
                <a:solidFill>
                  <a:srgbClr val="000000"/>
                </a:solidFill>
                <a:latin typeface="Consolas" panose="020B0609020204030204" pitchFamily="49" charset="0"/>
              </a:rPr>
              <a:t>  </a:t>
            </a:r>
            <a:r>
              <a:rPr lang="en-US" altLang="en-US" sz="1900" i="1" dirty="0">
                <a:solidFill>
                  <a:srgbClr val="0026CC"/>
                </a:solidFill>
              </a:rPr>
              <a:t>Print “Passed”</a:t>
            </a:r>
            <a:br>
              <a:rPr lang="en-US" altLang="en-US" sz="1900" i="1" dirty="0">
                <a:solidFill>
                  <a:srgbClr val="0026CC"/>
                </a:solidFill>
              </a:rPr>
            </a:br>
            <a:r>
              <a:rPr lang="en-US" altLang="en-US" sz="1900" i="1" dirty="0">
                <a:solidFill>
                  <a:srgbClr val="0026CC"/>
                </a:solidFill>
              </a:rPr>
              <a:t>Else</a:t>
            </a:r>
            <a:br>
              <a:rPr lang="en-US" altLang="en-US" sz="1900" i="1" dirty="0">
                <a:solidFill>
                  <a:srgbClr val="0026CC"/>
                </a:solidFill>
              </a:rPr>
            </a:br>
            <a:r>
              <a:rPr lang="en-US" altLang="en-US" sz="1900" dirty="0">
                <a:solidFill>
                  <a:srgbClr val="000000"/>
                </a:solidFill>
                <a:latin typeface="Consolas" panose="020B0609020204030204" pitchFamily="49" charset="0"/>
              </a:rPr>
              <a:t>  </a:t>
            </a:r>
            <a:r>
              <a:rPr lang="en-US" altLang="en-US" sz="1900" i="1" dirty="0">
                <a:solidFill>
                  <a:srgbClr val="0026CC"/>
                </a:solidFill>
              </a:rPr>
              <a:t>Print “Failed”</a:t>
            </a:r>
          </a:p>
          <a:p>
            <a:pPr eaLnBrk="1" hangingPunct="1">
              <a:lnSpc>
                <a:spcPct val="90000"/>
              </a:lnSpc>
            </a:pPr>
            <a:r>
              <a:rPr lang="en-US" altLang="en-US" sz="2500" dirty="0">
                <a:solidFill>
                  <a:srgbClr val="000000"/>
                </a:solidFill>
              </a:rPr>
              <a:t>The preceding </a:t>
            </a:r>
            <a:r>
              <a:rPr lang="en-US" altLang="en-US" sz="2500" i="1" dirty="0">
                <a:solidFill>
                  <a:srgbClr val="000000"/>
                </a:solidFill>
              </a:rPr>
              <a:t>If…Else pseudocode statement in Java:</a:t>
            </a:r>
          </a:p>
          <a:p>
            <a:pPr lvl="2">
              <a:lnSpc>
                <a:spcPct val="90000"/>
              </a:lnSpc>
              <a:buNone/>
            </a:pPr>
            <a:r>
              <a:rPr lang="en-US" altLang="en-US" sz="1900" dirty="0">
                <a:solidFill>
                  <a:srgbClr val="0000FF"/>
                </a:solidFill>
                <a:latin typeface="Consolas" panose="020B0609020204030204" pitchFamily="49" charset="0"/>
              </a:rPr>
              <a:t>	if</a:t>
            </a:r>
            <a:r>
              <a:rPr lang="en-US" altLang="en-US" sz="1900" dirty="0">
                <a:solidFill>
                  <a:srgbClr val="000000"/>
                </a:solidFill>
                <a:latin typeface="Consolas" panose="020B0609020204030204" pitchFamily="49" charset="0"/>
              </a:rPr>
              <a:t> (grade &gt;= </a:t>
            </a:r>
            <a:r>
              <a:rPr lang="en-US" altLang="en-US" sz="1900" dirty="0">
                <a:solidFill>
                  <a:srgbClr val="128AFF"/>
                </a:solidFill>
                <a:latin typeface="Consolas" panose="020B0609020204030204" pitchFamily="49" charset="0"/>
              </a:rPr>
              <a:t>60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"Passed"</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else </a:t>
            </a:r>
            <a:r>
              <a:rPr lang="en-US" altLang="en-US" sz="1900" dirty="0">
                <a:solidFill>
                  <a:srgbClr val="000000"/>
                </a:solidFill>
                <a:latin typeface="Consolas" panose="020B0609020204030204" pitchFamily="49" charset="0"/>
              </a:rPr>
              <a:t>{</a:t>
            </a:r>
            <a:br>
              <a:rPr lang="en-US" altLang="en-US" sz="1900" dirty="0">
                <a:solidFill>
                  <a:srgbClr val="0000FF"/>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"Failed"</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p>
          <a:p>
            <a:pPr eaLnBrk="1" hangingPunct="1">
              <a:lnSpc>
                <a:spcPct val="90000"/>
              </a:lnSpc>
            </a:pPr>
            <a:r>
              <a:rPr lang="en-US" altLang="en-US" sz="2500" dirty="0">
                <a:solidFill>
                  <a:srgbClr val="000000"/>
                </a:solidFill>
              </a:rPr>
              <a:t>Note that the body of the </a:t>
            </a:r>
            <a:r>
              <a:rPr lang="en-US" altLang="en-US" sz="2500" dirty="0">
                <a:solidFill>
                  <a:srgbClr val="000000"/>
                </a:solidFill>
                <a:latin typeface="Consolas" panose="020B0609020204030204" pitchFamily="49" charset="0"/>
              </a:rPr>
              <a:t>else</a:t>
            </a:r>
            <a:r>
              <a:rPr lang="en-US" altLang="en-US" sz="2500" dirty="0">
                <a:solidFill>
                  <a:srgbClr val="000000"/>
                </a:solidFill>
              </a:rPr>
              <a:t> is also indented. </a:t>
            </a:r>
          </a:p>
        </p:txBody>
      </p:sp>
      <p:sp>
        <p:nvSpPr>
          <p:cNvPr id="4" name="Footer Placeholder 3">
            <a:extLst>
              <a:ext uri="{FF2B5EF4-FFF2-40B4-BE49-F238E27FC236}">
                <a16:creationId xmlns:a16="http://schemas.microsoft.com/office/drawing/2014/main" id="{8EC4C508-D94B-48C7-BC76-97772BB64A0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42965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37C6-4009-4456-B76E-692FC013B62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a:t>
            </a:r>
          </a:p>
        </p:txBody>
      </p:sp>
      <p:sp>
        <p:nvSpPr>
          <p:cNvPr id="28675" name="Text Placeholder 2">
            <a:extLst>
              <a:ext uri="{FF2B5EF4-FFF2-40B4-BE49-F238E27FC236}">
                <a16:creationId xmlns:a16="http://schemas.microsoft.com/office/drawing/2014/main" id="{18CAAD2A-66FD-44A3-90CA-EBB3A2C2715E}"/>
              </a:ext>
            </a:extLst>
          </p:cNvPr>
          <p:cNvSpPr>
            <a:spLocks noGrp="1"/>
          </p:cNvSpPr>
          <p:nvPr>
            <p:ph type="body" idx="1"/>
          </p:nvPr>
        </p:nvSpPr>
        <p:spPr/>
        <p:txBody>
          <a:bodyPr/>
          <a:lstStyle/>
          <a:p>
            <a:pPr eaLnBrk="1" hangingPunct="1">
              <a:lnSpc>
                <a:spcPct val="90000"/>
              </a:lnSpc>
            </a:pPr>
            <a:r>
              <a:rPr lang="en-US" altLang="en-US" sz="2500" dirty="0">
                <a:solidFill>
                  <a:srgbClr val="0000FF"/>
                </a:solidFill>
                <a:latin typeface="Consolas" panose="020B0609020204030204" pitchFamily="49" charset="0"/>
              </a:rPr>
              <a:t>if</a:t>
            </a:r>
            <a:r>
              <a:rPr lang="en-US" altLang="en-US" sz="2500" dirty="0">
                <a:solidFill>
                  <a:srgbClr val="0000FF"/>
                </a:solidFill>
              </a:rPr>
              <a:t>…</a:t>
            </a:r>
            <a:r>
              <a:rPr lang="en-US" altLang="en-US" sz="2500" dirty="0">
                <a:solidFill>
                  <a:srgbClr val="0000FF"/>
                </a:solidFill>
                <a:latin typeface="Consolas" panose="020B0609020204030204" pitchFamily="49" charset="0"/>
              </a:rPr>
              <a:t>else</a:t>
            </a:r>
            <a:r>
              <a:rPr lang="en-US" altLang="en-US" sz="2500" dirty="0">
                <a:solidFill>
                  <a:srgbClr val="0000FF"/>
                </a:solidFill>
              </a:rPr>
              <a:t> double-selection statement</a:t>
            </a:r>
            <a:r>
              <a:rPr lang="en-US" altLang="en-US" sz="2500" dirty="0">
                <a:solidFill>
                  <a:srgbClr val="000000"/>
                </a:solidFill>
              </a:rPr>
              <a:t>—specify an action to perform when the condition is true and a different action when the condition is false. </a:t>
            </a:r>
          </a:p>
          <a:p>
            <a:pPr eaLnBrk="1" hangingPunct="1">
              <a:lnSpc>
                <a:spcPct val="90000"/>
              </a:lnSpc>
            </a:pPr>
            <a:r>
              <a:rPr lang="en-US" altLang="en-US" sz="2500" dirty="0">
                <a:solidFill>
                  <a:srgbClr val="000000"/>
                </a:solidFill>
              </a:rPr>
              <a:t>Pseudocode</a:t>
            </a:r>
          </a:p>
          <a:p>
            <a:pPr lvl="2" eaLnBrk="1" hangingPunct="1">
              <a:lnSpc>
                <a:spcPct val="90000"/>
              </a:lnSpc>
              <a:buFont typeface="Wingdings 2" panose="05020102010507070707" pitchFamily="18" charset="2"/>
              <a:buNone/>
            </a:pPr>
            <a:r>
              <a:rPr lang="en-US" altLang="en-US" sz="1900" i="1" dirty="0">
                <a:solidFill>
                  <a:srgbClr val="0026CC"/>
                </a:solidFill>
              </a:rPr>
              <a:t>	If student’s grade is greater than or equal to 60</a:t>
            </a:r>
            <a:br>
              <a:rPr lang="en-US" altLang="en-US" sz="1900" i="1" dirty="0">
                <a:solidFill>
                  <a:srgbClr val="0026CC"/>
                </a:solidFill>
              </a:rPr>
            </a:br>
            <a:r>
              <a:rPr lang="en-US" altLang="en-US" sz="1900" dirty="0">
                <a:solidFill>
                  <a:srgbClr val="000000"/>
                </a:solidFill>
                <a:latin typeface="Consolas" panose="020B0609020204030204" pitchFamily="49" charset="0"/>
              </a:rPr>
              <a:t>  </a:t>
            </a:r>
            <a:r>
              <a:rPr lang="en-US" altLang="en-US" sz="1900" i="1" dirty="0">
                <a:solidFill>
                  <a:srgbClr val="0026CC"/>
                </a:solidFill>
              </a:rPr>
              <a:t>Print “Passed”</a:t>
            </a:r>
            <a:br>
              <a:rPr lang="en-US" altLang="en-US" sz="1900" i="1" dirty="0">
                <a:solidFill>
                  <a:srgbClr val="0026CC"/>
                </a:solidFill>
              </a:rPr>
            </a:br>
            <a:r>
              <a:rPr lang="en-US" altLang="en-US" sz="1900" i="1" dirty="0">
                <a:solidFill>
                  <a:srgbClr val="0026CC"/>
                </a:solidFill>
              </a:rPr>
              <a:t>Else</a:t>
            </a:r>
            <a:br>
              <a:rPr lang="en-US" altLang="en-US" sz="1900" i="1" dirty="0">
                <a:solidFill>
                  <a:srgbClr val="0026CC"/>
                </a:solidFill>
              </a:rPr>
            </a:br>
            <a:r>
              <a:rPr lang="en-US" altLang="en-US" sz="1900" dirty="0">
                <a:solidFill>
                  <a:srgbClr val="000000"/>
                </a:solidFill>
                <a:latin typeface="Consolas" panose="020B0609020204030204" pitchFamily="49" charset="0"/>
              </a:rPr>
              <a:t>  </a:t>
            </a:r>
            <a:r>
              <a:rPr lang="en-US" altLang="en-US" sz="1900" i="1" dirty="0">
                <a:solidFill>
                  <a:srgbClr val="0026CC"/>
                </a:solidFill>
              </a:rPr>
              <a:t>Print “Failed”</a:t>
            </a:r>
          </a:p>
          <a:p>
            <a:pPr eaLnBrk="1" hangingPunct="1">
              <a:lnSpc>
                <a:spcPct val="90000"/>
              </a:lnSpc>
            </a:pPr>
            <a:r>
              <a:rPr lang="en-US" altLang="en-US" sz="2500" dirty="0">
                <a:solidFill>
                  <a:srgbClr val="000000"/>
                </a:solidFill>
              </a:rPr>
              <a:t>The preceding </a:t>
            </a:r>
            <a:r>
              <a:rPr lang="en-US" altLang="en-US" sz="2500" i="1" dirty="0">
                <a:solidFill>
                  <a:srgbClr val="000000"/>
                </a:solidFill>
              </a:rPr>
              <a:t>If…Else pseudocode statement in Java:</a:t>
            </a:r>
          </a:p>
          <a:p>
            <a:pPr lvl="2">
              <a:lnSpc>
                <a:spcPct val="90000"/>
              </a:lnSpc>
              <a:buNone/>
            </a:pPr>
            <a:r>
              <a:rPr lang="en-US" altLang="en-US" sz="1900" dirty="0">
                <a:solidFill>
                  <a:srgbClr val="0000FF"/>
                </a:solidFill>
                <a:latin typeface="Consolas" panose="020B0609020204030204" pitchFamily="49" charset="0"/>
              </a:rPr>
              <a:t>	if</a:t>
            </a:r>
            <a:r>
              <a:rPr lang="en-US" altLang="en-US" sz="1900" dirty="0">
                <a:solidFill>
                  <a:srgbClr val="000000"/>
                </a:solidFill>
                <a:latin typeface="Consolas" panose="020B0609020204030204" pitchFamily="49" charset="0"/>
              </a:rPr>
              <a:t> (grade &gt;= </a:t>
            </a:r>
            <a:r>
              <a:rPr lang="en-US" altLang="en-US" sz="1900" dirty="0">
                <a:solidFill>
                  <a:srgbClr val="128AFF"/>
                </a:solidFill>
                <a:latin typeface="Consolas" panose="020B0609020204030204" pitchFamily="49" charset="0"/>
              </a:rPr>
              <a:t>60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"Passed"</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else </a:t>
            </a:r>
            <a:r>
              <a:rPr lang="en-US" altLang="en-US" sz="1900" dirty="0">
                <a:solidFill>
                  <a:srgbClr val="000000"/>
                </a:solidFill>
                <a:latin typeface="Consolas" panose="020B0609020204030204" pitchFamily="49" charset="0"/>
              </a:rPr>
              <a:t>{</a:t>
            </a:r>
            <a:br>
              <a:rPr lang="en-US" altLang="en-US" sz="1900" dirty="0">
                <a:solidFill>
                  <a:srgbClr val="0000FF"/>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"Failed"</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p>
          <a:p>
            <a:pPr eaLnBrk="1" hangingPunct="1">
              <a:lnSpc>
                <a:spcPct val="90000"/>
              </a:lnSpc>
            </a:pPr>
            <a:r>
              <a:rPr lang="en-US" altLang="en-US" sz="2500" dirty="0">
                <a:solidFill>
                  <a:srgbClr val="000000"/>
                </a:solidFill>
              </a:rPr>
              <a:t>Note that the body of the </a:t>
            </a:r>
            <a:r>
              <a:rPr lang="en-US" altLang="en-US" sz="2500" dirty="0">
                <a:solidFill>
                  <a:srgbClr val="000000"/>
                </a:solidFill>
                <a:latin typeface="Consolas" panose="020B0609020204030204" pitchFamily="49" charset="0"/>
              </a:rPr>
              <a:t>else</a:t>
            </a:r>
            <a:r>
              <a:rPr lang="en-US" altLang="en-US" sz="2500" dirty="0">
                <a:solidFill>
                  <a:srgbClr val="000000"/>
                </a:solidFill>
              </a:rPr>
              <a:t> is also indented. </a:t>
            </a:r>
          </a:p>
        </p:txBody>
      </p:sp>
      <p:sp>
        <p:nvSpPr>
          <p:cNvPr id="4" name="Footer Placeholder 3">
            <a:extLst>
              <a:ext uri="{FF2B5EF4-FFF2-40B4-BE49-F238E27FC236}">
                <a16:creationId xmlns:a16="http://schemas.microsoft.com/office/drawing/2014/main" id="{8EC4C508-D94B-48C7-BC76-97772BB64A0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3284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1">
            <a:extLst>
              <a:ext uri="{FF2B5EF4-FFF2-40B4-BE49-F238E27FC236}">
                <a16:creationId xmlns:a16="http://schemas.microsoft.com/office/drawing/2014/main" id="{B029DE6B-644F-4C15-B3F2-AD7903D8EFD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0413"/>
            <a:ext cx="12192000" cy="2795587"/>
          </a:xfrm>
          <a:prstGeom prst="rect">
            <a:avLst/>
          </a:prstGeom>
        </p:spPr>
      </p:pic>
      <p:sp>
        <p:nvSpPr>
          <p:cNvPr id="2" name="Footer Placeholder 1">
            <a:extLst>
              <a:ext uri="{FF2B5EF4-FFF2-40B4-BE49-F238E27FC236}">
                <a16:creationId xmlns:a16="http://schemas.microsoft.com/office/drawing/2014/main" id="{B747AE94-6E47-43A3-B10C-F20A888205C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13903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2">
            <a:extLst>
              <a:ext uri="{FF2B5EF4-FFF2-40B4-BE49-F238E27FC236}">
                <a16:creationId xmlns:a16="http://schemas.microsoft.com/office/drawing/2014/main" id="{CE4219D2-15AC-4A8A-8C47-A2A5854F9C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28788"/>
            <a:ext cx="12192000" cy="3398837"/>
          </a:xfrm>
          <a:prstGeom prst="rect">
            <a:avLst/>
          </a:prstGeom>
        </p:spPr>
      </p:pic>
      <p:sp>
        <p:nvSpPr>
          <p:cNvPr id="2" name="Footer Placeholder 1">
            <a:extLst>
              <a:ext uri="{FF2B5EF4-FFF2-40B4-BE49-F238E27FC236}">
                <a16:creationId xmlns:a16="http://schemas.microsoft.com/office/drawing/2014/main" id="{08941978-5586-439C-BBDD-EC472FAE79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98224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15CE-86CC-412F-A0C9-25451045CEE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1747" name="Text Placeholder 2">
            <a:extLst>
              <a:ext uri="{FF2B5EF4-FFF2-40B4-BE49-F238E27FC236}">
                <a16:creationId xmlns:a16="http://schemas.microsoft.com/office/drawing/2014/main" id="{9954F6E1-7E80-47A4-A100-B5F26A51CD02}"/>
              </a:ext>
            </a:extLst>
          </p:cNvPr>
          <p:cNvSpPr>
            <a:spLocks noGrp="1"/>
          </p:cNvSpPr>
          <p:nvPr>
            <p:ph type="body" idx="1"/>
          </p:nvPr>
        </p:nvSpPr>
        <p:spPr/>
        <p:txBody>
          <a:bodyPr/>
          <a:lstStyle/>
          <a:p>
            <a:pPr marL="109537" indent="0">
              <a:buNone/>
              <a:defRPr/>
            </a:pPr>
            <a:r>
              <a:rPr lang="en-US" altLang="en-US" b="1" i="1" dirty="0">
                <a:solidFill>
                  <a:srgbClr val="000000"/>
                </a:solidFill>
              </a:rPr>
              <a:t>UML Activity Diagram for an </a:t>
            </a:r>
            <a:r>
              <a:rPr lang="en-US" altLang="en-US" b="1" i="1" dirty="0">
                <a:solidFill>
                  <a:srgbClr val="000000"/>
                </a:solidFill>
                <a:latin typeface="Consolas" panose="020B0609020204030204" pitchFamily="49" charset="0"/>
              </a:rPr>
              <a:t>if…else</a:t>
            </a:r>
            <a:r>
              <a:rPr lang="en-US" altLang="en-US" b="1" i="1" dirty="0">
                <a:solidFill>
                  <a:srgbClr val="000000"/>
                </a:solidFill>
              </a:rPr>
              <a:t> Statement</a:t>
            </a:r>
          </a:p>
          <a:p>
            <a:pPr eaLnBrk="1" hangingPunct="1">
              <a:defRPr/>
            </a:pPr>
            <a:r>
              <a:rPr lang="en-US" altLang="en-US" dirty="0">
                <a:solidFill>
                  <a:srgbClr val="000000"/>
                </a:solidFill>
              </a:rPr>
              <a:t>Figure 4.3 illustrates the flow of control in the </a:t>
            </a:r>
            <a:r>
              <a:rPr lang="en-US" altLang="en-US" dirty="0">
                <a:solidFill>
                  <a:srgbClr val="000000"/>
                </a:solidFill>
                <a:latin typeface="Consolas" panose="020B0609020204030204" pitchFamily="49" charset="0"/>
              </a:rPr>
              <a:t>if</a:t>
            </a:r>
            <a:r>
              <a:rPr lang="en-US" altLang="en-US" dirty="0">
                <a:solidFill>
                  <a:srgbClr val="000000"/>
                </a:solidFill>
              </a:rPr>
              <a:t>…</a:t>
            </a:r>
            <a:r>
              <a:rPr lang="en-US" altLang="en-US" dirty="0">
                <a:solidFill>
                  <a:srgbClr val="000000"/>
                </a:solidFill>
                <a:latin typeface="Consolas" panose="020B0609020204030204" pitchFamily="49" charset="0"/>
              </a:rPr>
              <a:t>else</a:t>
            </a:r>
            <a:r>
              <a:rPr lang="en-US" altLang="en-US" dirty="0">
                <a:solidFill>
                  <a:srgbClr val="000000"/>
                </a:solidFill>
              </a:rPr>
              <a:t> statement. </a:t>
            </a:r>
          </a:p>
          <a:p>
            <a:pPr eaLnBrk="1" hangingPunct="1">
              <a:defRPr/>
            </a:pPr>
            <a:r>
              <a:rPr lang="en-US" altLang="en-US" dirty="0">
                <a:solidFill>
                  <a:srgbClr val="000000"/>
                </a:solidFill>
              </a:rPr>
              <a:t>The symbols in the UML activity diagram (besides the initial state, transition arrows and final state) represent action states and decisions.</a:t>
            </a:r>
          </a:p>
        </p:txBody>
      </p:sp>
      <p:sp>
        <p:nvSpPr>
          <p:cNvPr id="4" name="Footer Placeholder 3">
            <a:extLst>
              <a:ext uri="{FF2B5EF4-FFF2-40B4-BE49-F238E27FC236}">
                <a16:creationId xmlns:a16="http://schemas.microsoft.com/office/drawing/2014/main" id="{A4DBB3EE-8355-4523-97C9-D62514C07C0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76270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3">
            <a:extLst>
              <a:ext uri="{FF2B5EF4-FFF2-40B4-BE49-F238E27FC236}">
                <a16:creationId xmlns:a16="http://schemas.microsoft.com/office/drawing/2014/main" id="{7E8D4FAE-A3DA-444F-BB1E-96131F26B17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71550"/>
            <a:ext cx="12192000" cy="4913313"/>
          </a:xfrm>
          <a:prstGeom prst="rect">
            <a:avLst/>
          </a:prstGeom>
        </p:spPr>
      </p:pic>
      <p:sp>
        <p:nvSpPr>
          <p:cNvPr id="2" name="Footer Placeholder 1">
            <a:extLst>
              <a:ext uri="{FF2B5EF4-FFF2-40B4-BE49-F238E27FC236}">
                <a16:creationId xmlns:a16="http://schemas.microsoft.com/office/drawing/2014/main" id="{961733BA-F7BB-42D8-AB24-48EDA78866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48251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0B3E-B3D0-4B9C-9CA6-C3FDEFAD2BA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6867" name="Text Placeholder 2">
            <a:extLst>
              <a:ext uri="{FF2B5EF4-FFF2-40B4-BE49-F238E27FC236}">
                <a16:creationId xmlns:a16="http://schemas.microsoft.com/office/drawing/2014/main" id="{C3377E2F-DA4F-40F2-9221-9EF6821DAFB5}"/>
              </a:ext>
            </a:extLst>
          </p:cNvPr>
          <p:cNvSpPr>
            <a:spLocks noGrp="1"/>
          </p:cNvSpPr>
          <p:nvPr>
            <p:ph type="body" idx="1"/>
          </p:nvPr>
        </p:nvSpPr>
        <p:spPr/>
        <p:txBody>
          <a:bodyPr/>
          <a:lstStyle/>
          <a:p>
            <a:pPr marL="109537" indent="0">
              <a:lnSpc>
                <a:spcPct val="80000"/>
              </a:lnSpc>
              <a:buNone/>
              <a:defRPr/>
            </a:pPr>
            <a:r>
              <a:rPr lang="en-US" altLang="en-US" b="1" i="1" dirty="0">
                <a:solidFill>
                  <a:srgbClr val="000000"/>
                </a:solidFill>
              </a:rPr>
              <a:t>Nested </a:t>
            </a:r>
            <a:r>
              <a:rPr lang="en-US" altLang="en-US" b="1" i="1" dirty="0">
                <a:solidFill>
                  <a:srgbClr val="000000"/>
                </a:solidFill>
                <a:latin typeface="Consolas" panose="020B0609020204030204" pitchFamily="49" charset="0"/>
              </a:rPr>
              <a:t>if…else</a:t>
            </a:r>
            <a:r>
              <a:rPr lang="en-US" altLang="en-US" b="1" i="1" dirty="0">
                <a:solidFill>
                  <a:srgbClr val="000000"/>
                </a:solidFill>
              </a:rPr>
              <a:t> Statements</a:t>
            </a:r>
          </a:p>
          <a:p>
            <a:pPr eaLnBrk="1" hangingPunct="1">
              <a:lnSpc>
                <a:spcPct val="80000"/>
              </a:lnSpc>
              <a:defRPr/>
            </a:pPr>
            <a:r>
              <a:rPr lang="en-US" altLang="en-US" sz="2300" dirty="0">
                <a:solidFill>
                  <a:srgbClr val="000000"/>
                </a:solidFill>
              </a:rPr>
              <a:t>A program can test multiple cases by placing </a:t>
            </a:r>
            <a:r>
              <a:rPr lang="en-US" altLang="en-US" sz="2300" dirty="0">
                <a:solidFill>
                  <a:srgbClr val="000000"/>
                </a:solidFill>
                <a:latin typeface="Consolas" panose="020B0609020204030204" pitchFamily="49" charset="0"/>
              </a:rPr>
              <a:t>if</a:t>
            </a:r>
            <a:r>
              <a:rPr lang="en-US" altLang="en-US" sz="2300" dirty="0">
                <a:solidFill>
                  <a:srgbClr val="000000"/>
                </a:solidFill>
              </a:rPr>
              <a:t>…</a:t>
            </a:r>
            <a:r>
              <a:rPr lang="en-US" altLang="en-US" sz="2300" dirty="0">
                <a:solidFill>
                  <a:srgbClr val="000000"/>
                </a:solidFill>
                <a:latin typeface="Consolas" panose="020B0609020204030204" pitchFamily="49" charset="0"/>
              </a:rPr>
              <a:t>else</a:t>
            </a:r>
            <a:r>
              <a:rPr lang="en-US" altLang="en-US" sz="2300" dirty="0">
                <a:solidFill>
                  <a:srgbClr val="000000"/>
                </a:solidFill>
              </a:rPr>
              <a:t> statements inside other </a:t>
            </a:r>
            <a:r>
              <a:rPr lang="en-US" altLang="en-US" sz="2300" dirty="0">
                <a:solidFill>
                  <a:srgbClr val="000000"/>
                </a:solidFill>
                <a:latin typeface="Consolas" panose="020B0609020204030204" pitchFamily="49" charset="0"/>
              </a:rPr>
              <a:t>if</a:t>
            </a:r>
            <a:r>
              <a:rPr lang="en-US" altLang="en-US" sz="2300" dirty="0">
                <a:solidFill>
                  <a:srgbClr val="000000"/>
                </a:solidFill>
              </a:rPr>
              <a:t>…</a:t>
            </a:r>
            <a:r>
              <a:rPr lang="en-US" altLang="en-US" sz="2300" dirty="0">
                <a:solidFill>
                  <a:srgbClr val="000000"/>
                </a:solidFill>
                <a:latin typeface="Consolas" panose="020B0609020204030204" pitchFamily="49" charset="0"/>
              </a:rPr>
              <a:t>else</a:t>
            </a:r>
            <a:r>
              <a:rPr lang="en-US" altLang="en-US" sz="2300" dirty="0">
                <a:solidFill>
                  <a:srgbClr val="000000"/>
                </a:solidFill>
              </a:rPr>
              <a:t> statements to create </a:t>
            </a:r>
            <a:r>
              <a:rPr lang="en-US" altLang="en-US" sz="2300" dirty="0">
                <a:solidFill>
                  <a:srgbClr val="0000FF"/>
                </a:solidFill>
              </a:rPr>
              <a:t>nested</a:t>
            </a:r>
            <a:r>
              <a:rPr lang="en-US" altLang="en-US" sz="2300" i="1" dirty="0">
                <a:solidFill>
                  <a:srgbClr val="000000"/>
                </a:solidFill>
              </a:rPr>
              <a:t> </a:t>
            </a:r>
            <a:r>
              <a:rPr lang="en-US" altLang="en-US" sz="2300" i="1" dirty="0">
                <a:solidFill>
                  <a:srgbClr val="0000FF"/>
                </a:solidFill>
                <a:latin typeface="Consolas" panose="020B0609020204030204" pitchFamily="49" charset="0"/>
              </a:rPr>
              <a:t>if</a:t>
            </a:r>
            <a:r>
              <a:rPr lang="en-US" altLang="en-US" sz="2300" i="1" dirty="0">
                <a:solidFill>
                  <a:srgbClr val="0000FF"/>
                </a:solidFill>
              </a:rPr>
              <a:t>…</a:t>
            </a:r>
            <a:r>
              <a:rPr lang="en-US" altLang="en-US" sz="2300" i="1" dirty="0">
                <a:solidFill>
                  <a:srgbClr val="0000FF"/>
                </a:solidFill>
                <a:latin typeface="Consolas" panose="020B0609020204030204" pitchFamily="49" charset="0"/>
              </a:rPr>
              <a:t>else</a:t>
            </a:r>
            <a:r>
              <a:rPr lang="en-US" altLang="en-US" sz="2300" i="1" dirty="0">
                <a:solidFill>
                  <a:srgbClr val="0000FF"/>
                </a:solidFill>
              </a:rPr>
              <a:t> statements</a:t>
            </a:r>
            <a:r>
              <a:rPr lang="en-US" altLang="en-US" sz="2300" i="1" dirty="0">
                <a:solidFill>
                  <a:srgbClr val="000000"/>
                </a:solidFill>
              </a:rPr>
              <a:t>. </a:t>
            </a:r>
          </a:p>
          <a:p>
            <a:pPr eaLnBrk="1" hangingPunct="1">
              <a:lnSpc>
                <a:spcPct val="80000"/>
              </a:lnSpc>
              <a:defRPr/>
            </a:pPr>
            <a:r>
              <a:rPr lang="en-US" altLang="en-US" sz="2300" dirty="0" err="1">
                <a:solidFill>
                  <a:srgbClr val="000000"/>
                </a:solidFill>
              </a:rPr>
              <a:t>Pseudocode</a:t>
            </a:r>
            <a:r>
              <a:rPr lang="en-US" altLang="en-US" sz="2300" dirty="0">
                <a:solidFill>
                  <a:srgbClr val="000000"/>
                </a:solidFill>
              </a:rPr>
              <a:t>:</a:t>
            </a:r>
          </a:p>
          <a:p>
            <a:pPr lvl="2" eaLnBrk="1" hangingPunct="1">
              <a:lnSpc>
                <a:spcPct val="80000"/>
              </a:lnSpc>
              <a:buFont typeface="Wingdings 2" panose="05020102010507070707" pitchFamily="18" charset="2"/>
              <a:buNone/>
              <a:defRPr/>
            </a:pPr>
            <a:r>
              <a:rPr lang="en-US" altLang="en-US" sz="1800" i="1" dirty="0">
                <a:solidFill>
                  <a:srgbClr val="0026CC"/>
                </a:solidFill>
              </a:rPr>
              <a:t>	If student’s grade is greater than or equal to 90</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Print “A”</a:t>
            </a:r>
            <a:br>
              <a:rPr lang="en-US" altLang="en-US" sz="1800" i="1" dirty="0">
                <a:solidFill>
                  <a:srgbClr val="0026CC"/>
                </a:solidFill>
              </a:rPr>
            </a:br>
            <a:r>
              <a:rPr lang="en-US" altLang="en-US" sz="1800" i="1" dirty="0">
                <a:solidFill>
                  <a:srgbClr val="0026CC"/>
                </a:solidFill>
              </a:rPr>
              <a:t>else </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If student’s grade is greater than or equal to 80</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Print “B”</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else </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If student’s grade is greater than or equal to 70 </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Print “C”</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else </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If student’s grade is greater than or equal to 60 </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Print “D”</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else</a:t>
            </a:r>
            <a:br>
              <a:rPr lang="en-US" altLang="en-US" sz="1800" i="1" dirty="0">
                <a:solidFill>
                  <a:srgbClr val="0026CC"/>
                </a:solidFill>
              </a:rPr>
            </a:br>
            <a:r>
              <a:rPr lang="en-US" altLang="en-US" sz="1800" dirty="0">
                <a:solidFill>
                  <a:srgbClr val="000000"/>
                </a:solidFill>
                <a:latin typeface="Consolas" panose="020B0609020204030204" pitchFamily="49" charset="0"/>
              </a:rPr>
              <a:t>        </a:t>
            </a:r>
            <a:r>
              <a:rPr lang="en-US" altLang="en-US" sz="1800" i="1" dirty="0">
                <a:solidFill>
                  <a:srgbClr val="0026CC"/>
                </a:solidFill>
              </a:rPr>
              <a:t>Print “F”</a:t>
            </a:r>
          </a:p>
        </p:txBody>
      </p:sp>
      <p:sp>
        <p:nvSpPr>
          <p:cNvPr id="4" name="Footer Placeholder 3">
            <a:extLst>
              <a:ext uri="{FF2B5EF4-FFF2-40B4-BE49-F238E27FC236}">
                <a16:creationId xmlns:a16="http://schemas.microsoft.com/office/drawing/2014/main" id="{373F650F-7BFC-4BA0-91C1-F05B771F2C7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3906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03">
            <a:extLst>
              <a:ext uri="{FF2B5EF4-FFF2-40B4-BE49-F238E27FC236}">
                <a16:creationId xmlns:a16="http://schemas.microsoft.com/office/drawing/2014/main" id="{13CEB4A0-F640-4B7D-BF41-7260341527C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7000" y="0"/>
            <a:ext cx="11936413" cy="6858000"/>
          </a:xfrm>
          <a:prstGeom prst="rect">
            <a:avLst/>
          </a:prstGeom>
        </p:spPr>
      </p:pic>
      <p:sp>
        <p:nvSpPr>
          <p:cNvPr id="2" name="Footer Placeholder 1">
            <a:extLst>
              <a:ext uri="{FF2B5EF4-FFF2-40B4-BE49-F238E27FC236}">
                <a16:creationId xmlns:a16="http://schemas.microsoft.com/office/drawing/2014/main" id="{54024FD3-1AB4-4DC1-94BD-E4D8D01F3B3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24219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4">
            <a:extLst>
              <a:ext uri="{FF2B5EF4-FFF2-40B4-BE49-F238E27FC236}">
                <a16:creationId xmlns:a16="http://schemas.microsoft.com/office/drawing/2014/main" id="{7C9ABF44-C683-444C-8CEF-097C72AED1F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6288"/>
            <a:ext cx="12192000" cy="2765425"/>
          </a:xfrm>
          <a:prstGeom prst="rect">
            <a:avLst/>
          </a:prstGeom>
        </p:spPr>
      </p:pic>
      <p:sp>
        <p:nvSpPr>
          <p:cNvPr id="2" name="Footer Placeholder 1">
            <a:extLst>
              <a:ext uri="{FF2B5EF4-FFF2-40B4-BE49-F238E27FC236}">
                <a16:creationId xmlns:a16="http://schemas.microsoft.com/office/drawing/2014/main" id="{B643AB3D-F47C-402D-92CD-439173A7AF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73154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F647-CD45-4BCE-841E-9E17AE2E452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5843" name="Text Placeholder 2">
            <a:extLst>
              <a:ext uri="{FF2B5EF4-FFF2-40B4-BE49-F238E27FC236}">
                <a16:creationId xmlns:a16="http://schemas.microsoft.com/office/drawing/2014/main" id="{40B48C28-E6C9-4539-924C-763B72A35A69}"/>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This pseudocode may be written in Java as</a:t>
            </a:r>
          </a:p>
          <a:p>
            <a:pPr lvl="2">
              <a:lnSpc>
                <a:spcPct val="80000"/>
              </a:lnSpc>
              <a:buNone/>
            </a:pPr>
            <a:r>
              <a:rPr lang="en-US" altLang="en-US" sz="1800" dirty="0">
                <a:solidFill>
                  <a:srgbClr val="0000FF"/>
                </a:solidFill>
                <a:latin typeface="Consolas" panose="020B0609020204030204" pitchFamily="49" charset="0"/>
              </a:rPr>
              <a:t>	if</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studentGrade</a:t>
            </a:r>
            <a:r>
              <a:rPr lang="en-US" altLang="en-US" sz="1800" dirty="0">
                <a:solidFill>
                  <a:srgbClr val="000000"/>
                </a:solidFill>
                <a:latin typeface="Consolas" panose="020B0609020204030204" pitchFamily="49" charset="0"/>
              </a:rPr>
              <a:t> &gt;= </a:t>
            </a:r>
            <a:r>
              <a:rPr lang="en-US" altLang="en-US" sz="1800" dirty="0">
                <a:solidFill>
                  <a:srgbClr val="128AFF"/>
                </a:solidFill>
                <a:latin typeface="Consolas" panose="020B0609020204030204" pitchFamily="49" charset="0"/>
              </a:rPr>
              <a:t>90</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System.out.println</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"A"</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FF"/>
                </a:solidFill>
                <a:latin typeface="Consolas" panose="020B0609020204030204" pitchFamily="49" charset="0"/>
              </a:rPr>
              <a:t>else</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if</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studentGrade</a:t>
            </a:r>
            <a:r>
              <a:rPr lang="en-US" altLang="en-US" sz="1800" dirty="0">
                <a:solidFill>
                  <a:srgbClr val="000000"/>
                </a:solidFill>
                <a:latin typeface="Consolas" panose="020B0609020204030204" pitchFamily="49" charset="0"/>
              </a:rPr>
              <a:t> &gt;= </a:t>
            </a:r>
            <a:r>
              <a:rPr lang="en-US" altLang="en-US" sz="1800" dirty="0">
                <a:solidFill>
                  <a:srgbClr val="128AFF"/>
                </a:solidFill>
                <a:latin typeface="Consolas" panose="020B0609020204030204" pitchFamily="49" charset="0"/>
              </a:rPr>
              <a:t>80</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System.out.println</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"B"</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else</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if</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studentGrade</a:t>
            </a:r>
            <a:r>
              <a:rPr lang="en-US" altLang="en-US" sz="1800" dirty="0">
                <a:solidFill>
                  <a:srgbClr val="000000"/>
                </a:solidFill>
                <a:latin typeface="Consolas" panose="020B0609020204030204" pitchFamily="49" charset="0"/>
              </a:rPr>
              <a:t> &gt;= </a:t>
            </a:r>
            <a:r>
              <a:rPr lang="en-US" altLang="en-US" sz="1800" dirty="0">
                <a:solidFill>
                  <a:srgbClr val="128AFF"/>
                </a:solidFill>
                <a:latin typeface="Consolas" panose="020B0609020204030204" pitchFamily="49" charset="0"/>
              </a:rPr>
              <a:t>70</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System.out.println</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"C"</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else</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if</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studentGrade</a:t>
            </a:r>
            <a:r>
              <a:rPr lang="en-US" altLang="en-US" sz="1800" dirty="0">
                <a:solidFill>
                  <a:srgbClr val="000000"/>
                </a:solidFill>
                <a:latin typeface="Consolas" panose="020B0609020204030204" pitchFamily="49" charset="0"/>
              </a:rPr>
              <a:t> &gt;= </a:t>
            </a:r>
            <a:r>
              <a:rPr lang="en-US" altLang="en-US" sz="1800" dirty="0">
                <a:solidFill>
                  <a:srgbClr val="128AFF"/>
                </a:solidFill>
                <a:latin typeface="Consolas" panose="020B0609020204030204" pitchFamily="49" charset="0"/>
              </a:rPr>
              <a:t>60</a:t>
            </a: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System.out.println</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"D"</a:t>
            </a:r>
            <a:r>
              <a:rPr lang="en-US" altLang="en-US" sz="1800" dirty="0">
                <a:solidFill>
                  <a:srgbClr val="000000"/>
                </a:solidFill>
                <a:latin typeface="Consolas" panose="020B0609020204030204" pitchFamily="49" charset="0"/>
              </a:rPr>
              <a:t>);</a:t>
            </a:r>
          </a:p>
          <a:p>
            <a:pPr lvl="2">
              <a:lnSpc>
                <a:spcPct val="80000"/>
              </a:lnSpc>
              <a:buNone/>
            </a:pP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else</a:t>
            </a:r>
            <a:r>
              <a:rPr lang="en-US" altLang="en-US" sz="1800" dirty="0">
                <a:solidFill>
                  <a:srgbClr val="000000"/>
                </a:solidFill>
                <a:latin typeface="Consolas" panose="020B0609020204030204" pitchFamily="49" charset="0"/>
              </a:rPr>
              <a:t> {</a:t>
            </a:r>
            <a:br>
              <a:rPr lang="en-US" altLang="en-US" sz="1800" dirty="0">
                <a:solidFill>
                  <a:srgbClr val="0000FF"/>
                </a:solidFill>
                <a:latin typeface="Consolas" panose="020B0609020204030204" pitchFamily="49" charset="0"/>
              </a:rPr>
            </a:b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System.out.println</a:t>
            </a:r>
            <a:r>
              <a:rPr lang="en-US" altLang="en-US" sz="1800" dirty="0">
                <a:solidFill>
                  <a:srgbClr val="000000"/>
                </a:solidFill>
                <a:latin typeface="Consolas" panose="020B0609020204030204" pitchFamily="49" charset="0"/>
              </a:rPr>
              <a:t>(</a:t>
            </a:r>
            <a:r>
              <a:rPr lang="en-US" altLang="en-US" sz="1800" dirty="0">
                <a:solidFill>
                  <a:srgbClr val="128AFF"/>
                </a:solidFill>
                <a:latin typeface="Consolas" panose="020B0609020204030204" pitchFamily="49" charset="0"/>
              </a:rPr>
              <a:t>"F"</a:t>
            </a:r>
            <a:r>
              <a:rPr lang="en-US" altLang="en-US" sz="1800" dirty="0">
                <a:solidFill>
                  <a:srgbClr val="000000"/>
                </a:solidFill>
                <a:latin typeface="Consolas" panose="020B0609020204030204" pitchFamily="49" charset="0"/>
              </a:rPr>
              <a:t>);</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   }</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35A107E6-F110-45B7-B09D-6D03800DBE8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794142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F647-CD45-4BCE-841E-9E17AE2E452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5843" name="Text Placeholder 2">
            <a:extLst>
              <a:ext uri="{FF2B5EF4-FFF2-40B4-BE49-F238E27FC236}">
                <a16:creationId xmlns:a16="http://schemas.microsoft.com/office/drawing/2014/main" id="{40B48C28-E6C9-4539-924C-763B72A35A69}"/>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If </a:t>
            </a:r>
            <a:r>
              <a:rPr lang="en-US" altLang="en-US" sz="2300" dirty="0" err="1">
                <a:solidFill>
                  <a:srgbClr val="000000"/>
                </a:solidFill>
                <a:latin typeface="Consolas" panose="020B0609020204030204" pitchFamily="49" charset="0"/>
              </a:rPr>
              <a:t>studentGrade</a:t>
            </a:r>
            <a:r>
              <a:rPr lang="en-US" altLang="en-US" sz="2300" dirty="0">
                <a:solidFill>
                  <a:srgbClr val="000000"/>
                </a:solidFill>
              </a:rPr>
              <a:t> &gt;= 90, the first four conditions will be true, but only the statement in the </a:t>
            </a:r>
            <a:r>
              <a:rPr lang="en-US" altLang="en-US" sz="2300" dirty="0">
                <a:solidFill>
                  <a:srgbClr val="000000"/>
                </a:solidFill>
                <a:latin typeface="Consolas" panose="020B0609020204030204" pitchFamily="49" charset="0"/>
              </a:rPr>
              <a:t>if</a:t>
            </a:r>
            <a:r>
              <a:rPr lang="en-US" altLang="en-US" sz="2300" dirty="0">
                <a:solidFill>
                  <a:srgbClr val="000000"/>
                </a:solidFill>
              </a:rPr>
              <a:t> part of the first </a:t>
            </a:r>
            <a:r>
              <a:rPr lang="en-US" altLang="en-US" sz="2300" dirty="0">
                <a:solidFill>
                  <a:srgbClr val="000000"/>
                </a:solidFill>
                <a:latin typeface="Consolas" panose="020B0609020204030204" pitchFamily="49" charset="0"/>
              </a:rPr>
              <a:t>if</a:t>
            </a:r>
            <a:r>
              <a:rPr lang="en-US" altLang="en-US" sz="2300" dirty="0">
                <a:solidFill>
                  <a:srgbClr val="000000"/>
                </a:solidFill>
              </a:rPr>
              <a:t>…</a:t>
            </a:r>
            <a:r>
              <a:rPr lang="en-US" altLang="en-US" sz="2300" dirty="0">
                <a:solidFill>
                  <a:srgbClr val="000000"/>
                </a:solidFill>
                <a:latin typeface="Consolas" panose="020B0609020204030204" pitchFamily="49" charset="0"/>
              </a:rPr>
              <a:t>else</a:t>
            </a:r>
            <a:r>
              <a:rPr lang="en-US" altLang="en-US" sz="2300" dirty="0">
                <a:solidFill>
                  <a:srgbClr val="000000"/>
                </a:solidFill>
              </a:rPr>
              <a:t> statement will execute. After that, the </a:t>
            </a:r>
            <a:r>
              <a:rPr lang="en-US" altLang="en-US" sz="2300" dirty="0">
                <a:solidFill>
                  <a:srgbClr val="000000"/>
                </a:solidFill>
                <a:latin typeface="Consolas" panose="020B0609020204030204" pitchFamily="49" charset="0"/>
              </a:rPr>
              <a:t>else</a:t>
            </a:r>
            <a:r>
              <a:rPr lang="en-US" altLang="en-US" sz="2300" dirty="0">
                <a:solidFill>
                  <a:srgbClr val="000000"/>
                </a:solidFill>
              </a:rPr>
              <a:t> part of the “outermost” </a:t>
            </a:r>
            <a:r>
              <a:rPr lang="en-US" altLang="en-US" sz="2300" dirty="0">
                <a:solidFill>
                  <a:srgbClr val="000000"/>
                </a:solidFill>
                <a:latin typeface="Consolas" panose="020B0609020204030204" pitchFamily="49" charset="0"/>
              </a:rPr>
              <a:t>if</a:t>
            </a:r>
            <a:r>
              <a:rPr lang="en-US" altLang="en-US" sz="2300" dirty="0">
                <a:solidFill>
                  <a:srgbClr val="000000"/>
                </a:solidFill>
              </a:rPr>
              <a:t>…</a:t>
            </a:r>
            <a:r>
              <a:rPr lang="en-US" altLang="en-US" sz="2300" dirty="0">
                <a:solidFill>
                  <a:srgbClr val="000000"/>
                </a:solidFill>
                <a:latin typeface="Consolas" panose="020B0609020204030204" pitchFamily="49" charset="0"/>
              </a:rPr>
              <a:t>else</a:t>
            </a:r>
            <a:r>
              <a:rPr lang="en-US" altLang="en-US" sz="2300" dirty="0">
                <a:solidFill>
                  <a:srgbClr val="000000"/>
                </a:solidFill>
              </a:rPr>
              <a:t> statement is skipped. </a:t>
            </a:r>
          </a:p>
        </p:txBody>
      </p:sp>
      <p:sp>
        <p:nvSpPr>
          <p:cNvPr id="4" name="Footer Placeholder 3">
            <a:extLst>
              <a:ext uri="{FF2B5EF4-FFF2-40B4-BE49-F238E27FC236}">
                <a16:creationId xmlns:a16="http://schemas.microsoft.com/office/drawing/2014/main" id="{35A107E6-F110-45B7-B09D-6D03800DBE8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16770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75AB-8A40-48D1-B925-90F9D1E43B7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6867" name="Text Placeholder 2">
            <a:extLst>
              <a:ext uri="{FF2B5EF4-FFF2-40B4-BE49-F238E27FC236}">
                <a16:creationId xmlns:a16="http://schemas.microsoft.com/office/drawing/2014/main" id="{6CE0BF77-079D-4957-8CEE-914D4B9C48BE}"/>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Most Java programmers prefer to write the preceding nested </a:t>
            </a:r>
            <a:r>
              <a:rPr lang="en-US" altLang="en-US" sz="2500" dirty="0">
                <a:solidFill>
                  <a:srgbClr val="000000"/>
                </a:solidFill>
                <a:latin typeface="Consolas" panose="020B0609020204030204" pitchFamily="49" charset="0"/>
              </a:rPr>
              <a:t>if</a:t>
            </a:r>
            <a:r>
              <a:rPr lang="en-US" altLang="en-US" sz="2500" dirty="0">
                <a:solidFill>
                  <a:srgbClr val="000000"/>
                </a:solidFill>
              </a:rPr>
              <a:t>…</a:t>
            </a:r>
            <a:r>
              <a:rPr lang="en-US" altLang="en-US" sz="2500" dirty="0">
                <a:solidFill>
                  <a:srgbClr val="000000"/>
                </a:solidFill>
                <a:latin typeface="Consolas" panose="020B0609020204030204" pitchFamily="49" charset="0"/>
              </a:rPr>
              <a:t>else</a:t>
            </a:r>
            <a:r>
              <a:rPr lang="en-US" altLang="en-US" sz="2500" dirty="0">
                <a:solidFill>
                  <a:srgbClr val="000000"/>
                </a:solidFill>
              </a:rPr>
              <a:t> statement as </a:t>
            </a:r>
          </a:p>
          <a:p>
            <a:pPr lvl="2">
              <a:lnSpc>
                <a:spcPct val="90000"/>
              </a:lnSpc>
              <a:buNone/>
            </a:pPr>
            <a:r>
              <a:rPr lang="en-US" altLang="en-US" sz="1900" dirty="0">
                <a:solidFill>
                  <a:srgbClr val="0000FF"/>
                </a:solidFill>
                <a:latin typeface="Consolas" panose="020B0609020204030204" pitchFamily="49" charset="0"/>
              </a:rPr>
              <a:t>	if</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studentGrade</a:t>
            </a:r>
            <a:r>
              <a:rPr lang="en-US" altLang="en-US" sz="1900" dirty="0">
                <a:solidFill>
                  <a:srgbClr val="000000"/>
                </a:solidFill>
                <a:latin typeface="Consolas" panose="020B0609020204030204" pitchFamily="49" charset="0"/>
              </a:rPr>
              <a:t> &gt;= </a:t>
            </a:r>
            <a:r>
              <a:rPr lang="en-US" altLang="en-US" sz="1900" dirty="0">
                <a:solidFill>
                  <a:srgbClr val="128AFF"/>
                </a:solidFill>
                <a:latin typeface="Consolas" panose="020B0609020204030204" pitchFamily="49" charset="0"/>
              </a:rPr>
              <a:t>90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"A"</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else if</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studentGrade</a:t>
            </a:r>
            <a:r>
              <a:rPr lang="en-US" altLang="en-US" sz="1900" dirty="0">
                <a:solidFill>
                  <a:srgbClr val="000000"/>
                </a:solidFill>
                <a:latin typeface="Consolas" panose="020B0609020204030204" pitchFamily="49" charset="0"/>
              </a:rPr>
              <a:t> &gt;= </a:t>
            </a:r>
            <a:r>
              <a:rPr lang="en-US" altLang="en-US" sz="1900" dirty="0">
                <a:solidFill>
                  <a:srgbClr val="128AFF"/>
                </a:solidFill>
                <a:latin typeface="Consolas" panose="020B0609020204030204" pitchFamily="49" charset="0"/>
              </a:rPr>
              <a:t>80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"B"</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else if</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studentGrade</a:t>
            </a:r>
            <a:r>
              <a:rPr lang="en-US" altLang="en-US" sz="1900" dirty="0">
                <a:solidFill>
                  <a:srgbClr val="000000"/>
                </a:solidFill>
                <a:latin typeface="Consolas" panose="020B0609020204030204" pitchFamily="49" charset="0"/>
              </a:rPr>
              <a:t> &gt;= </a:t>
            </a:r>
            <a:r>
              <a:rPr lang="en-US" altLang="en-US" sz="1900" dirty="0">
                <a:solidFill>
                  <a:srgbClr val="128AFF"/>
                </a:solidFill>
                <a:latin typeface="Consolas" panose="020B0609020204030204" pitchFamily="49" charset="0"/>
              </a:rPr>
              <a:t>70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"C"</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else if</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studentGrade</a:t>
            </a:r>
            <a:r>
              <a:rPr lang="en-US" altLang="en-US" sz="1900" dirty="0">
                <a:solidFill>
                  <a:srgbClr val="000000"/>
                </a:solidFill>
                <a:latin typeface="Consolas" panose="020B0609020204030204" pitchFamily="49" charset="0"/>
              </a:rPr>
              <a:t> &gt;= </a:t>
            </a:r>
            <a:r>
              <a:rPr lang="en-US" altLang="en-US" sz="1900" dirty="0">
                <a:solidFill>
                  <a:srgbClr val="128AFF"/>
                </a:solidFill>
                <a:latin typeface="Consolas" panose="020B0609020204030204" pitchFamily="49" charset="0"/>
              </a:rPr>
              <a:t>60</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"D"</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else</a:t>
            </a:r>
            <a:r>
              <a:rPr lang="en-US" altLang="en-US" sz="1900" dirty="0">
                <a:solidFill>
                  <a:srgbClr val="000000"/>
                </a:solidFill>
                <a:latin typeface="Consolas" panose="020B0609020204030204" pitchFamily="49" charset="0"/>
              </a:rPr>
              <a:t> {</a:t>
            </a:r>
            <a:br>
              <a:rPr lang="en-US" altLang="en-US" sz="1900" dirty="0">
                <a:solidFill>
                  <a:srgbClr val="0000FF"/>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System.out.println</a:t>
            </a:r>
            <a:r>
              <a:rPr lang="en-US" altLang="en-US" sz="1900" dirty="0">
                <a:solidFill>
                  <a:srgbClr val="000000"/>
                </a:solidFill>
                <a:latin typeface="Consolas" panose="020B0609020204030204" pitchFamily="49" charset="0"/>
              </a:rPr>
              <a:t>(</a:t>
            </a:r>
            <a:r>
              <a:rPr lang="en-US" altLang="en-US" sz="1900" dirty="0">
                <a:solidFill>
                  <a:srgbClr val="128AFF"/>
                </a:solidFill>
                <a:latin typeface="Consolas" panose="020B0609020204030204" pitchFamily="49" charset="0"/>
              </a:rPr>
              <a:t>"F"</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278EBA65-7595-4F60-ACDD-205D784B4AC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49984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EE0C-24B7-4847-9643-543AA032266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9939" name="Text Placeholder 2">
            <a:extLst>
              <a:ext uri="{FF2B5EF4-FFF2-40B4-BE49-F238E27FC236}">
                <a16:creationId xmlns:a16="http://schemas.microsoft.com/office/drawing/2014/main" id="{9468D8B8-E7DE-4B7A-B6AC-26AB66F167AB}"/>
              </a:ext>
            </a:extLst>
          </p:cNvPr>
          <p:cNvSpPr>
            <a:spLocks noGrp="1"/>
          </p:cNvSpPr>
          <p:nvPr>
            <p:ph type="body" idx="1"/>
          </p:nvPr>
        </p:nvSpPr>
        <p:spPr>
          <a:xfrm>
            <a:off x="609600" y="1341438"/>
            <a:ext cx="9601200" cy="4525962"/>
          </a:xfrm>
        </p:spPr>
        <p:txBody>
          <a:bodyPr/>
          <a:lstStyle/>
          <a:p>
            <a:pPr marL="109537" indent="0">
              <a:lnSpc>
                <a:spcPct val="80000"/>
              </a:lnSpc>
              <a:buNone/>
              <a:defRPr/>
            </a:pPr>
            <a:r>
              <a:rPr lang="en-US" altLang="en-US" sz="2300" b="1" i="1" dirty="0">
                <a:solidFill>
                  <a:srgbClr val="000000"/>
                </a:solidFill>
              </a:rPr>
              <a:t>Dangling-</a:t>
            </a:r>
            <a:r>
              <a:rPr lang="en-US" altLang="en-US" sz="2000" b="1" i="1" dirty="0">
                <a:solidFill>
                  <a:srgbClr val="000000"/>
                </a:solidFill>
                <a:latin typeface="Consolas" panose="020B0609020204030204" pitchFamily="49" charset="0"/>
              </a:rPr>
              <a:t>else</a:t>
            </a:r>
            <a:r>
              <a:rPr lang="en-US" altLang="en-US" sz="2300" b="1" i="1" dirty="0">
                <a:solidFill>
                  <a:srgbClr val="000000"/>
                </a:solidFill>
              </a:rPr>
              <a:t> Problem</a:t>
            </a:r>
          </a:p>
          <a:p>
            <a:pPr>
              <a:lnSpc>
                <a:spcPct val="80000"/>
              </a:lnSpc>
              <a:defRPr/>
            </a:pPr>
            <a:r>
              <a:rPr lang="en-US" dirty="0"/>
              <a:t>Throughout the text, we always enclose control statement bodies in braces ({ and }). This avoids a logic error called the “dangling-else” problem. We investigate this problem in –.</a:t>
            </a:r>
          </a:p>
          <a:p>
            <a:pPr eaLnBrk="1" hangingPunct="1">
              <a:lnSpc>
                <a:spcPct val="80000"/>
              </a:lnSpc>
              <a:defRPr/>
            </a:pPr>
            <a:endParaRPr lang="en-US" altLang="en-US" sz="1800"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93F5F328-B02C-4C49-853A-D7B900906E9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69048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5808-02ED-4564-A5EB-D1934190BC4B}"/>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41987" name="Text Placeholder 2">
            <a:extLst>
              <a:ext uri="{FF2B5EF4-FFF2-40B4-BE49-F238E27FC236}">
                <a16:creationId xmlns:a16="http://schemas.microsoft.com/office/drawing/2014/main" id="{15086180-F52D-429C-B2F1-BA89290F75C0}"/>
              </a:ext>
            </a:extLst>
          </p:cNvPr>
          <p:cNvSpPr>
            <a:spLocks noGrp="1"/>
          </p:cNvSpPr>
          <p:nvPr>
            <p:ph type="body" idx="1"/>
          </p:nvPr>
        </p:nvSpPr>
        <p:spPr>
          <a:xfrm>
            <a:off x="609600" y="1481138"/>
            <a:ext cx="10972800" cy="4525962"/>
          </a:xfrm>
        </p:spPr>
        <p:txBody>
          <a:bodyPr/>
          <a:lstStyle/>
          <a:p>
            <a:pPr marL="109537" indent="0">
              <a:lnSpc>
                <a:spcPct val="80000"/>
              </a:lnSpc>
              <a:buNone/>
              <a:defRPr/>
            </a:pPr>
            <a:r>
              <a:rPr lang="en-US" altLang="en-US" sz="2400" b="1" i="1" dirty="0">
                <a:solidFill>
                  <a:srgbClr val="000000"/>
                </a:solidFill>
              </a:rPr>
              <a:t>Blocks</a:t>
            </a:r>
            <a:endParaRPr lang="en-US" altLang="en-US" sz="2100" b="1" i="1" dirty="0">
              <a:solidFill>
                <a:srgbClr val="000000"/>
              </a:solidFill>
            </a:endParaRPr>
          </a:p>
          <a:p>
            <a:pPr eaLnBrk="1" hangingPunct="1">
              <a:lnSpc>
                <a:spcPct val="80000"/>
              </a:lnSpc>
              <a:defRPr/>
            </a:pPr>
            <a:r>
              <a:rPr lang="en-US" altLang="en-US" sz="2100" dirty="0">
                <a:solidFill>
                  <a:srgbClr val="000000"/>
                </a:solidFill>
              </a:rPr>
              <a:t>The </a:t>
            </a:r>
            <a:r>
              <a:rPr lang="en-US" altLang="en-US" sz="2100" dirty="0">
                <a:solidFill>
                  <a:srgbClr val="000000"/>
                </a:solidFill>
                <a:latin typeface="Consolas" panose="020B0609020204030204" pitchFamily="49" charset="0"/>
              </a:rPr>
              <a:t>if</a:t>
            </a:r>
            <a:r>
              <a:rPr lang="en-US" altLang="en-US" sz="2100" dirty="0">
                <a:solidFill>
                  <a:srgbClr val="000000"/>
                </a:solidFill>
              </a:rPr>
              <a:t> statement normally expects only one statement in its body. </a:t>
            </a:r>
          </a:p>
          <a:p>
            <a:pPr eaLnBrk="1" hangingPunct="1">
              <a:lnSpc>
                <a:spcPct val="80000"/>
              </a:lnSpc>
              <a:defRPr/>
            </a:pPr>
            <a:r>
              <a:rPr lang="en-US" altLang="en-US" sz="2100" dirty="0">
                <a:solidFill>
                  <a:srgbClr val="000000"/>
                </a:solidFill>
              </a:rPr>
              <a:t>To include several statements in the body of an </a:t>
            </a:r>
            <a:r>
              <a:rPr lang="en-US" altLang="en-US" sz="2100" dirty="0">
                <a:solidFill>
                  <a:srgbClr val="000000"/>
                </a:solidFill>
                <a:latin typeface="Consolas" panose="020B0609020204030204" pitchFamily="49" charset="0"/>
              </a:rPr>
              <a:t>if</a:t>
            </a:r>
            <a:r>
              <a:rPr lang="en-US" altLang="en-US" sz="2100" dirty="0">
                <a:solidFill>
                  <a:srgbClr val="000000"/>
                </a:solidFill>
              </a:rPr>
              <a:t> (or the body of an </a:t>
            </a:r>
            <a:r>
              <a:rPr lang="en-US" altLang="en-US" sz="2100" dirty="0">
                <a:solidFill>
                  <a:srgbClr val="000000"/>
                </a:solidFill>
                <a:latin typeface="Consolas" panose="020B0609020204030204" pitchFamily="49" charset="0"/>
              </a:rPr>
              <a:t>else</a:t>
            </a:r>
            <a:r>
              <a:rPr lang="en-US" altLang="en-US" sz="2100" dirty="0">
                <a:solidFill>
                  <a:srgbClr val="000000"/>
                </a:solidFill>
              </a:rPr>
              <a:t> for an </a:t>
            </a:r>
            <a:r>
              <a:rPr lang="en-US" altLang="en-US" sz="2100" dirty="0">
                <a:solidFill>
                  <a:srgbClr val="000000"/>
                </a:solidFill>
                <a:latin typeface="Consolas" panose="020B0609020204030204" pitchFamily="49" charset="0"/>
              </a:rPr>
              <a:t>if</a:t>
            </a:r>
            <a:r>
              <a:rPr lang="en-US" altLang="en-US" sz="2100" dirty="0">
                <a:solidFill>
                  <a:srgbClr val="000000"/>
                </a:solidFill>
              </a:rPr>
              <a:t>…</a:t>
            </a:r>
            <a:r>
              <a:rPr lang="en-US" altLang="en-US" sz="2100" dirty="0">
                <a:solidFill>
                  <a:srgbClr val="000000"/>
                </a:solidFill>
                <a:latin typeface="Consolas" panose="020B0609020204030204" pitchFamily="49" charset="0"/>
              </a:rPr>
              <a:t>else</a:t>
            </a:r>
            <a:r>
              <a:rPr lang="en-US" altLang="en-US" sz="2100" dirty="0">
                <a:solidFill>
                  <a:srgbClr val="000000"/>
                </a:solidFill>
              </a:rPr>
              <a:t> statement), enclose the statements in braces. </a:t>
            </a:r>
          </a:p>
          <a:p>
            <a:pPr eaLnBrk="1" hangingPunct="1">
              <a:lnSpc>
                <a:spcPct val="80000"/>
              </a:lnSpc>
              <a:defRPr/>
            </a:pPr>
            <a:r>
              <a:rPr lang="en-US" altLang="en-US" sz="2100" dirty="0">
                <a:solidFill>
                  <a:srgbClr val="000000"/>
                </a:solidFill>
              </a:rPr>
              <a:t>Statements contained in a pair of braces (such as the body of a method) form a </a:t>
            </a:r>
            <a:r>
              <a:rPr lang="en-US" altLang="en-US" sz="2100" dirty="0">
                <a:solidFill>
                  <a:srgbClr val="0000FF"/>
                </a:solidFill>
              </a:rPr>
              <a:t>block</a:t>
            </a:r>
            <a:r>
              <a:rPr lang="en-US" altLang="en-US" sz="2100" dirty="0">
                <a:solidFill>
                  <a:srgbClr val="000000"/>
                </a:solidFill>
              </a:rPr>
              <a:t>. </a:t>
            </a:r>
          </a:p>
          <a:p>
            <a:pPr eaLnBrk="1" hangingPunct="1">
              <a:lnSpc>
                <a:spcPct val="80000"/>
              </a:lnSpc>
              <a:defRPr/>
            </a:pPr>
            <a:r>
              <a:rPr lang="en-US" altLang="en-US" sz="2100" dirty="0">
                <a:solidFill>
                  <a:srgbClr val="000000"/>
                </a:solidFill>
              </a:rPr>
              <a:t>A block can be placed anywhere in a method that a single statement can be placed. </a:t>
            </a:r>
          </a:p>
          <a:p>
            <a:pPr eaLnBrk="1" hangingPunct="1">
              <a:lnSpc>
                <a:spcPct val="80000"/>
              </a:lnSpc>
              <a:defRPr/>
            </a:pPr>
            <a:r>
              <a:rPr lang="en-US" altLang="en-US" sz="2100" dirty="0">
                <a:solidFill>
                  <a:srgbClr val="000000"/>
                </a:solidFill>
              </a:rPr>
              <a:t>Example: A block in the </a:t>
            </a:r>
            <a:r>
              <a:rPr lang="en-US" altLang="en-US" sz="2100" dirty="0">
                <a:solidFill>
                  <a:srgbClr val="000000"/>
                </a:solidFill>
                <a:latin typeface="Consolas" panose="020B0609020204030204" pitchFamily="49" charset="0"/>
              </a:rPr>
              <a:t>else</a:t>
            </a:r>
            <a:r>
              <a:rPr lang="en-US" altLang="en-US" sz="2100" dirty="0">
                <a:solidFill>
                  <a:srgbClr val="000000"/>
                </a:solidFill>
              </a:rPr>
              <a:t> part of an </a:t>
            </a:r>
            <a:r>
              <a:rPr lang="en-US" altLang="en-US" sz="2100" dirty="0">
                <a:solidFill>
                  <a:srgbClr val="000000"/>
                </a:solidFill>
                <a:latin typeface="Consolas" panose="020B0609020204030204" pitchFamily="49" charset="0"/>
              </a:rPr>
              <a:t>if</a:t>
            </a:r>
            <a:r>
              <a:rPr lang="en-US" altLang="en-US" sz="2100" dirty="0">
                <a:solidFill>
                  <a:srgbClr val="000000"/>
                </a:solidFill>
              </a:rPr>
              <a:t>…</a:t>
            </a:r>
            <a:r>
              <a:rPr lang="en-US" altLang="en-US" sz="2100" dirty="0">
                <a:solidFill>
                  <a:srgbClr val="000000"/>
                </a:solidFill>
                <a:latin typeface="Consolas" panose="020B0609020204030204" pitchFamily="49" charset="0"/>
              </a:rPr>
              <a:t>else</a:t>
            </a:r>
            <a:r>
              <a:rPr lang="en-US" altLang="en-US" sz="2100" dirty="0">
                <a:solidFill>
                  <a:srgbClr val="000000"/>
                </a:solidFill>
              </a:rPr>
              <a:t> statement:</a:t>
            </a:r>
          </a:p>
          <a:p>
            <a:pPr lvl="2" eaLnBrk="1" hangingPunct="1">
              <a:lnSpc>
                <a:spcPct val="80000"/>
              </a:lnSpc>
              <a:buFont typeface="Wingdings 2" panose="05020102010507070707" pitchFamily="18" charset="2"/>
              <a:buNone/>
              <a:defRPr/>
            </a:pPr>
            <a:r>
              <a:rPr lang="en-US" altLang="en-US" sz="1600" dirty="0">
                <a:solidFill>
                  <a:srgbClr val="0000FF"/>
                </a:solidFill>
                <a:latin typeface="Consolas" panose="020B0609020204030204" pitchFamily="49" charset="0"/>
              </a:rPr>
              <a:t>	if</a:t>
            </a:r>
            <a:r>
              <a:rPr lang="en-US" altLang="en-US" sz="1600" dirty="0">
                <a:solidFill>
                  <a:srgbClr val="000000"/>
                </a:solidFill>
                <a:latin typeface="Consolas" panose="020B0609020204030204" pitchFamily="49" charset="0"/>
              </a:rPr>
              <a:t> (grade &gt;= </a:t>
            </a:r>
            <a:r>
              <a:rPr lang="en-US" altLang="en-US" sz="1600" dirty="0">
                <a:solidFill>
                  <a:srgbClr val="128AFF"/>
                </a:solidFill>
                <a:latin typeface="Consolas" panose="020B0609020204030204" pitchFamily="49" charset="0"/>
              </a:rPr>
              <a:t>60</a:t>
            </a:r>
            <a:r>
              <a:rPr lang="en-US" altLang="en-US" sz="1600" dirty="0">
                <a:solidFill>
                  <a:srgbClr val="000000"/>
                </a:solidFill>
                <a:latin typeface="Consolas" panose="020B0609020204030204" pitchFamily="49" charset="0"/>
              </a:rPr>
              <a:t>) {</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System.out.println</a:t>
            </a:r>
            <a:r>
              <a:rPr lang="en-US" altLang="en-US" sz="1600" dirty="0">
                <a:solidFill>
                  <a:srgbClr val="000000"/>
                </a:solidFill>
                <a:latin typeface="Consolas" panose="020B0609020204030204" pitchFamily="49" charset="0"/>
              </a:rPr>
              <a:t>(</a:t>
            </a:r>
            <a:r>
              <a:rPr lang="en-US" altLang="en-US" sz="1600" dirty="0">
                <a:solidFill>
                  <a:srgbClr val="128AFF"/>
                </a:solidFill>
                <a:latin typeface="Consolas" panose="020B0609020204030204" pitchFamily="49" charset="0"/>
              </a:rPr>
              <a:t>"Passed"</a:t>
            </a:r>
            <a:r>
              <a:rPr lang="en-US" altLang="en-US" sz="1600" dirty="0">
                <a:solidFill>
                  <a:srgbClr val="000000"/>
                </a:solidFill>
                <a:latin typeface="Consolas" panose="020B0609020204030204" pitchFamily="49" charset="0"/>
              </a:rPr>
              <a:t>);</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a:t>
            </a:r>
            <a:br>
              <a:rPr lang="en-US" altLang="en-US" sz="1600" dirty="0">
                <a:solidFill>
                  <a:srgbClr val="000000"/>
                </a:solidFill>
                <a:latin typeface="Consolas" panose="020B0609020204030204" pitchFamily="49" charset="0"/>
              </a:rPr>
            </a:br>
            <a:r>
              <a:rPr lang="en-US" altLang="en-US" sz="1600" dirty="0">
                <a:solidFill>
                  <a:srgbClr val="0000FF"/>
                </a:solidFill>
                <a:latin typeface="Consolas" panose="020B0609020204030204" pitchFamily="49" charset="0"/>
              </a:rPr>
              <a:t>else</a:t>
            </a:r>
            <a:r>
              <a:rPr lang="en-US" altLang="en-US" sz="1600" dirty="0">
                <a:solidFill>
                  <a:srgbClr val="000000"/>
                </a:solidFill>
                <a:latin typeface="Consolas" panose="020B0609020204030204" pitchFamily="49" charset="0"/>
              </a:rPr>
              <a:t> {</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System.out.println</a:t>
            </a:r>
            <a:r>
              <a:rPr lang="en-US" altLang="en-US" sz="1600" dirty="0">
                <a:solidFill>
                  <a:srgbClr val="000000"/>
                </a:solidFill>
                <a:latin typeface="Consolas" panose="020B0609020204030204" pitchFamily="49" charset="0"/>
              </a:rPr>
              <a:t>(</a:t>
            </a:r>
            <a:r>
              <a:rPr lang="en-US" altLang="en-US" sz="1600" dirty="0">
                <a:solidFill>
                  <a:srgbClr val="128AFF"/>
                </a:solidFill>
                <a:latin typeface="Consolas" panose="020B0609020204030204" pitchFamily="49" charset="0"/>
              </a:rPr>
              <a:t>"Failed"</a:t>
            </a:r>
            <a:r>
              <a:rPr lang="en-US" altLang="en-US" sz="1600" dirty="0">
                <a:solidFill>
                  <a:srgbClr val="000000"/>
                </a:solidFill>
                <a:latin typeface="Consolas" panose="020B0609020204030204" pitchFamily="49" charset="0"/>
              </a:rPr>
              <a:t>);</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System.out.println</a:t>
            </a:r>
            <a:r>
              <a:rPr lang="en-US" altLang="en-US" sz="1600" dirty="0">
                <a:solidFill>
                  <a:srgbClr val="000000"/>
                </a:solidFill>
                <a:latin typeface="Consolas" panose="020B0609020204030204" pitchFamily="49" charset="0"/>
              </a:rPr>
              <a:t>(</a:t>
            </a:r>
            <a:r>
              <a:rPr lang="en-US" altLang="en-US" sz="1600" dirty="0">
                <a:solidFill>
                  <a:srgbClr val="128AFF"/>
                </a:solidFill>
                <a:latin typeface="Consolas" panose="020B0609020204030204" pitchFamily="49" charset="0"/>
              </a:rPr>
              <a:t>"You must take this course again."</a:t>
            </a:r>
            <a:r>
              <a:rPr lang="en-US" altLang="en-US" sz="1600" dirty="0">
                <a:solidFill>
                  <a:srgbClr val="000000"/>
                </a:solidFill>
                <a:latin typeface="Consolas" panose="020B0609020204030204" pitchFamily="49" charset="0"/>
              </a:rPr>
              <a:t>);</a:t>
            </a:r>
            <a:br>
              <a:rPr lang="en-US" altLang="en-US" sz="1600" dirty="0">
                <a:solidFill>
                  <a:srgbClr val="000000"/>
                </a:solidFill>
                <a:latin typeface="Consolas" panose="020B0609020204030204" pitchFamily="49" charset="0"/>
              </a:rPr>
            </a:br>
            <a:r>
              <a:rPr lang="en-US" altLang="en-US" sz="1600" dirty="0">
                <a:solidFill>
                  <a:srgbClr val="000000"/>
                </a:solidFill>
                <a:latin typeface="Consolas" panose="020B0609020204030204" pitchFamily="49" charset="0"/>
              </a:rPr>
              <a:t>}</a:t>
            </a:r>
          </a:p>
          <a:p>
            <a:pPr eaLnBrk="1" hangingPunct="1">
              <a:lnSpc>
                <a:spcPct val="80000"/>
              </a:lnSpc>
              <a:defRPr/>
            </a:pPr>
            <a:endParaRPr lang="en-US" altLang="en-US" sz="2100" dirty="0">
              <a:solidFill>
                <a:srgbClr val="000000"/>
              </a:solidFill>
            </a:endParaRPr>
          </a:p>
        </p:txBody>
      </p:sp>
      <p:sp>
        <p:nvSpPr>
          <p:cNvPr id="4" name="Footer Placeholder 3">
            <a:extLst>
              <a:ext uri="{FF2B5EF4-FFF2-40B4-BE49-F238E27FC236}">
                <a16:creationId xmlns:a16="http://schemas.microsoft.com/office/drawing/2014/main" id="{83C00232-6802-4FCB-9AA6-F189C55DE2A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96349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3CBE-C2CA-441B-B119-C375D8EC9A7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40963" name="Text Placeholder 2">
            <a:extLst>
              <a:ext uri="{FF2B5EF4-FFF2-40B4-BE49-F238E27FC236}">
                <a16:creationId xmlns:a16="http://schemas.microsoft.com/office/drawing/2014/main" id="{C8941460-C43A-483F-97DD-245E274B34C1}"/>
              </a:ext>
            </a:extLst>
          </p:cNvPr>
          <p:cNvSpPr>
            <a:spLocks noGrp="1"/>
          </p:cNvSpPr>
          <p:nvPr>
            <p:ph type="body" idx="1"/>
          </p:nvPr>
        </p:nvSpPr>
        <p:spPr/>
        <p:txBody>
          <a:bodyPr/>
          <a:lstStyle/>
          <a:p>
            <a:pPr eaLnBrk="1" hangingPunct="1"/>
            <a:r>
              <a:rPr lang="en-US" altLang="en-US" i="1" dirty="0">
                <a:solidFill>
                  <a:srgbClr val="000000"/>
                </a:solidFill>
              </a:rPr>
              <a:t>Syntax errors </a:t>
            </a:r>
            <a:r>
              <a:rPr lang="en-US" altLang="en-US" dirty="0">
                <a:solidFill>
                  <a:srgbClr val="000000"/>
                </a:solidFill>
              </a:rPr>
              <a:t>(e.g., a missing brace) are caught by the compiler. </a:t>
            </a:r>
          </a:p>
          <a:p>
            <a:pPr eaLnBrk="1" hangingPunct="1"/>
            <a:r>
              <a:rPr lang="en-US" altLang="en-US" dirty="0">
                <a:solidFill>
                  <a:srgbClr val="000000"/>
                </a:solidFill>
              </a:rPr>
              <a:t>A </a:t>
            </a:r>
            <a:r>
              <a:rPr lang="en-US" altLang="en-US" dirty="0">
                <a:solidFill>
                  <a:srgbClr val="0000FF"/>
                </a:solidFill>
              </a:rPr>
              <a:t>logic error</a:t>
            </a:r>
            <a:r>
              <a:rPr lang="en-US" altLang="en-US" dirty="0">
                <a:solidFill>
                  <a:srgbClr val="000000"/>
                </a:solidFill>
              </a:rPr>
              <a:t> (e.g., when both braces in a block are left out of the program) has its effect at execution time. </a:t>
            </a:r>
          </a:p>
          <a:p>
            <a:pPr eaLnBrk="1" hangingPunct="1"/>
            <a:r>
              <a:rPr lang="en-US" altLang="en-US" dirty="0">
                <a:solidFill>
                  <a:srgbClr val="000000"/>
                </a:solidFill>
              </a:rPr>
              <a:t>A </a:t>
            </a:r>
            <a:r>
              <a:rPr lang="en-US" altLang="en-US" dirty="0">
                <a:solidFill>
                  <a:srgbClr val="0000FF"/>
                </a:solidFill>
              </a:rPr>
              <a:t>fatal logic error</a:t>
            </a:r>
            <a:r>
              <a:rPr lang="en-US" altLang="en-US" dirty="0">
                <a:solidFill>
                  <a:srgbClr val="000000"/>
                </a:solidFill>
              </a:rPr>
              <a:t> causes a program to fail and terminate prematurely. </a:t>
            </a:r>
          </a:p>
          <a:p>
            <a:pPr eaLnBrk="1" hangingPunct="1"/>
            <a:r>
              <a:rPr lang="en-US" altLang="en-US" dirty="0">
                <a:solidFill>
                  <a:srgbClr val="000000"/>
                </a:solidFill>
              </a:rPr>
              <a:t>A </a:t>
            </a:r>
            <a:r>
              <a:rPr lang="en-US" altLang="en-US" dirty="0">
                <a:solidFill>
                  <a:srgbClr val="0000FF"/>
                </a:solidFill>
              </a:rPr>
              <a:t>nonfatal logic error</a:t>
            </a:r>
            <a:r>
              <a:rPr lang="en-US" altLang="en-US" dirty="0">
                <a:solidFill>
                  <a:srgbClr val="000000"/>
                </a:solidFill>
              </a:rPr>
              <a:t> allows a program to continue executing but causes it to produce incorrect results.</a:t>
            </a:r>
          </a:p>
        </p:txBody>
      </p:sp>
      <p:sp>
        <p:nvSpPr>
          <p:cNvPr id="4" name="Footer Placeholder 3">
            <a:extLst>
              <a:ext uri="{FF2B5EF4-FFF2-40B4-BE49-F238E27FC236}">
                <a16:creationId xmlns:a16="http://schemas.microsoft.com/office/drawing/2014/main" id="{EA4D7D1F-134F-4585-81EB-3B76F8809EC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64220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50E8-AB8A-46BB-BA65-E3EF99C2ED8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41987" name="Text Placeholder 2">
            <a:extLst>
              <a:ext uri="{FF2B5EF4-FFF2-40B4-BE49-F238E27FC236}">
                <a16:creationId xmlns:a16="http://schemas.microsoft.com/office/drawing/2014/main" id="{6355BF41-C82F-4591-9D7E-05947EF90A21}"/>
              </a:ext>
            </a:extLst>
          </p:cNvPr>
          <p:cNvSpPr>
            <a:spLocks noGrp="1"/>
          </p:cNvSpPr>
          <p:nvPr>
            <p:ph type="body" idx="1"/>
          </p:nvPr>
        </p:nvSpPr>
        <p:spPr/>
        <p:txBody>
          <a:bodyPr/>
          <a:lstStyle/>
          <a:p>
            <a:pPr eaLnBrk="1" hangingPunct="1"/>
            <a:r>
              <a:rPr lang="en-US" altLang="en-US" dirty="0">
                <a:solidFill>
                  <a:srgbClr val="000000"/>
                </a:solidFill>
              </a:rPr>
              <a:t>Just as a block can be placed anywhere a single statement can be placed, it’s also possible to have an empty statement. </a:t>
            </a:r>
          </a:p>
          <a:p>
            <a:pPr eaLnBrk="1" hangingPunct="1"/>
            <a:r>
              <a:rPr lang="en-US" altLang="en-US" dirty="0">
                <a:solidFill>
                  <a:srgbClr val="000000"/>
                </a:solidFill>
              </a:rPr>
              <a:t>The empty statement is represented by placing a semicolon (</a:t>
            </a:r>
            <a:r>
              <a:rPr lang="en-US" altLang="en-US" dirty="0">
                <a:solidFill>
                  <a:srgbClr val="000000"/>
                </a:solidFill>
                <a:latin typeface="Consolas" panose="020B0609020204030204" pitchFamily="49" charset="0"/>
              </a:rPr>
              <a:t>;</a:t>
            </a:r>
            <a:r>
              <a:rPr lang="en-US" altLang="en-US" dirty="0">
                <a:solidFill>
                  <a:srgbClr val="000000"/>
                </a:solidFill>
              </a:rPr>
              <a:t>) where a statement would normally be.</a:t>
            </a:r>
          </a:p>
        </p:txBody>
      </p:sp>
      <p:sp>
        <p:nvSpPr>
          <p:cNvPr id="4" name="Footer Placeholder 3">
            <a:extLst>
              <a:ext uri="{FF2B5EF4-FFF2-40B4-BE49-F238E27FC236}">
                <a16:creationId xmlns:a16="http://schemas.microsoft.com/office/drawing/2014/main" id="{5773B15A-290A-43EA-BF1A-4403C55BB6B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84631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5">
            <a:extLst>
              <a:ext uri="{FF2B5EF4-FFF2-40B4-BE49-F238E27FC236}">
                <a16:creationId xmlns:a16="http://schemas.microsoft.com/office/drawing/2014/main" id="{A53B853F-7ED6-4BAD-BDEC-CA05B13FA40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5550"/>
            <a:ext cx="12192000" cy="4406900"/>
          </a:xfrm>
          <a:prstGeom prst="rect">
            <a:avLst/>
          </a:prstGeom>
        </p:spPr>
      </p:pic>
      <p:sp>
        <p:nvSpPr>
          <p:cNvPr id="2" name="Footer Placeholder 1">
            <a:extLst>
              <a:ext uri="{FF2B5EF4-FFF2-40B4-BE49-F238E27FC236}">
                <a16:creationId xmlns:a16="http://schemas.microsoft.com/office/drawing/2014/main" id="{E9C1D63F-C5AA-426A-8A0E-230B2C746EB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42129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6351-48D5-413D-A2DB-4A125FDB38A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p>
        </p:txBody>
      </p:sp>
      <p:sp>
        <p:nvSpPr>
          <p:cNvPr id="33795" name="Text Placeholder 2">
            <a:extLst>
              <a:ext uri="{FF2B5EF4-FFF2-40B4-BE49-F238E27FC236}">
                <a16:creationId xmlns:a16="http://schemas.microsoft.com/office/drawing/2014/main" id="{5160545D-C60E-4392-94AD-D2F95DB1FC4E}"/>
              </a:ext>
            </a:extLst>
          </p:cNvPr>
          <p:cNvSpPr>
            <a:spLocks noGrp="1"/>
          </p:cNvSpPr>
          <p:nvPr>
            <p:ph type="body" idx="1"/>
          </p:nvPr>
        </p:nvSpPr>
        <p:spPr/>
        <p:txBody>
          <a:bodyPr/>
          <a:lstStyle/>
          <a:p>
            <a:pPr marL="109537" indent="0">
              <a:lnSpc>
                <a:spcPct val="80000"/>
              </a:lnSpc>
              <a:buNone/>
              <a:defRPr/>
            </a:pPr>
            <a:r>
              <a:rPr lang="en-US" altLang="en-US" sz="2400" b="1" i="1" dirty="0"/>
              <a:t>Conditional operator (</a:t>
            </a:r>
            <a:r>
              <a:rPr lang="en-US" altLang="en-US" sz="2400" b="1" i="1" dirty="0">
                <a:latin typeface="Consolas" panose="020B0609020204030204" pitchFamily="49" charset="0"/>
              </a:rPr>
              <a:t>?:</a:t>
            </a:r>
            <a:r>
              <a:rPr lang="en-US" altLang="en-US" sz="2400" b="1" i="1" dirty="0"/>
              <a:t>)</a:t>
            </a:r>
          </a:p>
          <a:p>
            <a:pPr eaLnBrk="1" hangingPunct="1">
              <a:lnSpc>
                <a:spcPct val="80000"/>
              </a:lnSpc>
              <a:defRPr/>
            </a:pPr>
            <a:r>
              <a:rPr lang="en-US" altLang="en-US" sz="2400" dirty="0">
                <a:solidFill>
                  <a:srgbClr val="0000FF"/>
                </a:solidFill>
              </a:rPr>
              <a:t>Conditional operator </a:t>
            </a:r>
            <a:r>
              <a:rPr lang="en-US" altLang="en-US" sz="2400" dirty="0">
                <a:solidFill>
                  <a:srgbClr val="000000"/>
                </a:solidFill>
              </a:rPr>
              <a:t>(</a:t>
            </a:r>
            <a:r>
              <a:rPr lang="en-US" altLang="en-US" sz="2400" dirty="0">
                <a:solidFill>
                  <a:srgbClr val="0000FF"/>
                </a:solidFill>
                <a:latin typeface="Consolas" panose="020B0609020204030204" pitchFamily="49" charset="0"/>
              </a:rPr>
              <a:t>?:</a:t>
            </a:r>
            <a:r>
              <a:rPr lang="en-US" altLang="en-US" sz="2400" dirty="0">
                <a:solidFill>
                  <a:srgbClr val="000000"/>
                </a:solidFill>
              </a:rPr>
              <a:t>)—shorthand </a:t>
            </a:r>
            <a:r>
              <a:rPr lang="en-US" altLang="en-US" sz="2400" dirty="0">
                <a:solidFill>
                  <a:srgbClr val="000000"/>
                </a:solidFill>
                <a:latin typeface="Consolas" panose="020B0609020204030204" pitchFamily="49" charset="0"/>
              </a:rPr>
              <a:t>if</a:t>
            </a:r>
            <a:r>
              <a:rPr lang="en-US" altLang="en-US" sz="2400" dirty="0">
                <a:solidFill>
                  <a:srgbClr val="000000"/>
                </a:solidFill>
              </a:rPr>
              <a:t>…</a:t>
            </a:r>
            <a:r>
              <a:rPr lang="en-US" altLang="en-US" sz="2400" dirty="0">
                <a:solidFill>
                  <a:srgbClr val="000000"/>
                </a:solidFill>
                <a:latin typeface="Consolas" panose="020B0609020204030204" pitchFamily="49" charset="0"/>
              </a:rPr>
              <a:t>else</a:t>
            </a:r>
            <a:r>
              <a:rPr lang="en-US" altLang="en-US" sz="2400" dirty="0">
                <a:solidFill>
                  <a:srgbClr val="000000"/>
                </a:solidFill>
              </a:rPr>
              <a:t>. </a:t>
            </a:r>
          </a:p>
          <a:p>
            <a:pPr eaLnBrk="1" hangingPunct="1">
              <a:lnSpc>
                <a:spcPct val="80000"/>
              </a:lnSpc>
              <a:defRPr/>
            </a:pPr>
            <a:r>
              <a:rPr lang="en-US" altLang="en-US" sz="2400" dirty="0">
                <a:solidFill>
                  <a:srgbClr val="0000FF"/>
                </a:solidFill>
              </a:rPr>
              <a:t>Ternary operator</a:t>
            </a:r>
            <a:r>
              <a:rPr lang="en-US" altLang="en-US" sz="2400" dirty="0">
                <a:solidFill>
                  <a:srgbClr val="000000"/>
                </a:solidFill>
              </a:rPr>
              <a:t> (takes </a:t>
            </a:r>
            <a:r>
              <a:rPr lang="en-US" altLang="en-US" sz="2400" i="1" dirty="0">
                <a:solidFill>
                  <a:srgbClr val="000000"/>
                </a:solidFill>
              </a:rPr>
              <a:t>three</a:t>
            </a:r>
            <a:r>
              <a:rPr lang="en-US" altLang="en-US" sz="2400" dirty="0">
                <a:solidFill>
                  <a:srgbClr val="000000"/>
                </a:solidFill>
              </a:rPr>
              <a:t> operands)</a:t>
            </a:r>
          </a:p>
          <a:p>
            <a:pPr eaLnBrk="1" hangingPunct="1">
              <a:lnSpc>
                <a:spcPct val="80000"/>
              </a:lnSpc>
              <a:defRPr/>
            </a:pPr>
            <a:r>
              <a:rPr lang="en-US" altLang="en-US" sz="2400" dirty="0">
                <a:solidFill>
                  <a:srgbClr val="000000"/>
                </a:solidFill>
              </a:rPr>
              <a:t>Operands and </a:t>
            </a:r>
            <a:r>
              <a:rPr lang="en-US" altLang="en-US" sz="2400" dirty="0">
                <a:solidFill>
                  <a:srgbClr val="000000"/>
                </a:solidFill>
                <a:latin typeface="Consolas" panose="020B0609020204030204" pitchFamily="49" charset="0"/>
              </a:rPr>
              <a:t>?:</a:t>
            </a:r>
            <a:r>
              <a:rPr lang="en-US" altLang="en-US" sz="2400" dirty="0">
                <a:solidFill>
                  <a:srgbClr val="000000"/>
                </a:solidFill>
              </a:rPr>
              <a:t> form a </a:t>
            </a:r>
            <a:r>
              <a:rPr lang="en-US" altLang="en-US" sz="2400" dirty="0">
                <a:solidFill>
                  <a:srgbClr val="0000FF"/>
                </a:solidFill>
              </a:rPr>
              <a:t>conditional expression</a:t>
            </a:r>
          </a:p>
          <a:p>
            <a:pPr eaLnBrk="1" hangingPunct="1">
              <a:lnSpc>
                <a:spcPct val="80000"/>
              </a:lnSpc>
              <a:defRPr/>
            </a:pPr>
            <a:r>
              <a:rPr lang="en-US" altLang="en-US" sz="2400" dirty="0">
                <a:solidFill>
                  <a:srgbClr val="000000"/>
                </a:solidFill>
              </a:rPr>
              <a:t>Operand to the left of the </a:t>
            </a:r>
            <a:r>
              <a:rPr lang="en-US" altLang="en-US" sz="2400" dirty="0">
                <a:solidFill>
                  <a:srgbClr val="000000"/>
                </a:solidFill>
                <a:latin typeface="Consolas" panose="020B0609020204030204" pitchFamily="49" charset="0"/>
              </a:rPr>
              <a:t>?</a:t>
            </a:r>
            <a:r>
              <a:rPr lang="en-US" altLang="en-US" sz="2400" dirty="0">
                <a:solidFill>
                  <a:srgbClr val="000000"/>
                </a:solidFill>
              </a:rPr>
              <a:t> is a </a:t>
            </a:r>
            <a:r>
              <a:rPr lang="en-US" altLang="en-US" sz="2400" dirty="0" err="1">
                <a:solidFill>
                  <a:srgbClr val="0000FF"/>
                </a:solidFill>
                <a:latin typeface="Consolas" panose="020B0609020204030204" pitchFamily="49" charset="0"/>
              </a:rPr>
              <a:t>boolean</a:t>
            </a:r>
            <a:r>
              <a:rPr lang="en-US" altLang="en-US" sz="2400" dirty="0">
                <a:solidFill>
                  <a:srgbClr val="000000"/>
                </a:solidFill>
              </a:rPr>
              <a:t> </a:t>
            </a:r>
            <a:r>
              <a:rPr lang="en-US" altLang="en-US" sz="2400" dirty="0">
                <a:solidFill>
                  <a:srgbClr val="0000FF"/>
                </a:solidFill>
              </a:rPr>
              <a:t>expression</a:t>
            </a:r>
            <a:r>
              <a:rPr lang="en-US" altLang="en-US" sz="2400" dirty="0">
                <a:solidFill>
                  <a:srgbClr val="000000"/>
                </a:solidFill>
              </a:rPr>
              <a:t>—evaluates to a </a:t>
            </a:r>
            <a:r>
              <a:rPr lang="en-US" altLang="en-US" sz="2400" dirty="0" err="1">
                <a:solidFill>
                  <a:srgbClr val="000000"/>
                </a:solidFill>
                <a:latin typeface="Consolas" panose="020B0609020204030204" pitchFamily="49" charset="0"/>
              </a:rPr>
              <a:t>boolean</a:t>
            </a:r>
            <a:r>
              <a:rPr lang="en-US" altLang="en-US" sz="2400" dirty="0">
                <a:solidFill>
                  <a:srgbClr val="000000"/>
                </a:solidFill>
              </a:rPr>
              <a:t> value (</a:t>
            </a:r>
            <a:r>
              <a:rPr lang="en-US" altLang="en-US" sz="2400" dirty="0">
                <a:solidFill>
                  <a:srgbClr val="0000FF"/>
                </a:solidFill>
                <a:latin typeface="Consolas" panose="020B0609020204030204" pitchFamily="49" charset="0"/>
              </a:rPr>
              <a:t>true</a:t>
            </a:r>
            <a:r>
              <a:rPr lang="en-US" altLang="en-US" sz="2400" dirty="0">
                <a:solidFill>
                  <a:srgbClr val="000000"/>
                </a:solidFill>
              </a:rPr>
              <a:t> or </a:t>
            </a:r>
            <a:r>
              <a:rPr lang="en-US" altLang="en-US" sz="2400" dirty="0">
                <a:solidFill>
                  <a:srgbClr val="0000FF"/>
                </a:solidFill>
                <a:latin typeface="Consolas" panose="020B0609020204030204" pitchFamily="49" charset="0"/>
              </a:rPr>
              <a:t>false</a:t>
            </a:r>
            <a:r>
              <a:rPr lang="en-US" altLang="en-US" sz="2400" dirty="0">
                <a:solidFill>
                  <a:srgbClr val="000000"/>
                </a:solidFill>
              </a:rPr>
              <a:t>)</a:t>
            </a:r>
          </a:p>
          <a:p>
            <a:pPr eaLnBrk="1" hangingPunct="1">
              <a:lnSpc>
                <a:spcPct val="80000"/>
              </a:lnSpc>
              <a:defRPr/>
            </a:pPr>
            <a:r>
              <a:rPr lang="en-US" altLang="en-US" sz="2400" dirty="0">
                <a:solidFill>
                  <a:srgbClr val="000000"/>
                </a:solidFill>
              </a:rPr>
              <a:t>Second operand (between the </a:t>
            </a:r>
            <a:r>
              <a:rPr lang="en-US" altLang="en-US" sz="2400" dirty="0">
                <a:solidFill>
                  <a:srgbClr val="000000"/>
                </a:solidFill>
                <a:latin typeface="Consolas" panose="020B0609020204030204" pitchFamily="49" charset="0"/>
              </a:rPr>
              <a:t>?</a:t>
            </a:r>
            <a:r>
              <a:rPr lang="en-US" altLang="en-US" sz="2400" dirty="0">
                <a:solidFill>
                  <a:srgbClr val="000000"/>
                </a:solidFill>
              </a:rPr>
              <a:t> and </a:t>
            </a:r>
            <a:r>
              <a:rPr lang="en-US" altLang="en-US" sz="2400" dirty="0">
                <a:solidFill>
                  <a:srgbClr val="000000"/>
                </a:solidFill>
                <a:latin typeface="Consolas" panose="020B0609020204030204" pitchFamily="49" charset="0"/>
              </a:rPr>
              <a:t>:</a:t>
            </a:r>
            <a:r>
              <a:rPr lang="en-US" altLang="en-US" sz="2400" dirty="0">
                <a:solidFill>
                  <a:srgbClr val="000000"/>
                </a:solidFill>
              </a:rPr>
              <a:t>) is the value if the </a:t>
            </a:r>
            <a:r>
              <a:rPr lang="en-US" altLang="en-US" sz="2400" dirty="0" err="1">
                <a:solidFill>
                  <a:srgbClr val="000000"/>
                </a:solidFill>
                <a:latin typeface="Consolas" panose="020B0609020204030204" pitchFamily="49" charset="0"/>
              </a:rPr>
              <a:t>boolean</a:t>
            </a:r>
            <a:r>
              <a:rPr lang="en-US" altLang="en-US" sz="2400" dirty="0">
                <a:solidFill>
                  <a:srgbClr val="000000"/>
                </a:solidFill>
              </a:rPr>
              <a:t> expression is </a:t>
            </a:r>
            <a:r>
              <a:rPr lang="en-US" altLang="en-US" sz="2400" dirty="0">
                <a:solidFill>
                  <a:srgbClr val="000000"/>
                </a:solidFill>
                <a:latin typeface="Consolas" panose="020B0609020204030204" pitchFamily="49" charset="0"/>
              </a:rPr>
              <a:t>true</a:t>
            </a:r>
          </a:p>
          <a:p>
            <a:pPr eaLnBrk="1" hangingPunct="1">
              <a:lnSpc>
                <a:spcPct val="80000"/>
              </a:lnSpc>
              <a:defRPr/>
            </a:pPr>
            <a:r>
              <a:rPr lang="en-US" altLang="en-US" sz="2400" dirty="0">
                <a:solidFill>
                  <a:srgbClr val="000000"/>
                </a:solidFill>
              </a:rPr>
              <a:t>Third operand (to the right of the </a:t>
            </a:r>
            <a:r>
              <a:rPr lang="en-US" altLang="en-US" sz="2400" dirty="0">
                <a:solidFill>
                  <a:srgbClr val="000000"/>
                </a:solidFill>
                <a:latin typeface="Consolas" panose="020B0609020204030204" pitchFamily="49" charset="0"/>
              </a:rPr>
              <a:t>:</a:t>
            </a:r>
            <a:r>
              <a:rPr lang="en-US" altLang="en-US" sz="2400" dirty="0">
                <a:solidFill>
                  <a:srgbClr val="000000"/>
                </a:solidFill>
              </a:rPr>
              <a:t>) is the value if the </a:t>
            </a:r>
            <a:r>
              <a:rPr lang="en-US" altLang="en-US" sz="2400" dirty="0" err="1">
                <a:solidFill>
                  <a:srgbClr val="000000"/>
                </a:solidFill>
                <a:latin typeface="Consolas" panose="020B0609020204030204" pitchFamily="49" charset="0"/>
              </a:rPr>
              <a:t>boolean</a:t>
            </a:r>
            <a:r>
              <a:rPr lang="en-US" altLang="en-US" sz="2400" dirty="0">
                <a:solidFill>
                  <a:srgbClr val="000000"/>
                </a:solidFill>
              </a:rPr>
              <a:t> expression evaluates to </a:t>
            </a:r>
            <a:r>
              <a:rPr lang="en-US" altLang="en-US" sz="2400" dirty="0">
                <a:solidFill>
                  <a:srgbClr val="000000"/>
                </a:solidFill>
                <a:latin typeface="Consolas" panose="020B0609020204030204" pitchFamily="49" charset="0"/>
              </a:rPr>
              <a:t>false</a:t>
            </a:r>
            <a:r>
              <a:rPr lang="en-US" altLang="en-US" sz="2400" dirty="0">
                <a:solidFill>
                  <a:srgbClr val="000000"/>
                </a:solidFill>
              </a:rPr>
              <a:t>. </a:t>
            </a:r>
          </a:p>
        </p:txBody>
      </p:sp>
      <p:sp>
        <p:nvSpPr>
          <p:cNvPr id="4" name="Footer Placeholder 3">
            <a:extLst>
              <a:ext uri="{FF2B5EF4-FFF2-40B4-BE49-F238E27FC236}">
                <a16:creationId xmlns:a16="http://schemas.microsoft.com/office/drawing/2014/main" id="{93DE119B-D4FC-4300-A6D0-F091B05EBDF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2173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04">
            <a:extLst>
              <a:ext uri="{FF2B5EF4-FFF2-40B4-BE49-F238E27FC236}">
                <a16:creationId xmlns:a16="http://schemas.microsoft.com/office/drawing/2014/main" id="{C10AE61F-8391-4024-ABC3-A988C878E57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98538" y="0"/>
            <a:ext cx="10193337" cy="6858000"/>
          </a:xfrm>
          <a:prstGeom prst="rect">
            <a:avLst/>
          </a:prstGeom>
        </p:spPr>
      </p:pic>
      <p:sp>
        <p:nvSpPr>
          <p:cNvPr id="2" name="Footer Placeholder 1">
            <a:extLst>
              <a:ext uri="{FF2B5EF4-FFF2-40B4-BE49-F238E27FC236}">
                <a16:creationId xmlns:a16="http://schemas.microsoft.com/office/drawing/2014/main" id="{2F44613F-807D-49E0-BBB3-5250B8B44B7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67204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2674-A25D-499D-A5BA-02784823C862}"/>
              </a:ext>
            </a:extLst>
          </p:cNvPr>
          <p:cNvSpPr>
            <a:spLocks noGrp="1"/>
          </p:cNvSpPr>
          <p:nvPr>
            <p:ph type="title"/>
          </p:nvPr>
        </p:nvSpPr>
        <p:spPr/>
        <p:txBody>
          <a:bodyPr>
            <a:normAutofit/>
          </a:bodyPr>
          <a:lstStyle/>
          <a:p>
            <a:pPr>
              <a:defRPr/>
            </a:pPr>
            <a:r>
              <a:rPr lang="en-US" dirty="0">
                <a:solidFill>
                  <a:srgbClr val="24B5A1"/>
                </a:solidFill>
                <a:latin typeface="Calibri" panose="020F0502020204030204" pitchFamily="34" charset="0"/>
                <a:cs typeface="Calibri" panose="020F0502020204030204" pitchFamily="34" charset="0"/>
              </a:rPr>
              <a:t>4.6</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Double-Selection Statement (Cont.)</a:t>
            </a:r>
            <a:endParaRPr lang="en-US" dirty="0"/>
          </a:p>
        </p:txBody>
      </p:sp>
      <p:sp>
        <p:nvSpPr>
          <p:cNvPr id="45059" name="Text Placeholder 2">
            <a:extLst>
              <a:ext uri="{FF2B5EF4-FFF2-40B4-BE49-F238E27FC236}">
                <a16:creationId xmlns:a16="http://schemas.microsoft.com/office/drawing/2014/main" id="{C2656404-2651-4C55-B946-1D25F380B9D0}"/>
              </a:ext>
            </a:extLst>
          </p:cNvPr>
          <p:cNvSpPr>
            <a:spLocks noGrp="1"/>
          </p:cNvSpPr>
          <p:nvPr>
            <p:ph type="body" idx="1"/>
          </p:nvPr>
        </p:nvSpPr>
        <p:spPr/>
        <p:txBody>
          <a:bodyPr/>
          <a:lstStyle/>
          <a:p>
            <a:pPr eaLnBrk="1" hangingPunct="1">
              <a:lnSpc>
                <a:spcPct val="80000"/>
              </a:lnSpc>
            </a:pPr>
            <a:r>
              <a:rPr lang="en-US" altLang="en-US" sz="2800" dirty="0">
                <a:solidFill>
                  <a:srgbClr val="000000"/>
                </a:solidFill>
              </a:rPr>
              <a:t>Example:</a:t>
            </a:r>
          </a:p>
          <a:p>
            <a:pPr lvl="2" eaLnBrk="1" hangingPunct="1">
              <a:lnSpc>
                <a:spcPct val="80000"/>
              </a:lnSpc>
              <a:buFont typeface="Wingdings 2" panose="05020102010507070707" pitchFamily="18" charset="2"/>
              <a:buNone/>
            </a:pPr>
            <a:r>
              <a:rPr lang="en-US" altLang="en-US" sz="2000" dirty="0" err="1">
                <a:solidFill>
                  <a:srgbClr val="000000"/>
                </a:solidFill>
                <a:latin typeface="Consolas" panose="020B0609020204030204" pitchFamily="49" charset="0"/>
              </a:rPr>
              <a:t>System.out.println</a:t>
            </a:r>
            <a:r>
              <a:rPr lang="en-US" altLang="en-US" sz="2000" dirty="0">
                <a:solidFill>
                  <a:srgbClr val="000000"/>
                </a:solidFill>
                <a:latin typeface="Consolas" panose="020B0609020204030204" pitchFamily="49" charset="0"/>
              </a:rPr>
              <a:t>( </a:t>
            </a:r>
            <a:br>
              <a:rPr lang="en-US" altLang="en-US" sz="2000" dirty="0">
                <a:solidFill>
                  <a:srgbClr val="000000"/>
                </a:solidFill>
                <a:latin typeface="Consolas" panose="020B0609020204030204" pitchFamily="49" charset="0"/>
              </a:rPr>
            </a:b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studentGrade</a:t>
            </a:r>
            <a:r>
              <a:rPr lang="en-US" altLang="en-US" sz="2000" dirty="0">
                <a:solidFill>
                  <a:srgbClr val="000000"/>
                </a:solidFill>
              </a:rPr>
              <a:t> </a:t>
            </a:r>
            <a:r>
              <a:rPr lang="en-US" altLang="en-US" sz="2000" dirty="0">
                <a:solidFill>
                  <a:srgbClr val="000000"/>
                </a:solidFill>
                <a:latin typeface="Consolas" panose="020B0609020204030204" pitchFamily="49" charset="0"/>
              </a:rPr>
              <a:t>&gt;=</a:t>
            </a:r>
            <a:r>
              <a:rPr lang="en-US" altLang="en-US" sz="2000" dirty="0">
                <a:solidFill>
                  <a:srgbClr val="000000"/>
                </a:solidFill>
              </a:rPr>
              <a:t> </a:t>
            </a:r>
            <a:r>
              <a:rPr lang="en-US" altLang="en-US" sz="2000" dirty="0">
                <a:solidFill>
                  <a:srgbClr val="128AFF"/>
                </a:solidFill>
                <a:latin typeface="Consolas" panose="020B0609020204030204" pitchFamily="49" charset="0"/>
              </a:rPr>
              <a:t>60</a:t>
            </a:r>
            <a:r>
              <a:rPr lang="en-US" altLang="en-US" sz="2000" dirty="0">
                <a:solidFill>
                  <a:srgbClr val="000000"/>
                </a:solidFill>
                <a:latin typeface="Consolas" panose="020B0609020204030204" pitchFamily="49" charset="0"/>
              </a:rPr>
              <a:t> ? </a:t>
            </a:r>
            <a:r>
              <a:rPr lang="en-US" altLang="en-US" sz="2000" dirty="0">
                <a:solidFill>
                  <a:srgbClr val="128AFF"/>
                </a:solidFill>
                <a:latin typeface="Consolas" panose="020B0609020204030204" pitchFamily="49" charset="0"/>
              </a:rPr>
              <a:t>"Passed"</a:t>
            </a:r>
            <a:r>
              <a:rPr lang="en-US" altLang="en-US" sz="2000" dirty="0">
                <a:solidFill>
                  <a:srgbClr val="000000"/>
                </a:solidFill>
              </a:rPr>
              <a:t> </a:t>
            </a:r>
            <a:r>
              <a:rPr lang="en-US" altLang="en-US" sz="2000" dirty="0">
                <a:solidFill>
                  <a:srgbClr val="000000"/>
                </a:solidFill>
                <a:latin typeface="Consolas" panose="020B0609020204030204" pitchFamily="49" charset="0"/>
              </a:rPr>
              <a:t>:</a:t>
            </a:r>
            <a:r>
              <a:rPr lang="en-US" altLang="en-US" sz="2000" dirty="0">
                <a:solidFill>
                  <a:srgbClr val="000000"/>
                </a:solidFill>
              </a:rPr>
              <a:t> </a:t>
            </a:r>
            <a:r>
              <a:rPr lang="en-US" altLang="en-US" sz="2000" dirty="0">
                <a:solidFill>
                  <a:srgbClr val="128AFF"/>
                </a:solidFill>
                <a:latin typeface="Consolas" panose="020B0609020204030204" pitchFamily="49" charset="0"/>
              </a:rPr>
              <a:t>"Failed"</a:t>
            </a:r>
            <a:r>
              <a:rPr lang="en-US" altLang="en-US" sz="2000" dirty="0">
                <a:solidFill>
                  <a:srgbClr val="000000"/>
                </a:solidFill>
                <a:latin typeface="Consolas" panose="020B0609020204030204" pitchFamily="49" charset="0"/>
              </a:rPr>
              <a:t>);</a:t>
            </a:r>
          </a:p>
          <a:p>
            <a:pPr eaLnBrk="1" hangingPunct="1">
              <a:lnSpc>
                <a:spcPct val="80000"/>
              </a:lnSpc>
            </a:pPr>
            <a:r>
              <a:rPr lang="en-US" altLang="en-US" sz="2800" dirty="0">
                <a:solidFill>
                  <a:srgbClr val="000000"/>
                </a:solidFill>
              </a:rPr>
              <a:t>Evaluates to the string </a:t>
            </a:r>
            <a:r>
              <a:rPr lang="en-US" altLang="en-US" sz="2800" dirty="0">
                <a:solidFill>
                  <a:srgbClr val="000000"/>
                </a:solidFill>
                <a:latin typeface="Consolas" panose="020B0609020204030204" pitchFamily="49" charset="0"/>
              </a:rPr>
              <a:t>"Passed"</a:t>
            </a:r>
            <a:r>
              <a:rPr lang="en-US" altLang="en-US" sz="2800" dirty="0">
                <a:solidFill>
                  <a:srgbClr val="000000"/>
                </a:solidFill>
              </a:rPr>
              <a:t> if the </a:t>
            </a:r>
            <a:r>
              <a:rPr lang="en-US" altLang="en-US" sz="2800" dirty="0" err="1">
                <a:solidFill>
                  <a:srgbClr val="000000"/>
                </a:solidFill>
                <a:latin typeface="Consolas" panose="020B0609020204030204" pitchFamily="49" charset="0"/>
              </a:rPr>
              <a:t>boolean</a:t>
            </a:r>
            <a:r>
              <a:rPr lang="en-US" altLang="en-US" sz="2800" dirty="0">
                <a:solidFill>
                  <a:srgbClr val="000000"/>
                </a:solidFill>
              </a:rPr>
              <a:t> expression </a:t>
            </a:r>
            <a:r>
              <a:rPr lang="en-US" altLang="en-US" sz="2800" dirty="0" err="1">
                <a:solidFill>
                  <a:srgbClr val="000000"/>
                </a:solidFill>
                <a:latin typeface="Consolas" panose="020B0609020204030204" pitchFamily="49" charset="0"/>
              </a:rPr>
              <a:t>studentGrade</a:t>
            </a:r>
            <a:r>
              <a:rPr lang="en-US" altLang="en-US" sz="2800" dirty="0">
                <a:solidFill>
                  <a:srgbClr val="000000"/>
                </a:solidFill>
              </a:rPr>
              <a:t> </a:t>
            </a:r>
            <a:r>
              <a:rPr lang="en-US" altLang="en-US" sz="2800" dirty="0">
                <a:solidFill>
                  <a:srgbClr val="000000"/>
                </a:solidFill>
                <a:latin typeface="Consolas" panose="020B0609020204030204" pitchFamily="49" charset="0"/>
              </a:rPr>
              <a:t>&gt;=</a:t>
            </a:r>
            <a:r>
              <a:rPr lang="en-US" altLang="en-US" sz="2800" dirty="0">
                <a:solidFill>
                  <a:srgbClr val="000000"/>
                </a:solidFill>
              </a:rPr>
              <a:t> </a:t>
            </a:r>
            <a:r>
              <a:rPr lang="en-US" altLang="en-US" sz="2800" dirty="0">
                <a:solidFill>
                  <a:srgbClr val="000000"/>
                </a:solidFill>
                <a:latin typeface="Consolas" panose="020B0609020204030204" pitchFamily="49" charset="0"/>
              </a:rPr>
              <a:t>60</a:t>
            </a:r>
            <a:r>
              <a:rPr lang="en-US" altLang="en-US" sz="2800" dirty="0">
                <a:solidFill>
                  <a:srgbClr val="000000"/>
                </a:solidFill>
              </a:rPr>
              <a:t> is true and to the string </a:t>
            </a:r>
            <a:r>
              <a:rPr lang="en-US" altLang="en-US" sz="2800" dirty="0">
                <a:solidFill>
                  <a:srgbClr val="000000"/>
                </a:solidFill>
                <a:latin typeface="Consolas" panose="020B0609020204030204" pitchFamily="49" charset="0"/>
              </a:rPr>
              <a:t>"Failed"</a:t>
            </a:r>
            <a:r>
              <a:rPr lang="en-US" altLang="en-US" sz="2800" dirty="0">
                <a:solidFill>
                  <a:srgbClr val="000000"/>
                </a:solidFill>
              </a:rPr>
              <a:t> if it is false. </a:t>
            </a:r>
          </a:p>
          <a:p>
            <a:endParaRPr lang="en-US" altLang="en-US" dirty="0"/>
          </a:p>
        </p:txBody>
      </p:sp>
      <p:sp>
        <p:nvSpPr>
          <p:cNvPr id="4" name="Footer Placeholder 3">
            <a:extLst>
              <a:ext uri="{FF2B5EF4-FFF2-40B4-BE49-F238E27FC236}">
                <a16:creationId xmlns:a16="http://schemas.microsoft.com/office/drawing/2014/main" id="{050E31FD-B7EE-44B5-8438-1E1ACE69706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52451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6">
            <a:extLst>
              <a:ext uri="{FF2B5EF4-FFF2-40B4-BE49-F238E27FC236}">
                <a16:creationId xmlns:a16="http://schemas.microsoft.com/office/drawing/2014/main" id="{4A989835-BF35-4EDF-845D-9BA2B2882D0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16100"/>
            <a:ext cx="12192000" cy="3224213"/>
          </a:xfrm>
          <a:prstGeom prst="rect">
            <a:avLst/>
          </a:prstGeom>
        </p:spPr>
      </p:pic>
      <p:sp>
        <p:nvSpPr>
          <p:cNvPr id="2" name="Footer Placeholder 1">
            <a:extLst>
              <a:ext uri="{FF2B5EF4-FFF2-40B4-BE49-F238E27FC236}">
                <a16:creationId xmlns:a16="http://schemas.microsoft.com/office/drawing/2014/main" id="{948D7C8A-903C-45A3-A0B9-B7E21AE92A2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60928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9840-1FD3-49C0-8324-1BC07DE06533}"/>
              </a:ext>
            </a:extLst>
          </p:cNvPr>
          <p:cNvSpPr>
            <a:spLocks noGrp="1"/>
          </p:cNvSpPr>
          <p:nvPr>
            <p:ph type="title"/>
          </p:nvPr>
        </p:nvSpPr>
        <p:spPr/>
        <p:txBody>
          <a:bodyPr>
            <a:normAutofit/>
          </a:bodyPr>
          <a:lstStyle/>
          <a:p>
            <a:pPr>
              <a:defRPr/>
            </a:pPr>
            <a:r>
              <a:rPr lang="en-US" dirty="0">
                <a:solidFill>
                  <a:srgbClr val="24B5A1"/>
                </a:solidFill>
                <a:latin typeface="Calibri" panose="020F0502020204030204" pitchFamily="34" charset="0"/>
                <a:cs typeface="Calibri" panose="020F0502020204030204" pitchFamily="34" charset="0"/>
              </a:rPr>
              <a:t>4.7</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 </a:t>
            </a:r>
            <a:r>
              <a:rPr lang="en-US" dirty="0">
                <a:solidFill>
                  <a:srgbClr val="3380E6"/>
                </a:solidFill>
                <a:latin typeface="Consolas" panose="020B0609020204030204" pitchFamily="49" charset="0"/>
              </a:rPr>
              <a:t>Student</a:t>
            </a:r>
            <a:r>
              <a:rPr lang="en-US" dirty="0">
                <a:solidFill>
                  <a:srgbClr val="3380E6"/>
                </a:solidFill>
                <a:latin typeface="Calibri" panose="020F0502020204030204" pitchFamily="34" charset="0"/>
              </a:rPr>
              <a:t> Class: Nested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Statement</a:t>
            </a:r>
            <a:endParaRPr lang="en-US" dirty="0"/>
          </a:p>
        </p:txBody>
      </p:sp>
      <p:sp>
        <p:nvSpPr>
          <p:cNvPr id="34819" name="Text Placeholder 2">
            <a:extLst>
              <a:ext uri="{FF2B5EF4-FFF2-40B4-BE49-F238E27FC236}">
                <a16:creationId xmlns:a16="http://schemas.microsoft.com/office/drawing/2014/main" id="{7464C2F1-B5AD-439B-89DB-736D1A860C95}"/>
              </a:ext>
            </a:extLst>
          </p:cNvPr>
          <p:cNvSpPr>
            <a:spLocks noGrp="1"/>
          </p:cNvSpPr>
          <p:nvPr>
            <p:ph type="body" idx="1"/>
          </p:nvPr>
        </p:nvSpPr>
        <p:spPr>
          <a:xfrm>
            <a:off x="609600" y="1371601"/>
            <a:ext cx="10972800" cy="4525963"/>
          </a:xfrm>
        </p:spPr>
        <p:txBody>
          <a:bodyPr/>
          <a:lstStyle/>
          <a:p>
            <a:pPr marL="109537" indent="0">
              <a:lnSpc>
                <a:spcPct val="80000"/>
              </a:lnSpc>
              <a:buNone/>
              <a:defRPr/>
            </a:pPr>
            <a:r>
              <a:rPr lang="en-US" altLang="en-US" sz="3200" b="1" i="1" dirty="0">
                <a:solidFill>
                  <a:srgbClr val="000000"/>
                </a:solidFill>
              </a:rPr>
              <a:t>Class </a:t>
            </a:r>
            <a:r>
              <a:rPr lang="en-US" altLang="en-US" sz="2800" b="1" i="1" dirty="0">
                <a:solidFill>
                  <a:srgbClr val="000000"/>
                </a:solidFill>
                <a:latin typeface="Consolas" panose="020B0609020204030204" pitchFamily="49" charset="0"/>
              </a:rPr>
              <a:t>Student</a:t>
            </a:r>
            <a:endParaRPr lang="en-US" altLang="en-US" sz="3200" b="1" i="1" dirty="0">
              <a:solidFill>
                <a:srgbClr val="000000"/>
              </a:solidFill>
              <a:latin typeface="Consolas" panose="020B0609020204030204" pitchFamily="49" charset="0"/>
            </a:endParaRPr>
          </a:p>
          <a:p>
            <a:pPr eaLnBrk="1" hangingPunct="1">
              <a:lnSpc>
                <a:spcPct val="80000"/>
              </a:lnSpc>
              <a:defRPr/>
            </a:pPr>
            <a:r>
              <a:rPr lang="en-US" altLang="en-US" sz="2800" dirty="0">
                <a:solidFill>
                  <a:srgbClr val="000000"/>
                </a:solidFill>
              </a:rPr>
              <a:t>Class </a:t>
            </a:r>
            <a:r>
              <a:rPr lang="en-US" altLang="en-US" sz="2400" dirty="0">
                <a:solidFill>
                  <a:srgbClr val="000000"/>
                </a:solidFill>
                <a:latin typeface="Consolas" panose="020B0609020204030204" pitchFamily="49" charset="0"/>
              </a:rPr>
              <a:t>Student</a:t>
            </a:r>
            <a:r>
              <a:rPr lang="en-US" altLang="en-US" sz="2800" dirty="0">
                <a:solidFill>
                  <a:srgbClr val="000000"/>
                </a:solidFill>
              </a:rPr>
              <a:t> (Fig. 4.4) stores a student’s name and average and provides methods for manipulating these values. </a:t>
            </a:r>
          </a:p>
          <a:p>
            <a:pPr eaLnBrk="1" hangingPunct="1">
              <a:lnSpc>
                <a:spcPct val="80000"/>
              </a:lnSpc>
              <a:defRPr/>
            </a:pPr>
            <a:r>
              <a:rPr lang="en-US" altLang="en-US" sz="2800" dirty="0">
                <a:solidFill>
                  <a:srgbClr val="000000"/>
                </a:solidFill>
              </a:rPr>
              <a:t>The class contains: </a:t>
            </a:r>
          </a:p>
          <a:p>
            <a:pPr lvl="1" eaLnBrk="1" hangingPunct="1">
              <a:lnSpc>
                <a:spcPct val="80000"/>
              </a:lnSpc>
              <a:defRPr/>
            </a:pPr>
            <a:r>
              <a:rPr lang="en-US" altLang="en-US" sz="2400" dirty="0">
                <a:solidFill>
                  <a:srgbClr val="000000"/>
                </a:solidFill>
              </a:rPr>
              <a:t>instance variable </a:t>
            </a:r>
            <a:r>
              <a:rPr lang="en-US" altLang="en-US" sz="2400" dirty="0">
                <a:solidFill>
                  <a:srgbClr val="000000"/>
                </a:solidFill>
                <a:latin typeface="Consolas" panose="020B0609020204030204" pitchFamily="49" charset="0"/>
              </a:rPr>
              <a:t>name</a:t>
            </a:r>
            <a:r>
              <a:rPr lang="en-US" altLang="en-US" sz="2400" dirty="0">
                <a:solidFill>
                  <a:srgbClr val="000000"/>
                </a:solidFill>
              </a:rPr>
              <a:t> of type </a:t>
            </a:r>
            <a:r>
              <a:rPr lang="en-US" altLang="en-US" sz="2400" dirty="0">
                <a:solidFill>
                  <a:srgbClr val="000000"/>
                </a:solidFill>
                <a:latin typeface="Consolas" panose="020B0609020204030204" pitchFamily="49" charset="0"/>
              </a:rPr>
              <a:t>String</a:t>
            </a:r>
            <a:r>
              <a:rPr lang="en-US" altLang="en-US" sz="2400" dirty="0">
                <a:solidFill>
                  <a:srgbClr val="000000"/>
                </a:solidFill>
              </a:rPr>
              <a:t> to store a </a:t>
            </a:r>
            <a:r>
              <a:rPr lang="en-US" altLang="en-US" sz="2400" dirty="0">
                <a:solidFill>
                  <a:srgbClr val="000000"/>
                </a:solidFill>
                <a:latin typeface="Consolas" panose="020B0609020204030204" pitchFamily="49" charset="0"/>
              </a:rPr>
              <a:t>Student</a:t>
            </a:r>
            <a:r>
              <a:rPr lang="en-US" altLang="en-US" sz="2400" dirty="0">
                <a:solidFill>
                  <a:srgbClr val="000000"/>
                </a:solidFill>
              </a:rPr>
              <a:t>’s name</a:t>
            </a:r>
          </a:p>
          <a:p>
            <a:pPr lvl="1" eaLnBrk="1" hangingPunct="1">
              <a:lnSpc>
                <a:spcPct val="80000"/>
              </a:lnSpc>
              <a:defRPr/>
            </a:pPr>
            <a:r>
              <a:rPr lang="en-US" altLang="en-US" sz="2400" dirty="0">
                <a:solidFill>
                  <a:srgbClr val="000000"/>
                </a:solidFill>
              </a:rPr>
              <a:t>instance variable </a:t>
            </a:r>
            <a:r>
              <a:rPr lang="en-US" altLang="en-US" sz="2400" dirty="0">
                <a:solidFill>
                  <a:srgbClr val="000000"/>
                </a:solidFill>
                <a:latin typeface="Consolas" panose="020B0609020204030204" pitchFamily="49" charset="0"/>
              </a:rPr>
              <a:t>average</a:t>
            </a:r>
            <a:r>
              <a:rPr lang="en-US" altLang="en-US" sz="2400" dirty="0">
                <a:solidFill>
                  <a:srgbClr val="000000"/>
                </a:solidFill>
              </a:rPr>
              <a:t> of type </a:t>
            </a:r>
            <a:r>
              <a:rPr lang="en-US" altLang="en-US" sz="2400" dirty="0">
                <a:solidFill>
                  <a:srgbClr val="000000"/>
                </a:solidFill>
                <a:latin typeface="Consolas" panose="020B0609020204030204" pitchFamily="49" charset="0"/>
              </a:rPr>
              <a:t>double</a:t>
            </a:r>
            <a:r>
              <a:rPr lang="en-US" altLang="en-US" sz="2400" dirty="0">
                <a:solidFill>
                  <a:srgbClr val="000000"/>
                </a:solidFill>
              </a:rPr>
              <a:t> to store a </a:t>
            </a:r>
            <a:r>
              <a:rPr lang="en-US" altLang="en-US" sz="2400" dirty="0">
                <a:solidFill>
                  <a:srgbClr val="000000"/>
                </a:solidFill>
                <a:latin typeface="Consolas" panose="020B0609020204030204" pitchFamily="49" charset="0"/>
              </a:rPr>
              <a:t>Student</a:t>
            </a:r>
            <a:r>
              <a:rPr lang="en-US" altLang="en-US" sz="2400" dirty="0">
                <a:solidFill>
                  <a:srgbClr val="000000"/>
                </a:solidFill>
              </a:rPr>
              <a:t>’s average in a course</a:t>
            </a:r>
          </a:p>
          <a:p>
            <a:pPr lvl="1" eaLnBrk="1" hangingPunct="1">
              <a:lnSpc>
                <a:spcPct val="80000"/>
              </a:lnSpc>
              <a:defRPr/>
            </a:pPr>
            <a:r>
              <a:rPr lang="en-US" altLang="en-US" sz="2400" dirty="0">
                <a:solidFill>
                  <a:srgbClr val="000000"/>
                </a:solidFill>
              </a:rPr>
              <a:t>a constructor that initializes the </a:t>
            </a:r>
            <a:r>
              <a:rPr lang="en-US" altLang="en-US" sz="2400" dirty="0">
                <a:solidFill>
                  <a:srgbClr val="000000"/>
                </a:solidFill>
                <a:latin typeface="Consolas" panose="020B0609020204030204" pitchFamily="49" charset="0"/>
              </a:rPr>
              <a:t>name</a:t>
            </a:r>
            <a:r>
              <a:rPr lang="en-US" altLang="en-US" sz="2400" dirty="0">
                <a:solidFill>
                  <a:srgbClr val="000000"/>
                </a:solidFill>
              </a:rPr>
              <a:t> and </a:t>
            </a:r>
            <a:r>
              <a:rPr lang="en-US" altLang="en-US" sz="2400" dirty="0">
                <a:solidFill>
                  <a:srgbClr val="000000"/>
                </a:solidFill>
                <a:latin typeface="Consolas" panose="020B0609020204030204" pitchFamily="49" charset="0"/>
              </a:rPr>
              <a:t>average</a:t>
            </a:r>
            <a:endParaRPr lang="en-US" altLang="en-US" sz="2400" dirty="0">
              <a:solidFill>
                <a:srgbClr val="000000"/>
              </a:solidFill>
            </a:endParaRPr>
          </a:p>
          <a:p>
            <a:pPr lvl="1" eaLnBrk="1" hangingPunct="1">
              <a:lnSpc>
                <a:spcPct val="80000"/>
              </a:lnSpc>
              <a:defRPr/>
            </a:pPr>
            <a:r>
              <a:rPr lang="en-US" altLang="en-US" sz="2400" dirty="0">
                <a:solidFill>
                  <a:srgbClr val="000000"/>
                </a:solidFill>
              </a:rPr>
              <a:t>methods </a:t>
            </a:r>
            <a:r>
              <a:rPr lang="en-US" altLang="en-US" sz="2400" dirty="0" err="1">
                <a:solidFill>
                  <a:srgbClr val="000000"/>
                </a:solidFill>
                <a:latin typeface="Consolas" panose="020B0609020204030204" pitchFamily="49" charset="0"/>
              </a:rPr>
              <a:t>setName</a:t>
            </a:r>
            <a:r>
              <a:rPr lang="en-US" altLang="en-US" sz="2400" dirty="0">
                <a:solidFill>
                  <a:srgbClr val="000000"/>
                </a:solidFill>
              </a:rPr>
              <a:t> and </a:t>
            </a:r>
            <a:r>
              <a:rPr lang="en-US" altLang="en-US" sz="2400" dirty="0" err="1">
                <a:solidFill>
                  <a:srgbClr val="000000"/>
                </a:solidFill>
                <a:latin typeface="Consolas" panose="020B0609020204030204" pitchFamily="49" charset="0"/>
              </a:rPr>
              <a:t>getName</a:t>
            </a:r>
            <a:r>
              <a:rPr lang="en-US" altLang="en-US" sz="2400" dirty="0">
                <a:solidFill>
                  <a:srgbClr val="000000"/>
                </a:solidFill>
              </a:rPr>
              <a:t> to set and get the </a:t>
            </a:r>
            <a:r>
              <a:rPr lang="en-US" altLang="en-US" sz="2400" dirty="0">
                <a:solidFill>
                  <a:srgbClr val="000000"/>
                </a:solidFill>
                <a:latin typeface="Consolas" panose="020B0609020204030204" pitchFamily="49" charset="0"/>
              </a:rPr>
              <a:t>Student</a:t>
            </a:r>
            <a:r>
              <a:rPr lang="en-US" altLang="en-US" sz="2400" dirty="0">
                <a:solidFill>
                  <a:srgbClr val="000000"/>
                </a:solidFill>
              </a:rPr>
              <a:t>’s name</a:t>
            </a:r>
          </a:p>
          <a:p>
            <a:pPr lvl="1" eaLnBrk="1" hangingPunct="1">
              <a:lnSpc>
                <a:spcPct val="80000"/>
              </a:lnSpc>
              <a:defRPr/>
            </a:pPr>
            <a:r>
              <a:rPr lang="en-US" altLang="en-US" sz="2400" dirty="0">
                <a:solidFill>
                  <a:srgbClr val="000000"/>
                </a:solidFill>
              </a:rPr>
              <a:t>methods </a:t>
            </a:r>
            <a:r>
              <a:rPr lang="en-US" altLang="en-US" sz="2400" dirty="0" err="1">
                <a:solidFill>
                  <a:srgbClr val="000000"/>
                </a:solidFill>
                <a:latin typeface="Consolas" panose="020B0609020204030204" pitchFamily="49" charset="0"/>
              </a:rPr>
              <a:t>setAverage</a:t>
            </a:r>
            <a:r>
              <a:rPr lang="en-US" altLang="en-US" sz="2400" dirty="0">
                <a:solidFill>
                  <a:srgbClr val="000000"/>
                </a:solidFill>
              </a:rPr>
              <a:t> and </a:t>
            </a:r>
            <a:r>
              <a:rPr lang="en-US" altLang="en-US" sz="2400" dirty="0" err="1">
                <a:solidFill>
                  <a:srgbClr val="000000"/>
                </a:solidFill>
                <a:latin typeface="Consolas" panose="020B0609020204030204" pitchFamily="49" charset="0"/>
              </a:rPr>
              <a:t>getAverage</a:t>
            </a:r>
            <a:r>
              <a:rPr lang="en-US" altLang="en-US" sz="2400" dirty="0">
                <a:solidFill>
                  <a:srgbClr val="000000"/>
                </a:solidFill>
              </a:rPr>
              <a:t> to </a:t>
            </a:r>
            <a:r>
              <a:rPr lang="en-US" altLang="en-US" sz="2400" i="1" dirty="0">
                <a:solidFill>
                  <a:srgbClr val="000000"/>
                </a:solidFill>
              </a:rPr>
              <a:t>set</a:t>
            </a:r>
            <a:r>
              <a:rPr lang="en-US" altLang="en-US" sz="2400" dirty="0">
                <a:solidFill>
                  <a:srgbClr val="000000"/>
                </a:solidFill>
              </a:rPr>
              <a:t> and </a:t>
            </a:r>
            <a:r>
              <a:rPr lang="en-US" altLang="en-US" sz="2400" i="1" dirty="0">
                <a:solidFill>
                  <a:srgbClr val="000000"/>
                </a:solidFill>
              </a:rPr>
              <a:t>get</a:t>
            </a:r>
            <a:r>
              <a:rPr lang="en-US" altLang="en-US" sz="2400" dirty="0">
                <a:solidFill>
                  <a:srgbClr val="000000"/>
                </a:solidFill>
              </a:rPr>
              <a:t> the </a:t>
            </a:r>
            <a:r>
              <a:rPr lang="en-US" altLang="en-US" sz="2400" dirty="0">
                <a:solidFill>
                  <a:srgbClr val="000000"/>
                </a:solidFill>
                <a:latin typeface="Consolas" panose="020B0609020204030204" pitchFamily="49" charset="0"/>
              </a:rPr>
              <a:t>Student</a:t>
            </a:r>
            <a:r>
              <a:rPr lang="en-US" altLang="en-US" sz="2400" dirty="0">
                <a:solidFill>
                  <a:srgbClr val="000000"/>
                </a:solidFill>
              </a:rPr>
              <a:t>’s average</a:t>
            </a:r>
          </a:p>
          <a:p>
            <a:pPr lvl="1" eaLnBrk="1" hangingPunct="1">
              <a:lnSpc>
                <a:spcPct val="80000"/>
              </a:lnSpc>
              <a:defRPr/>
            </a:pPr>
            <a:r>
              <a:rPr lang="en-US" altLang="en-US" sz="2400" dirty="0">
                <a:solidFill>
                  <a:srgbClr val="000000"/>
                </a:solidFill>
              </a:rPr>
              <a:t>method </a:t>
            </a:r>
            <a:r>
              <a:rPr lang="en-US" altLang="en-US" sz="2400" dirty="0" err="1">
                <a:solidFill>
                  <a:srgbClr val="000000"/>
                </a:solidFill>
                <a:latin typeface="Consolas" panose="020B0609020204030204" pitchFamily="49" charset="0"/>
              </a:rPr>
              <a:t>getLetterGrade</a:t>
            </a:r>
            <a:r>
              <a:rPr lang="en-US" altLang="en-US" sz="2400" dirty="0">
                <a:solidFill>
                  <a:srgbClr val="000000"/>
                </a:solidFill>
              </a:rPr>
              <a:t>, which uses nested </a:t>
            </a:r>
            <a:r>
              <a:rPr lang="en-US" altLang="en-US" sz="2400" dirty="0">
                <a:solidFill>
                  <a:srgbClr val="000000"/>
                </a:solidFill>
                <a:latin typeface="Consolas" panose="020B0609020204030204" pitchFamily="49" charset="0"/>
              </a:rPr>
              <a:t>if…else</a:t>
            </a:r>
            <a:r>
              <a:rPr lang="en-US" altLang="en-US" sz="2400" dirty="0">
                <a:solidFill>
                  <a:srgbClr val="000000"/>
                </a:solidFill>
              </a:rPr>
              <a:t> statements to determine the </a:t>
            </a:r>
            <a:r>
              <a:rPr lang="en-US" altLang="en-US" sz="2400" dirty="0">
                <a:solidFill>
                  <a:srgbClr val="000000"/>
                </a:solidFill>
                <a:latin typeface="Consolas" panose="020B0609020204030204" pitchFamily="49" charset="0"/>
              </a:rPr>
              <a:t>Student</a:t>
            </a:r>
            <a:r>
              <a:rPr lang="en-US" altLang="en-US" sz="2400" dirty="0">
                <a:solidFill>
                  <a:srgbClr val="000000"/>
                </a:solidFill>
              </a:rPr>
              <a:t>’s letter grade based on the </a:t>
            </a:r>
            <a:r>
              <a:rPr lang="en-US" altLang="en-US" sz="2400" dirty="0">
                <a:solidFill>
                  <a:srgbClr val="000000"/>
                </a:solidFill>
                <a:latin typeface="Consolas" panose="020B0609020204030204" pitchFamily="49" charset="0"/>
              </a:rPr>
              <a:t>Student</a:t>
            </a:r>
            <a:r>
              <a:rPr lang="en-US" altLang="en-US" sz="2400" dirty="0">
                <a:solidFill>
                  <a:srgbClr val="000000"/>
                </a:solidFill>
              </a:rPr>
              <a:t>’s average </a:t>
            </a:r>
          </a:p>
          <a:p>
            <a:pPr lvl="1">
              <a:defRPr/>
            </a:pPr>
            <a:endParaRPr lang="en-US" altLang="en-US" sz="2400" dirty="0"/>
          </a:p>
        </p:txBody>
      </p:sp>
      <p:sp>
        <p:nvSpPr>
          <p:cNvPr id="4" name="Footer Placeholder 3">
            <a:extLst>
              <a:ext uri="{FF2B5EF4-FFF2-40B4-BE49-F238E27FC236}">
                <a16:creationId xmlns:a16="http://schemas.microsoft.com/office/drawing/2014/main" id="{B29C2152-B624-41C8-912B-43BC65319AB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90648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7">
            <a:extLst>
              <a:ext uri="{FF2B5EF4-FFF2-40B4-BE49-F238E27FC236}">
                <a16:creationId xmlns:a16="http://schemas.microsoft.com/office/drawing/2014/main" id="{4459BC3C-9BC1-44FF-973C-6E6420A527B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DABED984-831D-457F-8527-DD99DA08103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09799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8">
            <a:extLst>
              <a:ext uri="{FF2B5EF4-FFF2-40B4-BE49-F238E27FC236}">
                <a16:creationId xmlns:a16="http://schemas.microsoft.com/office/drawing/2014/main" id="{6D39E43B-03A4-475B-84EB-EBF33ECE0EE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2" name="Footer Placeholder 1">
            <a:extLst>
              <a:ext uri="{FF2B5EF4-FFF2-40B4-BE49-F238E27FC236}">
                <a16:creationId xmlns:a16="http://schemas.microsoft.com/office/drawing/2014/main" id="{583F4C11-E1F5-46A3-95BA-274C3E49B84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62468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19">
            <a:extLst>
              <a:ext uri="{FF2B5EF4-FFF2-40B4-BE49-F238E27FC236}">
                <a16:creationId xmlns:a16="http://schemas.microsoft.com/office/drawing/2014/main" id="{D4FD3974-23AD-4F81-8FD7-2A8CB7ED6CF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553DD978-75DE-4D6A-9535-BFE02EB4E6F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520573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0">
            <a:extLst>
              <a:ext uri="{FF2B5EF4-FFF2-40B4-BE49-F238E27FC236}">
                <a16:creationId xmlns:a16="http://schemas.microsoft.com/office/drawing/2014/main" id="{A5681EB0-BDDA-4CB7-90EC-341448E3C8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a16="http://schemas.microsoft.com/office/drawing/2014/main" id="{3B52340A-6B33-4F9B-B943-A845E10BBE0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5194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20AA-421D-43FD-8235-095E96918CEB}"/>
              </a:ext>
            </a:extLst>
          </p:cNvPr>
          <p:cNvSpPr>
            <a:spLocks noGrp="1"/>
          </p:cNvSpPr>
          <p:nvPr>
            <p:ph type="title"/>
          </p:nvPr>
        </p:nvSpPr>
        <p:spPr/>
        <p:txBody>
          <a:bodyPr>
            <a:normAutofit/>
          </a:bodyPr>
          <a:lstStyle/>
          <a:p>
            <a:pPr>
              <a:defRPr/>
            </a:pPr>
            <a:r>
              <a:rPr lang="en-US" dirty="0">
                <a:solidFill>
                  <a:srgbClr val="24B5A1"/>
                </a:solidFill>
                <a:latin typeface="Calibri" panose="020F0502020204030204" pitchFamily="34" charset="0"/>
                <a:cs typeface="Calibri" panose="020F0502020204030204" pitchFamily="34" charset="0"/>
              </a:rPr>
              <a:t>4.7</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 </a:t>
            </a:r>
            <a:r>
              <a:rPr lang="en-US" dirty="0">
                <a:solidFill>
                  <a:srgbClr val="3380E6"/>
                </a:solidFill>
                <a:latin typeface="Consolas" panose="020B0609020204030204" pitchFamily="49" charset="0"/>
              </a:rPr>
              <a:t>Student</a:t>
            </a:r>
            <a:r>
              <a:rPr lang="en-US" dirty="0">
                <a:solidFill>
                  <a:srgbClr val="3380E6"/>
                </a:solidFill>
                <a:latin typeface="Calibri" panose="020F0502020204030204" pitchFamily="34" charset="0"/>
              </a:rPr>
              <a:t> Class: Nested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Statement (Cont.)</a:t>
            </a:r>
            <a:endParaRPr lang="en-US" dirty="0"/>
          </a:p>
        </p:txBody>
      </p:sp>
      <p:sp>
        <p:nvSpPr>
          <p:cNvPr id="48131" name="Text Placeholder 2">
            <a:extLst>
              <a:ext uri="{FF2B5EF4-FFF2-40B4-BE49-F238E27FC236}">
                <a16:creationId xmlns:a16="http://schemas.microsoft.com/office/drawing/2014/main" id="{08BB6038-851B-477F-A5DD-CE3A287F1961}"/>
              </a:ext>
            </a:extLst>
          </p:cNvPr>
          <p:cNvSpPr>
            <a:spLocks noGrp="1"/>
          </p:cNvSpPr>
          <p:nvPr>
            <p:ph type="body" idx="1"/>
          </p:nvPr>
        </p:nvSpPr>
        <p:spPr/>
        <p:txBody>
          <a:bodyPr/>
          <a:lstStyle/>
          <a:p>
            <a:pPr eaLnBrk="1" hangingPunct="1">
              <a:lnSpc>
                <a:spcPct val="80000"/>
              </a:lnSpc>
            </a:pPr>
            <a:r>
              <a:rPr lang="en-US" altLang="en-US" sz="2800" dirty="0">
                <a:solidFill>
                  <a:srgbClr val="000000"/>
                </a:solidFill>
              </a:rPr>
              <a:t>The constructor and method </a:t>
            </a:r>
            <a:r>
              <a:rPr lang="en-US" altLang="en-US" sz="2800" dirty="0" err="1">
                <a:solidFill>
                  <a:srgbClr val="000000"/>
                </a:solidFill>
                <a:latin typeface="Consolas" panose="020B0609020204030204" pitchFamily="49" charset="0"/>
              </a:rPr>
              <a:t>setAverage</a:t>
            </a:r>
            <a:r>
              <a:rPr lang="en-US" altLang="en-US" sz="2800" dirty="0">
                <a:solidFill>
                  <a:srgbClr val="000000"/>
                </a:solidFill>
              </a:rPr>
              <a:t> each use </a:t>
            </a:r>
            <a:r>
              <a:rPr lang="en-US" altLang="en-US" sz="2800" i="1" dirty="0">
                <a:solidFill>
                  <a:srgbClr val="000000"/>
                </a:solidFill>
              </a:rPr>
              <a:t>nested </a:t>
            </a:r>
            <a:r>
              <a:rPr lang="en-US" altLang="en-US" sz="2800" i="1" dirty="0">
                <a:solidFill>
                  <a:srgbClr val="000000"/>
                </a:solidFill>
                <a:latin typeface="Consolas" panose="020B0609020204030204" pitchFamily="49" charset="0"/>
              </a:rPr>
              <a:t>if</a:t>
            </a:r>
            <a:r>
              <a:rPr lang="en-US" altLang="en-US" sz="2800" i="1" dirty="0">
                <a:solidFill>
                  <a:srgbClr val="000000"/>
                </a:solidFill>
              </a:rPr>
              <a:t> statements </a:t>
            </a:r>
            <a:r>
              <a:rPr lang="en-US" altLang="en-US" sz="2800" dirty="0">
                <a:solidFill>
                  <a:srgbClr val="000000"/>
                </a:solidFill>
              </a:rPr>
              <a:t>to </a:t>
            </a:r>
            <a:r>
              <a:rPr lang="en-US" altLang="en-US" sz="2800" i="1" dirty="0">
                <a:solidFill>
                  <a:srgbClr val="000000"/>
                </a:solidFill>
              </a:rPr>
              <a:t>validate</a:t>
            </a:r>
            <a:r>
              <a:rPr lang="en-US" altLang="en-US" sz="2800" dirty="0">
                <a:solidFill>
                  <a:srgbClr val="000000"/>
                </a:solidFill>
              </a:rPr>
              <a:t> the value used to set the </a:t>
            </a:r>
            <a:r>
              <a:rPr lang="en-US" altLang="en-US" sz="2800" dirty="0">
                <a:solidFill>
                  <a:srgbClr val="000000"/>
                </a:solidFill>
                <a:latin typeface="Consolas" panose="020B0609020204030204" pitchFamily="49" charset="0"/>
              </a:rPr>
              <a:t>average</a:t>
            </a:r>
            <a:r>
              <a:rPr lang="en-US" altLang="en-US" sz="2800" dirty="0">
                <a:solidFill>
                  <a:srgbClr val="000000"/>
                </a:solidFill>
              </a:rPr>
              <a:t>—these statements ensure that the value is greater than </a:t>
            </a:r>
            <a:r>
              <a:rPr lang="en-US" altLang="en-US" sz="2800" dirty="0">
                <a:solidFill>
                  <a:srgbClr val="000000"/>
                </a:solidFill>
                <a:latin typeface="Consolas" panose="020B0609020204030204" pitchFamily="49" charset="0"/>
              </a:rPr>
              <a:t>0.0</a:t>
            </a:r>
            <a:r>
              <a:rPr lang="en-US" altLang="en-US" sz="2800" dirty="0">
                <a:solidFill>
                  <a:srgbClr val="000000"/>
                </a:solidFill>
              </a:rPr>
              <a:t> </a:t>
            </a:r>
            <a:r>
              <a:rPr lang="en-US" altLang="en-US" sz="2800" i="1" dirty="0">
                <a:solidFill>
                  <a:srgbClr val="000000"/>
                </a:solidFill>
              </a:rPr>
              <a:t>and</a:t>
            </a:r>
            <a:r>
              <a:rPr lang="en-US" altLang="en-US" sz="2800" dirty="0">
                <a:solidFill>
                  <a:srgbClr val="000000"/>
                </a:solidFill>
              </a:rPr>
              <a:t> less than or equal to </a:t>
            </a:r>
            <a:r>
              <a:rPr lang="en-US" altLang="en-US" sz="2800" dirty="0">
                <a:solidFill>
                  <a:srgbClr val="000000"/>
                </a:solidFill>
                <a:latin typeface="Consolas" panose="020B0609020204030204" pitchFamily="49" charset="0"/>
              </a:rPr>
              <a:t>100.0</a:t>
            </a:r>
            <a:r>
              <a:rPr lang="en-US" altLang="en-US" sz="2800" dirty="0">
                <a:solidFill>
                  <a:srgbClr val="000000"/>
                </a:solidFill>
              </a:rPr>
              <a:t>; otherwise, </a:t>
            </a:r>
            <a:r>
              <a:rPr lang="en-US" altLang="en-US" sz="2800" dirty="0">
                <a:solidFill>
                  <a:srgbClr val="000000"/>
                </a:solidFill>
                <a:latin typeface="Consolas" panose="020B0609020204030204" pitchFamily="49" charset="0"/>
              </a:rPr>
              <a:t>average</a:t>
            </a:r>
            <a:r>
              <a:rPr lang="en-US" altLang="en-US" sz="2800" dirty="0">
                <a:solidFill>
                  <a:srgbClr val="000000"/>
                </a:solidFill>
              </a:rPr>
              <a:t>’s value is left </a:t>
            </a:r>
            <a:r>
              <a:rPr lang="en-US" altLang="en-US" sz="2800" i="1" dirty="0">
                <a:solidFill>
                  <a:srgbClr val="000000"/>
                </a:solidFill>
              </a:rPr>
              <a:t>unchanged</a:t>
            </a:r>
            <a:r>
              <a:rPr lang="en-US" altLang="en-US" sz="2800" dirty="0">
                <a:solidFill>
                  <a:srgbClr val="000000"/>
                </a:solidFill>
              </a:rPr>
              <a:t>. </a:t>
            </a:r>
          </a:p>
          <a:p>
            <a:pPr eaLnBrk="1" hangingPunct="1">
              <a:lnSpc>
                <a:spcPct val="80000"/>
              </a:lnSpc>
            </a:pPr>
            <a:r>
              <a:rPr lang="en-US" altLang="en-US" sz="2800" dirty="0">
                <a:solidFill>
                  <a:srgbClr val="000000"/>
                </a:solidFill>
              </a:rPr>
              <a:t>Each if statement contains a </a:t>
            </a:r>
            <a:r>
              <a:rPr lang="en-US" altLang="en-US" sz="2800" i="1" dirty="0">
                <a:solidFill>
                  <a:srgbClr val="000000"/>
                </a:solidFill>
              </a:rPr>
              <a:t>simple</a:t>
            </a:r>
            <a:r>
              <a:rPr lang="en-US" altLang="en-US" sz="2800" dirty="0">
                <a:solidFill>
                  <a:srgbClr val="000000"/>
                </a:solidFill>
              </a:rPr>
              <a:t> condition. If the condition in line 13 is </a:t>
            </a:r>
            <a:r>
              <a:rPr lang="en-US" altLang="en-US" sz="2800" i="1" dirty="0">
                <a:solidFill>
                  <a:srgbClr val="000000"/>
                </a:solidFill>
              </a:rPr>
              <a:t>true</a:t>
            </a:r>
            <a:r>
              <a:rPr lang="en-US" altLang="en-US" sz="2800" dirty="0">
                <a:solidFill>
                  <a:srgbClr val="000000"/>
                </a:solidFill>
              </a:rPr>
              <a:t>, only then will the condition in line 14 be tested, and </a:t>
            </a:r>
            <a:r>
              <a:rPr lang="en-US" altLang="en-US" sz="2800" i="1" dirty="0">
                <a:solidFill>
                  <a:srgbClr val="000000"/>
                </a:solidFill>
              </a:rPr>
              <a:t>only</a:t>
            </a:r>
            <a:r>
              <a:rPr lang="en-US" altLang="en-US" sz="2800" dirty="0">
                <a:solidFill>
                  <a:srgbClr val="000000"/>
                </a:solidFill>
              </a:rPr>
              <a:t> if the conditions in both line 13 </a:t>
            </a:r>
            <a:r>
              <a:rPr lang="en-US" altLang="en-US" sz="2800" i="1" dirty="0">
                <a:solidFill>
                  <a:srgbClr val="000000"/>
                </a:solidFill>
              </a:rPr>
              <a:t>and</a:t>
            </a:r>
            <a:r>
              <a:rPr lang="en-US" altLang="en-US" sz="2800" dirty="0">
                <a:solidFill>
                  <a:srgbClr val="000000"/>
                </a:solidFill>
              </a:rPr>
              <a:t> line 14 are </a:t>
            </a:r>
            <a:r>
              <a:rPr lang="en-US" altLang="en-US" sz="2800" i="1" dirty="0">
                <a:solidFill>
                  <a:srgbClr val="000000"/>
                </a:solidFill>
              </a:rPr>
              <a:t>true</a:t>
            </a:r>
            <a:r>
              <a:rPr lang="en-US" altLang="en-US" sz="2800" dirty="0">
                <a:solidFill>
                  <a:srgbClr val="000000"/>
                </a:solidFill>
              </a:rPr>
              <a:t> will the statement in line 15 execute.  </a:t>
            </a:r>
          </a:p>
          <a:p>
            <a:endParaRPr lang="en-US" altLang="en-US" dirty="0"/>
          </a:p>
        </p:txBody>
      </p:sp>
      <p:sp>
        <p:nvSpPr>
          <p:cNvPr id="4" name="Footer Placeholder 3">
            <a:extLst>
              <a:ext uri="{FF2B5EF4-FFF2-40B4-BE49-F238E27FC236}">
                <a16:creationId xmlns:a16="http://schemas.microsoft.com/office/drawing/2014/main" id="{948ACA5F-379B-4229-889F-B5017564E11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824504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1">
            <a:extLst>
              <a:ext uri="{FF2B5EF4-FFF2-40B4-BE49-F238E27FC236}">
                <a16:creationId xmlns:a16="http://schemas.microsoft.com/office/drawing/2014/main" id="{8272F48B-A514-4F0A-81CD-47E15ADC3DD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4563"/>
            <a:ext cx="12192000" cy="4967287"/>
          </a:xfrm>
          <a:prstGeom prst="rect">
            <a:avLst/>
          </a:prstGeom>
        </p:spPr>
      </p:pic>
      <p:sp>
        <p:nvSpPr>
          <p:cNvPr id="2" name="Footer Placeholder 1">
            <a:extLst>
              <a:ext uri="{FF2B5EF4-FFF2-40B4-BE49-F238E27FC236}">
                <a16:creationId xmlns:a16="http://schemas.microsoft.com/office/drawing/2014/main" id="{7AE00700-CBE0-4298-AA03-BFD0517AA1B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431980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8920-81FA-4EC5-B2F5-DDD60C46FF22}"/>
              </a:ext>
            </a:extLst>
          </p:cNvPr>
          <p:cNvSpPr>
            <a:spLocks noGrp="1"/>
          </p:cNvSpPr>
          <p:nvPr>
            <p:ph type="title"/>
          </p:nvPr>
        </p:nvSpPr>
        <p:spPr/>
        <p:txBody>
          <a:bodyPr>
            <a:normAutofit/>
          </a:bodyPr>
          <a:lstStyle/>
          <a:p>
            <a:pPr>
              <a:defRPr/>
            </a:pPr>
            <a:r>
              <a:rPr lang="en-US" dirty="0">
                <a:solidFill>
                  <a:srgbClr val="24B5A1"/>
                </a:solidFill>
                <a:latin typeface="Calibri" panose="020F0502020204030204" pitchFamily="34" charset="0"/>
                <a:cs typeface="Calibri" panose="020F0502020204030204" pitchFamily="34" charset="0"/>
              </a:rPr>
              <a:t>4.7</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 </a:t>
            </a:r>
            <a:r>
              <a:rPr lang="en-US" dirty="0">
                <a:solidFill>
                  <a:srgbClr val="3380E6"/>
                </a:solidFill>
                <a:latin typeface="Consolas" panose="020B0609020204030204" pitchFamily="49" charset="0"/>
              </a:rPr>
              <a:t>Student</a:t>
            </a:r>
            <a:r>
              <a:rPr lang="en-US" dirty="0">
                <a:solidFill>
                  <a:srgbClr val="3380E6"/>
                </a:solidFill>
                <a:latin typeface="Calibri" panose="020F0502020204030204" pitchFamily="34" charset="0"/>
              </a:rPr>
              <a:t> Class: Nested </a:t>
            </a:r>
            <a:r>
              <a:rPr lang="en-US" dirty="0">
                <a:solidFill>
                  <a:srgbClr val="3380E6"/>
                </a:solidFill>
                <a:latin typeface="Consolas" panose="020B0609020204030204" pitchFamily="49" charset="0"/>
              </a:rPr>
              <a:t>if</a:t>
            </a:r>
            <a:r>
              <a:rPr lang="en-US" dirty="0">
                <a:solidFill>
                  <a:srgbClr val="3380E6"/>
                </a:solidFill>
                <a:latin typeface="Calibri" panose="020F0502020204030204" pitchFamily="34" charset="0"/>
              </a:rPr>
              <a:t>…</a:t>
            </a:r>
            <a:r>
              <a:rPr lang="en-US" dirty="0">
                <a:solidFill>
                  <a:srgbClr val="3380E6"/>
                </a:solidFill>
                <a:latin typeface="Consolas" panose="020B0609020204030204" pitchFamily="49" charset="0"/>
              </a:rPr>
              <a:t>else</a:t>
            </a:r>
            <a:r>
              <a:rPr lang="en-US" dirty="0">
                <a:solidFill>
                  <a:srgbClr val="3380E6"/>
                </a:solidFill>
                <a:latin typeface="Calibri" panose="020F0502020204030204" pitchFamily="34" charset="0"/>
              </a:rPr>
              <a:t> Statement (Cont.)</a:t>
            </a:r>
            <a:endParaRPr lang="en-US" dirty="0"/>
          </a:p>
        </p:txBody>
      </p:sp>
      <p:sp>
        <p:nvSpPr>
          <p:cNvPr id="34819" name="Text Placeholder 2">
            <a:extLst>
              <a:ext uri="{FF2B5EF4-FFF2-40B4-BE49-F238E27FC236}">
                <a16:creationId xmlns:a16="http://schemas.microsoft.com/office/drawing/2014/main" id="{FD76E0BB-6AFF-42C7-8F29-8CD1E3BD8FE7}"/>
              </a:ext>
            </a:extLst>
          </p:cNvPr>
          <p:cNvSpPr>
            <a:spLocks noGrp="1"/>
          </p:cNvSpPr>
          <p:nvPr>
            <p:ph type="body" idx="1"/>
          </p:nvPr>
        </p:nvSpPr>
        <p:spPr/>
        <p:txBody>
          <a:bodyPr/>
          <a:lstStyle/>
          <a:p>
            <a:pPr marL="109537" indent="0">
              <a:buNone/>
              <a:defRPr/>
            </a:pPr>
            <a:r>
              <a:rPr lang="en-US" altLang="en-US" b="1" i="1" dirty="0">
                <a:cs typeface="Times New Roman" panose="02020603050405020304" pitchFamily="18" charset="0"/>
              </a:rPr>
              <a:t>Class</a:t>
            </a:r>
            <a:r>
              <a:rPr lang="en-US" altLang="en-US" b="1" i="1" dirty="0"/>
              <a:t> </a:t>
            </a:r>
            <a:r>
              <a:rPr lang="en-US" altLang="en-US" sz="2400" b="1" i="1" dirty="0" err="1"/>
              <a:t>StudentTest</a:t>
            </a:r>
            <a:endParaRPr lang="en-US" altLang="en-US" b="1" i="1" dirty="0"/>
          </a:p>
          <a:p>
            <a:pPr>
              <a:defRPr/>
            </a:pPr>
            <a:r>
              <a:rPr lang="en-US" altLang="en-US" dirty="0">
                <a:cs typeface="Times New Roman" panose="02020603050405020304" pitchFamily="18" charset="0"/>
              </a:rPr>
              <a:t>To demonstrate the nested </a:t>
            </a:r>
            <a:r>
              <a:rPr lang="en-US" altLang="en-US" sz="2400" dirty="0">
                <a:latin typeface="+mj-lt"/>
                <a:cs typeface="Times New Roman" panose="02020603050405020304" pitchFamily="18" charset="0"/>
              </a:rPr>
              <a:t>if…else</a:t>
            </a:r>
            <a:r>
              <a:rPr lang="en-US" altLang="en-US" dirty="0">
                <a:cs typeface="Times New Roman" panose="02020603050405020304" pitchFamily="18" charset="0"/>
              </a:rPr>
              <a:t> statements in class </a:t>
            </a:r>
            <a:r>
              <a:rPr lang="en-US" altLang="en-US" sz="2400" dirty="0">
                <a:latin typeface="Consolas" panose="020B0609020204030204" pitchFamily="49" charset="0"/>
                <a:cs typeface="Times New Roman" panose="02020603050405020304" pitchFamily="18" charset="0"/>
              </a:rPr>
              <a:t>Student</a:t>
            </a:r>
            <a:r>
              <a:rPr lang="en-US" altLang="en-US" dirty="0">
                <a:cs typeface="Times New Roman" panose="02020603050405020304" pitchFamily="18" charset="0"/>
              </a:rPr>
              <a:t>’s </a:t>
            </a:r>
            <a:r>
              <a:rPr lang="en-US" altLang="en-US" sz="2400" dirty="0" err="1">
                <a:latin typeface="Consolas" panose="020B0609020204030204" pitchFamily="49" charset="0"/>
                <a:cs typeface="Times New Roman" panose="02020603050405020304" pitchFamily="18" charset="0"/>
              </a:rPr>
              <a:t>getLetterGrade</a:t>
            </a:r>
            <a:r>
              <a:rPr lang="en-US" altLang="en-US" dirty="0">
                <a:cs typeface="Times New Roman" panose="02020603050405020304" pitchFamily="18" charset="0"/>
              </a:rPr>
              <a:t> method, class </a:t>
            </a:r>
            <a:r>
              <a:rPr lang="en-US" altLang="en-US" sz="2400" dirty="0" err="1">
                <a:latin typeface="Consolas" panose="020B0609020204030204" pitchFamily="49" charset="0"/>
                <a:cs typeface="Times New Roman" panose="02020603050405020304" pitchFamily="18" charset="0"/>
              </a:rPr>
              <a:t>StudentTest</a:t>
            </a:r>
            <a:r>
              <a:rPr lang="en-US" altLang="en-US" dirty="0" err="1">
                <a:cs typeface="Times New Roman" panose="02020603050405020304" pitchFamily="18" charset="0"/>
              </a:rPr>
              <a:t>’s</a:t>
            </a:r>
            <a:r>
              <a:rPr lang="en-US" altLang="en-US" dirty="0">
                <a:cs typeface="Times New Roman" panose="02020603050405020304" pitchFamily="18" charset="0"/>
              </a:rPr>
              <a:t> main method creates two </a:t>
            </a:r>
            <a:r>
              <a:rPr lang="en-US" altLang="en-US" sz="2400" dirty="0">
                <a:latin typeface="Consolas" panose="020B0609020204030204" pitchFamily="49" charset="0"/>
                <a:cs typeface="Times New Roman" panose="02020603050405020304" pitchFamily="18" charset="0"/>
              </a:rPr>
              <a:t>Student</a:t>
            </a:r>
            <a:r>
              <a:rPr lang="en-US" altLang="en-US" dirty="0">
                <a:cs typeface="Times New Roman" panose="02020603050405020304" pitchFamily="18" charset="0"/>
              </a:rPr>
              <a:t> objects then displays each </a:t>
            </a:r>
            <a:r>
              <a:rPr lang="en-US" altLang="en-US" sz="2400" dirty="0">
                <a:latin typeface="Consolas" panose="020B0609020204030204" pitchFamily="49" charset="0"/>
                <a:cs typeface="Times New Roman" panose="02020603050405020304" pitchFamily="18" charset="0"/>
              </a:rPr>
              <a:t>Student</a:t>
            </a:r>
            <a:r>
              <a:rPr lang="en-US" altLang="en-US" dirty="0">
                <a:cs typeface="Times New Roman" panose="02020603050405020304" pitchFamily="18" charset="0"/>
              </a:rPr>
              <a:t>’s name and letter grade by calling the objects’ </a:t>
            </a:r>
            <a:r>
              <a:rPr lang="en-US" altLang="en-US" sz="2400" dirty="0" err="1">
                <a:latin typeface="Consolas" panose="020B0609020204030204" pitchFamily="49" charset="0"/>
                <a:cs typeface="Times New Roman" panose="02020603050405020304" pitchFamily="18" charset="0"/>
              </a:rPr>
              <a:t>getName</a:t>
            </a:r>
            <a:r>
              <a:rPr lang="en-US" altLang="en-US" dirty="0">
                <a:cs typeface="Times New Roman" panose="02020603050405020304" pitchFamily="18" charset="0"/>
              </a:rPr>
              <a:t> and </a:t>
            </a:r>
            <a:r>
              <a:rPr lang="en-US" altLang="en-US" sz="2400" dirty="0" err="1">
                <a:latin typeface="Consolas" panose="020B0609020204030204" pitchFamily="49" charset="0"/>
                <a:cs typeface="Times New Roman" panose="02020603050405020304" pitchFamily="18" charset="0"/>
              </a:rPr>
              <a:t>getLetterGrade</a:t>
            </a:r>
            <a:r>
              <a:rPr lang="en-US" altLang="en-US" dirty="0">
                <a:cs typeface="Times New Roman" panose="02020603050405020304" pitchFamily="18" charset="0"/>
              </a:rPr>
              <a:t> methods, respectively.</a:t>
            </a:r>
          </a:p>
        </p:txBody>
      </p:sp>
      <p:sp>
        <p:nvSpPr>
          <p:cNvPr id="4" name="Footer Placeholder 3">
            <a:extLst>
              <a:ext uri="{FF2B5EF4-FFF2-40B4-BE49-F238E27FC236}">
                <a16:creationId xmlns:a16="http://schemas.microsoft.com/office/drawing/2014/main" id="{0663B699-7E68-4D91-9D7F-B1F31D9BEAC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0464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05">
            <a:extLst>
              <a:ext uri="{FF2B5EF4-FFF2-40B4-BE49-F238E27FC236}">
                <a16:creationId xmlns:a16="http://schemas.microsoft.com/office/drawing/2014/main" id="{3051D723-E67C-455E-B400-B34CB89FFE3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7163"/>
            <a:ext cx="12192000" cy="6542087"/>
          </a:xfrm>
          <a:prstGeom prst="rect">
            <a:avLst/>
          </a:prstGeom>
        </p:spPr>
      </p:pic>
      <p:sp>
        <p:nvSpPr>
          <p:cNvPr id="2" name="Footer Placeholder 1">
            <a:extLst>
              <a:ext uri="{FF2B5EF4-FFF2-40B4-BE49-F238E27FC236}">
                <a16:creationId xmlns:a16="http://schemas.microsoft.com/office/drawing/2014/main" id="{31324668-ED52-44D9-9DD2-B72602E01C6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96822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2">
            <a:extLst>
              <a:ext uri="{FF2B5EF4-FFF2-40B4-BE49-F238E27FC236}">
                <a16:creationId xmlns:a16="http://schemas.microsoft.com/office/drawing/2014/main" id="{57D59A07-855E-4962-82E0-AA361F22E5C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8"/>
            <a:ext cx="12192000" cy="6740525"/>
          </a:xfrm>
          <a:prstGeom prst="rect">
            <a:avLst/>
          </a:prstGeom>
        </p:spPr>
      </p:pic>
      <p:sp>
        <p:nvSpPr>
          <p:cNvPr id="2" name="Footer Placeholder 1">
            <a:extLst>
              <a:ext uri="{FF2B5EF4-FFF2-40B4-BE49-F238E27FC236}">
                <a16:creationId xmlns:a16="http://schemas.microsoft.com/office/drawing/2014/main" id="{6B322F71-910C-45B5-96EA-FF03040A14F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87833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0EC0-9021-4268-87F6-B17A3EFD191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4.8</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while</a:t>
            </a:r>
            <a:r>
              <a:rPr lang="en-US" dirty="0">
                <a:solidFill>
                  <a:srgbClr val="3380E6"/>
                </a:solidFill>
                <a:latin typeface="Calibri" panose="020F0502020204030204" pitchFamily="34" charset="0"/>
              </a:rPr>
              <a:t> Iteration Statement</a:t>
            </a:r>
          </a:p>
        </p:txBody>
      </p:sp>
      <p:sp>
        <p:nvSpPr>
          <p:cNvPr id="55299" name="Text Placeholder 2">
            <a:extLst>
              <a:ext uri="{FF2B5EF4-FFF2-40B4-BE49-F238E27FC236}">
                <a16:creationId xmlns:a16="http://schemas.microsoft.com/office/drawing/2014/main" id="{9D6C09A0-E61C-40AC-B1BC-80A8BA20CDB1}"/>
              </a:ext>
            </a:extLst>
          </p:cNvPr>
          <p:cNvSpPr>
            <a:spLocks noGrp="1"/>
          </p:cNvSpPr>
          <p:nvPr>
            <p:ph type="body" idx="1"/>
          </p:nvPr>
        </p:nvSpPr>
        <p:spPr/>
        <p:txBody>
          <a:bodyPr/>
          <a:lstStyle/>
          <a:p>
            <a:pPr eaLnBrk="1" hangingPunct="1"/>
            <a:r>
              <a:rPr lang="en-US" altLang="en-US" dirty="0">
                <a:solidFill>
                  <a:srgbClr val="0000FF"/>
                </a:solidFill>
              </a:rPr>
              <a:t>Iteration statement—</a:t>
            </a:r>
            <a:r>
              <a:rPr lang="en-US" altLang="en-US" dirty="0">
                <a:solidFill>
                  <a:srgbClr val="000000"/>
                </a:solidFill>
              </a:rPr>
              <a:t>repeats an action while a condition remains true. </a:t>
            </a:r>
          </a:p>
          <a:p>
            <a:pPr eaLnBrk="1" hangingPunct="1"/>
            <a:r>
              <a:rPr lang="en-US" altLang="en-US" dirty="0">
                <a:solidFill>
                  <a:srgbClr val="000000"/>
                </a:solidFill>
              </a:rPr>
              <a:t>Pseudocode</a:t>
            </a:r>
          </a:p>
          <a:p>
            <a:pPr lvl="2" eaLnBrk="1" hangingPunct="1">
              <a:buFont typeface="Wingdings 2" panose="05020102010507070707" pitchFamily="18" charset="2"/>
              <a:buNone/>
            </a:pPr>
            <a:r>
              <a:rPr lang="en-US" altLang="en-US" i="1" dirty="0">
                <a:solidFill>
                  <a:srgbClr val="0026CC"/>
                </a:solidFill>
              </a:rPr>
              <a:t>	While there are more items on my shopping list</a:t>
            </a:r>
            <a:br>
              <a:rPr lang="en-US" altLang="en-US" i="1" dirty="0">
                <a:solidFill>
                  <a:srgbClr val="0026CC"/>
                </a:solidFill>
              </a:rPr>
            </a:br>
            <a:r>
              <a:rPr lang="en-US" altLang="en-US" sz="2400" dirty="0">
                <a:solidFill>
                  <a:srgbClr val="000000"/>
                </a:solidFill>
                <a:latin typeface="Consolas" panose="020B0609020204030204" pitchFamily="49" charset="0"/>
              </a:rPr>
              <a:t>  </a:t>
            </a:r>
            <a:r>
              <a:rPr lang="en-US" altLang="en-US" i="1" dirty="0">
                <a:solidFill>
                  <a:srgbClr val="0026CC"/>
                </a:solidFill>
              </a:rPr>
              <a:t>Purchase next item and cross it off my list</a:t>
            </a:r>
          </a:p>
          <a:p>
            <a:pPr eaLnBrk="1" hangingPunct="1"/>
            <a:r>
              <a:rPr lang="en-US" altLang="en-US" dirty="0">
                <a:solidFill>
                  <a:srgbClr val="000000"/>
                </a:solidFill>
              </a:rPr>
              <a:t>The iteration statement’s body may be a single statement or a block. </a:t>
            </a:r>
          </a:p>
          <a:p>
            <a:pPr eaLnBrk="1" hangingPunct="1"/>
            <a:r>
              <a:rPr lang="en-US" altLang="en-US" dirty="0">
                <a:solidFill>
                  <a:srgbClr val="000000"/>
                </a:solidFill>
              </a:rPr>
              <a:t>Eventually, the condition will become false. At this point, the iteration terminates, and the first statement after the iteration statement executes.</a:t>
            </a:r>
          </a:p>
        </p:txBody>
      </p:sp>
      <p:sp>
        <p:nvSpPr>
          <p:cNvPr id="4" name="Footer Placeholder 3">
            <a:extLst>
              <a:ext uri="{FF2B5EF4-FFF2-40B4-BE49-F238E27FC236}">
                <a16:creationId xmlns:a16="http://schemas.microsoft.com/office/drawing/2014/main" id="{7B19F1D1-AB55-4FDA-A80D-995CA0DF4EE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33316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ECD0-2A47-431F-B978-3B268BCE10D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4.8</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while</a:t>
            </a:r>
            <a:r>
              <a:rPr lang="en-US" dirty="0">
                <a:solidFill>
                  <a:srgbClr val="3380E6"/>
                </a:solidFill>
                <a:latin typeface="Calibri" panose="020F0502020204030204" pitchFamily="34" charset="0"/>
              </a:rPr>
              <a:t> Iteration Statement (Cont.)</a:t>
            </a:r>
          </a:p>
        </p:txBody>
      </p:sp>
      <p:sp>
        <p:nvSpPr>
          <p:cNvPr id="56323" name="Text Placeholder 2">
            <a:extLst>
              <a:ext uri="{FF2B5EF4-FFF2-40B4-BE49-F238E27FC236}">
                <a16:creationId xmlns:a16="http://schemas.microsoft.com/office/drawing/2014/main" id="{6F47B99D-0538-44E4-B7BC-19EE3BDAE0A2}"/>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Example of Java’s </a:t>
            </a:r>
            <a:r>
              <a:rPr lang="en-US" altLang="en-US" sz="2500" dirty="0">
                <a:solidFill>
                  <a:srgbClr val="0000FF"/>
                </a:solidFill>
                <a:latin typeface="Consolas" panose="020B0609020204030204" pitchFamily="49" charset="0"/>
              </a:rPr>
              <a:t>while</a:t>
            </a:r>
            <a:r>
              <a:rPr lang="en-US" altLang="en-US" sz="2500" dirty="0">
                <a:solidFill>
                  <a:srgbClr val="000000"/>
                </a:solidFill>
              </a:rPr>
              <a:t> </a:t>
            </a:r>
            <a:r>
              <a:rPr lang="en-US" altLang="en-US" sz="2500" dirty="0">
                <a:solidFill>
                  <a:srgbClr val="0000FF"/>
                </a:solidFill>
              </a:rPr>
              <a:t>iteration statement</a:t>
            </a:r>
            <a:r>
              <a:rPr lang="en-US" altLang="en-US" sz="2500" dirty="0">
                <a:solidFill>
                  <a:srgbClr val="000000"/>
                </a:solidFill>
              </a:rPr>
              <a:t>: find the first power of 3 larger than 100. Assume </a:t>
            </a:r>
            <a:r>
              <a:rPr lang="en-US" altLang="en-US" sz="2500" dirty="0" err="1">
                <a:solidFill>
                  <a:srgbClr val="000000"/>
                </a:solidFill>
                <a:latin typeface="Consolas" panose="020B0609020204030204" pitchFamily="49" charset="0"/>
              </a:rPr>
              <a:t>int</a:t>
            </a:r>
            <a:r>
              <a:rPr lang="en-US" altLang="en-US" sz="2500" dirty="0">
                <a:solidFill>
                  <a:srgbClr val="000000"/>
                </a:solidFill>
              </a:rPr>
              <a:t> variable </a:t>
            </a:r>
            <a:r>
              <a:rPr lang="en-US" altLang="en-US" sz="2500" dirty="0">
                <a:solidFill>
                  <a:srgbClr val="000000"/>
                </a:solidFill>
                <a:latin typeface="Consolas" panose="020B0609020204030204" pitchFamily="49" charset="0"/>
              </a:rPr>
              <a:t>product</a:t>
            </a:r>
            <a:r>
              <a:rPr lang="en-US" altLang="en-US" sz="2500" dirty="0">
                <a:solidFill>
                  <a:srgbClr val="000000"/>
                </a:solidFill>
              </a:rPr>
              <a:t> is initialized to </a:t>
            </a:r>
            <a:r>
              <a:rPr lang="en-US" altLang="en-US" sz="2500" dirty="0">
                <a:solidFill>
                  <a:srgbClr val="000000"/>
                </a:solidFill>
                <a:latin typeface="Consolas" panose="020B0609020204030204" pitchFamily="49" charset="0"/>
              </a:rPr>
              <a:t>3</a:t>
            </a:r>
            <a:r>
              <a:rPr lang="en-US" altLang="en-US" sz="2500" dirty="0">
                <a:solidFill>
                  <a:srgbClr val="000000"/>
                </a:solidFill>
              </a:rPr>
              <a:t>. </a:t>
            </a:r>
          </a:p>
          <a:p>
            <a:pPr lvl="2" eaLnBrk="1" hangingPunct="1">
              <a:lnSpc>
                <a:spcPct val="90000"/>
              </a:lnSpc>
              <a:buFont typeface="Wingdings 2" panose="05020102010507070707" pitchFamily="18" charset="2"/>
              <a:buNone/>
            </a:pPr>
            <a:r>
              <a:rPr lang="en-US" altLang="en-US" sz="1900" dirty="0">
                <a:solidFill>
                  <a:srgbClr val="0000FF"/>
                </a:solidFill>
                <a:latin typeface="Consolas" panose="020B0609020204030204" pitchFamily="49" charset="0"/>
              </a:rPr>
              <a:t>	while</a:t>
            </a:r>
            <a:r>
              <a:rPr lang="en-US" altLang="en-US" sz="1900" dirty="0">
                <a:solidFill>
                  <a:srgbClr val="000000"/>
                </a:solidFill>
                <a:latin typeface="Consolas" panose="020B0609020204030204" pitchFamily="49" charset="0"/>
              </a:rPr>
              <a:t> (product &lt;= </a:t>
            </a:r>
            <a:r>
              <a:rPr lang="en-US" altLang="en-US" sz="1900" dirty="0">
                <a:solidFill>
                  <a:srgbClr val="128AFF"/>
                </a:solidFill>
                <a:latin typeface="Consolas" panose="020B0609020204030204" pitchFamily="49" charset="0"/>
              </a:rPr>
              <a:t>100</a:t>
            </a:r>
            <a:r>
              <a:rPr lang="en-US" altLang="en-US" sz="1900" dirty="0">
                <a:solidFill>
                  <a:srgbClr val="000000"/>
                </a:solidFill>
                <a:latin typeface="Consolas" panose="020B0609020204030204" pitchFamily="49" charset="0"/>
              </a:rPr>
              <a:t>)</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product = </a:t>
            </a:r>
            <a:r>
              <a:rPr lang="en-US" altLang="en-US" sz="1900" dirty="0">
                <a:solidFill>
                  <a:srgbClr val="128AFF"/>
                </a:solidFill>
                <a:latin typeface="Consolas" panose="020B0609020204030204" pitchFamily="49" charset="0"/>
              </a:rPr>
              <a:t>3</a:t>
            </a:r>
            <a:r>
              <a:rPr lang="en-US" altLang="en-US" sz="1900" dirty="0">
                <a:solidFill>
                  <a:srgbClr val="000000"/>
                </a:solidFill>
                <a:latin typeface="Consolas" panose="020B0609020204030204" pitchFamily="49" charset="0"/>
              </a:rPr>
              <a:t> * product;</a:t>
            </a:r>
          </a:p>
          <a:p>
            <a:pPr eaLnBrk="1" hangingPunct="1">
              <a:lnSpc>
                <a:spcPct val="90000"/>
              </a:lnSpc>
            </a:pPr>
            <a:r>
              <a:rPr lang="en-US" altLang="en-US" sz="2500" dirty="0">
                <a:solidFill>
                  <a:srgbClr val="000000"/>
                </a:solidFill>
              </a:rPr>
              <a:t>Each iteration multiplies </a:t>
            </a:r>
            <a:r>
              <a:rPr lang="en-US" altLang="en-US" sz="2500" dirty="0">
                <a:solidFill>
                  <a:srgbClr val="000000"/>
                </a:solidFill>
                <a:latin typeface="Consolas" panose="020B0609020204030204" pitchFamily="49" charset="0"/>
              </a:rPr>
              <a:t>product</a:t>
            </a:r>
            <a:r>
              <a:rPr lang="en-US" altLang="en-US" sz="2500" dirty="0">
                <a:solidFill>
                  <a:srgbClr val="000000"/>
                </a:solidFill>
              </a:rPr>
              <a:t> by 3, so </a:t>
            </a:r>
            <a:r>
              <a:rPr lang="en-US" altLang="en-US" sz="2500" dirty="0">
                <a:solidFill>
                  <a:srgbClr val="000000"/>
                </a:solidFill>
                <a:latin typeface="Consolas" panose="020B0609020204030204" pitchFamily="49" charset="0"/>
              </a:rPr>
              <a:t>product</a:t>
            </a:r>
            <a:r>
              <a:rPr lang="en-US" altLang="en-US" sz="2500" dirty="0">
                <a:solidFill>
                  <a:srgbClr val="000000"/>
                </a:solidFill>
              </a:rPr>
              <a:t> takes on the values 9, 27, 81 and 243 successively. </a:t>
            </a:r>
          </a:p>
          <a:p>
            <a:pPr eaLnBrk="1" hangingPunct="1">
              <a:lnSpc>
                <a:spcPct val="90000"/>
              </a:lnSpc>
            </a:pPr>
            <a:r>
              <a:rPr lang="en-US" altLang="en-US" sz="2500" dirty="0">
                <a:solidFill>
                  <a:srgbClr val="000000"/>
                </a:solidFill>
              </a:rPr>
              <a:t>When </a:t>
            </a:r>
            <a:r>
              <a:rPr lang="en-US" altLang="en-US" sz="2500" dirty="0">
                <a:solidFill>
                  <a:srgbClr val="000000"/>
                </a:solidFill>
                <a:latin typeface="Consolas" panose="020B0609020204030204" pitchFamily="49" charset="0"/>
              </a:rPr>
              <a:t>product</a:t>
            </a:r>
            <a:r>
              <a:rPr lang="en-US" altLang="en-US" sz="2500" dirty="0">
                <a:solidFill>
                  <a:srgbClr val="000000"/>
                </a:solidFill>
              </a:rPr>
              <a:t> becomes 243, </a:t>
            </a:r>
            <a:r>
              <a:rPr lang="en-US" altLang="en-US" sz="2500" dirty="0">
                <a:solidFill>
                  <a:srgbClr val="000000"/>
                </a:solidFill>
                <a:latin typeface="Consolas" panose="020B0609020204030204" pitchFamily="49" charset="0"/>
              </a:rPr>
              <a:t>product</a:t>
            </a:r>
            <a:r>
              <a:rPr lang="en-US" altLang="en-US" sz="2500" dirty="0">
                <a:solidFill>
                  <a:srgbClr val="000000"/>
                </a:solidFill>
              </a:rPr>
              <a:t> </a:t>
            </a:r>
            <a:r>
              <a:rPr lang="en-US" altLang="en-US" sz="2500" dirty="0">
                <a:solidFill>
                  <a:srgbClr val="000000"/>
                </a:solidFill>
                <a:latin typeface="Consolas" panose="020B0609020204030204" pitchFamily="49" charset="0"/>
              </a:rPr>
              <a:t>&lt;=</a:t>
            </a:r>
            <a:r>
              <a:rPr lang="en-US" altLang="en-US" sz="2500" dirty="0">
                <a:solidFill>
                  <a:srgbClr val="000000"/>
                </a:solidFill>
              </a:rPr>
              <a:t> </a:t>
            </a:r>
            <a:r>
              <a:rPr lang="en-US" altLang="en-US" sz="2500" dirty="0">
                <a:solidFill>
                  <a:srgbClr val="000000"/>
                </a:solidFill>
                <a:latin typeface="Consolas" panose="020B0609020204030204" pitchFamily="49" charset="0"/>
              </a:rPr>
              <a:t>100</a:t>
            </a:r>
            <a:r>
              <a:rPr lang="en-US" altLang="en-US" sz="2500" dirty="0">
                <a:solidFill>
                  <a:srgbClr val="000000"/>
                </a:solidFill>
              </a:rPr>
              <a:t> becomes false. </a:t>
            </a:r>
          </a:p>
          <a:p>
            <a:pPr eaLnBrk="1" hangingPunct="1">
              <a:lnSpc>
                <a:spcPct val="90000"/>
              </a:lnSpc>
            </a:pPr>
            <a:r>
              <a:rPr lang="en-US" altLang="en-US" sz="2500" dirty="0">
                <a:solidFill>
                  <a:srgbClr val="000000"/>
                </a:solidFill>
              </a:rPr>
              <a:t>Iteration terminates. The final value of </a:t>
            </a:r>
            <a:r>
              <a:rPr lang="en-US" altLang="en-US" sz="2500" dirty="0">
                <a:solidFill>
                  <a:srgbClr val="000000"/>
                </a:solidFill>
                <a:latin typeface="Consolas" panose="020B0609020204030204" pitchFamily="49" charset="0"/>
              </a:rPr>
              <a:t>product</a:t>
            </a:r>
            <a:r>
              <a:rPr lang="en-US" altLang="en-US" sz="2500" dirty="0">
                <a:solidFill>
                  <a:srgbClr val="000000"/>
                </a:solidFill>
              </a:rPr>
              <a:t> is 243. </a:t>
            </a:r>
          </a:p>
          <a:p>
            <a:pPr eaLnBrk="1" hangingPunct="1">
              <a:lnSpc>
                <a:spcPct val="90000"/>
              </a:lnSpc>
            </a:pPr>
            <a:r>
              <a:rPr lang="en-US" altLang="en-US" sz="2500" dirty="0">
                <a:solidFill>
                  <a:srgbClr val="000000"/>
                </a:solidFill>
              </a:rPr>
              <a:t>Program execution continues with the next statement after the </a:t>
            </a:r>
            <a:r>
              <a:rPr lang="en-US" altLang="en-US" sz="2500" dirty="0">
                <a:solidFill>
                  <a:srgbClr val="000000"/>
                </a:solidFill>
                <a:latin typeface="Consolas" panose="020B0609020204030204" pitchFamily="49" charset="0"/>
              </a:rPr>
              <a:t>while</a:t>
            </a:r>
            <a:r>
              <a:rPr lang="en-US" altLang="en-US" sz="2500" dirty="0">
                <a:solidFill>
                  <a:srgbClr val="000000"/>
                </a:solidFill>
              </a:rPr>
              <a:t> statement.</a:t>
            </a:r>
          </a:p>
        </p:txBody>
      </p:sp>
      <p:sp>
        <p:nvSpPr>
          <p:cNvPr id="4" name="Footer Placeholder 3">
            <a:extLst>
              <a:ext uri="{FF2B5EF4-FFF2-40B4-BE49-F238E27FC236}">
                <a16:creationId xmlns:a16="http://schemas.microsoft.com/office/drawing/2014/main" id="{B8119227-AD59-4749-9AAF-C8ECF0B60D2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66452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3">
            <a:extLst>
              <a:ext uri="{FF2B5EF4-FFF2-40B4-BE49-F238E27FC236}">
                <a16:creationId xmlns:a16="http://schemas.microsoft.com/office/drawing/2014/main" id="{2FE77745-7724-42BA-979A-E7E4AD0A408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31900"/>
            <a:ext cx="12192000" cy="4392613"/>
          </a:xfrm>
          <a:prstGeom prst="rect">
            <a:avLst/>
          </a:prstGeom>
        </p:spPr>
      </p:pic>
      <p:sp>
        <p:nvSpPr>
          <p:cNvPr id="2" name="Footer Placeholder 1">
            <a:extLst>
              <a:ext uri="{FF2B5EF4-FFF2-40B4-BE49-F238E27FC236}">
                <a16:creationId xmlns:a16="http://schemas.microsoft.com/office/drawing/2014/main" id="{8D89BA9C-6B1C-4466-81B7-DE9BB7F2B06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17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06C5-3F8A-4DEE-AF40-EADDBE6CE0D5}"/>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4.8</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while</a:t>
            </a:r>
            <a:r>
              <a:rPr lang="en-US" dirty="0">
                <a:solidFill>
                  <a:srgbClr val="3380E6"/>
                </a:solidFill>
                <a:latin typeface="Calibri" panose="020F0502020204030204" pitchFamily="34" charset="0"/>
              </a:rPr>
              <a:t> Iteration Statement (Cont.)</a:t>
            </a:r>
          </a:p>
        </p:txBody>
      </p:sp>
      <p:sp>
        <p:nvSpPr>
          <p:cNvPr id="49155" name="Text Placeholder 2">
            <a:extLst>
              <a:ext uri="{FF2B5EF4-FFF2-40B4-BE49-F238E27FC236}">
                <a16:creationId xmlns:a16="http://schemas.microsoft.com/office/drawing/2014/main" id="{2C617727-81EF-4845-B7F7-C08A81E4E98E}"/>
              </a:ext>
            </a:extLst>
          </p:cNvPr>
          <p:cNvSpPr>
            <a:spLocks noGrp="1"/>
          </p:cNvSpPr>
          <p:nvPr>
            <p:ph type="body" idx="1"/>
          </p:nvPr>
        </p:nvSpPr>
        <p:spPr/>
        <p:txBody>
          <a:bodyPr/>
          <a:lstStyle/>
          <a:p>
            <a:pPr marL="109537" indent="0">
              <a:lnSpc>
                <a:spcPct val="80000"/>
              </a:lnSpc>
              <a:buNone/>
              <a:defRPr/>
            </a:pPr>
            <a:r>
              <a:rPr lang="en-US" altLang="en-US" sz="2300" b="1" i="1" dirty="0">
                <a:solidFill>
                  <a:srgbClr val="000000"/>
                </a:solidFill>
              </a:rPr>
              <a:t>UML Activity Diagram for a </a:t>
            </a:r>
            <a:r>
              <a:rPr lang="en-US" altLang="en-US" sz="2000" b="1" i="1" dirty="0">
                <a:solidFill>
                  <a:srgbClr val="000000"/>
                </a:solidFill>
                <a:latin typeface="Consolas" panose="020B0609020204030204" pitchFamily="49" charset="0"/>
              </a:rPr>
              <a:t>while</a:t>
            </a:r>
            <a:r>
              <a:rPr lang="en-US" altLang="en-US" sz="2300" b="1" i="1" dirty="0">
                <a:solidFill>
                  <a:srgbClr val="000000"/>
                </a:solidFill>
              </a:rPr>
              <a:t> Statement</a:t>
            </a:r>
          </a:p>
          <a:p>
            <a:pPr eaLnBrk="1" hangingPunct="1">
              <a:lnSpc>
                <a:spcPct val="80000"/>
              </a:lnSpc>
              <a:defRPr/>
            </a:pPr>
            <a:r>
              <a:rPr lang="en-US" altLang="en-US" sz="2300" dirty="0">
                <a:solidFill>
                  <a:srgbClr val="000000"/>
                </a:solidFill>
              </a:rPr>
              <a:t>The UML activity diagram in Fig. 4.6 illustrates the flow of control in the preceding </a:t>
            </a:r>
            <a:r>
              <a:rPr lang="en-US" altLang="en-US" sz="2300" dirty="0">
                <a:solidFill>
                  <a:srgbClr val="000000"/>
                </a:solidFill>
                <a:latin typeface="Consolas" panose="020B0609020204030204" pitchFamily="49" charset="0"/>
              </a:rPr>
              <a:t>while</a:t>
            </a:r>
            <a:r>
              <a:rPr lang="en-US" altLang="en-US" sz="2300" dirty="0">
                <a:solidFill>
                  <a:srgbClr val="000000"/>
                </a:solidFill>
              </a:rPr>
              <a:t> statement. </a:t>
            </a:r>
          </a:p>
          <a:p>
            <a:pPr eaLnBrk="1" hangingPunct="1">
              <a:lnSpc>
                <a:spcPct val="80000"/>
              </a:lnSpc>
              <a:defRPr/>
            </a:pPr>
            <a:r>
              <a:rPr lang="en-US" altLang="en-US" sz="2300" dirty="0">
                <a:solidFill>
                  <a:srgbClr val="000000"/>
                </a:solidFill>
              </a:rPr>
              <a:t>The UML represents both the </a:t>
            </a:r>
            <a:r>
              <a:rPr lang="en-US" altLang="en-US" sz="2300" dirty="0">
                <a:solidFill>
                  <a:srgbClr val="0000FF"/>
                </a:solidFill>
              </a:rPr>
              <a:t>merge symbol</a:t>
            </a:r>
            <a:r>
              <a:rPr lang="en-US" altLang="en-US" sz="2300" dirty="0">
                <a:solidFill>
                  <a:srgbClr val="000000"/>
                </a:solidFill>
              </a:rPr>
              <a:t> and the decision symbol as diamonds. </a:t>
            </a:r>
          </a:p>
          <a:p>
            <a:pPr eaLnBrk="1" hangingPunct="1">
              <a:lnSpc>
                <a:spcPct val="80000"/>
              </a:lnSpc>
              <a:defRPr/>
            </a:pPr>
            <a:r>
              <a:rPr lang="en-US" altLang="en-US" sz="2300" dirty="0">
                <a:solidFill>
                  <a:srgbClr val="000000"/>
                </a:solidFill>
              </a:rPr>
              <a:t>The merge symbol joins two flows of activity into one. </a:t>
            </a:r>
          </a:p>
          <a:p>
            <a:pPr eaLnBrk="1" hangingPunct="1">
              <a:lnSpc>
                <a:spcPct val="80000"/>
              </a:lnSpc>
              <a:defRPr/>
            </a:pPr>
            <a:endParaRPr lang="en-US" altLang="en-US" sz="2300" dirty="0">
              <a:solidFill>
                <a:srgbClr val="000000"/>
              </a:solidFill>
            </a:endParaRPr>
          </a:p>
        </p:txBody>
      </p:sp>
      <p:sp>
        <p:nvSpPr>
          <p:cNvPr id="4" name="Footer Placeholder 3">
            <a:extLst>
              <a:ext uri="{FF2B5EF4-FFF2-40B4-BE49-F238E27FC236}">
                <a16:creationId xmlns:a16="http://schemas.microsoft.com/office/drawing/2014/main" id="{4DBC0FD5-D08B-4D52-B29D-D1CB913159D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13572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8EE2-52AE-4EEA-A905-053A9224102D}"/>
              </a:ext>
            </a:extLst>
          </p:cNvPr>
          <p:cNvSpPr>
            <a:spLocks noGrp="1"/>
          </p:cNvSpPr>
          <p:nvPr>
            <p:ph type="title"/>
          </p:nvPr>
        </p:nvSpPr>
        <p:spPr/>
        <p:txBody>
          <a:bodyPr>
            <a:normAutofit/>
          </a:bodyPr>
          <a:lstStyle/>
          <a:p>
            <a:pPr>
              <a:defRPr/>
            </a:pPr>
            <a:r>
              <a:rPr lang="en-US" dirty="0">
                <a:solidFill>
                  <a:srgbClr val="24B5A1"/>
                </a:solidFill>
                <a:latin typeface="Calibri" panose="020F0502020204030204" pitchFamily="34" charset="0"/>
                <a:cs typeface="Calibri" panose="020F0502020204030204" pitchFamily="34" charset="0"/>
              </a:rPr>
              <a:t>4.8</a:t>
            </a:r>
            <a:r>
              <a:rPr lang="en-US" dirty="0">
                <a:solidFill>
                  <a:srgbClr val="24B5A1"/>
                </a:solidFill>
                <a:latin typeface="Calibri" panose="020F0502020204030204" pitchFamily="34" charset="0"/>
              </a:rPr>
              <a:t>  </a:t>
            </a:r>
            <a:r>
              <a:rPr lang="en-US" dirty="0">
                <a:solidFill>
                  <a:srgbClr val="3380E6"/>
                </a:solidFill>
                <a:latin typeface="Consolas" panose="020B0609020204030204" pitchFamily="49" charset="0"/>
              </a:rPr>
              <a:t>while</a:t>
            </a:r>
            <a:r>
              <a:rPr lang="en-US" dirty="0">
                <a:solidFill>
                  <a:srgbClr val="3380E6"/>
                </a:solidFill>
                <a:latin typeface="Calibri" panose="020F0502020204030204" pitchFamily="34" charset="0"/>
              </a:rPr>
              <a:t> Iteration Statement (Cont.)</a:t>
            </a:r>
            <a:endParaRPr lang="en-US" dirty="0"/>
          </a:p>
        </p:txBody>
      </p:sp>
      <p:sp>
        <p:nvSpPr>
          <p:cNvPr id="59395" name="Text Placeholder 2">
            <a:extLst>
              <a:ext uri="{FF2B5EF4-FFF2-40B4-BE49-F238E27FC236}">
                <a16:creationId xmlns:a16="http://schemas.microsoft.com/office/drawing/2014/main" id="{18A3CAE9-E2B7-4938-890E-D89F5A126BD6}"/>
              </a:ext>
            </a:extLst>
          </p:cNvPr>
          <p:cNvSpPr>
            <a:spLocks noGrp="1"/>
          </p:cNvSpPr>
          <p:nvPr>
            <p:ph type="body" idx="1"/>
          </p:nvPr>
        </p:nvSpPr>
        <p:spPr/>
        <p:txBody>
          <a:bodyPr/>
          <a:lstStyle/>
          <a:p>
            <a:pPr eaLnBrk="1" hangingPunct="1">
              <a:lnSpc>
                <a:spcPct val="80000"/>
              </a:lnSpc>
            </a:pPr>
            <a:r>
              <a:rPr lang="en-US" altLang="en-US" sz="2400" dirty="0">
                <a:solidFill>
                  <a:srgbClr val="000000"/>
                </a:solidFill>
              </a:rPr>
              <a:t>The decision and merge symbols can be distinguished by the number of “incoming” and “outgoing” transition arrows. </a:t>
            </a:r>
          </a:p>
          <a:p>
            <a:pPr lvl="1" eaLnBrk="1" hangingPunct="1">
              <a:lnSpc>
                <a:spcPct val="80000"/>
              </a:lnSpc>
            </a:pPr>
            <a:r>
              <a:rPr lang="en-US" altLang="en-US" sz="2400" dirty="0">
                <a:solidFill>
                  <a:srgbClr val="000000"/>
                </a:solidFill>
              </a:rPr>
              <a:t>A decision symbol has one transition arrow pointing to the diamond and two or more pointing out from it to indicate possible transitions from that point. Each transition arrow pointing out of a decision symbol has a guard condition next to it. </a:t>
            </a:r>
          </a:p>
          <a:p>
            <a:pPr lvl="1" eaLnBrk="1" hangingPunct="1">
              <a:lnSpc>
                <a:spcPct val="80000"/>
              </a:lnSpc>
            </a:pPr>
            <a:r>
              <a:rPr lang="en-US" altLang="en-US" sz="2400" dirty="0">
                <a:solidFill>
                  <a:srgbClr val="000000"/>
                </a:solidFill>
              </a:rPr>
              <a:t>A merge symbol has two or more transition arrows pointing to the diamond and only one pointing from the diamond, to indicate multiple activity flows merging to continue the activity. None of the transition arrows associated with a merge symbol has a guard condition.</a:t>
            </a:r>
          </a:p>
          <a:p>
            <a:endParaRPr lang="en-US" altLang="en-US" dirty="0"/>
          </a:p>
        </p:txBody>
      </p:sp>
      <p:sp>
        <p:nvSpPr>
          <p:cNvPr id="4" name="Footer Placeholder 3">
            <a:extLst>
              <a:ext uri="{FF2B5EF4-FFF2-40B4-BE49-F238E27FC236}">
                <a16:creationId xmlns:a16="http://schemas.microsoft.com/office/drawing/2014/main" id="{50C26145-FF5E-49AE-B0C3-461E92524E1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71879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4">
            <a:extLst>
              <a:ext uri="{FF2B5EF4-FFF2-40B4-BE49-F238E27FC236}">
                <a16:creationId xmlns:a16="http://schemas.microsoft.com/office/drawing/2014/main" id="{218EE79C-25ED-4434-87B8-74D469087B8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76238"/>
            <a:ext cx="12192000" cy="6103937"/>
          </a:xfrm>
          <a:prstGeom prst="rect">
            <a:avLst/>
          </a:prstGeom>
        </p:spPr>
      </p:pic>
      <p:sp>
        <p:nvSpPr>
          <p:cNvPr id="2" name="Footer Placeholder 1">
            <a:extLst>
              <a:ext uri="{FF2B5EF4-FFF2-40B4-BE49-F238E27FC236}">
                <a16:creationId xmlns:a16="http://schemas.microsoft.com/office/drawing/2014/main" id="{1CC3BA15-EDE8-4422-A337-BB31810C725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80415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53BF-ECE4-42D1-82E1-AFDDDDD127D4}"/>
              </a:ext>
            </a:extLst>
          </p:cNvPr>
          <p:cNvSpPr>
            <a:spLocks noGrp="1"/>
          </p:cNvSpPr>
          <p:nvPr>
            <p:ph type="title"/>
          </p:nvPr>
        </p:nvSpPr>
        <p:spPr/>
        <p:txBody>
          <a:bodyPr>
            <a:normAutofit fontScale="90000"/>
          </a:bodyPr>
          <a:lstStyle/>
          <a:p>
            <a:pPr marR="6200"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a:t>
            </a:r>
            <a:endParaRPr lang="en-US" i="1" dirty="0">
              <a:solidFill>
                <a:srgbClr val="000000"/>
              </a:solidFill>
            </a:endParaRPr>
          </a:p>
        </p:txBody>
      </p:sp>
      <p:sp>
        <p:nvSpPr>
          <p:cNvPr id="61443" name="Text Placeholder 2">
            <a:extLst>
              <a:ext uri="{FF2B5EF4-FFF2-40B4-BE49-F238E27FC236}">
                <a16:creationId xmlns:a16="http://schemas.microsoft.com/office/drawing/2014/main" id="{09FA50DE-B863-4C25-AA2C-FBDB843C2466}"/>
              </a:ext>
            </a:extLst>
          </p:cNvPr>
          <p:cNvSpPr>
            <a:spLocks noGrp="1"/>
          </p:cNvSpPr>
          <p:nvPr>
            <p:ph type="body" idx="1"/>
          </p:nvPr>
        </p:nvSpPr>
        <p:spPr/>
        <p:txBody>
          <a:bodyPr/>
          <a:lstStyle/>
          <a:p>
            <a:pPr eaLnBrk="1" hangingPunct="1">
              <a:lnSpc>
                <a:spcPct val="80000"/>
              </a:lnSpc>
            </a:pPr>
            <a:r>
              <a:rPr lang="en-US" altLang="en-US" sz="2400" i="1" dirty="0">
                <a:solidFill>
                  <a:srgbClr val="000000"/>
                </a:solidFill>
              </a:rPr>
              <a:t>A class of ten students took a quiz. The grades (integers in the range 0-100) for this quiz are available to you. Determine the class average on the quiz.</a:t>
            </a:r>
            <a:endParaRPr lang="en-US" altLang="en-US" sz="2400" dirty="0">
              <a:solidFill>
                <a:srgbClr val="000000"/>
              </a:solidFill>
            </a:endParaRPr>
          </a:p>
          <a:p>
            <a:pPr eaLnBrk="1" hangingPunct="1">
              <a:lnSpc>
                <a:spcPct val="80000"/>
              </a:lnSpc>
            </a:pPr>
            <a:r>
              <a:rPr lang="en-US" altLang="en-US" sz="2400" dirty="0">
                <a:solidFill>
                  <a:srgbClr val="000000"/>
                </a:solidFill>
              </a:rPr>
              <a:t>The class average is equal to the sum of the grades divided by the number of students. </a:t>
            </a:r>
          </a:p>
          <a:p>
            <a:pPr eaLnBrk="1" hangingPunct="1">
              <a:lnSpc>
                <a:spcPct val="80000"/>
              </a:lnSpc>
            </a:pPr>
            <a:r>
              <a:rPr lang="en-US" altLang="en-US" sz="2400" dirty="0">
                <a:solidFill>
                  <a:srgbClr val="000000"/>
                </a:solidFill>
              </a:rPr>
              <a:t>The algorithm for solving this problem on a computer must input each grade, keep track of the total of all grades input, perform the averaging calculation and print the result. </a:t>
            </a:r>
          </a:p>
        </p:txBody>
      </p:sp>
      <p:sp>
        <p:nvSpPr>
          <p:cNvPr id="4" name="Footer Placeholder 3">
            <a:extLst>
              <a:ext uri="{FF2B5EF4-FFF2-40B4-BE49-F238E27FC236}">
                <a16:creationId xmlns:a16="http://schemas.microsoft.com/office/drawing/2014/main" id="{1256B54A-51C8-4CA3-87BF-601FCAF9E33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880971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9994-07E1-4391-944E-A461074C68C5}"/>
              </a:ext>
            </a:extLst>
          </p:cNvPr>
          <p:cNvSpPr>
            <a:spLocks noGrp="1"/>
          </p:cNvSpPr>
          <p:nvPr>
            <p:ph type="title"/>
          </p:nvPr>
        </p:nvSpPr>
        <p:spPr/>
        <p:txBody>
          <a:bodyPr>
            <a:normAutofit fontScale="90000"/>
          </a:bodyPr>
          <a:lstStyle/>
          <a:p>
            <a:pPr marR="6200"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a:t>
            </a:r>
            <a:endParaRPr lang="en-US" i="1" dirty="0">
              <a:solidFill>
                <a:srgbClr val="000000"/>
              </a:solidFill>
            </a:endParaRPr>
          </a:p>
        </p:txBody>
      </p:sp>
      <p:sp>
        <p:nvSpPr>
          <p:cNvPr id="52227" name="Text Placeholder 2">
            <a:extLst>
              <a:ext uri="{FF2B5EF4-FFF2-40B4-BE49-F238E27FC236}">
                <a16:creationId xmlns:a16="http://schemas.microsoft.com/office/drawing/2014/main" id="{A1E825BB-FB52-4597-817D-59EC47DBC494}"/>
              </a:ext>
            </a:extLst>
          </p:cNvPr>
          <p:cNvSpPr>
            <a:spLocks noGrp="1"/>
          </p:cNvSpPr>
          <p:nvPr>
            <p:ph type="body" idx="1"/>
          </p:nvPr>
        </p:nvSpPr>
        <p:spPr/>
        <p:txBody>
          <a:bodyPr/>
          <a:lstStyle/>
          <a:p>
            <a:pPr marL="109537" indent="0">
              <a:lnSpc>
                <a:spcPct val="80000"/>
              </a:lnSpc>
              <a:buNone/>
              <a:defRPr/>
            </a:pPr>
            <a:r>
              <a:rPr lang="en-US" altLang="en-US" sz="2400" b="1" i="1" dirty="0">
                <a:solidFill>
                  <a:srgbClr val="000000"/>
                </a:solidFill>
              </a:rPr>
              <a:t>Pseudocode Algorithm with Counter-Controlled Iteration</a:t>
            </a:r>
          </a:p>
          <a:p>
            <a:pPr eaLnBrk="1" hangingPunct="1">
              <a:lnSpc>
                <a:spcPct val="80000"/>
              </a:lnSpc>
              <a:defRPr/>
            </a:pPr>
            <a:r>
              <a:rPr lang="en-US" altLang="en-US" sz="2400" dirty="0">
                <a:solidFill>
                  <a:srgbClr val="000000"/>
                </a:solidFill>
              </a:rPr>
              <a:t>Use </a:t>
            </a:r>
            <a:r>
              <a:rPr lang="en-US" altLang="en-US" sz="2400" dirty="0">
                <a:solidFill>
                  <a:srgbClr val="0000FF"/>
                </a:solidFill>
              </a:rPr>
              <a:t>counter-controlled iteration</a:t>
            </a:r>
            <a:r>
              <a:rPr lang="en-US" altLang="en-US" sz="2400" dirty="0">
                <a:solidFill>
                  <a:srgbClr val="000000"/>
                </a:solidFill>
              </a:rPr>
              <a:t> to input the grades one at a time. </a:t>
            </a:r>
          </a:p>
          <a:p>
            <a:pPr eaLnBrk="1" hangingPunct="1">
              <a:lnSpc>
                <a:spcPct val="80000"/>
              </a:lnSpc>
              <a:defRPr/>
            </a:pPr>
            <a:r>
              <a:rPr lang="en-US" altLang="en-US" sz="2400" dirty="0">
                <a:solidFill>
                  <a:srgbClr val="000000"/>
                </a:solidFill>
              </a:rPr>
              <a:t>A variable called a </a:t>
            </a:r>
            <a:r>
              <a:rPr lang="en-US" altLang="en-US" sz="2400" dirty="0">
                <a:solidFill>
                  <a:srgbClr val="0000FF"/>
                </a:solidFill>
              </a:rPr>
              <a:t>counter</a:t>
            </a:r>
            <a:r>
              <a:rPr lang="en-US" altLang="en-US" sz="2400" dirty="0">
                <a:solidFill>
                  <a:srgbClr val="000000"/>
                </a:solidFill>
              </a:rPr>
              <a:t> (or </a:t>
            </a:r>
            <a:r>
              <a:rPr lang="en-US" altLang="en-US" sz="2400" dirty="0">
                <a:solidFill>
                  <a:srgbClr val="0000FF"/>
                </a:solidFill>
              </a:rPr>
              <a:t>control variable</a:t>
            </a:r>
            <a:r>
              <a:rPr lang="en-US" altLang="en-US" sz="2400" dirty="0">
                <a:solidFill>
                  <a:srgbClr val="000000"/>
                </a:solidFill>
              </a:rPr>
              <a:t>) controls the number of times a set of statements will execute. </a:t>
            </a:r>
          </a:p>
          <a:p>
            <a:pPr eaLnBrk="1" hangingPunct="1">
              <a:lnSpc>
                <a:spcPct val="80000"/>
              </a:lnSpc>
              <a:defRPr/>
            </a:pPr>
            <a:r>
              <a:rPr lang="en-US" altLang="en-US" sz="2400" dirty="0">
                <a:solidFill>
                  <a:srgbClr val="000000"/>
                </a:solidFill>
              </a:rPr>
              <a:t>Counter-controlled iteration is often called </a:t>
            </a:r>
            <a:r>
              <a:rPr lang="en-US" altLang="en-US" sz="2400" dirty="0">
                <a:solidFill>
                  <a:srgbClr val="0000FF"/>
                </a:solidFill>
              </a:rPr>
              <a:t>definite iteration</a:t>
            </a:r>
            <a:r>
              <a:rPr lang="en-US" altLang="en-US" sz="2400" dirty="0">
                <a:solidFill>
                  <a:srgbClr val="000000"/>
                </a:solidFill>
              </a:rPr>
              <a:t>, because the number of iterations is known </a:t>
            </a:r>
            <a:r>
              <a:rPr lang="en-US" altLang="en-US" sz="2400" i="1" dirty="0">
                <a:solidFill>
                  <a:srgbClr val="000000"/>
                </a:solidFill>
              </a:rPr>
              <a:t>before</a:t>
            </a:r>
            <a:r>
              <a:rPr lang="en-US" altLang="en-US" sz="2400" dirty="0">
                <a:solidFill>
                  <a:srgbClr val="000000"/>
                </a:solidFill>
              </a:rPr>
              <a:t> the loop begins executing. </a:t>
            </a:r>
          </a:p>
        </p:txBody>
      </p:sp>
      <p:sp>
        <p:nvSpPr>
          <p:cNvPr id="4" name="Footer Placeholder 3">
            <a:extLst>
              <a:ext uri="{FF2B5EF4-FFF2-40B4-BE49-F238E27FC236}">
                <a16:creationId xmlns:a16="http://schemas.microsoft.com/office/drawing/2014/main" id="{50AE59B7-F63E-453D-B3B0-AA7F5FF627D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14349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5">
            <a:extLst>
              <a:ext uri="{FF2B5EF4-FFF2-40B4-BE49-F238E27FC236}">
                <a16:creationId xmlns:a16="http://schemas.microsoft.com/office/drawing/2014/main" id="{42E16346-4855-4222-BB5A-9F748BBC698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14438"/>
            <a:ext cx="12192000" cy="4429125"/>
          </a:xfrm>
          <a:prstGeom prst="rect">
            <a:avLst/>
          </a:prstGeom>
        </p:spPr>
      </p:pic>
      <p:sp>
        <p:nvSpPr>
          <p:cNvPr id="2" name="Footer Placeholder 1">
            <a:extLst>
              <a:ext uri="{FF2B5EF4-FFF2-40B4-BE49-F238E27FC236}">
                <a16:creationId xmlns:a16="http://schemas.microsoft.com/office/drawing/2014/main" id="{CBAF5F84-2383-45B4-80E0-7B53A1137D6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5013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06">
            <a:extLst>
              <a:ext uri="{FF2B5EF4-FFF2-40B4-BE49-F238E27FC236}">
                <a16:creationId xmlns:a16="http://schemas.microsoft.com/office/drawing/2014/main" id="{9C3F2BD0-06D2-46B3-928D-A35F221B5B7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7388" y="0"/>
            <a:ext cx="10817225" cy="6858000"/>
          </a:xfrm>
          <a:prstGeom prst="rect">
            <a:avLst/>
          </a:prstGeom>
        </p:spPr>
      </p:pic>
      <p:sp>
        <p:nvSpPr>
          <p:cNvPr id="2" name="Footer Placeholder 1">
            <a:extLst>
              <a:ext uri="{FF2B5EF4-FFF2-40B4-BE49-F238E27FC236}">
                <a16:creationId xmlns:a16="http://schemas.microsoft.com/office/drawing/2014/main" id="{3CE5FF4C-FBA8-47A7-8B55-97C34495FC1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77039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E4C3-91FA-425E-8B75-EB00FDE8FA48}"/>
              </a:ext>
            </a:extLst>
          </p:cNvPr>
          <p:cNvSpPr>
            <a:spLocks noGrp="1"/>
          </p:cNvSpPr>
          <p:nvPr>
            <p:ph type="title"/>
          </p:nvPr>
        </p:nvSpPr>
        <p:spPr>
          <a:xfrm>
            <a:off x="476250" y="274638"/>
            <a:ext cx="11056312" cy="1858962"/>
          </a:xfrm>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64515" name="Text Placeholder 2">
            <a:extLst>
              <a:ext uri="{FF2B5EF4-FFF2-40B4-BE49-F238E27FC236}">
                <a16:creationId xmlns:a16="http://schemas.microsoft.com/office/drawing/2014/main" id="{74766E33-0BBE-4180-B618-C8EE65304A36}"/>
              </a:ext>
            </a:extLst>
          </p:cNvPr>
          <p:cNvSpPr>
            <a:spLocks noGrp="1"/>
          </p:cNvSpPr>
          <p:nvPr>
            <p:ph type="body" idx="1"/>
          </p:nvPr>
        </p:nvSpPr>
        <p:spPr>
          <a:xfrm>
            <a:off x="476249" y="2590801"/>
            <a:ext cx="11056313" cy="3535363"/>
          </a:xfrm>
        </p:spPr>
        <p:txBody>
          <a:bodyPr/>
          <a:lstStyle/>
          <a:p>
            <a:pPr eaLnBrk="1" hangingPunct="1"/>
            <a:r>
              <a:rPr lang="en-US" altLang="en-US" dirty="0">
                <a:solidFill>
                  <a:srgbClr val="000000"/>
                </a:solidFill>
              </a:rPr>
              <a:t>A </a:t>
            </a:r>
            <a:r>
              <a:rPr lang="en-US" altLang="en-US" dirty="0">
                <a:solidFill>
                  <a:srgbClr val="0000FF"/>
                </a:solidFill>
              </a:rPr>
              <a:t>total</a:t>
            </a:r>
            <a:r>
              <a:rPr lang="en-US" altLang="en-US" dirty="0">
                <a:solidFill>
                  <a:srgbClr val="000000"/>
                </a:solidFill>
              </a:rPr>
              <a:t> is a variable used to accumulate the sum of several values. </a:t>
            </a:r>
          </a:p>
          <a:p>
            <a:pPr eaLnBrk="1" hangingPunct="1"/>
            <a:r>
              <a:rPr lang="en-US" altLang="en-US" dirty="0">
                <a:solidFill>
                  <a:srgbClr val="000000"/>
                </a:solidFill>
              </a:rPr>
              <a:t>A </a:t>
            </a:r>
            <a:r>
              <a:rPr lang="en-US" altLang="en-US" dirty="0">
                <a:solidFill>
                  <a:srgbClr val="0000FF"/>
                </a:solidFill>
              </a:rPr>
              <a:t>counter</a:t>
            </a:r>
            <a:r>
              <a:rPr lang="en-US" altLang="en-US" dirty="0">
                <a:solidFill>
                  <a:srgbClr val="000000"/>
                </a:solidFill>
              </a:rPr>
              <a:t> is a variable used to count. </a:t>
            </a:r>
          </a:p>
          <a:p>
            <a:pPr eaLnBrk="1" hangingPunct="1"/>
            <a:r>
              <a:rPr lang="en-US" altLang="en-US" dirty="0">
                <a:solidFill>
                  <a:srgbClr val="000000"/>
                </a:solidFill>
              </a:rPr>
              <a:t>Variables used to store totals are normally initialized to zero before being used in a program.</a:t>
            </a:r>
          </a:p>
        </p:txBody>
      </p:sp>
      <p:sp>
        <p:nvSpPr>
          <p:cNvPr id="4" name="Footer Placeholder 3">
            <a:extLst>
              <a:ext uri="{FF2B5EF4-FFF2-40B4-BE49-F238E27FC236}">
                <a16:creationId xmlns:a16="http://schemas.microsoft.com/office/drawing/2014/main" id="{40F3C348-7172-4F55-9BB9-FFB1557FDD2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1810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6">
            <a:extLst>
              <a:ext uri="{FF2B5EF4-FFF2-40B4-BE49-F238E27FC236}">
                <a16:creationId xmlns:a16="http://schemas.microsoft.com/office/drawing/2014/main" id="{C3D78125-7F39-4A5D-926C-5FB43DF9A33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92125"/>
            <a:ext cx="12192000" cy="5872163"/>
          </a:xfrm>
          <a:prstGeom prst="rect">
            <a:avLst/>
          </a:prstGeom>
        </p:spPr>
      </p:pic>
      <p:sp>
        <p:nvSpPr>
          <p:cNvPr id="2" name="Footer Placeholder 1">
            <a:extLst>
              <a:ext uri="{FF2B5EF4-FFF2-40B4-BE49-F238E27FC236}">
                <a16:creationId xmlns:a16="http://schemas.microsoft.com/office/drawing/2014/main" id="{D3AB5FF4-8343-436A-82CD-A18CECEBC50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72431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7">
            <a:extLst>
              <a:ext uri="{FF2B5EF4-FFF2-40B4-BE49-F238E27FC236}">
                <a16:creationId xmlns:a16="http://schemas.microsoft.com/office/drawing/2014/main" id="{8349102A-DC99-43FA-94B6-0177D1C9B6B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a16="http://schemas.microsoft.com/office/drawing/2014/main" id="{40A3BA39-A718-425B-9C5B-EC4C9BC2C54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674998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8">
            <a:extLst>
              <a:ext uri="{FF2B5EF4-FFF2-40B4-BE49-F238E27FC236}">
                <a16:creationId xmlns:a16="http://schemas.microsoft.com/office/drawing/2014/main" id="{E1862781-4D8F-4492-A790-EEF69CF7FCF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p:spPr>
      </p:pic>
      <p:sp>
        <p:nvSpPr>
          <p:cNvPr id="2" name="Footer Placeholder 1">
            <a:extLst>
              <a:ext uri="{FF2B5EF4-FFF2-40B4-BE49-F238E27FC236}">
                <a16:creationId xmlns:a16="http://schemas.microsoft.com/office/drawing/2014/main" id="{8DD302D4-3B63-42EB-B860-4131FAA51E3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59975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29">
            <a:extLst>
              <a:ext uri="{FF2B5EF4-FFF2-40B4-BE49-F238E27FC236}">
                <a16:creationId xmlns:a16="http://schemas.microsoft.com/office/drawing/2014/main" id="{D8E6DD47-7C70-4930-A518-C3AC6AF1F33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15950"/>
            <a:ext cx="12192000" cy="5624513"/>
          </a:xfrm>
          <a:prstGeom prst="rect">
            <a:avLst/>
          </a:prstGeom>
        </p:spPr>
      </p:pic>
      <p:sp>
        <p:nvSpPr>
          <p:cNvPr id="2" name="Footer Placeholder 1">
            <a:extLst>
              <a:ext uri="{FF2B5EF4-FFF2-40B4-BE49-F238E27FC236}">
                <a16:creationId xmlns:a16="http://schemas.microsoft.com/office/drawing/2014/main" id="{658A5C0D-EA7F-4F3A-922E-2182D5956B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59932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A13B-3755-4C00-A24E-9BD569D83F11}"/>
              </a:ext>
            </a:extLst>
          </p:cNvPr>
          <p:cNvSpPr>
            <a:spLocks noGrp="1"/>
          </p:cNvSpPr>
          <p:nvPr>
            <p:ph type="title"/>
          </p:nvPr>
        </p:nvSpPr>
        <p:spPr>
          <a:xfrm>
            <a:off x="527050" y="274638"/>
            <a:ext cx="11005512" cy="1782762"/>
          </a:xfrm>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59395" name="Text Placeholder 2">
            <a:extLst>
              <a:ext uri="{FF2B5EF4-FFF2-40B4-BE49-F238E27FC236}">
                <a16:creationId xmlns:a16="http://schemas.microsoft.com/office/drawing/2014/main" id="{9E8EC23A-A852-4759-BA8A-5D5DE7778016}"/>
              </a:ext>
            </a:extLst>
          </p:cNvPr>
          <p:cNvSpPr>
            <a:spLocks noGrp="1"/>
          </p:cNvSpPr>
          <p:nvPr>
            <p:ph type="body" idx="1"/>
          </p:nvPr>
        </p:nvSpPr>
        <p:spPr>
          <a:xfrm>
            <a:off x="527049" y="2133601"/>
            <a:ext cx="11005513" cy="3992563"/>
          </a:xfrm>
        </p:spPr>
        <p:txBody>
          <a:bodyPr/>
          <a:lstStyle/>
          <a:p>
            <a:pPr marL="109537" indent="0">
              <a:buNone/>
              <a:defRPr/>
            </a:pPr>
            <a:r>
              <a:rPr lang="en-US" altLang="en-US" b="1" i="1" dirty="0">
                <a:solidFill>
                  <a:srgbClr val="000000"/>
                </a:solidFill>
              </a:rPr>
              <a:t>Local Variables in Method </a:t>
            </a:r>
            <a:r>
              <a:rPr lang="en-US" altLang="en-US" sz="2400" b="1" i="1" dirty="0">
                <a:solidFill>
                  <a:srgbClr val="000000"/>
                </a:solidFill>
                <a:latin typeface="Consolas" panose="020B0609020204030204" pitchFamily="49" charset="0"/>
              </a:rPr>
              <a:t>main</a:t>
            </a:r>
            <a:endParaRPr lang="en-US" altLang="en-US" b="1" i="1" dirty="0">
              <a:solidFill>
                <a:srgbClr val="000000"/>
              </a:solidFill>
              <a:latin typeface="Consolas" panose="020B0609020204030204" pitchFamily="49" charset="0"/>
            </a:endParaRPr>
          </a:p>
          <a:p>
            <a:pPr eaLnBrk="1" hangingPunct="1">
              <a:defRPr/>
            </a:pPr>
            <a:r>
              <a:rPr lang="en-US" altLang="en-US" dirty="0">
                <a:solidFill>
                  <a:srgbClr val="000000"/>
                </a:solidFill>
              </a:rPr>
              <a:t>Variables declared in a method body are local variables and can be used only from the line of their declaration to the closing right brace of the method declaration.</a:t>
            </a:r>
          </a:p>
          <a:p>
            <a:pPr eaLnBrk="1" hangingPunct="1">
              <a:defRPr/>
            </a:pPr>
            <a:r>
              <a:rPr lang="en-US" altLang="en-US" dirty="0">
                <a:solidFill>
                  <a:srgbClr val="000000"/>
                </a:solidFill>
              </a:rPr>
              <a:t>A local variable’s declaration must appear </a:t>
            </a:r>
            <a:r>
              <a:rPr lang="en-US" altLang="en-US" i="1" dirty="0">
                <a:solidFill>
                  <a:srgbClr val="000000"/>
                </a:solidFill>
              </a:rPr>
              <a:t>before</a:t>
            </a:r>
            <a:r>
              <a:rPr lang="en-US" altLang="en-US" dirty="0">
                <a:solidFill>
                  <a:srgbClr val="000000"/>
                </a:solidFill>
              </a:rPr>
              <a:t> the variable is used in that method. </a:t>
            </a:r>
          </a:p>
          <a:p>
            <a:pPr eaLnBrk="1" hangingPunct="1">
              <a:defRPr/>
            </a:pPr>
            <a:r>
              <a:rPr lang="en-US" altLang="en-US" dirty="0">
                <a:solidFill>
                  <a:srgbClr val="000000"/>
                </a:solidFill>
              </a:rPr>
              <a:t>A local variable cannot be accessed outside the method in which it’s declared. </a:t>
            </a:r>
          </a:p>
        </p:txBody>
      </p:sp>
      <p:sp>
        <p:nvSpPr>
          <p:cNvPr id="4" name="Footer Placeholder 3">
            <a:extLst>
              <a:ext uri="{FF2B5EF4-FFF2-40B4-BE49-F238E27FC236}">
                <a16:creationId xmlns:a16="http://schemas.microsoft.com/office/drawing/2014/main" id="{64F95681-1BA6-4BA4-A0C1-150FEC0D855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868607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30">
            <a:extLst>
              <a:ext uri="{FF2B5EF4-FFF2-40B4-BE49-F238E27FC236}">
                <a16:creationId xmlns:a16="http://schemas.microsoft.com/office/drawing/2014/main" id="{4B456988-8447-4A28-90E6-0A2B46C30FB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0663"/>
            <a:ext cx="12192000" cy="3876675"/>
          </a:xfrm>
          <a:prstGeom prst="rect">
            <a:avLst/>
          </a:prstGeom>
        </p:spPr>
      </p:pic>
      <p:sp>
        <p:nvSpPr>
          <p:cNvPr id="2" name="Footer Placeholder 1">
            <a:extLst>
              <a:ext uri="{FF2B5EF4-FFF2-40B4-BE49-F238E27FC236}">
                <a16:creationId xmlns:a16="http://schemas.microsoft.com/office/drawing/2014/main" id="{2233ACC8-D169-430E-B2D5-11C2F9FBB79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612438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31">
            <a:extLst>
              <a:ext uri="{FF2B5EF4-FFF2-40B4-BE49-F238E27FC236}">
                <a16:creationId xmlns:a16="http://schemas.microsoft.com/office/drawing/2014/main" id="{6DB468F8-6F4B-425E-A285-50331532163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68375"/>
            <a:ext cx="12192000" cy="4919663"/>
          </a:xfrm>
          <a:prstGeom prst="rect">
            <a:avLst/>
          </a:prstGeom>
        </p:spPr>
      </p:pic>
      <p:sp>
        <p:nvSpPr>
          <p:cNvPr id="2" name="Footer Placeholder 1">
            <a:extLst>
              <a:ext uri="{FF2B5EF4-FFF2-40B4-BE49-F238E27FC236}">
                <a16:creationId xmlns:a16="http://schemas.microsoft.com/office/drawing/2014/main" id="{D4B7AC3D-D52B-4083-8F54-E32E155097C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87555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2A0D-4DA9-4C11-8192-540DE7E80A11}"/>
              </a:ext>
            </a:extLst>
          </p:cNvPr>
          <p:cNvSpPr>
            <a:spLocks noGrp="1"/>
          </p:cNvSpPr>
          <p:nvPr>
            <p:ph type="title"/>
          </p:nvPr>
        </p:nvSpPr>
        <p:spPr>
          <a:xfrm>
            <a:off x="495299" y="274638"/>
            <a:ext cx="1103726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64515" name="Text Placeholder 2">
            <a:extLst>
              <a:ext uri="{FF2B5EF4-FFF2-40B4-BE49-F238E27FC236}">
                <a16:creationId xmlns:a16="http://schemas.microsoft.com/office/drawing/2014/main" id="{23FDC9B1-3617-488D-B393-9A0A3619DD51}"/>
              </a:ext>
            </a:extLst>
          </p:cNvPr>
          <p:cNvSpPr>
            <a:spLocks noGrp="1"/>
          </p:cNvSpPr>
          <p:nvPr>
            <p:ph type="body" idx="1"/>
          </p:nvPr>
        </p:nvSpPr>
        <p:spPr>
          <a:xfrm>
            <a:off x="495299" y="1828801"/>
            <a:ext cx="11037263" cy="4297363"/>
          </a:xfrm>
        </p:spPr>
        <p:txBody>
          <a:bodyPr/>
          <a:lstStyle/>
          <a:p>
            <a:pPr marL="109537" indent="0">
              <a:lnSpc>
                <a:spcPct val="90000"/>
              </a:lnSpc>
              <a:buNone/>
              <a:defRPr/>
            </a:pPr>
            <a:r>
              <a:rPr lang="en-US" altLang="en-US" b="1" i="1" dirty="0">
                <a:solidFill>
                  <a:srgbClr val="000000"/>
                </a:solidFill>
              </a:rPr>
              <a:t>Notes on Integer Division and Truncation</a:t>
            </a:r>
          </a:p>
          <a:p>
            <a:pPr eaLnBrk="1" hangingPunct="1">
              <a:lnSpc>
                <a:spcPct val="90000"/>
              </a:lnSpc>
              <a:defRPr/>
            </a:pPr>
            <a:r>
              <a:rPr lang="en-US" altLang="en-US" dirty="0">
                <a:solidFill>
                  <a:srgbClr val="000000"/>
                </a:solidFill>
              </a:rPr>
              <a:t>The program’s output indicates that the sum of the grade values in the sample execution is 846, which, when divided by 10, should yield the floating-point number 84.6. </a:t>
            </a:r>
          </a:p>
          <a:p>
            <a:pPr eaLnBrk="1" hangingPunct="1">
              <a:lnSpc>
                <a:spcPct val="90000"/>
              </a:lnSpc>
              <a:defRPr/>
            </a:pPr>
            <a:r>
              <a:rPr lang="en-US" altLang="en-US" dirty="0">
                <a:solidFill>
                  <a:srgbClr val="000000"/>
                </a:solidFill>
              </a:rPr>
              <a:t>The result of the calculation </a:t>
            </a:r>
            <a:r>
              <a:rPr lang="en-US" altLang="en-US" dirty="0">
                <a:solidFill>
                  <a:srgbClr val="000000"/>
                </a:solidFill>
                <a:latin typeface="Consolas" panose="020B0609020204030204" pitchFamily="49" charset="0"/>
              </a:rPr>
              <a:t>total</a:t>
            </a:r>
            <a:r>
              <a:rPr lang="en-US" altLang="en-US" dirty="0">
                <a:solidFill>
                  <a:srgbClr val="000000"/>
                </a:solidFill>
              </a:rPr>
              <a:t> </a:t>
            </a:r>
            <a:r>
              <a:rPr lang="en-US" altLang="en-US" dirty="0">
                <a:solidFill>
                  <a:srgbClr val="000000"/>
                </a:solidFill>
                <a:latin typeface="Consolas" panose="020B0609020204030204" pitchFamily="49" charset="0"/>
              </a:rPr>
              <a:t>/</a:t>
            </a:r>
            <a:r>
              <a:rPr lang="en-US" altLang="en-US" dirty="0">
                <a:solidFill>
                  <a:srgbClr val="000000"/>
                </a:solidFill>
              </a:rPr>
              <a:t> </a:t>
            </a:r>
            <a:r>
              <a:rPr lang="en-US" altLang="en-US" dirty="0">
                <a:solidFill>
                  <a:srgbClr val="000000"/>
                </a:solidFill>
                <a:latin typeface="Consolas" panose="020B0609020204030204" pitchFamily="49" charset="0"/>
              </a:rPr>
              <a:t>10</a:t>
            </a:r>
            <a:r>
              <a:rPr lang="en-US" altLang="en-US" dirty="0">
                <a:solidFill>
                  <a:srgbClr val="000000"/>
                </a:solidFill>
              </a:rPr>
              <a:t> (Fig. 4.8) is the integer 84, because </a:t>
            </a:r>
            <a:r>
              <a:rPr lang="en-US" altLang="en-US" dirty="0">
                <a:solidFill>
                  <a:srgbClr val="000000"/>
                </a:solidFill>
                <a:latin typeface="Consolas" panose="020B0609020204030204" pitchFamily="49" charset="0"/>
              </a:rPr>
              <a:t>total</a:t>
            </a:r>
            <a:r>
              <a:rPr lang="en-US" altLang="en-US" dirty="0">
                <a:solidFill>
                  <a:srgbClr val="000000"/>
                </a:solidFill>
              </a:rPr>
              <a:t> and </a:t>
            </a:r>
            <a:r>
              <a:rPr lang="en-US" altLang="en-US" dirty="0">
                <a:solidFill>
                  <a:srgbClr val="000000"/>
                </a:solidFill>
                <a:latin typeface="Consolas" panose="020B0609020204030204" pitchFamily="49" charset="0"/>
              </a:rPr>
              <a:t>10</a:t>
            </a:r>
            <a:r>
              <a:rPr lang="en-US" altLang="en-US" dirty="0">
                <a:solidFill>
                  <a:srgbClr val="000000"/>
                </a:solidFill>
              </a:rPr>
              <a:t> are both integers. </a:t>
            </a:r>
          </a:p>
          <a:p>
            <a:pPr eaLnBrk="1" hangingPunct="1">
              <a:lnSpc>
                <a:spcPct val="90000"/>
              </a:lnSpc>
              <a:defRPr/>
            </a:pPr>
            <a:r>
              <a:rPr lang="en-US" altLang="en-US" dirty="0">
                <a:solidFill>
                  <a:srgbClr val="000000"/>
                </a:solidFill>
              </a:rPr>
              <a:t>Dividing two integers results in </a:t>
            </a:r>
            <a:r>
              <a:rPr lang="en-US" altLang="en-US" dirty="0">
                <a:solidFill>
                  <a:srgbClr val="0000FF"/>
                </a:solidFill>
              </a:rPr>
              <a:t>integer division</a:t>
            </a:r>
            <a:r>
              <a:rPr lang="en-US" altLang="en-US" dirty="0">
                <a:solidFill>
                  <a:srgbClr val="000000"/>
                </a:solidFill>
              </a:rPr>
              <a:t>—any fractional part of the calculation is </a:t>
            </a:r>
            <a:r>
              <a:rPr lang="en-US" altLang="en-US" dirty="0">
                <a:solidFill>
                  <a:srgbClr val="0000FF"/>
                </a:solidFill>
              </a:rPr>
              <a:t>truncated </a:t>
            </a:r>
            <a:r>
              <a:rPr lang="en-US" altLang="en-US" dirty="0">
                <a:solidFill>
                  <a:srgbClr val="000000"/>
                </a:solidFill>
              </a:rPr>
              <a:t>(i.e., </a:t>
            </a:r>
            <a:r>
              <a:rPr lang="en-US" altLang="en-US" i="1" dirty="0">
                <a:solidFill>
                  <a:srgbClr val="000000"/>
                </a:solidFill>
              </a:rPr>
              <a:t>lost</a:t>
            </a:r>
            <a:r>
              <a:rPr lang="en-US" altLang="en-US" dirty="0">
                <a:solidFill>
                  <a:srgbClr val="000000"/>
                </a:solidFill>
              </a:rPr>
              <a:t>). </a:t>
            </a:r>
          </a:p>
        </p:txBody>
      </p:sp>
      <p:sp>
        <p:nvSpPr>
          <p:cNvPr id="4" name="Footer Placeholder 3">
            <a:extLst>
              <a:ext uri="{FF2B5EF4-FFF2-40B4-BE49-F238E27FC236}">
                <a16:creationId xmlns:a16="http://schemas.microsoft.com/office/drawing/2014/main" id="{C76CD357-CFA3-4C71-8820-26C08CCE26B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48559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32">
            <a:extLst>
              <a:ext uri="{FF2B5EF4-FFF2-40B4-BE49-F238E27FC236}">
                <a16:creationId xmlns:a16="http://schemas.microsoft.com/office/drawing/2014/main" id="{76A13C46-0541-4285-9371-458F0B78268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6500"/>
            <a:ext cx="12192000" cy="4445000"/>
          </a:xfrm>
          <a:prstGeom prst="rect">
            <a:avLst/>
          </a:prstGeom>
        </p:spPr>
      </p:pic>
      <p:sp>
        <p:nvSpPr>
          <p:cNvPr id="2" name="Footer Placeholder 1">
            <a:extLst>
              <a:ext uri="{FF2B5EF4-FFF2-40B4-BE49-F238E27FC236}">
                <a16:creationId xmlns:a16="http://schemas.microsoft.com/office/drawing/2014/main" id="{87CC1AE1-DC1C-4064-82A2-79D3FD818F7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5396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07">
            <a:extLst>
              <a:ext uri="{FF2B5EF4-FFF2-40B4-BE49-F238E27FC236}">
                <a16:creationId xmlns:a16="http://schemas.microsoft.com/office/drawing/2014/main" id="{1451098C-1D87-4B1E-BF7C-39D346D6712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8900" y="0"/>
            <a:ext cx="12014200" cy="6858000"/>
          </a:xfrm>
          <a:prstGeom prst="rect">
            <a:avLst/>
          </a:prstGeom>
        </p:spPr>
      </p:pic>
      <p:sp>
        <p:nvSpPr>
          <p:cNvPr id="2" name="Footer Placeholder 1">
            <a:extLst>
              <a:ext uri="{FF2B5EF4-FFF2-40B4-BE49-F238E27FC236}">
                <a16:creationId xmlns:a16="http://schemas.microsoft.com/office/drawing/2014/main" id="{1B4733F4-AADE-4507-B89E-5BBFC8075EA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78598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BA3-FEB4-4F84-8F3F-72AFFC1C197F}"/>
              </a:ext>
            </a:extLst>
          </p:cNvPr>
          <p:cNvSpPr>
            <a:spLocks noGrp="1"/>
          </p:cNvSpPr>
          <p:nvPr>
            <p:ph type="title"/>
          </p:nvPr>
        </p:nvSpPr>
        <p:spPr>
          <a:xfrm>
            <a:off x="469899" y="274638"/>
            <a:ext cx="1106266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64515" name="Text Placeholder 2">
            <a:extLst>
              <a:ext uri="{FF2B5EF4-FFF2-40B4-BE49-F238E27FC236}">
                <a16:creationId xmlns:a16="http://schemas.microsoft.com/office/drawing/2014/main" id="{F871C7AD-ACE6-4C55-BD25-0F56B1E88212}"/>
              </a:ext>
            </a:extLst>
          </p:cNvPr>
          <p:cNvSpPr>
            <a:spLocks noGrp="1"/>
          </p:cNvSpPr>
          <p:nvPr>
            <p:ph type="body" idx="1"/>
          </p:nvPr>
        </p:nvSpPr>
        <p:spPr>
          <a:xfrm>
            <a:off x="469899" y="1828801"/>
            <a:ext cx="11062663" cy="4297363"/>
          </a:xfrm>
        </p:spPr>
        <p:txBody>
          <a:bodyPr/>
          <a:lstStyle/>
          <a:p>
            <a:pPr marL="109537" indent="0">
              <a:lnSpc>
                <a:spcPct val="90000"/>
              </a:lnSpc>
              <a:buNone/>
              <a:defRPr/>
            </a:pPr>
            <a:r>
              <a:rPr lang="en-US" altLang="en-US" b="1" i="1" dirty="0">
                <a:solidFill>
                  <a:srgbClr val="000000"/>
                </a:solidFill>
              </a:rPr>
              <a:t>A Note About Arithmetic Overflow </a:t>
            </a:r>
          </a:p>
          <a:p>
            <a:pPr>
              <a:lnSpc>
                <a:spcPct val="90000"/>
              </a:lnSpc>
              <a:defRPr/>
            </a:pPr>
            <a:r>
              <a:rPr lang="en-US" altLang="en-US" dirty="0">
                <a:solidFill>
                  <a:srgbClr val="000000"/>
                </a:solidFill>
              </a:rPr>
              <a:t>In Fig. 4.8, the following statement added each </a:t>
            </a:r>
            <a:r>
              <a:rPr lang="en-US" altLang="en-US" sz="2400" dirty="0">
                <a:solidFill>
                  <a:srgbClr val="000000"/>
                </a:solidFill>
                <a:latin typeface="Consolas" panose="020B0609020204030204" pitchFamily="49" charset="0"/>
              </a:rPr>
              <a:t>grade</a:t>
            </a:r>
            <a:r>
              <a:rPr lang="en-US" altLang="en-US" dirty="0">
                <a:solidFill>
                  <a:srgbClr val="000000"/>
                </a:solidFill>
              </a:rPr>
              <a:t> entered by the user to the </a:t>
            </a:r>
            <a:r>
              <a:rPr lang="en-US" altLang="en-US" sz="2400" dirty="0">
                <a:solidFill>
                  <a:srgbClr val="000000"/>
                </a:solidFill>
                <a:latin typeface="Consolas" panose="020B0609020204030204" pitchFamily="49" charset="0"/>
              </a:rPr>
              <a:t>total</a:t>
            </a:r>
            <a:endParaRPr lang="en-US" altLang="en-US" dirty="0">
              <a:solidFill>
                <a:srgbClr val="000000"/>
              </a:solidFill>
            </a:endParaRPr>
          </a:p>
          <a:p>
            <a:pPr marL="603250" lvl="2" indent="0">
              <a:lnSpc>
                <a:spcPct val="90000"/>
              </a:lnSpc>
              <a:buNone/>
              <a:defRPr/>
            </a:pPr>
            <a:r>
              <a:rPr lang="en-US" altLang="en-US" dirty="0">
                <a:solidFill>
                  <a:srgbClr val="000000"/>
                </a:solidFill>
                <a:latin typeface="Consolas" panose="020B0609020204030204" pitchFamily="49" charset="0"/>
              </a:rPr>
              <a:t>total = total + grade; </a:t>
            </a:r>
            <a:r>
              <a:rPr lang="en-US" altLang="en-US" dirty="0">
                <a:solidFill>
                  <a:srgbClr val="00B050"/>
                </a:solidFill>
                <a:latin typeface="Consolas" panose="020B0609020204030204" pitchFamily="49" charset="0"/>
              </a:rPr>
              <a:t>// add grade to total</a:t>
            </a:r>
          </a:p>
          <a:p>
            <a:pPr eaLnBrk="1" hangingPunct="1">
              <a:lnSpc>
                <a:spcPct val="90000"/>
              </a:lnSpc>
              <a:defRPr/>
            </a:pPr>
            <a:r>
              <a:rPr lang="en-US" altLang="en-US" dirty="0">
                <a:solidFill>
                  <a:srgbClr val="000000"/>
                </a:solidFill>
              </a:rPr>
              <a:t>Even this simple statement has a </a:t>
            </a:r>
            <a:r>
              <a:rPr lang="en-US" altLang="en-US" i="1" dirty="0">
                <a:solidFill>
                  <a:srgbClr val="000000"/>
                </a:solidFill>
              </a:rPr>
              <a:t>potential</a:t>
            </a:r>
            <a:r>
              <a:rPr lang="en-US" altLang="en-US" dirty="0">
                <a:solidFill>
                  <a:srgbClr val="000000"/>
                </a:solidFill>
              </a:rPr>
              <a:t> problem—adding the integers could result in a value that’s </a:t>
            </a:r>
            <a:r>
              <a:rPr lang="en-US" altLang="en-US" i="1" dirty="0">
                <a:solidFill>
                  <a:srgbClr val="000000"/>
                </a:solidFill>
              </a:rPr>
              <a:t>too large</a:t>
            </a:r>
            <a:r>
              <a:rPr lang="en-US" altLang="en-US" dirty="0">
                <a:solidFill>
                  <a:srgbClr val="000000"/>
                </a:solidFill>
              </a:rPr>
              <a:t> to store in an </a:t>
            </a:r>
            <a:r>
              <a:rPr lang="en-US" altLang="en-US" sz="2400" dirty="0" err="1">
                <a:solidFill>
                  <a:srgbClr val="000000"/>
                </a:solidFill>
                <a:latin typeface="Consolas" panose="020B0609020204030204" pitchFamily="49" charset="0"/>
              </a:rPr>
              <a:t>int</a:t>
            </a:r>
            <a:r>
              <a:rPr lang="en-US" altLang="en-US" dirty="0">
                <a:solidFill>
                  <a:srgbClr val="000000"/>
                </a:solidFill>
              </a:rPr>
              <a:t> variable. </a:t>
            </a:r>
          </a:p>
          <a:p>
            <a:pPr eaLnBrk="1" hangingPunct="1">
              <a:lnSpc>
                <a:spcPct val="90000"/>
              </a:lnSpc>
              <a:defRPr/>
            </a:pPr>
            <a:r>
              <a:rPr lang="en-US" altLang="en-US" dirty="0">
                <a:solidFill>
                  <a:srgbClr val="000000"/>
                </a:solidFill>
              </a:rPr>
              <a:t>This is known as </a:t>
            </a:r>
            <a:r>
              <a:rPr lang="en-US" altLang="en-US" dirty="0">
                <a:solidFill>
                  <a:srgbClr val="0000FF"/>
                </a:solidFill>
              </a:rPr>
              <a:t>arithmetic overflow </a:t>
            </a:r>
            <a:r>
              <a:rPr lang="en-US" altLang="en-US" dirty="0">
                <a:solidFill>
                  <a:srgbClr val="000000"/>
                </a:solidFill>
              </a:rPr>
              <a:t>and causes </a:t>
            </a:r>
            <a:r>
              <a:rPr lang="en-US" altLang="en-US" i="1" dirty="0">
                <a:solidFill>
                  <a:srgbClr val="000000"/>
                </a:solidFill>
              </a:rPr>
              <a:t>undefined behavior</a:t>
            </a:r>
            <a:r>
              <a:rPr lang="en-US" altLang="en-US" dirty="0">
                <a:solidFill>
                  <a:srgbClr val="000000"/>
                </a:solidFill>
              </a:rPr>
              <a:t>, which can lead to unintended results. </a:t>
            </a:r>
          </a:p>
        </p:txBody>
      </p:sp>
      <p:sp>
        <p:nvSpPr>
          <p:cNvPr id="4" name="Footer Placeholder 3">
            <a:extLst>
              <a:ext uri="{FF2B5EF4-FFF2-40B4-BE49-F238E27FC236}">
                <a16:creationId xmlns:a16="http://schemas.microsoft.com/office/drawing/2014/main" id="{18E78DCD-5CD0-4243-A76C-E75CD98F935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02196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1556-F02D-4F9C-9D4A-8100DC32BA1B}"/>
              </a:ext>
            </a:extLst>
          </p:cNvPr>
          <p:cNvSpPr>
            <a:spLocks noGrp="1"/>
          </p:cNvSpPr>
          <p:nvPr>
            <p:ph type="title"/>
          </p:nvPr>
        </p:nvSpPr>
        <p:spPr>
          <a:xfrm>
            <a:off x="552449" y="274638"/>
            <a:ext cx="1098011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75779" name="Text Placeholder 2">
            <a:extLst>
              <a:ext uri="{FF2B5EF4-FFF2-40B4-BE49-F238E27FC236}">
                <a16:creationId xmlns:a16="http://schemas.microsoft.com/office/drawing/2014/main" id="{BD281B10-90F8-44EC-B3C2-B07785756EA4}"/>
              </a:ext>
            </a:extLst>
          </p:cNvPr>
          <p:cNvSpPr>
            <a:spLocks noGrp="1"/>
          </p:cNvSpPr>
          <p:nvPr>
            <p:ph type="body" idx="1"/>
          </p:nvPr>
        </p:nvSpPr>
        <p:spPr>
          <a:xfrm>
            <a:off x="552449" y="1828801"/>
            <a:ext cx="10980113" cy="4297363"/>
          </a:xfrm>
        </p:spPr>
        <p:txBody>
          <a:bodyPr/>
          <a:lstStyle/>
          <a:p>
            <a:pPr eaLnBrk="1" hangingPunct="1">
              <a:lnSpc>
                <a:spcPct val="90000"/>
              </a:lnSpc>
            </a:pPr>
            <a:r>
              <a:rPr lang="en-US" altLang="en-US" dirty="0">
                <a:solidFill>
                  <a:srgbClr val="000000"/>
                </a:solidFill>
              </a:rPr>
              <a:t>Figure 2.7’s </a:t>
            </a:r>
            <a:r>
              <a:rPr lang="en-US" altLang="en-US" sz="2400" dirty="0">
                <a:solidFill>
                  <a:srgbClr val="000000"/>
                </a:solidFill>
                <a:latin typeface="Consolas" panose="020B0609020204030204" pitchFamily="49" charset="0"/>
              </a:rPr>
              <a:t>Addition</a:t>
            </a:r>
            <a:r>
              <a:rPr lang="en-US" altLang="en-US" dirty="0">
                <a:solidFill>
                  <a:srgbClr val="000000"/>
                </a:solidFill>
              </a:rPr>
              <a:t> program had the same issue when calculating the sum of two </a:t>
            </a:r>
            <a:r>
              <a:rPr lang="en-US" altLang="en-US" sz="2400" dirty="0" err="1">
                <a:solidFill>
                  <a:srgbClr val="000000"/>
                </a:solidFill>
                <a:latin typeface="Consolas" panose="020B0609020204030204" pitchFamily="49" charset="0"/>
              </a:rPr>
              <a:t>int</a:t>
            </a:r>
            <a:r>
              <a:rPr lang="en-US" altLang="en-US" dirty="0">
                <a:solidFill>
                  <a:srgbClr val="000000"/>
                </a:solidFill>
              </a:rPr>
              <a:t> values entered by the user:  </a:t>
            </a:r>
          </a:p>
          <a:p>
            <a:pPr lvl="1">
              <a:lnSpc>
                <a:spcPct val="90000"/>
              </a:lnSpc>
            </a:pPr>
            <a:r>
              <a:rPr lang="en-US" altLang="en-US" sz="2800" dirty="0" err="1">
                <a:solidFill>
                  <a:srgbClr val="000000"/>
                </a:solidFill>
                <a:latin typeface="Consolas" panose="020B0609020204030204" pitchFamily="49" charset="0"/>
              </a:rPr>
              <a:t>int</a:t>
            </a:r>
            <a:r>
              <a:rPr lang="en-US" altLang="en-US" sz="2800" dirty="0">
                <a:solidFill>
                  <a:srgbClr val="000000"/>
                </a:solidFill>
                <a:latin typeface="Consolas" panose="020B0609020204030204" pitchFamily="49" charset="0"/>
              </a:rPr>
              <a:t> sum = number1 + number2; </a:t>
            </a:r>
          </a:p>
        </p:txBody>
      </p:sp>
      <p:sp>
        <p:nvSpPr>
          <p:cNvPr id="4" name="Footer Placeholder 3">
            <a:extLst>
              <a:ext uri="{FF2B5EF4-FFF2-40B4-BE49-F238E27FC236}">
                <a16:creationId xmlns:a16="http://schemas.microsoft.com/office/drawing/2014/main" id="{44EBC1E7-A97E-487D-B685-BC92D01F7A3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926563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9D374-E5CC-46BD-949C-25B9E9D1269F}"/>
              </a:ext>
            </a:extLst>
          </p:cNvPr>
          <p:cNvSpPr>
            <a:spLocks noGrp="1"/>
          </p:cNvSpPr>
          <p:nvPr>
            <p:ph type="title"/>
          </p:nvPr>
        </p:nvSpPr>
        <p:spPr>
          <a:xfrm>
            <a:off x="488949" y="274638"/>
            <a:ext cx="1104361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76803" name="Text Placeholder 2">
            <a:extLst>
              <a:ext uri="{FF2B5EF4-FFF2-40B4-BE49-F238E27FC236}">
                <a16:creationId xmlns:a16="http://schemas.microsoft.com/office/drawing/2014/main" id="{711051F7-0D9A-48E9-944F-C20401A60A73}"/>
              </a:ext>
            </a:extLst>
          </p:cNvPr>
          <p:cNvSpPr>
            <a:spLocks noGrp="1"/>
          </p:cNvSpPr>
          <p:nvPr>
            <p:ph type="body" idx="1"/>
          </p:nvPr>
        </p:nvSpPr>
        <p:spPr>
          <a:xfrm>
            <a:off x="488949" y="1828801"/>
            <a:ext cx="11043613" cy="4297363"/>
          </a:xfrm>
        </p:spPr>
        <p:txBody>
          <a:bodyPr/>
          <a:lstStyle/>
          <a:p>
            <a:pPr eaLnBrk="1" hangingPunct="1">
              <a:lnSpc>
                <a:spcPct val="90000"/>
              </a:lnSpc>
            </a:pPr>
            <a:r>
              <a:rPr lang="en-US" altLang="en-US" dirty="0">
                <a:solidFill>
                  <a:srgbClr val="000000"/>
                </a:solidFill>
              </a:rPr>
              <a:t>The maximum and minimum values that can be stored in an </a:t>
            </a:r>
            <a:r>
              <a:rPr lang="en-US" altLang="en-US" sz="2400" dirty="0" err="1">
                <a:solidFill>
                  <a:srgbClr val="000000"/>
                </a:solidFill>
                <a:latin typeface="Consolas" panose="020B0609020204030204" pitchFamily="49" charset="0"/>
              </a:rPr>
              <a:t>int</a:t>
            </a:r>
            <a:r>
              <a:rPr lang="en-US" altLang="en-US" dirty="0">
                <a:solidFill>
                  <a:srgbClr val="000000"/>
                </a:solidFill>
              </a:rPr>
              <a:t> variable are represented by the constants </a:t>
            </a:r>
            <a:r>
              <a:rPr lang="en-US" altLang="en-US" sz="2400" dirty="0">
                <a:solidFill>
                  <a:srgbClr val="000000"/>
                </a:solidFill>
                <a:latin typeface="Consolas" panose="020B0609020204030204" pitchFamily="49" charset="0"/>
              </a:rPr>
              <a:t>MIN_VALUE</a:t>
            </a:r>
            <a:r>
              <a:rPr lang="en-US" altLang="en-US" dirty="0">
                <a:solidFill>
                  <a:srgbClr val="000000"/>
                </a:solidFill>
              </a:rPr>
              <a:t> and </a:t>
            </a:r>
            <a:r>
              <a:rPr lang="en-US" altLang="en-US" sz="2400" dirty="0">
                <a:solidFill>
                  <a:srgbClr val="000000"/>
                </a:solidFill>
                <a:latin typeface="Consolas" panose="020B0609020204030204" pitchFamily="49" charset="0"/>
              </a:rPr>
              <a:t>MAX_VALUE</a:t>
            </a:r>
            <a:r>
              <a:rPr lang="en-US" altLang="en-US" dirty="0">
                <a:solidFill>
                  <a:srgbClr val="000000"/>
                </a:solidFill>
              </a:rPr>
              <a:t>, respectively, which are defined in class </a:t>
            </a:r>
            <a:r>
              <a:rPr lang="en-US" altLang="en-US" sz="2400" dirty="0">
                <a:solidFill>
                  <a:srgbClr val="000000"/>
                </a:solidFill>
                <a:latin typeface="Consolas" panose="020B0609020204030204" pitchFamily="49" charset="0"/>
              </a:rPr>
              <a:t>Integer</a:t>
            </a:r>
            <a:r>
              <a:rPr lang="en-US" altLang="en-US" dirty="0">
                <a:solidFill>
                  <a:srgbClr val="000000"/>
                </a:solidFill>
              </a:rPr>
              <a:t>. </a:t>
            </a:r>
          </a:p>
          <a:p>
            <a:pPr eaLnBrk="1" hangingPunct="1">
              <a:lnSpc>
                <a:spcPct val="90000"/>
              </a:lnSpc>
            </a:pPr>
            <a:r>
              <a:rPr lang="en-US" altLang="en-US" dirty="0">
                <a:solidFill>
                  <a:srgbClr val="000000"/>
                </a:solidFill>
              </a:rPr>
              <a:t>There are similar constants for the other integral types and for floating-point types. </a:t>
            </a:r>
          </a:p>
          <a:p>
            <a:pPr eaLnBrk="1" hangingPunct="1">
              <a:lnSpc>
                <a:spcPct val="90000"/>
              </a:lnSpc>
            </a:pPr>
            <a:r>
              <a:rPr lang="en-US" altLang="en-US" dirty="0">
                <a:solidFill>
                  <a:srgbClr val="000000"/>
                </a:solidFill>
              </a:rPr>
              <a:t>Each primitive type has a corresponding class type in package </a:t>
            </a:r>
            <a:r>
              <a:rPr lang="en-US" altLang="en-US" sz="2400" dirty="0" err="1">
                <a:solidFill>
                  <a:srgbClr val="000000"/>
                </a:solidFill>
                <a:latin typeface="Consolas" panose="020B0609020204030204" pitchFamily="49" charset="0"/>
              </a:rPr>
              <a:t>java.lang</a:t>
            </a:r>
            <a:r>
              <a:rPr lang="en-US" altLang="en-US" dirty="0">
                <a:solidFill>
                  <a:srgbClr val="000000"/>
                </a:solidFill>
              </a:rPr>
              <a:t>. </a:t>
            </a:r>
          </a:p>
        </p:txBody>
      </p:sp>
      <p:sp>
        <p:nvSpPr>
          <p:cNvPr id="4" name="Footer Placeholder 3">
            <a:extLst>
              <a:ext uri="{FF2B5EF4-FFF2-40B4-BE49-F238E27FC236}">
                <a16:creationId xmlns:a16="http://schemas.microsoft.com/office/drawing/2014/main" id="{4E63ADC9-543D-486A-9704-EAF52FE2CC6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357332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AFCF-7459-4B6F-B0CC-2429BF22819D}"/>
              </a:ext>
            </a:extLst>
          </p:cNvPr>
          <p:cNvSpPr>
            <a:spLocks noGrp="1"/>
          </p:cNvSpPr>
          <p:nvPr>
            <p:ph type="title"/>
          </p:nvPr>
        </p:nvSpPr>
        <p:spPr>
          <a:xfrm>
            <a:off x="603249" y="344488"/>
            <a:ext cx="1092931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77827" name="Text Placeholder 2">
            <a:extLst>
              <a:ext uri="{FF2B5EF4-FFF2-40B4-BE49-F238E27FC236}">
                <a16:creationId xmlns:a16="http://schemas.microsoft.com/office/drawing/2014/main" id="{C20BCBB1-06F3-43D1-95D2-C58ED80527BF}"/>
              </a:ext>
            </a:extLst>
          </p:cNvPr>
          <p:cNvSpPr>
            <a:spLocks noGrp="1"/>
          </p:cNvSpPr>
          <p:nvPr>
            <p:ph type="body" idx="1"/>
          </p:nvPr>
        </p:nvSpPr>
        <p:spPr>
          <a:xfrm>
            <a:off x="603249" y="1898651"/>
            <a:ext cx="10929313" cy="4297363"/>
          </a:xfrm>
        </p:spPr>
        <p:txBody>
          <a:bodyPr/>
          <a:lstStyle/>
          <a:p>
            <a:pPr eaLnBrk="1" hangingPunct="1">
              <a:lnSpc>
                <a:spcPct val="90000"/>
              </a:lnSpc>
            </a:pPr>
            <a:r>
              <a:rPr lang="en-US" altLang="en-US" dirty="0">
                <a:solidFill>
                  <a:srgbClr val="000000"/>
                </a:solidFill>
              </a:rPr>
              <a:t>It’s considered a good practice to ensure, </a:t>
            </a:r>
            <a:r>
              <a:rPr lang="en-US" altLang="en-US" i="1" dirty="0">
                <a:solidFill>
                  <a:srgbClr val="000000"/>
                </a:solidFill>
              </a:rPr>
              <a:t>before</a:t>
            </a:r>
            <a:r>
              <a:rPr lang="en-US" altLang="en-US" dirty="0">
                <a:solidFill>
                  <a:srgbClr val="000000"/>
                </a:solidFill>
              </a:rPr>
              <a:t> you perform arithmetic calculations, that they will </a:t>
            </a:r>
            <a:r>
              <a:rPr lang="en-US" altLang="en-US" i="1" dirty="0">
                <a:solidFill>
                  <a:srgbClr val="000000"/>
                </a:solidFill>
              </a:rPr>
              <a:t>not</a:t>
            </a:r>
            <a:r>
              <a:rPr lang="en-US" altLang="en-US" dirty="0">
                <a:solidFill>
                  <a:srgbClr val="000000"/>
                </a:solidFill>
              </a:rPr>
              <a:t> overflow. </a:t>
            </a:r>
          </a:p>
          <a:p>
            <a:pPr eaLnBrk="1" hangingPunct="1">
              <a:lnSpc>
                <a:spcPct val="90000"/>
              </a:lnSpc>
            </a:pPr>
            <a:r>
              <a:rPr lang="en-US" altLang="en-US" dirty="0">
                <a:solidFill>
                  <a:srgbClr val="000000"/>
                </a:solidFill>
              </a:rPr>
              <a:t>The code for doing this is shown on the CERT website </a:t>
            </a:r>
            <a:r>
              <a:rPr lang="en-US" altLang="en-US" sz="2800" dirty="0">
                <a:solidFill>
                  <a:srgbClr val="000000"/>
                </a:solidFill>
                <a:latin typeface="Consolas" panose="020B0609020204030204" pitchFamily="49" charset="0"/>
              </a:rPr>
              <a:t>www.securecoding.cert.org</a:t>
            </a:r>
            <a:r>
              <a:rPr lang="en-US" altLang="en-US" dirty="0">
                <a:solidFill>
                  <a:srgbClr val="000000"/>
                </a:solidFill>
              </a:rPr>
              <a:t>—just search for guideline “NUM00-J.” </a:t>
            </a:r>
          </a:p>
          <a:p>
            <a:pPr>
              <a:lnSpc>
                <a:spcPct val="90000"/>
              </a:lnSpc>
            </a:pPr>
            <a:r>
              <a:rPr lang="en-US" altLang="en-US" dirty="0">
                <a:solidFill>
                  <a:srgbClr val="000000"/>
                </a:solidFill>
              </a:rPr>
              <a:t>The code for doing this is shown on the CERT website: </a:t>
            </a:r>
          </a:p>
          <a:p>
            <a:pPr lvl="1">
              <a:lnSpc>
                <a:spcPct val="90000"/>
              </a:lnSpc>
            </a:pPr>
            <a:r>
              <a:rPr lang="en-US" altLang="en-US" dirty="0">
                <a:solidFill>
                  <a:srgbClr val="000000"/>
                </a:solidFill>
              </a:rPr>
              <a:t>http://www.securecoding.cert.org</a:t>
            </a:r>
          </a:p>
          <a:p>
            <a:pPr eaLnBrk="1" hangingPunct="1">
              <a:lnSpc>
                <a:spcPct val="90000"/>
              </a:lnSpc>
            </a:pPr>
            <a:r>
              <a:rPr lang="en-US" altLang="en-US" dirty="0">
                <a:solidFill>
                  <a:srgbClr val="000000"/>
                </a:solidFill>
              </a:rPr>
              <a:t>In industrial-strength code, you should perform checks like these for all calculations.  </a:t>
            </a:r>
          </a:p>
        </p:txBody>
      </p:sp>
      <p:sp>
        <p:nvSpPr>
          <p:cNvPr id="4" name="Footer Placeholder 3">
            <a:extLst>
              <a:ext uri="{FF2B5EF4-FFF2-40B4-BE49-F238E27FC236}">
                <a16:creationId xmlns:a16="http://schemas.microsoft.com/office/drawing/2014/main" id="{D94065AB-61DB-433E-97E0-E3E559ECBF4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130021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B378-3398-4CE0-8D64-020B0EA6DB48}"/>
              </a:ext>
            </a:extLst>
          </p:cNvPr>
          <p:cNvSpPr>
            <a:spLocks noGrp="1"/>
          </p:cNvSpPr>
          <p:nvPr>
            <p:ph type="title"/>
          </p:nvPr>
        </p:nvSpPr>
        <p:spPr>
          <a:xfrm>
            <a:off x="571499" y="274638"/>
            <a:ext cx="1096106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64515" name="Text Placeholder 2">
            <a:extLst>
              <a:ext uri="{FF2B5EF4-FFF2-40B4-BE49-F238E27FC236}">
                <a16:creationId xmlns:a16="http://schemas.microsoft.com/office/drawing/2014/main" id="{3B9A19EE-10FD-4845-B030-A0806EA18761}"/>
              </a:ext>
            </a:extLst>
          </p:cNvPr>
          <p:cNvSpPr>
            <a:spLocks noGrp="1"/>
          </p:cNvSpPr>
          <p:nvPr>
            <p:ph type="body" idx="1"/>
          </p:nvPr>
        </p:nvSpPr>
        <p:spPr>
          <a:xfrm>
            <a:off x="571499" y="1828801"/>
            <a:ext cx="10961063" cy="4297363"/>
          </a:xfrm>
        </p:spPr>
        <p:txBody>
          <a:bodyPr/>
          <a:lstStyle/>
          <a:p>
            <a:pPr marL="109537" indent="0">
              <a:lnSpc>
                <a:spcPct val="90000"/>
              </a:lnSpc>
              <a:buNone/>
              <a:defRPr/>
            </a:pPr>
            <a:r>
              <a:rPr lang="en-US" altLang="en-US" sz="2400" b="1" i="1" dirty="0">
                <a:solidFill>
                  <a:srgbClr val="000000"/>
                </a:solidFill>
              </a:rPr>
              <a:t>A Deeper Look at Receiving User Input </a:t>
            </a:r>
          </a:p>
          <a:p>
            <a:pPr>
              <a:lnSpc>
                <a:spcPct val="90000"/>
              </a:lnSpc>
              <a:defRPr/>
            </a:pPr>
            <a:r>
              <a:rPr lang="en-US" altLang="en-US" sz="2400" dirty="0">
                <a:solidFill>
                  <a:srgbClr val="000000"/>
                </a:solidFill>
              </a:rPr>
              <a:t>Any time a program receives input from the user, various problems might occur. For example, in the following statement we assume that the user will enter an integer grade in the range 0 to 100</a:t>
            </a:r>
          </a:p>
          <a:p>
            <a:pPr marL="603250" lvl="2" indent="0">
              <a:lnSpc>
                <a:spcPct val="90000"/>
              </a:lnSpc>
              <a:buNone/>
              <a:defRPr/>
            </a:pPr>
            <a:r>
              <a:rPr lang="en-US" altLang="en-US" sz="2000" dirty="0" err="1">
                <a:solidFill>
                  <a:srgbClr val="0000FF"/>
                </a:solidFill>
                <a:latin typeface="Consolas" panose="020B0609020204030204" pitchFamily="49" charset="0"/>
              </a:rPr>
              <a:t>int</a:t>
            </a:r>
            <a:r>
              <a:rPr lang="en-US" altLang="en-US" sz="2000" dirty="0">
                <a:solidFill>
                  <a:srgbClr val="0000FF"/>
                </a:solidFill>
                <a:latin typeface="Consolas" panose="020B0609020204030204" pitchFamily="49" charset="0"/>
              </a:rPr>
              <a:t> </a:t>
            </a:r>
            <a:r>
              <a:rPr lang="en-US" altLang="en-US" sz="2000" dirty="0">
                <a:solidFill>
                  <a:srgbClr val="000000"/>
                </a:solidFill>
                <a:latin typeface="Consolas" panose="020B0609020204030204" pitchFamily="49" charset="0"/>
              </a:rPr>
              <a:t>grade = </a:t>
            </a:r>
            <a:r>
              <a:rPr lang="en-US" altLang="en-US" sz="2000" dirty="0" err="1">
                <a:solidFill>
                  <a:srgbClr val="000000"/>
                </a:solidFill>
                <a:latin typeface="Consolas" panose="020B0609020204030204" pitchFamily="49" charset="0"/>
              </a:rPr>
              <a:t>input.nextInt</a:t>
            </a:r>
            <a:r>
              <a:rPr lang="en-US" altLang="en-US" sz="2000" dirty="0">
                <a:solidFill>
                  <a:srgbClr val="000000"/>
                </a:solidFill>
                <a:latin typeface="Consolas" panose="020B0609020204030204" pitchFamily="49" charset="0"/>
              </a:rPr>
              <a:t>(); </a:t>
            </a:r>
            <a:r>
              <a:rPr lang="en-US" altLang="en-US" sz="2000" dirty="0">
                <a:solidFill>
                  <a:srgbClr val="00B050"/>
                </a:solidFill>
                <a:latin typeface="Consolas" panose="020B0609020204030204" pitchFamily="49" charset="0"/>
              </a:rPr>
              <a:t>// input next grade</a:t>
            </a:r>
          </a:p>
          <a:p>
            <a:pPr eaLnBrk="1" hangingPunct="1">
              <a:lnSpc>
                <a:spcPct val="90000"/>
              </a:lnSpc>
              <a:defRPr/>
            </a:pPr>
            <a:r>
              <a:rPr lang="en-US" altLang="en-US" sz="2400" dirty="0">
                <a:solidFill>
                  <a:srgbClr val="000000"/>
                </a:solidFill>
              </a:rPr>
              <a:t>However, the person entering a grade could enter an integer less than 0, an integer greater than 100, an integer outside the range of values that can be stored in an </a:t>
            </a:r>
            <a:r>
              <a:rPr lang="en-US" altLang="en-US" sz="2400" dirty="0" err="1">
                <a:solidFill>
                  <a:srgbClr val="000000"/>
                </a:solidFill>
                <a:latin typeface="Consolas" panose="020B0609020204030204" pitchFamily="49" charset="0"/>
              </a:rPr>
              <a:t>int</a:t>
            </a:r>
            <a:r>
              <a:rPr lang="en-US" altLang="en-US" sz="2400" dirty="0">
                <a:solidFill>
                  <a:srgbClr val="000000"/>
                </a:solidFill>
              </a:rPr>
              <a:t> variable, a number containing a decimal point or a value containing letters or special symbols that’s not even an integer.</a:t>
            </a:r>
          </a:p>
        </p:txBody>
      </p:sp>
      <p:sp>
        <p:nvSpPr>
          <p:cNvPr id="4" name="Footer Placeholder 3">
            <a:extLst>
              <a:ext uri="{FF2B5EF4-FFF2-40B4-BE49-F238E27FC236}">
                <a16:creationId xmlns:a16="http://schemas.microsoft.com/office/drawing/2014/main" id="{2BFFB050-35B7-42D6-A3FA-CECD2130F07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699485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670B-AC58-4274-9C98-38E51A45ADFC}"/>
              </a:ext>
            </a:extLst>
          </p:cNvPr>
          <p:cNvSpPr>
            <a:spLocks noGrp="1"/>
          </p:cNvSpPr>
          <p:nvPr>
            <p:ph type="title"/>
          </p:nvPr>
        </p:nvSpPr>
        <p:spPr>
          <a:xfrm>
            <a:off x="558800" y="274638"/>
            <a:ext cx="11049000"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4.9</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Counter-Controlled Iteration (Cont.)</a:t>
            </a:r>
          </a:p>
        </p:txBody>
      </p:sp>
      <p:sp>
        <p:nvSpPr>
          <p:cNvPr id="79875" name="Text Placeholder 2">
            <a:extLst>
              <a:ext uri="{FF2B5EF4-FFF2-40B4-BE49-F238E27FC236}">
                <a16:creationId xmlns:a16="http://schemas.microsoft.com/office/drawing/2014/main" id="{C7195744-B5D0-416B-8229-73505678F7DE}"/>
              </a:ext>
            </a:extLst>
          </p:cNvPr>
          <p:cNvSpPr>
            <a:spLocks noGrp="1"/>
          </p:cNvSpPr>
          <p:nvPr>
            <p:ph type="body" idx="1"/>
          </p:nvPr>
        </p:nvSpPr>
        <p:spPr>
          <a:xfrm>
            <a:off x="558800" y="1828801"/>
            <a:ext cx="11049000" cy="4297363"/>
          </a:xfrm>
        </p:spPr>
        <p:txBody>
          <a:bodyPr/>
          <a:lstStyle/>
          <a:p>
            <a:pPr eaLnBrk="1" hangingPunct="1">
              <a:lnSpc>
                <a:spcPct val="90000"/>
              </a:lnSpc>
            </a:pPr>
            <a:r>
              <a:rPr lang="en-US" altLang="en-US" sz="2400" dirty="0">
                <a:solidFill>
                  <a:srgbClr val="000000"/>
                </a:solidFill>
              </a:rPr>
              <a:t>To ensure that inputs are valid, industrial-strength programs must test for all possible erroneous cases. </a:t>
            </a:r>
          </a:p>
          <a:p>
            <a:pPr eaLnBrk="1" hangingPunct="1">
              <a:lnSpc>
                <a:spcPct val="90000"/>
              </a:lnSpc>
            </a:pPr>
            <a:r>
              <a:rPr lang="en-US" altLang="en-US" sz="2400" dirty="0">
                <a:solidFill>
                  <a:srgbClr val="000000"/>
                </a:solidFill>
              </a:rPr>
              <a:t>A  program that inputs grades should </a:t>
            </a:r>
            <a:r>
              <a:rPr lang="en-US" altLang="en-US" sz="2400" dirty="0">
                <a:solidFill>
                  <a:srgbClr val="0000FF"/>
                </a:solidFill>
              </a:rPr>
              <a:t>validate</a:t>
            </a:r>
            <a:r>
              <a:rPr lang="en-US" altLang="en-US" sz="2400" dirty="0">
                <a:solidFill>
                  <a:srgbClr val="000000"/>
                </a:solidFill>
              </a:rPr>
              <a:t> the grades by using </a:t>
            </a:r>
            <a:r>
              <a:rPr lang="en-US" altLang="en-US" sz="2400" dirty="0">
                <a:solidFill>
                  <a:srgbClr val="0000FF"/>
                </a:solidFill>
              </a:rPr>
              <a:t>range</a:t>
            </a:r>
            <a:r>
              <a:rPr lang="en-US" altLang="en-US" sz="2400" dirty="0">
                <a:solidFill>
                  <a:srgbClr val="000000"/>
                </a:solidFill>
              </a:rPr>
              <a:t> </a:t>
            </a:r>
            <a:r>
              <a:rPr lang="en-US" altLang="en-US" sz="2400" dirty="0">
                <a:solidFill>
                  <a:srgbClr val="0000FF"/>
                </a:solidFill>
              </a:rPr>
              <a:t>checking</a:t>
            </a:r>
            <a:r>
              <a:rPr lang="en-US" altLang="en-US" sz="2400" dirty="0">
                <a:solidFill>
                  <a:srgbClr val="000000"/>
                </a:solidFill>
              </a:rPr>
              <a:t> to ensure that hey are values from 0 to 100. </a:t>
            </a:r>
          </a:p>
          <a:p>
            <a:pPr eaLnBrk="1" hangingPunct="1">
              <a:lnSpc>
                <a:spcPct val="90000"/>
              </a:lnSpc>
            </a:pPr>
            <a:r>
              <a:rPr lang="en-US" altLang="en-US" sz="2400" dirty="0">
                <a:solidFill>
                  <a:srgbClr val="000000"/>
                </a:solidFill>
              </a:rPr>
              <a:t>You can then ask the user to reenter any value that’s out of range. </a:t>
            </a:r>
          </a:p>
          <a:p>
            <a:pPr eaLnBrk="1" hangingPunct="1">
              <a:lnSpc>
                <a:spcPct val="90000"/>
              </a:lnSpc>
            </a:pPr>
            <a:r>
              <a:rPr lang="en-US" altLang="en-US" sz="2400" dirty="0">
                <a:solidFill>
                  <a:srgbClr val="000000"/>
                </a:solidFill>
              </a:rPr>
              <a:t>If a program requires inputs from a specific set of values (e.g., </a:t>
            </a:r>
            <a:r>
              <a:rPr lang="en-US" altLang="en-US" sz="2400" dirty="0" err="1">
                <a:solidFill>
                  <a:srgbClr val="000000"/>
                </a:solidFill>
              </a:rPr>
              <a:t>nonsequential</a:t>
            </a:r>
            <a:r>
              <a:rPr lang="en-US" altLang="en-US" sz="2400" dirty="0">
                <a:solidFill>
                  <a:srgbClr val="000000"/>
                </a:solidFill>
              </a:rPr>
              <a:t> product codes), you can ensure that each input matches a value in the set. </a:t>
            </a:r>
          </a:p>
        </p:txBody>
      </p:sp>
      <p:sp>
        <p:nvSpPr>
          <p:cNvPr id="4" name="Footer Placeholder 3">
            <a:extLst>
              <a:ext uri="{FF2B5EF4-FFF2-40B4-BE49-F238E27FC236}">
                <a16:creationId xmlns:a16="http://schemas.microsoft.com/office/drawing/2014/main" id="{E21ED535-C83B-4148-8CD4-55C3F5296E6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177132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A02D-AB4F-4DB8-9141-993E38E9D321}"/>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a:t>
            </a:r>
          </a:p>
        </p:txBody>
      </p:sp>
      <p:sp>
        <p:nvSpPr>
          <p:cNvPr id="80899" name="Text Placeholder 2">
            <a:extLst>
              <a:ext uri="{FF2B5EF4-FFF2-40B4-BE49-F238E27FC236}">
                <a16:creationId xmlns:a16="http://schemas.microsoft.com/office/drawing/2014/main" id="{B6FAFD01-9733-4EC9-A231-3E96A35DECF6}"/>
              </a:ext>
            </a:extLst>
          </p:cNvPr>
          <p:cNvSpPr>
            <a:spLocks noGrp="1"/>
          </p:cNvSpPr>
          <p:nvPr>
            <p:ph type="body" idx="1"/>
          </p:nvPr>
        </p:nvSpPr>
        <p:spPr/>
        <p:txBody>
          <a:bodyPr/>
          <a:lstStyle/>
          <a:p>
            <a:pPr eaLnBrk="1" hangingPunct="1"/>
            <a:r>
              <a:rPr lang="en-US" altLang="en-US" i="1" dirty="0">
                <a:solidFill>
                  <a:srgbClr val="000000"/>
                </a:solidFill>
              </a:rPr>
              <a:t>Develop a class-averaging program that processes grades for an arbitrary number of students each time it is run.</a:t>
            </a:r>
          </a:p>
          <a:p>
            <a:pPr eaLnBrk="1" hangingPunct="1"/>
            <a:r>
              <a:rPr lang="en-US" altLang="en-US" dirty="0">
                <a:solidFill>
                  <a:srgbClr val="0000FF"/>
                </a:solidFill>
              </a:rPr>
              <a:t>Sentinel-controlled iteration</a:t>
            </a:r>
            <a:r>
              <a:rPr lang="en-US" altLang="en-US" dirty="0">
                <a:solidFill>
                  <a:srgbClr val="000000"/>
                </a:solidFill>
              </a:rPr>
              <a:t> is often called </a:t>
            </a:r>
            <a:r>
              <a:rPr lang="en-US" altLang="en-US" dirty="0">
                <a:solidFill>
                  <a:srgbClr val="0000FF"/>
                </a:solidFill>
              </a:rPr>
              <a:t>indefinite iteration</a:t>
            </a:r>
            <a:r>
              <a:rPr lang="en-US" altLang="en-US" dirty="0">
                <a:solidFill>
                  <a:srgbClr val="000000"/>
                </a:solidFill>
              </a:rPr>
              <a:t> because the number of iterations is not known before the loop begins executing.</a:t>
            </a:r>
          </a:p>
          <a:p>
            <a:pPr eaLnBrk="1" hangingPunct="1"/>
            <a:r>
              <a:rPr lang="en-US" altLang="en-US" dirty="0">
                <a:solidFill>
                  <a:srgbClr val="000000"/>
                </a:solidFill>
              </a:rPr>
              <a:t>A special value called a </a:t>
            </a:r>
            <a:r>
              <a:rPr lang="en-US" altLang="en-US" dirty="0">
                <a:solidFill>
                  <a:srgbClr val="0000FF"/>
                </a:solidFill>
              </a:rPr>
              <a:t>sentinel value</a:t>
            </a:r>
            <a:r>
              <a:rPr lang="en-US" altLang="en-US" dirty="0">
                <a:solidFill>
                  <a:srgbClr val="000000"/>
                </a:solidFill>
              </a:rPr>
              <a:t> (also called a </a:t>
            </a:r>
            <a:r>
              <a:rPr lang="en-US" altLang="en-US" dirty="0">
                <a:solidFill>
                  <a:srgbClr val="0000FF"/>
                </a:solidFill>
              </a:rPr>
              <a:t>signal value</a:t>
            </a:r>
            <a:r>
              <a:rPr lang="en-US" altLang="en-US" dirty="0">
                <a:solidFill>
                  <a:srgbClr val="000000"/>
                </a:solidFill>
              </a:rPr>
              <a:t>, a </a:t>
            </a:r>
            <a:r>
              <a:rPr lang="en-US" altLang="en-US" dirty="0">
                <a:solidFill>
                  <a:srgbClr val="0000FF"/>
                </a:solidFill>
              </a:rPr>
              <a:t>dummy value</a:t>
            </a:r>
            <a:r>
              <a:rPr lang="en-US" altLang="en-US" dirty="0">
                <a:solidFill>
                  <a:srgbClr val="000000"/>
                </a:solidFill>
              </a:rPr>
              <a:t> or a </a:t>
            </a:r>
            <a:r>
              <a:rPr lang="en-US" altLang="en-US" dirty="0">
                <a:solidFill>
                  <a:srgbClr val="0000FF"/>
                </a:solidFill>
              </a:rPr>
              <a:t>flag value</a:t>
            </a:r>
            <a:r>
              <a:rPr lang="en-US" altLang="en-US" dirty="0">
                <a:solidFill>
                  <a:srgbClr val="000000"/>
                </a:solidFill>
              </a:rPr>
              <a:t>) can be used to indicate “end of data entry.” </a:t>
            </a:r>
          </a:p>
          <a:p>
            <a:pPr eaLnBrk="1" hangingPunct="1"/>
            <a:r>
              <a:rPr lang="en-US" altLang="en-US" dirty="0">
                <a:solidFill>
                  <a:srgbClr val="000000"/>
                </a:solidFill>
              </a:rPr>
              <a:t>A sentinel value must be chosen that cannot be confused with an acceptable input value. </a:t>
            </a:r>
          </a:p>
          <a:p>
            <a:pPr eaLnBrk="1" hangingPunct="1"/>
            <a:endParaRPr lang="en-US" altLang="en-US" dirty="0"/>
          </a:p>
        </p:txBody>
      </p:sp>
      <p:sp>
        <p:nvSpPr>
          <p:cNvPr id="4" name="Footer Placeholder 3">
            <a:extLst>
              <a:ext uri="{FF2B5EF4-FFF2-40B4-BE49-F238E27FC236}">
                <a16:creationId xmlns:a16="http://schemas.microsoft.com/office/drawing/2014/main" id="{7C1F0503-ECC0-411A-BC68-1D3E059F62B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841481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E3C1-3EAB-48B0-B760-2CBA27D5E12D}"/>
              </a:ext>
            </a:extLst>
          </p:cNvPr>
          <p:cNvSpPr>
            <a:spLocks noGrp="1"/>
          </p:cNvSpPr>
          <p:nvPr>
            <p:ph type="title"/>
          </p:nvPr>
        </p:nvSpPr>
        <p:spPr>
          <a:xfrm>
            <a:off x="577849" y="274638"/>
            <a:ext cx="1095471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67587" name="Text Placeholder 2">
            <a:extLst>
              <a:ext uri="{FF2B5EF4-FFF2-40B4-BE49-F238E27FC236}">
                <a16:creationId xmlns:a16="http://schemas.microsoft.com/office/drawing/2014/main" id="{1F55D13F-821C-447D-A40E-19670DAA871C}"/>
              </a:ext>
            </a:extLst>
          </p:cNvPr>
          <p:cNvSpPr>
            <a:spLocks noGrp="1"/>
          </p:cNvSpPr>
          <p:nvPr>
            <p:ph type="body" idx="1"/>
          </p:nvPr>
        </p:nvSpPr>
        <p:spPr>
          <a:xfrm>
            <a:off x="577849" y="1905001"/>
            <a:ext cx="10954713" cy="4449763"/>
          </a:xfrm>
        </p:spPr>
        <p:txBody>
          <a:bodyPr/>
          <a:lstStyle/>
          <a:p>
            <a:pPr marL="109537" indent="0">
              <a:lnSpc>
                <a:spcPct val="80000"/>
              </a:lnSpc>
              <a:buNone/>
              <a:defRPr/>
            </a:pPr>
            <a:r>
              <a:rPr lang="en-US" altLang="en-US" sz="2300" b="1" i="1" dirty="0"/>
              <a:t>Developing the </a:t>
            </a:r>
            <a:r>
              <a:rPr lang="en-US" altLang="en-US" sz="2300" b="1" i="1" dirty="0" err="1"/>
              <a:t>Pseudocode</a:t>
            </a:r>
            <a:r>
              <a:rPr lang="en-US" altLang="en-US" sz="2300" b="1" i="1" dirty="0"/>
              <a:t> Algorithm with Top-Down, Stepwise Refinement: The Top and First Refinement</a:t>
            </a:r>
          </a:p>
          <a:p>
            <a:pPr eaLnBrk="1" hangingPunct="1">
              <a:lnSpc>
                <a:spcPct val="80000"/>
              </a:lnSpc>
              <a:defRPr/>
            </a:pPr>
            <a:r>
              <a:rPr lang="en-US" altLang="en-US" sz="2400" dirty="0">
                <a:solidFill>
                  <a:srgbClr val="0000FF"/>
                </a:solidFill>
              </a:rPr>
              <a:t>Top-down, stepwise refinement</a:t>
            </a:r>
          </a:p>
          <a:p>
            <a:pPr eaLnBrk="1" hangingPunct="1">
              <a:lnSpc>
                <a:spcPct val="80000"/>
              </a:lnSpc>
              <a:defRPr/>
            </a:pPr>
            <a:r>
              <a:rPr lang="en-US" altLang="en-US" sz="2400" dirty="0">
                <a:solidFill>
                  <a:srgbClr val="000000"/>
                </a:solidFill>
              </a:rPr>
              <a:t>Begin with a </a:t>
            </a:r>
            <a:r>
              <a:rPr lang="en-US" altLang="en-US" sz="2400" dirty="0" err="1">
                <a:solidFill>
                  <a:srgbClr val="000000"/>
                </a:solidFill>
              </a:rPr>
              <a:t>pseudocode</a:t>
            </a:r>
            <a:r>
              <a:rPr lang="en-US" altLang="en-US" sz="2400" dirty="0">
                <a:solidFill>
                  <a:srgbClr val="000000"/>
                </a:solidFill>
              </a:rPr>
              <a:t> representation of the </a:t>
            </a:r>
            <a:r>
              <a:rPr lang="en-US" altLang="en-US" sz="2400" dirty="0">
                <a:solidFill>
                  <a:srgbClr val="0000FF"/>
                </a:solidFill>
              </a:rPr>
              <a:t>top</a:t>
            </a:r>
            <a:r>
              <a:rPr lang="en-US" altLang="en-US" sz="2400" dirty="0">
                <a:solidFill>
                  <a:srgbClr val="000000"/>
                </a:solidFill>
              </a:rPr>
              <a:t>—a single statement that conveys the overall function of the program: </a:t>
            </a:r>
          </a:p>
          <a:p>
            <a:pPr lvl="1" eaLnBrk="1" hangingPunct="1">
              <a:lnSpc>
                <a:spcPct val="80000"/>
              </a:lnSpc>
              <a:defRPr/>
            </a:pPr>
            <a:r>
              <a:rPr lang="en-US" altLang="en-US" sz="2200" i="1" dirty="0">
                <a:solidFill>
                  <a:srgbClr val="0026CC"/>
                </a:solidFill>
              </a:rPr>
              <a:t>Determine the class average for the quiz</a:t>
            </a:r>
          </a:p>
          <a:p>
            <a:pPr eaLnBrk="1" hangingPunct="1">
              <a:lnSpc>
                <a:spcPct val="80000"/>
              </a:lnSpc>
              <a:defRPr/>
            </a:pPr>
            <a:r>
              <a:rPr lang="en-US" altLang="en-US" sz="2400" dirty="0">
                <a:solidFill>
                  <a:srgbClr val="000000"/>
                </a:solidFill>
              </a:rPr>
              <a:t>The top is a </a:t>
            </a:r>
            <a:r>
              <a:rPr lang="en-US" altLang="en-US" sz="2400" i="1" dirty="0">
                <a:solidFill>
                  <a:srgbClr val="000000"/>
                </a:solidFill>
              </a:rPr>
              <a:t>complete representation of a program. </a:t>
            </a:r>
            <a:r>
              <a:rPr lang="en-US" altLang="en-US" sz="2400" dirty="0">
                <a:solidFill>
                  <a:srgbClr val="000000"/>
                </a:solidFill>
              </a:rPr>
              <a:t>Rarely conveys sufficient detail from which to write a Java program. </a:t>
            </a:r>
          </a:p>
        </p:txBody>
      </p:sp>
      <p:sp>
        <p:nvSpPr>
          <p:cNvPr id="4" name="Footer Placeholder 3">
            <a:extLst>
              <a:ext uri="{FF2B5EF4-FFF2-40B4-BE49-F238E27FC236}">
                <a16:creationId xmlns:a16="http://schemas.microsoft.com/office/drawing/2014/main" id="{DF74451D-B9A1-4455-A9C7-195D9ADBD64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500446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9E3D-6222-4FCC-A98B-5BA3C4674F39}"/>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cs typeface="Calibri" panose="020F0502020204030204" pitchFamily="34" charset="0"/>
              </a:rPr>
              <a:t>4.10 </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endParaRPr lang="en-US" dirty="0"/>
          </a:p>
        </p:txBody>
      </p:sp>
      <p:sp>
        <p:nvSpPr>
          <p:cNvPr id="82947" name="Text Placeholder 2">
            <a:extLst>
              <a:ext uri="{FF2B5EF4-FFF2-40B4-BE49-F238E27FC236}">
                <a16:creationId xmlns:a16="http://schemas.microsoft.com/office/drawing/2014/main" id="{03ED6113-9AF1-49DD-95B0-2326B2F13283}"/>
              </a:ext>
            </a:extLst>
          </p:cNvPr>
          <p:cNvSpPr>
            <a:spLocks noGrp="1"/>
          </p:cNvSpPr>
          <p:nvPr>
            <p:ph type="body" idx="1"/>
          </p:nvPr>
        </p:nvSpPr>
        <p:spPr/>
        <p:txBody>
          <a:bodyPr/>
          <a:lstStyle/>
          <a:p>
            <a:pPr eaLnBrk="1" hangingPunct="1">
              <a:lnSpc>
                <a:spcPct val="80000"/>
              </a:lnSpc>
            </a:pPr>
            <a:r>
              <a:rPr lang="en-US" altLang="en-US" sz="2400" dirty="0">
                <a:solidFill>
                  <a:srgbClr val="000000"/>
                </a:solidFill>
              </a:rPr>
              <a:t>Divide the top into a series of smaller tasks and list these in the order in which they’ll be performed. </a:t>
            </a:r>
          </a:p>
          <a:p>
            <a:pPr eaLnBrk="1" hangingPunct="1">
              <a:lnSpc>
                <a:spcPct val="80000"/>
              </a:lnSpc>
            </a:pPr>
            <a:r>
              <a:rPr lang="en-US" altLang="en-US" sz="2400" dirty="0">
                <a:solidFill>
                  <a:srgbClr val="0000FF"/>
                </a:solidFill>
              </a:rPr>
              <a:t>First refinement</a:t>
            </a:r>
            <a:r>
              <a:rPr lang="en-US" altLang="en-US" sz="2400" dirty="0">
                <a:solidFill>
                  <a:srgbClr val="000000"/>
                </a:solidFill>
              </a:rPr>
              <a:t>:</a:t>
            </a:r>
          </a:p>
          <a:p>
            <a:pPr lvl="1" eaLnBrk="1" hangingPunct="1">
              <a:lnSpc>
                <a:spcPct val="80000"/>
              </a:lnSpc>
            </a:pPr>
            <a:r>
              <a:rPr lang="en-US" altLang="en-US" sz="2200" i="1" dirty="0">
                <a:solidFill>
                  <a:srgbClr val="0026CC"/>
                </a:solidFill>
              </a:rPr>
              <a:t>Initialize variables</a:t>
            </a:r>
            <a:br>
              <a:rPr lang="en-US" altLang="en-US" sz="2200" i="1" dirty="0">
                <a:solidFill>
                  <a:srgbClr val="0026CC"/>
                </a:solidFill>
              </a:rPr>
            </a:br>
            <a:r>
              <a:rPr lang="en-US" altLang="en-US" sz="2200" i="1" dirty="0">
                <a:solidFill>
                  <a:srgbClr val="0026CC"/>
                </a:solidFill>
              </a:rPr>
              <a:t>Input, sum and count the quiz grades</a:t>
            </a:r>
            <a:br>
              <a:rPr lang="en-US" altLang="en-US" sz="2200" i="1" dirty="0">
                <a:solidFill>
                  <a:srgbClr val="0026CC"/>
                </a:solidFill>
              </a:rPr>
            </a:br>
            <a:r>
              <a:rPr lang="en-US" altLang="en-US" sz="2200" i="1" dirty="0">
                <a:solidFill>
                  <a:srgbClr val="0026CC"/>
                </a:solidFill>
              </a:rPr>
              <a:t>Calculate and print the class average</a:t>
            </a:r>
          </a:p>
          <a:p>
            <a:pPr eaLnBrk="1" hangingPunct="1">
              <a:lnSpc>
                <a:spcPct val="80000"/>
              </a:lnSpc>
            </a:pPr>
            <a:r>
              <a:rPr lang="en-US" altLang="en-US" sz="2400" dirty="0">
                <a:solidFill>
                  <a:srgbClr val="000000"/>
                </a:solidFill>
              </a:rPr>
              <a:t>This refinement uses only the sequence structure—the steps listed should execute in order, one after the other. </a:t>
            </a:r>
          </a:p>
          <a:p>
            <a:endParaRPr lang="en-US" altLang="en-US" sz="2800" dirty="0"/>
          </a:p>
        </p:txBody>
      </p:sp>
      <p:sp>
        <p:nvSpPr>
          <p:cNvPr id="4" name="Footer Placeholder 3">
            <a:extLst>
              <a:ext uri="{FF2B5EF4-FFF2-40B4-BE49-F238E27FC236}">
                <a16:creationId xmlns:a16="http://schemas.microsoft.com/office/drawing/2014/main" id="{4B363912-C038-4553-8FC4-F8652F957A0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964836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33">
            <a:extLst>
              <a:ext uri="{FF2B5EF4-FFF2-40B4-BE49-F238E27FC236}">
                <a16:creationId xmlns:a16="http://schemas.microsoft.com/office/drawing/2014/main" id="{5C185E51-C223-4FA2-80B5-3E42DB898A5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31975"/>
            <a:ext cx="12192000" cy="3192463"/>
          </a:xfrm>
          <a:prstGeom prst="rect">
            <a:avLst/>
          </a:prstGeom>
        </p:spPr>
      </p:pic>
      <p:sp>
        <p:nvSpPr>
          <p:cNvPr id="2" name="Footer Placeholder 1">
            <a:extLst>
              <a:ext uri="{FF2B5EF4-FFF2-40B4-BE49-F238E27FC236}">
                <a16:creationId xmlns:a16="http://schemas.microsoft.com/office/drawing/2014/main" id="{296BE582-3B31-49BE-BB78-87D69AFD42C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0664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5A5-15D8-4796-98A9-43A132E910A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Introduction</a:t>
            </a:r>
          </a:p>
        </p:txBody>
      </p:sp>
      <p:sp>
        <p:nvSpPr>
          <p:cNvPr id="13315" name="Text Placeholder 2">
            <a:extLst>
              <a:ext uri="{FF2B5EF4-FFF2-40B4-BE49-F238E27FC236}">
                <a16:creationId xmlns:a16="http://schemas.microsoft.com/office/drawing/2014/main" id="{D8BE1864-7585-4715-9A5D-2F3F6D41D788}"/>
              </a:ext>
            </a:extLst>
          </p:cNvPr>
          <p:cNvSpPr>
            <a:spLocks noGrp="1"/>
          </p:cNvSpPr>
          <p:nvPr>
            <p:ph type="body" idx="1"/>
          </p:nvPr>
        </p:nvSpPr>
        <p:spPr/>
        <p:txBody>
          <a:bodyPr/>
          <a:lstStyle/>
          <a:p>
            <a:pPr eaLnBrk="1" hangingPunct="1"/>
            <a:r>
              <a:rPr lang="en-US" altLang="en-US" dirty="0">
                <a:solidFill>
                  <a:srgbClr val="000000"/>
                </a:solidFill>
              </a:rPr>
              <a:t>Before writing a program to solve a problem, have a thorough understanding of the problem and a carefully planned approach to solving it. </a:t>
            </a:r>
          </a:p>
          <a:p>
            <a:pPr eaLnBrk="1" hangingPunct="1"/>
            <a:r>
              <a:rPr lang="en-US" altLang="en-US" dirty="0">
                <a:solidFill>
                  <a:srgbClr val="000000"/>
                </a:solidFill>
              </a:rPr>
              <a:t>Understand the types of building blocks that are available and employ proven program-construction techniques. </a:t>
            </a:r>
          </a:p>
          <a:p>
            <a:pPr eaLnBrk="1" hangingPunct="1"/>
            <a:r>
              <a:rPr lang="en-US" altLang="en-US" dirty="0">
                <a:solidFill>
                  <a:srgbClr val="000000"/>
                </a:solidFill>
              </a:rPr>
              <a:t>In this chapter we discuss </a:t>
            </a:r>
          </a:p>
          <a:p>
            <a:pPr lvl="1" eaLnBrk="1" hangingPunct="1"/>
            <a:r>
              <a:rPr lang="en-US" altLang="en-US" dirty="0">
                <a:solidFill>
                  <a:srgbClr val="000000"/>
                </a:solidFill>
              </a:rPr>
              <a:t>Java’s </a:t>
            </a:r>
            <a:r>
              <a:rPr lang="en-US" altLang="en-US" dirty="0">
                <a:solidFill>
                  <a:srgbClr val="000000"/>
                </a:solidFill>
                <a:latin typeface="Consolas" panose="020B0609020204030204" pitchFamily="49" charset="0"/>
              </a:rPr>
              <a:t>if</a:t>
            </a:r>
            <a:r>
              <a:rPr lang="en-US" altLang="en-US" dirty="0">
                <a:solidFill>
                  <a:srgbClr val="000000"/>
                </a:solidFill>
              </a:rPr>
              <a:t>, </a:t>
            </a:r>
            <a:r>
              <a:rPr lang="en-US" altLang="en-US" dirty="0">
                <a:solidFill>
                  <a:srgbClr val="000000"/>
                </a:solidFill>
                <a:latin typeface="Consolas" panose="020B0609020204030204" pitchFamily="49" charset="0"/>
              </a:rPr>
              <a:t>if</a:t>
            </a:r>
            <a:r>
              <a:rPr lang="en-US" altLang="en-US" dirty="0">
                <a:solidFill>
                  <a:srgbClr val="000000"/>
                </a:solidFill>
              </a:rPr>
              <a:t>…</a:t>
            </a:r>
            <a:r>
              <a:rPr lang="en-US" altLang="en-US" dirty="0">
                <a:solidFill>
                  <a:srgbClr val="000000"/>
                </a:solidFill>
                <a:latin typeface="Consolas" panose="020B0609020204030204" pitchFamily="49" charset="0"/>
              </a:rPr>
              <a:t>else</a:t>
            </a:r>
            <a:r>
              <a:rPr lang="en-US" altLang="en-US" dirty="0">
                <a:solidFill>
                  <a:srgbClr val="000000"/>
                </a:solidFill>
              </a:rPr>
              <a:t> and </a:t>
            </a:r>
            <a:r>
              <a:rPr lang="en-US" altLang="en-US" dirty="0">
                <a:solidFill>
                  <a:srgbClr val="000000"/>
                </a:solidFill>
                <a:latin typeface="Consolas" panose="020B0609020204030204" pitchFamily="49" charset="0"/>
              </a:rPr>
              <a:t>while</a:t>
            </a:r>
            <a:r>
              <a:rPr lang="en-US" altLang="en-US" dirty="0">
                <a:solidFill>
                  <a:srgbClr val="000000"/>
                </a:solidFill>
              </a:rPr>
              <a:t> statements</a:t>
            </a:r>
          </a:p>
          <a:p>
            <a:pPr lvl="1" eaLnBrk="1" hangingPunct="1"/>
            <a:r>
              <a:rPr lang="en-US" altLang="en-US" dirty="0">
                <a:solidFill>
                  <a:srgbClr val="000000"/>
                </a:solidFill>
              </a:rPr>
              <a:t>Compound assignment, increment and decrement operators</a:t>
            </a:r>
          </a:p>
          <a:p>
            <a:pPr lvl="1" eaLnBrk="1" hangingPunct="1"/>
            <a:r>
              <a:rPr lang="en-US" altLang="en-US" dirty="0">
                <a:solidFill>
                  <a:srgbClr val="000000"/>
                </a:solidFill>
              </a:rPr>
              <a:t>Portability of Java’s primitive types</a:t>
            </a:r>
          </a:p>
        </p:txBody>
      </p:sp>
      <p:sp>
        <p:nvSpPr>
          <p:cNvPr id="4" name="Footer Placeholder 3">
            <a:extLst>
              <a:ext uri="{FF2B5EF4-FFF2-40B4-BE49-F238E27FC236}">
                <a16:creationId xmlns:a16="http://schemas.microsoft.com/office/drawing/2014/main" id="{54A4DAEA-BC68-43DF-9B30-608EB26D05B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335045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34">
            <a:extLst>
              <a:ext uri="{FF2B5EF4-FFF2-40B4-BE49-F238E27FC236}">
                <a16:creationId xmlns:a16="http://schemas.microsoft.com/office/drawing/2014/main" id="{C35A0037-CC5A-40E7-A196-6CF44286E0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54088"/>
            <a:ext cx="12192000" cy="4949825"/>
          </a:xfrm>
          <a:prstGeom prst="rect">
            <a:avLst/>
          </a:prstGeom>
        </p:spPr>
      </p:pic>
      <p:sp>
        <p:nvSpPr>
          <p:cNvPr id="2" name="Footer Placeholder 1">
            <a:extLst>
              <a:ext uri="{FF2B5EF4-FFF2-40B4-BE49-F238E27FC236}">
                <a16:creationId xmlns:a16="http://schemas.microsoft.com/office/drawing/2014/main" id="{6B7AFEE7-B4C5-4666-AE6D-393893C634E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376814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BF8D-130D-4E62-B22E-B87187AA8ACA}"/>
              </a:ext>
            </a:extLst>
          </p:cNvPr>
          <p:cNvSpPr>
            <a:spLocks noGrp="1"/>
          </p:cNvSpPr>
          <p:nvPr>
            <p:ph type="title"/>
          </p:nvPr>
        </p:nvSpPr>
        <p:spPr>
          <a:xfrm>
            <a:off x="539750" y="274638"/>
            <a:ext cx="11049000" cy="1858962"/>
          </a:xfrm>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71683" name="Text Placeholder 2">
            <a:extLst>
              <a:ext uri="{FF2B5EF4-FFF2-40B4-BE49-F238E27FC236}">
                <a16:creationId xmlns:a16="http://schemas.microsoft.com/office/drawing/2014/main" id="{938D20ED-E4DC-4968-93D7-2C51C81399ED}"/>
              </a:ext>
            </a:extLst>
          </p:cNvPr>
          <p:cNvSpPr>
            <a:spLocks noGrp="1"/>
          </p:cNvSpPr>
          <p:nvPr>
            <p:ph type="body" idx="1"/>
          </p:nvPr>
        </p:nvSpPr>
        <p:spPr>
          <a:xfrm>
            <a:off x="539750" y="2209801"/>
            <a:ext cx="11049000" cy="3916363"/>
          </a:xfrm>
        </p:spPr>
        <p:txBody>
          <a:bodyPr/>
          <a:lstStyle/>
          <a:p>
            <a:pPr marL="109537" indent="0">
              <a:buNone/>
              <a:defRPr/>
            </a:pPr>
            <a:r>
              <a:rPr lang="en-US" altLang="en-US" b="1" i="1" dirty="0"/>
              <a:t>Proceeding to the Second Refinement</a:t>
            </a:r>
          </a:p>
          <a:p>
            <a:pPr eaLnBrk="1" hangingPunct="1">
              <a:defRPr/>
            </a:pPr>
            <a:r>
              <a:rPr lang="en-US" altLang="en-US" dirty="0">
                <a:solidFill>
                  <a:srgbClr val="0000FF"/>
                </a:solidFill>
              </a:rPr>
              <a:t>Second refinement</a:t>
            </a:r>
            <a:r>
              <a:rPr lang="en-US" altLang="en-US" dirty="0">
                <a:solidFill>
                  <a:srgbClr val="000000"/>
                </a:solidFill>
              </a:rPr>
              <a:t>: commit to specific variables. </a:t>
            </a:r>
          </a:p>
          <a:p>
            <a:pPr eaLnBrk="1" hangingPunct="1">
              <a:defRPr/>
            </a:pPr>
            <a:r>
              <a:rPr lang="en-US" altLang="en-US" dirty="0">
                <a:solidFill>
                  <a:srgbClr val="000000"/>
                </a:solidFill>
              </a:rPr>
              <a:t>The </a:t>
            </a:r>
            <a:r>
              <a:rPr lang="en-US" altLang="en-US" dirty="0" err="1">
                <a:solidFill>
                  <a:srgbClr val="000000"/>
                </a:solidFill>
              </a:rPr>
              <a:t>pseudocode</a:t>
            </a:r>
            <a:r>
              <a:rPr lang="en-US" altLang="en-US" dirty="0">
                <a:solidFill>
                  <a:srgbClr val="000000"/>
                </a:solidFill>
              </a:rPr>
              <a:t> statement </a:t>
            </a:r>
          </a:p>
          <a:p>
            <a:pPr lvl="3" eaLnBrk="1" hangingPunct="1">
              <a:defRPr/>
            </a:pPr>
            <a:r>
              <a:rPr lang="en-US" altLang="en-US" i="1" dirty="0">
                <a:solidFill>
                  <a:srgbClr val="0026CC"/>
                </a:solidFill>
              </a:rPr>
              <a:t>Initialize variables</a:t>
            </a:r>
          </a:p>
          <a:p>
            <a:pPr eaLnBrk="1" hangingPunct="1">
              <a:defRPr/>
            </a:pPr>
            <a:r>
              <a:rPr lang="en-US" altLang="en-US" dirty="0">
                <a:solidFill>
                  <a:srgbClr val="000000"/>
                </a:solidFill>
              </a:rPr>
              <a:t>can be refined as follows:</a:t>
            </a:r>
          </a:p>
          <a:p>
            <a:pPr lvl="3" eaLnBrk="1" hangingPunct="1">
              <a:defRPr/>
            </a:pPr>
            <a:r>
              <a:rPr lang="en-US" altLang="en-US" i="1" dirty="0">
                <a:solidFill>
                  <a:srgbClr val="0026CC"/>
                </a:solidFill>
              </a:rPr>
              <a:t>Initialize total to zero</a:t>
            </a:r>
          </a:p>
          <a:p>
            <a:pPr lvl="3" eaLnBrk="1" hangingPunct="1">
              <a:defRPr/>
            </a:pPr>
            <a:r>
              <a:rPr lang="en-US" altLang="en-US" i="1" dirty="0">
                <a:solidFill>
                  <a:srgbClr val="0026CC"/>
                </a:solidFill>
              </a:rPr>
              <a:t>Initialize counter to zero</a:t>
            </a:r>
          </a:p>
        </p:txBody>
      </p:sp>
      <p:sp>
        <p:nvSpPr>
          <p:cNvPr id="4" name="Footer Placeholder 3">
            <a:extLst>
              <a:ext uri="{FF2B5EF4-FFF2-40B4-BE49-F238E27FC236}">
                <a16:creationId xmlns:a16="http://schemas.microsoft.com/office/drawing/2014/main" id="{6425CECA-E695-482D-9A62-84659CC3159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570220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50BD-3116-4F1B-8863-9F3AB3FA2888}"/>
              </a:ext>
            </a:extLst>
          </p:cNvPr>
          <p:cNvSpPr>
            <a:spLocks noGrp="1"/>
          </p:cNvSpPr>
          <p:nvPr>
            <p:ph type="title"/>
          </p:nvPr>
        </p:nvSpPr>
        <p:spPr>
          <a:xfrm>
            <a:off x="539749" y="274638"/>
            <a:ext cx="1099281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4.10 </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87043" name="Text Placeholder 2">
            <a:extLst>
              <a:ext uri="{FF2B5EF4-FFF2-40B4-BE49-F238E27FC236}">
                <a16:creationId xmlns:a16="http://schemas.microsoft.com/office/drawing/2014/main" id="{62C6747F-8CCC-4469-B1EE-3E9F89D824C8}"/>
              </a:ext>
            </a:extLst>
          </p:cNvPr>
          <p:cNvSpPr>
            <a:spLocks noGrp="1"/>
          </p:cNvSpPr>
          <p:nvPr>
            <p:ph type="body" idx="1"/>
          </p:nvPr>
        </p:nvSpPr>
        <p:spPr>
          <a:xfrm>
            <a:off x="539749" y="1905000"/>
            <a:ext cx="10992813" cy="4724400"/>
          </a:xfrm>
        </p:spPr>
        <p:txBody>
          <a:bodyPr/>
          <a:lstStyle/>
          <a:p>
            <a:pPr eaLnBrk="1" hangingPunct="1">
              <a:lnSpc>
                <a:spcPct val="80000"/>
              </a:lnSpc>
            </a:pPr>
            <a:r>
              <a:rPr lang="en-US" altLang="en-US" sz="2500" dirty="0">
                <a:solidFill>
                  <a:srgbClr val="000000"/>
                </a:solidFill>
              </a:rPr>
              <a:t>The pseudocode statement</a:t>
            </a:r>
          </a:p>
          <a:p>
            <a:pPr lvl="2" eaLnBrk="1" hangingPunct="1">
              <a:lnSpc>
                <a:spcPct val="80000"/>
              </a:lnSpc>
              <a:buFont typeface="Wingdings 2" panose="05020102010507070707" pitchFamily="18" charset="2"/>
              <a:buNone/>
            </a:pPr>
            <a:r>
              <a:rPr lang="en-US" altLang="en-US" sz="1900" i="1" dirty="0">
                <a:solidFill>
                  <a:srgbClr val="0026CC"/>
                </a:solidFill>
              </a:rPr>
              <a:t>	Input, sum and count the quiz grades</a:t>
            </a:r>
          </a:p>
          <a:p>
            <a:pPr eaLnBrk="1" hangingPunct="1">
              <a:lnSpc>
                <a:spcPct val="80000"/>
              </a:lnSpc>
            </a:pPr>
            <a:r>
              <a:rPr lang="en-US" altLang="en-US" sz="2500" dirty="0">
                <a:solidFill>
                  <a:srgbClr val="000000"/>
                </a:solidFill>
              </a:rPr>
              <a:t>requires iteration to successively input each grade. </a:t>
            </a:r>
          </a:p>
          <a:p>
            <a:pPr eaLnBrk="1" hangingPunct="1">
              <a:lnSpc>
                <a:spcPct val="80000"/>
              </a:lnSpc>
            </a:pPr>
            <a:r>
              <a:rPr lang="en-US" altLang="en-US" sz="2500" dirty="0">
                <a:solidFill>
                  <a:srgbClr val="000000"/>
                </a:solidFill>
              </a:rPr>
              <a:t>We do not know in advance how many grades will be entered, so we’ll use sentinel-controlled iteration. </a:t>
            </a:r>
          </a:p>
          <a:p>
            <a:pPr eaLnBrk="1" hangingPunct="1">
              <a:lnSpc>
                <a:spcPct val="80000"/>
              </a:lnSpc>
            </a:pPr>
            <a:endParaRPr lang="en-US" altLang="en-US" sz="1900" i="1" dirty="0">
              <a:solidFill>
                <a:srgbClr val="0026CC"/>
              </a:solidFill>
            </a:endParaRPr>
          </a:p>
        </p:txBody>
      </p:sp>
      <p:sp>
        <p:nvSpPr>
          <p:cNvPr id="4" name="Footer Placeholder 3">
            <a:extLst>
              <a:ext uri="{FF2B5EF4-FFF2-40B4-BE49-F238E27FC236}">
                <a16:creationId xmlns:a16="http://schemas.microsoft.com/office/drawing/2014/main" id="{2914E7DE-630A-4044-80B3-3EB4B7F497F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895027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E240-3061-4377-AE81-E6982ED2EBD7}"/>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cs typeface="Calibri" panose="020F0502020204030204" pitchFamily="34" charset="0"/>
              </a:rPr>
              <a:t>4.10 </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endParaRPr lang="en-US" dirty="0"/>
          </a:p>
        </p:txBody>
      </p:sp>
      <p:sp>
        <p:nvSpPr>
          <p:cNvPr id="88067" name="Text Placeholder 2">
            <a:extLst>
              <a:ext uri="{FF2B5EF4-FFF2-40B4-BE49-F238E27FC236}">
                <a16:creationId xmlns:a16="http://schemas.microsoft.com/office/drawing/2014/main" id="{B6B8D184-E177-4944-90B9-8020D9A119C1}"/>
              </a:ext>
            </a:extLst>
          </p:cNvPr>
          <p:cNvSpPr>
            <a:spLocks noGrp="1"/>
          </p:cNvSpPr>
          <p:nvPr>
            <p:ph type="body" idx="1"/>
          </p:nvPr>
        </p:nvSpPr>
        <p:spPr/>
        <p:txBody>
          <a:bodyPr/>
          <a:lstStyle/>
          <a:p>
            <a:pPr eaLnBrk="1" hangingPunct="1">
              <a:lnSpc>
                <a:spcPct val="80000"/>
              </a:lnSpc>
            </a:pPr>
            <a:r>
              <a:rPr lang="en-US" altLang="en-US" sz="2800" dirty="0">
                <a:solidFill>
                  <a:srgbClr val="000000"/>
                </a:solidFill>
              </a:rPr>
              <a:t>The second refinement of the preceding pseudocode statement is then</a:t>
            </a:r>
          </a:p>
          <a:p>
            <a:pPr lvl="2" eaLnBrk="1" hangingPunct="1">
              <a:lnSpc>
                <a:spcPct val="80000"/>
              </a:lnSpc>
              <a:buFont typeface="Wingdings 2" panose="05020102010507070707" pitchFamily="18" charset="2"/>
              <a:buNone/>
            </a:pPr>
            <a:r>
              <a:rPr lang="en-US" altLang="en-US" sz="2800" i="1" dirty="0">
                <a:solidFill>
                  <a:srgbClr val="0026CC"/>
                </a:solidFill>
              </a:rPr>
              <a:t>	Prompt the user to enter the first grade</a:t>
            </a:r>
            <a:br>
              <a:rPr lang="en-US" altLang="en-US" sz="2800" i="1" dirty="0">
                <a:solidFill>
                  <a:srgbClr val="0026CC"/>
                </a:solidFill>
              </a:rPr>
            </a:br>
            <a:r>
              <a:rPr lang="en-US" altLang="en-US" sz="2800" i="1" dirty="0">
                <a:solidFill>
                  <a:srgbClr val="0026CC"/>
                </a:solidFill>
              </a:rPr>
              <a:t>Input the first grade (possibly the sentinel)</a:t>
            </a:r>
          </a:p>
          <a:p>
            <a:pPr lvl="2" eaLnBrk="1" hangingPunct="1">
              <a:lnSpc>
                <a:spcPct val="80000"/>
              </a:lnSpc>
              <a:buFont typeface="Wingdings 2" panose="05020102010507070707" pitchFamily="18" charset="2"/>
              <a:buNone/>
            </a:pPr>
            <a:r>
              <a:rPr lang="en-US" altLang="en-US" sz="2800" i="1" dirty="0">
                <a:solidFill>
                  <a:srgbClr val="0026CC"/>
                </a:solidFill>
              </a:rPr>
              <a:t>	While the user has not yet entered the sentinel</a:t>
            </a:r>
            <a:br>
              <a:rPr lang="en-US" altLang="en-US" sz="2800" i="1" dirty="0">
                <a:solidFill>
                  <a:srgbClr val="0026CC"/>
                </a:solidFill>
              </a:rPr>
            </a:br>
            <a:r>
              <a:rPr lang="en-US" altLang="en-US" sz="3200" dirty="0">
                <a:solidFill>
                  <a:srgbClr val="000000"/>
                </a:solidFill>
                <a:latin typeface="Consolas" panose="020B0609020204030204" pitchFamily="49" charset="0"/>
              </a:rPr>
              <a:t> </a:t>
            </a:r>
            <a:r>
              <a:rPr lang="en-US" altLang="en-US" sz="2800" dirty="0">
                <a:solidFill>
                  <a:srgbClr val="000000"/>
                </a:solidFill>
                <a:latin typeface="Consolas" panose="020B0609020204030204" pitchFamily="49" charset="0"/>
              </a:rPr>
              <a:t> </a:t>
            </a:r>
            <a:r>
              <a:rPr lang="en-US" altLang="en-US" sz="2800" i="1" dirty="0">
                <a:solidFill>
                  <a:srgbClr val="0026CC"/>
                </a:solidFill>
              </a:rPr>
              <a:t>Add this grade into the running total</a:t>
            </a:r>
            <a:br>
              <a:rPr lang="en-US" altLang="en-US" sz="2800" i="1" dirty="0">
                <a:solidFill>
                  <a:srgbClr val="0026CC"/>
                </a:solidFill>
              </a:rPr>
            </a:br>
            <a:r>
              <a:rPr lang="en-US" altLang="en-US" sz="2800" dirty="0">
                <a:solidFill>
                  <a:srgbClr val="000000"/>
                </a:solidFill>
                <a:latin typeface="Consolas" panose="020B0609020204030204" pitchFamily="49" charset="0"/>
              </a:rPr>
              <a:t>  </a:t>
            </a:r>
            <a:r>
              <a:rPr lang="en-US" altLang="en-US" sz="2800" i="1" dirty="0">
                <a:solidFill>
                  <a:srgbClr val="0026CC"/>
                </a:solidFill>
              </a:rPr>
              <a:t>Add one to the grade counter</a:t>
            </a:r>
            <a:br>
              <a:rPr lang="en-US" altLang="en-US" sz="2800" i="1" dirty="0">
                <a:solidFill>
                  <a:srgbClr val="0026CC"/>
                </a:solidFill>
              </a:rPr>
            </a:br>
            <a:r>
              <a:rPr lang="en-US" altLang="en-US" sz="2800" dirty="0">
                <a:solidFill>
                  <a:srgbClr val="000000"/>
                </a:solidFill>
                <a:latin typeface="Consolas" panose="020B0609020204030204" pitchFamily="49" charset="0"/>
              </a:rPr>
              <a:t>  </a:t>
            </a:r>
            <a:r>
              <a:rPr lang="en-US" altLang="en-US" sz="2800" i="1" dirty="0">
                <a:solidFill>
                  <a:srgbClr val="0026CC"/>
                </a:solidFill>
              </a:rPr>
              <a:t>Prompt the user to enter the next grade</a:t>
            </a:r>
            <a:br>
              <a:rPr lang="en-US" altLang="en-US" sz="2800" i="1" dirty="0">
                <a:solidFill>
                  <a:srgbClr val="0026CC"/>
                </a:solidFill>
              </a:rPr>
            </a:br>
            <a:r>
              <a:rPr lang="en-US" altLang="en-US" sz="2800" dirty="0">
                <a:solidFill>
                  <a:srgbClr val="000000"/>
                </a:solidFill>
                <a:latin typeface="Consolas" panose="020B0609020204030204" pitchFamily="49" charset="0"/>
              </a:rPr>
              <a:t>  </a:t>
            </a:r>
            <a:r>
              <a:rPr lang="en-US" altLang="en-US" sz="2800" i="1" dirty="0">
                <a:solidFill>
                  <a:srgbClr val="0026CC"/>
                </a:solidFill>
              </a:rPr>
              <a:t>Input the next grade (possibly the sentinel)</a:t>
            </a:r>
            <a:endParaRPr lang="en-US" altLang="en-US" dirty="0"/>
          </a:p>
        </p:txBody>
      </p:sp>
      <p:sp>
        <p:nvSpPr>
          <p:cNvPr id="4" name="Footer Placeholder 3">
            <a:extLst>
              <a:ext uri="{FF2B5EF4-FFF2-40B4-BE49-F238E27FC236}">
                <a16:creationId xmlns:a16="http://schemas.microsoft.com/office/drawing/2014/main" id="{7070D0FA-EB60-4F25-B5CE-08C9820E7BA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230186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68B0-6A3F-4FAA-B8AF-3BCCD7F6C64D}"/>
              </a:ext>
            </a:extLst>
          </p:cNvPr>
          <p:cNvSpPr>
            <a:spLocks noGrp="1"/>
          </p:cNvSpPr>
          <p:nvPr>
            <p:ph type="title"/>
          </p:nvPr>
        </p:nvSpPr>
        <p:spPr>
          <a:xfrm>
            <a:off x="539750" y="228600"/>
            <a:ext cx="11055350" cy="1524000"/>
          </a:xfrm>
        </p:spPr>
        <p:txBody>
          <a:bodyPr/>
          <a:lstStyle/>
          <a:p>
            <a:pPr fontAlgn="auto">
              <a:spcAft>
                <a:spcPts val="0"/>
              </a:spcAft>
              <a:defRPr/>
            </a:pPr>
            <a:r>
              <a:rPr lang="en-US" sz="3200" dirty="0">
                <a:solidFill>
                  <a:srgbClr val="24B5A1"/>
                </a:solidFill>
                <a:latin typeface="Calibri" panose="020F0502020204030204" pitchFamily="34" charset="0"/>
                <a:cs typeface="Calibri" panose="020F0502020204030204" pitchFamily="34" charset="0"/>
              </a:rPr>
              <a:t>4.10</a:t>
            </a:r>
            <a:r>
              <a:rPr lang="en-US" sz="3200" dirty="0">
                <a:solidFill>
                  <a:srgbClr val="24B5A1"/>
                </a:solidFill>
                <a:latin typeface="Calibri" panose="020F0502020204030204" pitchFamily="34" charset="0"/>
              </a:rPr>
              <a:t>  </a:t>
            </a:r>
            <a:r>
              <a:rPr lang="en-US" sz="3200" dirty="0">
                <a:solidFill>
                  <a:srgbClr val="3380E6"/>
                </a:solidFill>
                <a:latin typeface="Calibri" panose="020F0502020204030204" pitchFamily="34" charset="0"/>
              </a:rPr>
              <a:t>Formulating Algorithms: Sentinel-Controlled Iteration (Cont.)</a:t>
            </a:r>
          </a:p>
        </p:txBody>
      </p:sp>
      <p:sp>
        <p:nvSpPr>
          <p:cNvPr id="89091" name="Text Placeholder 2">
            <a:extLst>
              <a:ext uri="{FF2B5EF4-FFF2-40B4-BE49-F238E27FC236}">
                <a16:creationId xmlns:a16="http://schemas.microsoft.com/office/drawing/2014/main" id="{59DCAC45-B49A-4302-B19D-34E5D56EA744}"/>
              </a:ext>
            </a:extLst>
          </p:cNvPr>
          <p:cNvSpPr>
            <a:spLocks noGrp="1"/>
          </p:cNvSpPr>
          <p:nvPr>
            <p:ph type="body" idx="1"/>
          </p:nvPr>
        </p:nvSpPr>
        <p:spPr>
          <a:xfrm>
            <a:off x="539750" y="1524001"/>
            <a:ext cx="11055350" cy="4602163"/>
          </a:xfrm>
        </p:spPr>
        <p:txBody>
          <a:bodyPr/>
          <a:lstStyle/>
          <a:p>
            <a:pPr eaLnBrk="1" hangingPunct="1"/>
            <a:r>
              <a:rPr lang="en-US" altLang="en-US" dirty="0">
                <a:solidFill>
                  <a:srgbClr val="000000"/>
                </a:solidFill>
              </a:rPr>
              <a:t>The pseudocode statement</a:t>
            </a:r>
          </a:p>
          <a:p>
            <a:pPr lvl="2" eaLnBrk="1" hangingPunct="1">
              <a:buFont typeface="Wingdings 2" panose="05020102010507070707" pitchFamily="18" charset="2"/>
              <a:buNone/>
            </a:pPr>
            <a:r>
              <a:rPr lang="en-US" altLang="en-US" i="1" dirty="0">
                <a:solidFill>
                  <a:srgbClr val="0026CC"/>
                </a:solidFill>
              </a:rPr>
              <a:t>	Calculate and print the class average</a:t>
            </a:r>
          </a:p>
          <a:p>
            <a:pPr eaLnBrk="1" hangingPunct="1"/>
            <a:r>
              <a:rPr lang="en-US" altLang="en-US" dirty="0">
                <a:solidFill>
                  <a:srgbClr val="000000"/>
                </a:solidFill>
              </a:rPr>
              <a:t>can be refined as follows:</a:t>
            </a:r>
          </a:p>
          <a:p>
            <a:pPr lvl="2" eaLnBrk="1" hangingPunct="1">
              <a:buFont typeface="Wingdings 2" panose="05020102010507070707" pitchFamily="18" charset="2"/>
              <a:buNone/>
            </a:pPr>
            <a:r>
              <a:rPr lang="en-US" altLang="en-US" i="1" dirty="0">
                <a:solidFill>
                  <a:srgbClr val="0026CC"/>
                </a:solidFill>
              </a:rPr>
              <a:t>	If the counter is not equal to zero</a:t>
            </a:r>
            <a:br>
              <a:rPr lang="en-US" altLang="en-US" i="1" dirty="0">
                <a:solidFill>
                  <a:srgbClr val="0026CC"/>
                </a:solidFill>
              </a:rPr>
            </a:br>
            <a:r>
              <a:rPr lang="en-US" altLang="en-US" sz="2400" dirty="0">
                <a:solidFill>
                  <a:srgbClr val="000000"/>
                </a:solidFill>
                <a:latin typeface="Consolas" panose="020B0609020204030204" pitchFamily="49" charset="0"/>
              </a:rPr>
              <a:t>  </a:t>
            </a:r>
            <a:r>
              <a:rPr lang="en-US" altLang="en-US" i="1" dirty="0">
                <a:solidFill>
                  <a:srgbClr val="0026CC"/>
                </a:solidFill>
              </a:rPr>
              <a:t>Set the average to the total divided by the counter</a:t>
            </a:r>
            <a:br>
              <a:rPr lang="en-US" altLang="en-US" i="1" dirty="0">
                <a:solidFill>
                  <a:srgbClr val="0026CC"/>
                </a:solidFill>
              </a:rPr>
            </a:br>
            <a:r>
              <a:rPr lang="en-US" altLang="en-US" sz="2400" dirty="0">
                <a:solidFill>
                  <a:srgbClr val="000000"/>
                </a:solidFill>
                <a:latin typeface="Consolas" panose="020B0609020204030204" pitchFamily="49" charset="0"/>
              </a:rPr>
              <a:t>  </a:t>
            </a:r>
            <a:r>
              <a:rPr lang="en-US" altLang="en-US" i="1" dirty="0">
                <a:solidFill>
                  <a:srgbClr val="0026CC"/>
                </a:solidFill>
              </a:rPr>
              <a:t>Print the average</a:t>
            </a:r>
            <a:br>
              <a:rPr lang="en-US" altLang="en-US" i="1" dirty="0">
                <a:solidFill>
                  <a:srgbClr val="0026CC"/>
                </a:solidFill>
              </a:rPr>
            </a:br>
            <a:r>
              <a:rPr lang="en-US" altLang="en-US" i="1" dirty="0">
                <a:solidFill>
                  <a:srgbClr val="0026CC"/>
                </a:solidFill>
              </a:rPr>
              <a:t>else</a:t>
            </a:r>
            <a:br>
              <a:rPr lang="en-US" altLang="en-US" i="1" dirty="0">
                <a:solidFill>
                  <a:srgbClr val="0026CC"/>
                </a:solidFill>
              </a:rPr>
            </a:br>
            <a:r>
              <a:rPr lang="en-US" altLang="en-US" sz="2400" dirty="0">
                <a:solidFill>
                  <a:srgbClr val="000000"/>
                </a:solidFill>
                <a:latin typeface="Consolas" panose="020B0609020204030204" pitchFamily="49" charset="0"/>
              </a:rPr>
              <a:t>  </a:t>
            </a:r>
            <a:r>
              <a:rPr lang="en-US" altLang="en-US" i="1" dirty="0">
                <a:solidFill>
                  <a:srgbClr val="0026CC"/>
                </a:solidFill>
              </a:rPr>
              <a:t>Print “No grades were entered”</a:t>
            </a:r>
          </a:p>
          <a:p>
            <a:pPr eaLnBrk="1" hangingPunct="1"/>
            <a:r>
              <a:rPr lang="en-US" altLang="en-US" dirty="0">
                <a:solidFill>
                  <a:srgbClr val="000000"/>
                </a:solidFill>
              </a:rPr>
              <a:t>Test for the possibility of </a:t>
            </a:r>
            <a:r>
              <a:rPr lang="en-US" altLang="en-US" i="1" dirty="0">
                <a:solidFill>
                  <a:srgbClr val="000000"/>
                </a:solidFill>
              </a:rPr>
              <a:t>division by zero</a:t>
            </a:r>
            <a:r>
              <a:rPr lang="en-US" altLang="en-US" dirty="0">
                <a:solidFill>
                  <a:srgbClr val="000000"/>
                </a:solidFill>
              </a:rPr>
              <a:t>—a </a:t>
            </a:r>
            <a:r>
              <a:rPr lang="en-US" altLang="en-US" i="1" dirty="0">
                <a:solidFill>
                  <a:srgbClr val="000000"/>
                </a:solidFill>
              </a:rPr>
              <a:t>logic error</a:t>
            </a:r>
            <a:r>
              <a:rPr lang="en-US" altLang="en-US" dirty="0">
                <a:solidFill>
                  <a:srgbClr val="000000"/>
                </a:solidFill>
              </a:rPr>
              <a:t> that, if undetected, would cause the program to fail or produce invalid output. </a:t>
            </a:r>
          </a:p>
        </p:txBody>
      </p:sp>
      <p:sp>
        <p:nvSpPr>
          <p:cNvPr id="4" name="Footer Placeholder 3">
            <a:extLst>
              <a:ext uri="{FF2B5EF4-FFF2-40B4-BE49-F238E27FC236}">
                <a16:creationId xmlns:a16="http://schemas.microsoft.com/office/drawing/2014/main" id="{D2730407-C386-459B-AC61-0A464CED59B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715677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35">
            <a:extLst>
              <a:ext uri="{FF2B5EF4-FFF2-40B4-BE49-F238E27FC236}">
                <a16:creationId xmlns:a16="http://schemas.microsoft.com/office/drawing/2014/main" id="{876146AA-2BD4-4712-B299-7E3044C06BF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52450" y="0"/>
            <a:ext cx="11085513" cy="6858000"/>
          </a:xfrm>
          <a:prstGeom prst="rect">
            <a:avLst/>
          </a:prstGeom>
        </p:spPr>
      </p:pic>
      <p:sp>
        <p:nvSpPr>
          <p:cNvPr id="2" name="Footer Placeholder 1">
            <a:extLst>
              <a:ext uri="{FF2B5EF4-FFF2-40B4-BE49-F238E27FC236}">
                <a16:creationId xmlns:a16="http://schemas.microsoft.com/office/drawing/2014/main" id="{1191FEED-4B41-4FEB-90D2-B56F05CB0FE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502189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36">
            <a:extLst>
              <a:ext uri="{FF2B5EF4-FFF2-40B4-BE49-F238E27FC236}">
                <a16:creationId xmlns:a16="http://schemas.microsoft.com/office/drawing/2014/main" id="{AF2B8968-C869-450F-8E85-EDE8DBC41DF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85900"/>
            <a:ext cx="12192000" cy="3886200"/>
          </a:xfrm>
          <a:prstGeom prst="rect">
            <a:avLst/>
          </a:prstGeom>
        </p:spPr>
      </p:pic>
      <p:sp>
        <p:nvSpPr>
          <p:cNvPr id="2" name="Footer Placeholder 1">
            <a:extLst>
              <a:ext uri="{FF2B5EF4-FFF2-40B4-BE49-F238E27FC236}">
                <a16:creationId xmlns:a16="http://schemas.microsoft.com/office/drawing/2014/main" id="{8EA4F67E-536B-42E3-99EE-5BD5EB9F9E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297459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37">
            <a:extLst>
              <a:ext uri="{FF2B5EF4-FFF2-40B4-BE49-F238E27FC236}">
                <a16:creationId xmlns:a16="http://schemas.microsoft.com/office/drawing/2014/main" id="{B1BC8A6A-A228-4FF9-AD42-55AFA4BB432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9988"/>
            <a:ext cx="12192000" cy="4518025"/>
          </a:xfrm>
          <a:prstGeom prst="rect">
            <a:avLst/>
          </a:prstGeom>
        </p:spPr>
      </p:pic>
      <p:sp>
        <p:nvSpPr>
          <p:cNvPr id="2" name="Footer Placeholder 1">
            <a:extLst>
              <a:ext uri="{FF2B5EF4-FFF2-40B4-BE49-F238E27FC236}">
                <a16:creationId xmlns:a16="http://schemas.microsoft.com/office/drawing/2014/main" id="{9D115E83-58CC-40ED-9F65-C974178EC25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601064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38">
            <a:extLst>
              <a:ext uri="{FF2B5EF4-FFF2-40B4-BE49-F238E27FC236}">
                <a16:creationId xmlns:a16="http://schemas.microsoft.com/office/drawing/2014/main" id="{53CCE6CC-EA5F-4AE4-BBB8-E159AC9723B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3575"/>
            <a:ext cx="12192000" cy="5529263"/>
          </a:xfrm>
          <a:prstGeom prst="rect">
            <a:avLst/>
          </a:prstGeom>
        </p:spPr>
      </p:pic>
      <p:sp>
        <p:nvSpPr>
          <p:cNvPr id="2" name="Footer Placeholder 1">
            <a:extLst>
              <a:ext uri="{FF2B5EF4-FFF2-40B4-BE49-F238E27FC236}">
                <a16:creationId xmlns:a16="http://schemas.microsoft.com/office/drawing/2014/main" id="{A91892BD-41C0-4DAA-8605-56F5C84AAE2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673609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39">
            <a:extLst>
              <a:ext uri="{FF2B5EF4-FFF2-40B4-BE49-F238E27FC236}">
                <a16:creationId xmlns:a16="http://schemas.microsoft.com/office/drawing/2014/main" id="{2D4CFC22-666C-48D7-A445-75745EDFC25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0C8622B0-22FD-4B14-8B0E-FCC3C7081D3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9364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0B6D-4695-4548-A50B-CB3B1EEE1C0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4.2</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Algorithms</a:t>
            </a:r>
          </a:p>
        </p:txBody>
      </p:sp>
      <p:sp>
        <p:nvSpPr>
          <p:cNvPr id="14339" name="Text Placeholder 2">
            <a:extLst>
              <a:ext uri="{FF2B5EF4-FFF2-40B4-BE49-F238E27FC236}">
                <a16:creationId xmlns:a16="http://schemas.microsoft.com/office/drawing/2014/main" id="{2518CB50-3611-4F6A-A29F-D9A144140625}"/>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Any computing problem can be solved by executing a series of actions in a specific order. </a:t>
            </a:r>
          </a:p>
          <a:p>
            <a:pPr eaLnBrk="1" hangingPunct="1">
              <a:lnSpc>
                <a:spcPct val="80000"/>
              </a:lnSpc>
            </a:pPr>
            <a:r>
              <a:rPr lang="en-US" altLang="en-US" sz="2300" dirty="0">
                <a:solidFill>
                  <a:srgbClr val="000000"/>
                </a:solidFill>
              </a:rPr>
              <a:t>An </a:t>
            </a:r>
            <a:r>
              <a:rPr lang="en-US" altLang="en-US" sz="2300" dirty="0">
                <a:solidFill>
                  <a:srgbClr val="0000FF"/>
                </a:solidFill>
              </a:rPr>
              <a:t>algorithm</a:t>
            </a:r>
            <a:r>
              <a:rPr lang="en-US" altLang="en-US" sz="2300" dirty="0">
                <a:solidFill>
                  <a:srgbClr val="000000"/>
                </a:solidFill>
              </a:rPr>
              <a:t> is a procedure for solving a problem in terms of</a:t>
            </a:r>
          </a:p>
          <a:p>
            <a:pPr lvl="1" eaLnBrk="1" hangingPunct="1">
              <a:lnSpc>
                <a:spcPct val="80000"/>
              </a:lnSpc>
            </a:pPr>
            <a:r>
              <a:rPr lang="en-US" altLang="en-US" sz="2000" dirty="0">
                <a:solidFill>
                  <a:srgbClr val="000000"/>
                </a:solidFill>
              </a:rPr>
              <a:t>the </a:t>
            </a:r>
            <a:r>
              <a:rPr lang="en-US" altLang="en-US" sz="2000" dirty="0">
                <a:solidFill>
                  <a:srgbClr val="0000FF"/>
                </a:solidFill>
              </a:rPr>
              <a:t>actions</a:t>
            </a:r>
            <a:r>
              <a:rPr lang="en-US" altLang="en-US" sz="2000" dirty="0">
                <a:solidFill>
                  <a:srgbClr val="000000"/>
                </a:solidFill>
              </a:rPr>
              <a:t> to execute and</a:t>
            </a:r>
          </a:p>
          <a:p>
            <a:pPr lvl="1" eaLnBrk="1" hangingPunct="1">
              <a:lnSpc>
                <a:spcPct val="80000"/>
              </a:lnSpc>
            </a:pPr>
            <a:r>
              <a:rPr lang="en-US" altLang="en-US" sz="2000" dirty="0">
                <a:solidFill>
                  <a:srgbClr val="000000"/>
                </a:solidFill>
              </a:rPr>
              <a:t>the </a:t>
            </a:r>
            <a:r>
              <a:rPr lang="en-US" altLang="en-US" sz="2000" dirty="0">
                <a:solidFill>
                  <a:srgbClr val="0000FF"/>
                </a:solidFill>
              </a:rPr>
              <a:t>order</a:t>
            </a:r>
            <a:r>
              <a:rPr lang="en-US" altLang="en-US" sz="2000" dirty="0">
                <a:solidFill>
                  <a:srgbClr val="000000"/>
                </a:solidFill>
              </a:rPr>
              <a:t> in which these actions execute</a:t>
            </a:r>
          </a:p>
          <a:p>
            <a:pPr eaLnBrk="1" hangingPunct="1">
              <a:lnSpc>
                <a:spcPct val="80000"/>
              </a:lnSpc>
            </a:pPr>
            <a:r>
              <a:rPr lang="en-US" altLang="en-US" sz="2300" dirty="0">
                <a:solidFill>
                  <a:srgbClr val="000000"/>
                </a:solidFill>
              </a:rPr>
              <a:t>The “rise-and-shine algorithm” followed by one executive for getting out of bed and going to work: </a:t>
            </a:r>
          </a:p>
          <a:p>
            <a:pPr lvl="1" eaLnBrk="1" hangingPunct="1">
              <a:lnSpc>
                <a:spcPct val="80000"/>
              </a:lnSpc>
            </a:pPr>
            <a:r>
              <a:rPr lang="en-US" altLang="en-US" sz="2000" dirty="0">
                <a:solidFill>
                  <a:srgbClr val="000000"/>
                </a:solidFill>
              </a:rPr>
              <a:t>(1) Get out of bed; (2) take off pajamas; (3) take a shower; (4) get dressed; (5) eat breakfast; (6) carpool to work. </a:t>
            </a:r>
          </a:p>
          <a:p>
            <a:pPr eaLnBrk="1" hangingPunct="1">
              <a:lnSpc>
                <a:spcPct val="80000"/>
              </a:lnSpc>
            </a:pPr>
            <a:r>
              <a:rPr lang="en-US" altLang="en-US" sz="2300" dirty="0">
                <a:solidFill>
                  <a:srgbClr val="000000"/>
                </a:solidFill>
              </a:rPr>
              <a:t>Suppose that the same steps are performed in a slightly different order: </a:t>
            </a:r>
          </a:p>
          <a:p>
            <a:pPr lvl="1" eaLnBrk="1" hangingPunct="1">
              <a:lnSpc>
                <a:spcPct val="80000"/>
              </a:lnSpc>
            </a:pPr>
            <a:r>
              <a:rPr lang="en-US" altLang="en-US" sz="2000" dirty="0">
                <a:solidFill>
                  <a:srgbClr val="000000"/>
                </a:solidFill>
              </a:rPr>
              <a:t>(1) Get out of bed; (2) take off pajamas; (3) get dressed; (4) take a shower; (5) eat breakfast; (6) carpool to work. </a:t>
            </a:r>
          </a:p>
          <a:p>
            <a:pPr eaLnBrk="1" hangingPunct="1">
              <a:lnSpc>
                <a:spcPct val="80000"/>
              </a:lnSpc>
            </a:pPr>
            <a:r>
              <a:rPr lang="en-US" altLang="en-US" sz="2300" dirty="0">
                <a:solidFill>
                  <a:srgbClr val="000000"/>
                </a:solidFill>
              </a:rPr>
              <a:t>Specifying the order in which statements (actions) execute in a program is called </a:t>
            </a:r>
            <a:r>
              <a:rPr lang="en-US" altLang="en-US" sz="2300" dirty="0">
                <a:solidFill>
                  <a:srgbClr val="0000FF"/>
                </a:solidFill>
              </a:rPr>
              <a:t>program control</a:t>
            </a:r>
            <a:r>
              <a:rPr lang="en-US" altLang="en-US" sz="2300" dirty="0">
                <a:solidFill>
                  <a:srgbClr val="000000"/>
                </a:solidFill>
              </a:rPr>
              <a:t>. </a:t>
            </a:r>
          </a:p>
        </p:txBody>
      </p:sp>
      <p:sp>
        <p:nvSpPr>
          <p:cNvPr id="4" name="Footer Placeholder 3">
            <a:extLst>
              <a:ext uri="{FF2B5EF4-FFF2-40B4-BE49-F238E27FC236}">
                <a16:creationId xmlns:a16="http://schemas.microsoft.com/office/drawing/2014/main" id="{9CA222D5-A6D5-4A46-8EF8-7C2DDA7FC7F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791059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0">
            <a:extLst>
              <a:ext uri="{FF2B5EF4-FFF2-40B4-BE49-F238E27FC236}">
                <a16:creationId xmlns:a16="http://schemas.microsoft.com/office/drawing/2014/main" id="{D8DCBC00-61D0-4449-8104-B0DA9F7EBF2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37B20E68-FF1E-4989-84F7-6C45FEF1B72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16581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1">
            <a:extLst>
              <a:ext uri="{FF2B5EF4-FFF2-40B4-BE49-F238E27FC236}">
                <a16:creationId xmlns:a16="http://schemas.microsoft.com/office/drawing/2014/main" id="{E180F424-B5A5-4387-8B8A-0B3EAF2C905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69FBC8AD-CD45-40E7-A5EB-54BD07EE91A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792126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2">
            <a:extLst>
              <a:ext uri="{FF2B5EF4-FFF2-40B4-BE49-F238E27FC236}">
                <a16:creationId xmlns:a16="http://schemas.microsoft.com/office/drawing/2014/main" id="{7F05ACDD-30D4-4C43-8FF5-53801849B8E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35100"/>
            <a:ext cx="12192000" cy="3986213"/>
          </a:xfrm>
          <a:prstGeom prst="rect">
            <a:avLst/>
          </a:prstGeom>
        </p:spPr>
      </p:pic>
      <p:sp>
        <p:nvSpPr>
          <p:cNvPr id="2" name="Footer Placeholder 1">
            <a:extLst>
              <a:ext uri="{FF2B5EF4-FFF2-40B4-BE49-F238E27FC236}">
                <a16:creationId xmlns:a16="http://schemas.microsoft.com/office/drawing/2014/main" id="{E47E0424-F491-4994-B4D2-3C58BBF78E2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878170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6B25-93F1-45C2-9825-E5FB8A127F6A}"/>
              </a:ext>
            </a:extLst>
          </p:cNvPr>
          <p:cNvSpPr>
            <a:spLocks noGrp="1"/>
          </p:cNvSpPr>
          <p:nvPr>
            <p:ph type="title"/>
          </p:nvPr>
        </p:nvSpPr>
        <p:spPr>
          <a:xfrm>
            <a:off x="476249" y="76200"/>
            <a:ext cx="11056313" cy="17065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83971" name="Text Placeholder 2">
            <a:extLst>
              <a:ext uri="{FF2B5EF4-FFF2-40B4-BE49-F238E27FC236}">
                <a16:creationId xmlns:a16="http://schemas.microsoft.com/office/drawing/2014/main" id="{83FD3675-3741-48D7-ACE9-79081C6B1780}"/>
              </a:ext>
            </a:extLst>
          </p:cNvPr>
          <p:cNvSpPr>
            <a:spLocks noGrp="1"/>
          </p:cNvSpPr>
          <p:nvPr>
            <p:ph type="body" idx="1"/>
          </p:nvPr>
        </p:nvSpPr>
        <p:spPr>
          <a:xfrm>
            <a:off x="476249" y="1524001"/>
            <a:ext cx="11056313" cy="4525963"/>
          </a:xfrm>
        </p:spPr>
        <p:txBody>
          <a:bodyPr/>
          <a:lstStyle/>
          <a:p>
            <a:pPr marL="109537" indent="0">
              <a:buNone/>
              <a:defRPr/>
            </a:pPr>
            <a:r>
              <a:rPr lang="en-US" altLang="en-US" b="1" i="1" dirty="0">
                <a:solidFill>
                  <a:srgbClr val="000000"/>
                </a:solidFill>
              </a:rPr>
              <a:t>Program Logic for Sentinel-Controlled Iteration vs. Counter-Controlled Iteration</a:t>
            </a:r>
          </a:p>
          <a:p>
            <a:pPr eaLnBrk="1" hangingPunct="1">
              <a:defRPr/>
            </a:pPr>
            <a:r>
              <a:rPr lang="en-US" altLang="en-US" dirty="0">
                <a:solidFill>
                  <a:srgbClr val="000000"/>
                </a:solidFill>
              </a:rPr>
              <a:t>Program logic for sentinel-controlled iteration</a:t>
            </a:r>
          </a:p>
          <a:p>
            <a:pPr lvl="1" eaLnBrk="1" hangingPunct="1">
              <a:defRPr/>
            </a:pPr>
            <a:r>
              <a:rPr lang="en-US" altLang="en-US" dirty="0">
                <a:solidFill>
                  <a:srgbClr val="000000"/>
                </a:solidFill>
              </a:rPr>
              <a:t>Reads the first value before reaching the </a:t>
            </a:r>
            <a:r>
              <a:rPr lang="en-US" altLang="en-US" dirty="0">
                <a:solidFill>
                  <a:srgbClr val="000000"/>
                </a:solidFill>
                <a:latin typeface="Consolas" panose="020B0609020204030204" pitchFamily="49" charset="0"/>
              </a:rPr>
              <a:t>while</a:t>
            </a:r>
            <a:r>
              <a:rPr lang="en-US" altLang="en-US" dirty="0">
                <a:solidFill>
                  <a:srgbClr val="000000"/>
                </a:solidFill>
              </a:rPr>
              <a:t>. </a:t>
            </a:r>
          </a:p>
          <a:p>
            <a:pPr lvl="1" eaLnBrk="1" hangingPunct="1">
              <a:defRPr/>
            </a:pPr>
            <a:r>
              <a:rPr lang="en-US" altLang="en-US" dirty="0">
                <a:solidFill>
                  <a:srgbClr val="000000"/>
                </a:solidFill>
              </a:rPr>
              <a:t>This value determines whether the program’s flow of control should enter the body of the </a:t>
            </a:r>
            <a:r>
              <a:rPr lang="en-US" altLang="en-US" dirty="0">
                <a:solidFill>
                  <a:srgbClr val="000000"/>
                </a:solidFill>
                <a:latin typeface="Consolas" panose="020B0609020204030204" pitchFamily="49" charset="0"/>
              </a:rPr>
              <a:t>while</a:t>
            </a:r>
            <a:r>
              <a:rPr lang="en-US" altLang="en-US" dirty="0">
                <a:solidFill>
                  <a:srgbClr val="000000"/>
                </a:solidFill>
              </a:rPr>
              <a:t>. If the condition of the </a:t>
            </a:r>
            <a:r>
              <a:rPr lang="en-US" altLang="en-US" dirty="0">
                <a:solidFill>
                  <a:srgbClr val="000000"/>
                </a:solidFill>
                <a:latin typeface="Consolas" panose="020B0609020204030204" pitchFamily="49" charset="0"/>
              </a:rPr>
              <a:t>while</a:t>
            </a:r>
            <a:r>
              <a:rPr lang="en-US" altLang="en-US" dirty="0">
                <a:solidFill>
                  <a:srgbClr val="000000"/>
                </a:solidFill>
              </a:rPr>
              <a:t> is false, the user entered the sentinel value, so the body of the </a:t>
            </a:r>
            <a:r>
              <a:rPr lang="en-US" altLang="en-US" dirty="0">
                <a:solidFill>
                  <a:srgbClr val="000000"/>
                </a:solidFill>
                <a:latin typeface="Consolas" panose="020B0609020204030204" pitchFamily="49" charset="0"/>
              </a:rPr>
              <a:t>while</a:t>
            </a:r>
            <a:r>
              <a:rPr lang="en-US" altLang="en-US" dirty="0">
                <a:solidFill>
                  <a:srgbClr val="000000"/>
                </a:solidFill>
              </a:rPr>
              <a:t> does not execute (i.e., no grades were entered). </a:t>
            </a:r>
          </a:p>
          <a:p>
            <a:pPr lvl="1" eaLnBrk="1" hangingPunct="1">
              <a:defRPr/>
            </a:pPr>
            <a:r>
              <a:rPr lang="en-US" altLang="en-US" dirty="0">
                <a:solidFill>
                  <a:srgbClr val="000000"/>
                </a:solidFill>
              </a:rPr>
              <a:t>If the condition is true, the body begins execution and processes the input.</a:t>
            </a:r>
          </a:p>
          <a:p>
            <a:pPr lvl="1" eaLnBrk="1" hangingPunct="1">
              <a:defRPr/>
            </a:pPr>
            <a:r>
              <a:rPr lang="en-US" altLang="en-US" dirty="0">
                <a:solidFill>
                  <a:srgbClr val="000000"/>
                </a:solidFill>
              </a:rPr>
              <a:t>Then the loop body inputs the next value from the user before the end of the loop. </a:t>
            </a:r>
          </a:p>
        </p:txBody>
      </p:sp>
      <p:sp>
        <p:nvSpPr>
          <p:cNvPr id="4" name="Footer Placeholder 3">
            <a:extLst>
              <a:ext uri="{FF2B5EF4-FFF2-40B4-BE49-F238E27FC236}">
                <a16:creationId xmlns:a16="http://schemas.microsoft.com/office/drawing/2014/main" id="{535307F9-42FC-40B7-A3F0-1CB83389DB9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253550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3">
            <a:extLst>
              <a:ext uri="{FF2B5EF4-FFF2-40B4-BE49-F238E27FC236}">
                <a16:creationId xmlns:a16="http://schemas.microsoft.com/office/drawing/2014/main" id="{688BE485-A59F-4134-88FB-3F1D0461F00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03438"/>
            <a:ext cx="12192000" cy="2651125"/>
          </a:xfrm>
          <a:prstGeom prst="rect">
            <a:avLst/>
          </a:prstGeom>
        </p:spPr>
      </p:pic>
      <p:sp>
        <p:nvSpPr>
          <p:cNvPr id="2" name="Footer Placeholder 1">
            <a:extLst>
              <a:ext uri="{FF2B5EF4-FFF2-40B4-BE49-F238E27FC236}">
                <a16:creationId xmlns:a16="http://schemas.microsoft.com/office/drawing/2014/main" id="{6CC17010-147C-4452-AFE0-7D9A84B1E10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756767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4">
            <a:extLst>
              <a:ext uri="{FF2B5EF4-FFF2-40B4-BE49-F238E27FC236}">
                <a16:creationId xmlns:a16="http://schemas.microsoft.com/office/drawing/2014/main" id="{483C7DE5-6E17-4FD7-8E4A-E59534C5C8B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30313"/>
            <a:ext cx="12192000" cy="4395787"/>
          </a:xfrm>
          <a:prstGeom prst="rect">
            <a:avLst/>
          </a:prstGeom>
        </p:spPr>
      </p:pic>
      <p:sp>
        <p:nvSpPr>
          <p:cNvPr id="2" name="Footer Placeholder 1">
            <a:extLst>
              <a:ext uri="{FF2B5EF4-FFF2-40B4-BE49-F238E27FC236}">
                <a16:creationId xmlns:a16="http://schemas.microsoft.com/office/drawing/2014/main" id="{AF085BEB-B6D1-481C-92BD-739871F6BDC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250670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56A8-3756-4B5A-954C-86C597CBE989}"/>
              </a:ext>
            </a:extLst>
          </p:cNvPr>
          <p:cNvSpPr>
            <a:spLocks noGrp="1"/>
          </p:cNvSpPr>
          <p:nvPr>
            <p:ph type="title"/>
          </p:nvPr>
        </p:nvSpPr>
        <p:spPr>
          <a:xfrm>
            <a:off x="520699" y="0"/>
            <a:ext cx="11149375" cy="1401762"/>
          </a:xfrm>
        </p:spPr>
        <p:txBody>
          <a:bodyPr>
            <a:normAutofit/>
          </a:bodyPr>
          <a:lstStyle/>
          <a:p>
            <a:pPr fontAlgn="auto">
              <a:spcAft>
                <a:spcPts val="0"/>
              </a:spcAft>
              <a:defRPr/>
            </a:pPr>
            <a:r>
              <a:rPr lang="en-US" dirty="0">
                <a:solidFill>
                  <a:srgbClr val="24B5A1"/>
                </a:solidFill>
                <a:latin typeface="Calibri" panose="020F0502020204030204" pitchFamily="34" charset="0"/>
                <a:cs typeface="Calibri" panose="020F0502020204030204" pitchFamily="34" charset="0"/>
              </a:rPr>
              <a:t>4.10</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Formulating Algorithms: Sentinel-Controlled Iteration (Cont.)</a:t>
            </a:r>
          </a:p>
        </p:txBody>
      </p:sp>
      <p:sp>
        <p:nvSpPr>
          <p:cNvPr id="87043" name="Text Placeholder 2">
            <a:extLst>
              <a:ext uri="{FF2B5EF4-FFF2-40B4-BE49-F238E27FC236}">
                <a16:creationId xmlns:a16="http://schemas.microsoft.com/office/drawing/2014/main" id="{A2429E03-6C78-4FDD-860F-07ECD3CBC58C}"/>
              </a:ext>
            </a:extLst>
          </p:cNvPr>
          <p:cNvSpPr>
            <a:spLocks noGrp="1"/>
          </p:cNvSpPr>
          <p:nvPr>
            <p:ph type="body" idx="1"/>
          </p:nvPr>
        </p:nvSpPr>
        <p:spPr>
          <a:xfrm>
            <a:off x="520700" y="1295400"/>
            <a:ext cx="11061700" cy="4419600"/>
          </a:xfrm>
        </p:spPr>
        <p:txBody>
          <a:bodyPr/>
          <a:lstStyle/>
          <a:p>
            <a:pPr marL="109537" indent="0">
              <a:lnSpc>
                <a:spcPct val="80000"/>
              </a:lnSpc>
              <a:buNone/>
              <a:defRPr/>
            </a:pPr>
            <a:r>
              <a:rPr lang="en-US" altLang="en-US" sz="2300" b="1" i="1" dirty="0">
                <a:solidFill>
                  <a:srgbClr val="000000"/>
                </a:solidFill>
              </a:rPr>
              <a:t>Explicitly and Implicitly Converting Between Primitive Types</a:t>
            </a:r>
          </a:p>
          <a:p>
            <a:pPr eaLnBrk="1" hangingPunct="1">
              <a:lnSpc>
                <a:spcPct val="80000"/>
              </a:lnSpc>
              <a:defRPr/>
            </a:pPr>
            <a:r>
              <a:rPr lang="en-US" altLang="en-US" sz="2300" dirty="0">
                <a:solidFill>
                  <a:srgbClr val="000000"/>
                </a:solidFill>
              </a:rPr>
              <a:t>Integer division yields an integer result. </a:t>
            </a:r>
          </a:p>
          <a:p>
            <a:pPr eaLnBrk="1" hangingPunct="1">
              <a:lnSpc>
                <a:spcPct val="80000"/>
              </a:lnSpc>
              <a:defRPr/>
            </a:pPr>
            <a:r>
              <a:rPr lang="en-US" altLang="en-US" sz="2300" dirty="0">
                <a:solidFill>
                  <a:srgbClr val="000000"/>
                </a:solidFill>
              </a:rPr>
              <a:t>To perform a floating-point calculation with integers, </a:t>
            </a:r>
            <a:r>
              <a:rPr lang="en-US" altLang="en-US" sz="2300" i="1" dirty="0">
                <a:solidFill>
                  <a:srgbClr val="000000"/>
                </a:solidFill>
              </a:rPr>
              <a:t>temporarily</a:t>
            </a:r>
            <a:r>
              <a:rPr lang="en-US" altLang="en-US" sz="2300" dirty="0">
                <a:solidFill>
                  <a:srgbClr val="000000"/>
                </a:solidFill>
              </a:rPr>
              <a:t> treat these values as floating-point numbers for use in the calculation. </a:t>
            </a:r>
          </a:p>
          <a:p>
            <a:pPr eaLnBrk="1" hangingPunct="1">
              <a:lnSpc>
                <a:spcPct val="80000"/>
              </a:lnSpc>
              <a:defRPr/>
            </a:pPr>
            <a:r>
              <a:rPr lang="en-US" altLang="en-US" sz="2300" dirty="0">
                <a:solidFill>
                  <a:srgbClr val="000000"/>
                </a:solidFill>
              </a:rPr>
              <a:t>The </a:t>
            </a:r>
            <a:r>
              <a:rPr lang="en-US" altLang="en-US" sz="2300" dirty="0">
                <a:solidFill>
                  <a:srgbClr val="0000FF"/>
                </a:solidFill>
              </a:rPr>
              <a:t>unary cast operator</a:t>
            </a:r>
            <a:r>
              <a:rPr lang="en-US" altLang="en-US" sz="2300" dirty="0">
                <a:solidFill>
                  <a:srgbClr val="000000"/>
                </a:solidFill>
              </a:rPr>
              <a:t> </a:t>
            </a:r>
            <a:r>
              <a:rPr lang="en-US" altLang="en-US" sz="2300" dirty="0">
                <a:solidFill>
                  <a:srgbClr val="0000FF"/>
                </a:solidFill>
                <a:latin typeface="Consolas" panose="020B0609020204030204" pitchFamily="49" charset="0"/>
              </a:rPr>
              <a:t>(double)</a:t>
            </a:r>
            <a:r>
              <a:rPr lang="en-US" altLang="en-US" sz="2300" dirty="0">
                <a:solidFill>
                  <a:srgbClr val="000000"/>
                </a:solidFill>
              </a:rPr>
              <a:t> creates a temporary floating-point copy of its operand. </a:t>
            </a:r>
          </a:p>
          <a:p>
            <a:pPr eaLnBrk="1" hangingPunct="1">
              <a:lnSpc>
                <a:spcPct val="80000"/>
              </a:lnSpc>
              <a:defRPr/>
            </a:pPr>
            <a:r>
              <a:rPr lang="en-US" altLang="en-US" sz="2300" dirty="0">
                <a:solidFill>
                  <a:srgbClr val="000000"/>
                </a:solidFill>
              </a:rPr>
              <a:t>Cast operator performs </a:t>
            </a:r>
            <a:r>
              <a:rPr lang="en-US" altLang="en-US" sz="2300" dirty="0">
                <a:solidFill>
                  <a:srgbClr val="0000FF"/>
                </a:solidFill>
              </a:rPr>
              <a:t>explicit conversion</a:t>
            </a:r>
            <a:r>
              <a:rPr lang="en-US" altLang="en-US" sz="2300" dirty="0">
                <a:solidFill>
                  <a:srgbClr val="000000"/>
                </a:solidFill>
              </a:rPr>
              <a:t> (or </a:t>
            </a:r>
            <a:r>
              <a:rPr lang="en-US" altLang="en-US" sz="2300" dirty="0">
                <a:solidFill>
                  <a:srgbClr val="0000FF"/>
                </a:solidFill>
              </a:rPr>
              <a:t>type cast</a:t>
            </a:r>
            <a:r>
              <a:rPr lang="en-US" altLang="en-US" sz="2300" dirty="0">
                <a:solidFill>
                  <a:srgbClr val="000000"/>
                </a:solidFill>
              </a:rPr>
              <a:t>). </a:t>
            </a:r>
          </a:p>
          <a:p>
            <a:pPr eaLnBrk="1" hangingPunct="1">
              <a:lnSpc>
                <a:spcPct val="80000"/>
              </a:lnSpc>
              <a:defRPr/>
            </a:pPr>
            <a:r>
              <a:rPr lang="en-US" altLang="en-US" sz="2300" dirty="0">
                <a:solidFill>
                  <a:srgbClr val="000000"/>
                </a:solidFill>
              </a:rPr>
              <a:t>The value stored in the operand is unchanged. </a:t>
            </a:r>
          </a:p>
          <a:p>
            <a:pPr eaLnBrk="1" hangingPunct="1">
              <a:lnSpc>
                <a:spcPct val="80000"/>
              </a:lnSpc>
              <a:defRPr/>
            </a:pPr>
            <a:r>
              <a:rPr lang="en-US" altLang="en-US" sz="2300" dirty="0">
                <a:solidFill>
                  <a:srgbClr val="000000"/>
                </a:solidFill>
              </a:rPr>
              <a:t>Java evaluates only arithmetic expressions in which the operands’ types are </a:t>
            </a:r>
            <a:r>
              <a:rPr lang="en-US" altLang="en-US" sz="2300" i="1" dirty="0">
                <a:solidFill>
                  <a:srgbClr val="000000"/>
                </a:solidFill>
              </a:rPr>
              <a:t>identical</a:t>
            </a:r>
            <a:r>
              <a:rPr lang="en-US" altLang="en-US" sz="2300" dirty="0">
                <a:solidFill>
                  <a:srgbClr val="000000"/>
                </a:solidFill>
              </a:rPr>
              <a:t>. </a:t>
            </a:r>
          </a:p>
          <a:p>
            <a:pPr eaLnBrk="1" hangingPunct="1">
              <a:lnSpc>
                <a:spcPct val="80000"/>
              </a:lnSpc>
              <a:defRPr/>
            </a:pPr>
            <a:r>
              <a:rPr lang="en-US" altLang="en-US" sz="2300" dirty="0">
                <a:solidFill>
                  <a:srgbClr val="0000FF"/>
                </a:solidFill>
              </a:rPr>
              <a:t>Promotion</a:t>
            </a:r>
            <a:r>
              <a:rPr lang="en-US" altLang="en-US" sz="2300" dirty="0">
                <a:solidFill>
                  <a:srgbClr val="000000"/>
                </a:solidFill>
              </a:rPr>
              <a:t> (or </a:t>
            </a:r>
            <a:r>
              <a:rPr lang="en-US" altLang="en-US" sz="2300" dirty="0">
                <a:solidFill>
                  <a:srgbClr val="0000FF"/>
                </a:solidFill>
              </a:rPr>
              <a:t>implicit conversion</a:t>
            </a:r>
            <a:r>
              <a:rPr lang="en-US" altLang="en-US" sz="2300" dirty="0">
                <a:solidFill>
                  <a:srgbClr val="000000"/>
                </a:solidFill>
              </a:rPr>
              <a:t>) performed on operands. </a:t>
            </a:r>
          </a:p>
          <a:p>
            <a:pPr eaLnBrk="1" hangingPunct="1">
              <a:lnSpc>
                <a:spcPct val="80000"/>
              </a:lnSpc>
              <a:defRPr/>
            </a:pPr>
            <a:r>
              <a:rPr lang="en-US" altLang="en-US" sz="2300" dirty="0">
                <a:solidFill>
                  <a:srgbClr val="000000"/>
                </a:solidFill>
              </a:rPr>
              <a:t>In an expression containing values of the types </a:t>
            </a:r>
            <a:r>
              <a:rPr lang="en-US" altLang="en-US" sz="2300" dirty="0" err="1">
                <a:solidFill>
                  <a:srgbClr val="000000"/>
                </a:solidFill>
                <a:latin typeface="Consolas" panose="020B0609020204030204" pitchFamily="49" charset="0"/>
              </a:rPr>
              <a:t>int</a:t>
            </a:r>
            <a:r>
              <a:rPr lang="en-US" altLang="en-US" sz="2300" dirty="0">
                <a:solidFill>
                  <a:srgbClr val="000000"/>
                </a:solidFill>
              </a:rPr>
              <a:t> and </a:t>
            </a:r>
            <a:r>
              <a:rPr lang="en-US" altLang="en-US" sz="2300" dirty="0">
                <a:solidFill>
                  <a:srgbClr val="000000"/>
                </a:solidFill>
                <a:latin typeface="Consolas" panose="020B0609020204030204" pitchFamily="49" charset="0"/>
              </a:rPr>
              <a:t>double</a:t>
            </a:r>
            <a:r>
              <a:rPr lang="en-US" altLang="en-US" sz="2300" dirty="0">
                <a:solidFill>
                  <a:srgbClr val="000000"/>
                </a:solidFill>
              </a:rPr>
              <a:t>, the </a:t>
            </a:r>
            <a:r>
              <a:rPr lang="en-US" altLang="en-US" sz="2300" dirty="0" err="1">
                <a:solidFill>
                  <a:srgbClr val="000000"/>
                </a:solidFill>
                <a:latin typeface="Consolas" panose="020B0609020204030204" pitchFamily="49" charset="0"/>
              </a:rPr>
              <a:t>int</a:t>
            </a:r>
            <a:r>
              <a:rPr lang="en-US" altLang="en-US" sz="2300" dirty="0">
                <a:solidFill>
                  <a:srgbClr val="000000"/>
                </a:solidFill>
              </a:rPr>
              <a:t> values are promoted to </a:t>
            </a:r>
            <a:r>
              <a:rPr lang="en-US" altLang="en-US" sz="2300" dirty="0">
                <a:solidFill>
                  <a:srgbClr val="000000"/>
                </a:solidFill>
                <a:latin typeface="Consolas" panose="020B0609020204030204" pitchFamily="49" charset="0"/>
              </a:rPr>
              <a:t>double</a:t>
            </a:r>
            <a:r>
              <a:rPr lang="en-US" altLang="en-US" sz="2300" dirty="0">
                <a:solidFill>
                  <a:srgbClr val="000000"/>
                </a:solidFill>
              </a:rPr>
              <a:t> values for use in the expression. </a:t>
            </a:r>
          </a:p>
        </p:txBody>
      </p:sp>
      <p:sp>
        <p:nvSpPr>
          <p:cNvPr id="4" name="Footer Placeholder 3">
            <a:extLst>
              <a:ext uri="{FF2B5EF4-FFF2-40B4-BE49-F238E27FC236}">
                <a16:creationId xmlns:a16="http://schemas.microsoft.com/office/drawing/2014/main" id="{716A00A3-D6CA-46A4-857E-6EEB1E6E1BE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396550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4_CS1_Page_45">
            <a:extLst>
              <a:ext uri="{FF2B5EF4-FFF2-40B4-BE49-F238E27FC236}">
                <a16:creationId xmlns:a16="http://schemas.microsoft.com/office/drawing/2014/main" id="{33BC3714-E29A-4818-88A5-BF43CD383DF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58850"/>
            <a:ext cx="12192000" cy="4940300"/>
          </a:xfrm>
          <a:prstGeom prst="rect">
            <a:avLst/>
          </a:prstGeom>
        </p:spPr>
      </p:pic>
      <p:sp>
        <p:nvSpPr>
          <p:cNvPr id="2" name="Footer Placeholder 1">
            <a:extLst>
              <a:ext uri="{FF2B5EF4-FFF2-40B4-BE49-F238E27FC236}">
                <a16:creationId xmlns:a16="http://schemas.microsoft.com/office/drawing/2014/main" id="{CE60DD5E-32A7-4D8C-9E9B-7BAA196F7E6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747916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CA3F-7BC9-46CC-B968-87A634538FBD}"/>
              </a:ext>
            </a:extLst>
          </p:cNvPr>
          <p:cNvSpPr>
            <a:spLocks noGrp="1"/>
          </p:cNvSpPr>
          <p:nvPr>
            <p:ph type="title"/>
          </p:nvPr>
        </p:nvSpPr>
        <p:spPr>
          <a:xfrm>
            <a:off x="609599" y="274638"/>
            <a:ext cx="10922963" cy="1782762"/>
          </a:xfrm>
        </p:spPr>
        <p:txBody>
          <a:bodyPr/>
          <a:lstStyle/>
          <a:p>
            <a:pPr fontAlgn="auto">
              <a:spcAft>
                <a:spcPts val="0"/>
              </a:spcAft>
              <a:defRPr/>
            </a:pPr>
            <a:r>
              <a:rPr lang="en-US" sz="3200" dirty="0">
                <a:solidFill>
                  <a:srgbClr val="24B5A1"/>
                </a:solidFill>
                <a:latin typeface="Calibri" panose="020F0502020204030204" pitchFamily="34" charset="0"/>
                <a:cs typeface="Calibri" panose="020F0502020204030204" pitchFamily="34" charset="0"/>
              </a:rPr>
              <a:t>4.10</a:t>
            </a:r>
            <a:r>
              <a:rPr lang="en-US" sz="3200" dirty="0">
                <a:solidFill>
                  <a:srgbClr val="24B5A1"/>
                </a:solidFill>
                <a:latin typeface="Calibri" panose="020F0502020204030204" pitchFamily="34" charset="0"/>
              </a:rPr>
              <a:t>  </a:t>
            </a:r>
            <a:r>
              <a:rPr lang="en-US" sz="3200" dirty="0">
                <a:solidFill>
                  <a:srgbClr val="3380E6"/>
                </a:solidFill>
                <a:latin typeface="Calibri" panose="020F0502020204030204" pitchFamily="34" charset="0"/>
              </a:rPr>
              <a:t>Formulating Algorithms: Sentinel-Controlled Iteration (Cont.)</a:t>
            </a:r>
          </a:p>
        </p:txBody>
      </p:sp>
      <p:sp>
        <p:nvSpPr>
          <p:cNvPr id="102403" name="Text Placeholder 2">
            <a:extLst>
              <a:ext uri="{FF2B5EF4-FFF2-40B4-BE49-F238E27FC236}">
                <a16:creationId xmlns:a16="http://schemas.microsoft.com/office/drawing/2014/main" id="{3170C555-1092-4FF4-8D6E-7967F2A3754F}"/>
              </a:ext>
            </a:extLst>
          </p:cNvPr>
          <p:cNvSpPr>
            <a:spLocks noGrp="1"/>
          </p:cNvSpPr>
          <p:nvPr>
            <p:ph type="body" idx="1"/>
          </p:nvPr>
        </p:nvSpPr>
        <p:spPr>
          <a:xfrm>
            <a:off x="609599" y="1981200"/>
            <a:ext cx="10922963" cy="4343400"/>
          </a:xfrm>
        </p:spPr>
        <p:txBody>
          <a:bodyPr/>
          <a:lstStyle/>
          <a:p>
            <a:pPr eaLnBrk="1" hangingPunct="1">
              <a:lnSpc>
                <a:spcPct val="80000"/>
              </a:lnSpc>
            </a:pPr>
            <a:r>
              <a:rPr lang="en-US" altLang="en-US" sz="2500" dirty="0">
                <a:solidFill>
                  <a:srgbClr val="000000"/>
                </a:solidFill>
              </a:rPr>
              <a:t>Cast operators are available for any type. </a:t>
            </a:r>
          </a:p>
          <a:p>
            <a:pPr eaLnBrk="1" hangingPunct="1">
              <a:lnSpc>
                <a:spcPct val="80000"/>
              </a:lnSpc>
            </a:pPr>
            <a:r>
              <a:rPr lang="en-US" altLang="en-US" sz="2500" dirty="0">
                <a:solidFill>
                  <a:srgbClr val="000000"/>
                </a:solidFill>
              </a:rPr>
              <a:t>Cast operator formed by placing parentheses around the name of a type. </a:t>
            </a:r>
          </a:p>
          <a:p>
            <a:pPr eaLnBrk="1" hangingPunct="1">
              <a:lnSpc>
                <a:spcPct val="80000"/>
              </a:lnSpc>
            </a:pPr>
            <a:r>
              <a:rPr lang="en-US" altLang="en-US" sz="2500" dirty="0">
                <a:solidFill>
                  <a:srgbClr val="000000"/>
                </a:solidFill>
              </a:rPr>
              <a:t>The operator is a </a:t>
            </a:r>
            <a:r>
              <a:rPr lang="en-US" altLang="en-US" sz="2500" dirty="0">
                <a:solidFill>
                  <a:srgbClr val="0000FF"/>
                </a:solidFill>
              </a:rPr>
              <a:t>unary operator</a:t>
            </a:r>
            <a:r>
              <a:rPr lang="en-US" altLang="en-US" sz="2500" dirty="0">
                <a:solidFill>
                  <a:srgbClr val="000000"/>
                </a:solidFill>
              </a:rPr>
              <a:t> (i.e., an operator that takes only one operand). </a:t>
            </a:r>
          </a:p>
          <a:p>
            <a:pPr eaLnBrk="1" hangingPunct="1">
              <a:lnSpc>
                <a:spcPct val="80000"/>
              </a:lnSpc>
            </a:pPr>
            <a:r>
              <a:rPr lang="en-US" altLang="en-US" sz="2500" dirty="0">
                <a:solidFill>
                  <a:srgbClr val="000000"/>
                </a:solidFill>
              </a:rPr>
              <a:t>Java also supports unary versions of the plus (</a:t>
            </a:r>
            <a:r>
              <a:rPr lang="en-US" altLang="en-US" sz="2500" dirty="0">
                <a:solidFill>
                  <a:srgbClr val="000000"/>
                </a:solidFill>
                <a:latin typeface="Consolas" panose="020B0609020204030204" pitchFamily="49" charset="0"/>
              </a:rPr>
              <a:t>+</a:t>
            </a:r>
            <a:r>
              <a:rPr lang="en-US" altLang="en-US" sz="2500" dirty="0">
                <a:solidFill>
                  <a:srgbClr val="000000"/>
                </a:solidFill>
              </a:rPr>
              <a:t>) and minus (</a:t>
            </a:r>
            <a:r>
              <a:rPr lang="en-US" altLang="en-US" sz="2500" dirty="0">
                <a:solidFill>
                  <a:srgbClr val="000000"/>
                </a:solidFill>
                <a:latin typeface="Consolas" panose="020B0609020204030204" pitchFamily="49" charset="0"/>
              </a:rPr>
              <a:t>–</a:t>
            </a:r>
            <a:r>
              <a:rPr lang="en-US" altLang="en-US" sz="2500" dirty="0">
                <a:solidFill>
                  <a:srgbClr val="000000"/>
                </a:solidFill>
              </a:rPr>
              <a:t>) operators. </a:t>
            </a:r>
          </a:p>
          <a:p>
            <a:pPr eaLnBrk="1" hangingPunct="1">
              <a:lnSpc>
                <a:spcPct val="80000"/>
              </a:lnSpc>
            </a:pPr>
            <a:r>
              <a:rPr lang="en-US" altLang="en-US" sz="2500" dirty="0">
                <a:solidFill>
                  <a:srgbClr val="000000"/>
                </a:solidFill>
              </a:rPr>
              <a:t>Cast operators associate from right to left; same precedence as other unary operators, such as unary </a:t>
            </a:r>
            <a:r>
              <a:rPr lang="en-US" altLang="en-US" sz="2500" dirty="0">
                <a:solidFill>
                  <a:srgbClr val="000000"/>
                </a:solidFill>
                <a:latin typeface="Consolas" panose="020B0609020204030204" pitchFamily="49" charset="0"/>
              </a:rPr>
              <a:t>+</a:t>
            </a:r>
            <a:r>
              <a:rPr lang="en-US" altLang="en-US" sz="2500" dirty="0">
                <a:solidFill>
                  <a:srgbClr val="000000"/>
                </a:solidFill>
              </a:rPr>
              <a:t> and unary </a:t>
            </a:r>
            <a:r>
              <a:rPr lang="en-US" altLang="en-US" sz="2500" dirty="0">
                <a:solidFill>
                  <a:srgbClr val="000000"/>
                </a:solidFill>
                <a:latin typeface="Consolas" panose="020B0609020204030204" pitchFamily="49" charset="0"/>
              </a:rPr>
              <a:t>-</a:t>
            </a:r>
            <a:r>
              <a:rPr lang="en-US" altLang="en-US" sz="2500" dirty="0">
                <a:solidFill>
                  <a:srgbClr val="000000"/>
                </a:solidFill>
              </a:rPr>
              <a:t>. </a:t>
            </a:r>
          </a:p>
          <a:p>
            <a:pPr eaLnBrk="1" hangingPunct="1">
              <a:lnSpc>
                <a:spcPct val="80000"/>
              </a:lnSpc>
            </a:pPr>
            <a:r>
              <a:rPr lang="en-US" altLang="en-US" sz="2500" dirty="0">
                <a:solidFill>
                  <a:srgbClr val="000000"/>
                </a:solidFill>
              </a:rPr>
              <a:t>This precedence is one level higher than that of the </a:t>
            </a:r>
            <a:r>
              <a:rPr lang="en-US" altLang="en-US" sz="2500" dirty="0">
                <a:solidFill>
                  <a:srgbClr val="0000FF"/>
                </a:solidFill>
              </a:rPr>
              <a:t>multiplicative operators</a:t>
            </a:r>
            <a:r>
              <a:rPr lang="en-US" altLang="en-US" sz="2500" dirty="0">
                <a:solidFill>
                  <a:srgbClr val="000000"/>
                </a:solidFill>
              </a:rPr>
              <a:t> </a:t>
            </a:r>
            <a:r>
              <a:rPr lang="en-US" altLang="en-US" sz="2500" dirty="0">
                <a:solidFill>
                  <a:srgbClr val="000000"/>
                </a:solidFill>
                <a:latin typeface="Consolas" panose="020B0609020204030204" pitchFamily="49" charset="0"/>
              </a:rPr>
              <a:t>*</a:t>
            </a:r>
            <a:r>
              <a:rPr lang="en-US" altLang="en-US" sz="2500" dirty="0">
                <a:solidFill>
                  <a:srgbClr val="000000"/>
                </a:solidFill>
              </a:rPr>
              <a:t>, </a:t>
            </a:r>
            <a:r>
              <a:rPr lang="en-US" altLang="en-US" sz="2500" dirty="0">
                <a:solidFill>
                  <a:srgbClr val="000000"/>
                </a:solidFill>
                <a:latin typeface="Consolas" panose="020B0609020204030204" pitchFamily="49" charset="0"/>
              </a:rPr>
              <a:t>/</a:t>
            </a:r>
            <a:r>
              <a:rPr lang="en-US" altLang="en-US" sz="2500" dirty="0">
                <a:solidFill>
                  <a:srgbClr val="000000"/>
                </a:solidFill>
              </a:rPr>
              <a:t> and </a:t>
            </a:r>
            <a:r>
              <a:rPr lang="en-US" altLang="en-US" sz="2500" dirty="0">
                <a:solidFill>
                  <a:srgbClr val="000000"/>
                </a:solidFill>
                <a:latin typeface="Consolas" panose="020B0609020204030204" pitchFamily="49" charset="0"/>
              </a:rPr>
              <a:t>%</a:t>
            </a:r>
            <a:r>
              <a:rPr lang="en-US" altLang="en-US" sz="2500" dirty="0">
                <a:solidFill>
                  <a:srgbClr val="000000"/>
                </a:solidFill>
              </a:rPr>
              <a:t>. </a:t>
            </a:r>
          </a:p>
          <a:p>
            <a:pPr eaLnBrk="1" hangingPunct="1">
              <a:lnSpc>
                <a:spcPct val="80000"/>
              </a:lnSpc>
            </a:pPr>
            <a:r>
              <a:rPr lang="en-US" altLang="en-US" sz="2500" dirty="0">
                <a:solidFill>
                  <a:srgbClr val="000000"/>
                </a:solidFill>
              </a:rPr>
              <a:t>Appendix A: Operator precedence chart</a:t>
            </a:r>
          </a:p>
        </p:txBody>
      </p:sp>
      <p:sp>
        <p:nvSpPr>
          <p:cNvPr id="4" name="Footer Placeholder 3">
            <a:extLst>
              <a:ext uri="{FF2B5EF4-FFF2-40B4-BE49-F238E27FC236}">
                <a16:creationId xmlns:a16="http://schemas.microsoft.com/office/drawing/2014/main" id="{01962B23-CCEB-49FC-ACB0-1B6C2CC0C96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676330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4791-79D4-4919-BCA1-3C7D3DA65E9F}"/>
              </a:ext>
            </a:extLst>
          </p:cNvPr>
          <p:cNvSpPr>
            <a:spLocks noGrp="1"/>
          </p:cNvSpPr>
          <p:nvPr>
            <p:ph type="title"/>
          </p:nvPr>
        </p:nvSpPr>
        <p:spPr>
          <a:xfrm>
            <a:off x="571499" y="-76200"/>
            <a:ext cx="10961063" cy="1782762"/>
          </a:xfrm>
        </p:spPr>
        <p:txBody>
          <a:bodyPr/>
          <a:lstStyle/>
          <a:p>
            <a:pPr fontAlgn="auto">
              <a:spcAft>
                <a:spcPts val="0"/>
              </a:spcAft>
              <a:defRPr/>
            </a:pPr>
            <a:r>
              <a:rPr lang="en-US" sz="3200" dirty="0">
                <a:solidFill>
                  <a:srgbClr val="24B5A1"/>
                </a:solidFill>
                <a:latin typeface="Calibri" panose="020F0502020204030204" pitchFamily="34" charset="0"/>
                <a:cs typeface="Calibri" panose="020F0502020204030204" pitchFamily="34" charset="0"/>
              </a:rPr>
              <a:t>4.10</a:t>
            </a:r>
            <a:r>
              <a:rPr lang="en-US" sz="3200" dirty="0">
                <a:solidFill>
                  <a:srgbClr val="24B5A1"/>
                </a:solidFill>
                <a:latin typeface="Calibri" panose="020F0502020204030204" pitchFamily="34" charset="0"/>
              </a:rPr>
              <a:t>  </a:t>
            </a:r>
            <a:r>
              <a:rPr lang="en-US" sz="3200" dirty="0">
                <a:solidFill>
                  <a:srgbClr val="3380E6"/>
                </a:solidFill>
                <a:latin typeface="Calibri" panose="020F0502020204030204" pitchFamily="34" charset="0"/>
              </a:rPr>
              <a:t>Formulating Algorithms: Sentinel-Controlled Iteration (Cont.)</a:t>
            </a:r>
          </a:p>
        </p:txBody>
      </p:sp>
      <p:sp>
        <p:nvSpPr>
          <p:cNvPr id="89091" name="Text Placeholder 2">
            <a:extLst>
              <a:ext uri="{FF2B5EF4-FFF2-40B4-BE49-F238E27FC236}">
                <a16:creationId xmlns:a16="http://schemas.microsoft.com/office/drawing/2014/main" id="{BAF3FB01-8C71-4B0D-9AE3-36EF1CAF4BBE}"/>
              </a:ext>
            </a:extLst>
          </p:cNvPr>
          <p:cNvSpPr>
            <a:spLocks noGrp="1"/>
          </p:cNvSpPr>
          <p:nvPr>
            <p:ph type="body" idx="1"/>
          </p:nvPr>
        </p:nvSpPr>
        <p:spPr>
          <a:xfrm>
            <a:off x="571499" y="1524000"/>
            <a:ext cx="10961063" cy="4343400"/>
          </a:xfrm>
        </p:spPr>
        <p:txBody>
          <a:bodyPr/>
          <a:lstStyle/>
          <a:p>
            <a:pPr marL="109537" indent="0">
              <a:lnSpc>
                <a:spcPct val="80000"/>
              </a:lnSpc>
              <a:buNone/>
              <a:defRPr/>
            </a:pPr>
            <a:r>
              <a:rPr lang="en-US" altLang="en-US" sz="2500" b="1" i="1" dirty="0">
                <a:solidFill>
                  <a:srgbClr val="000000"/>
                </a:solidFill>
              </a:rPr>
              <a:t>Floating-Point Number Precision </a:t>
            </a:r>
          </a:p>
          <a:p>
            <a:pPr eaLnBrk="1" hangingPunct="1">
              <a:lnSpc>
                <a:spcPct val="80000"/>
              </a:lnSpc>
              <a:defRPr/>
            </a:pPr>
            <a:r>
              <a:rPr lang="en-US" altLang="en-US" sz="2500" dirty="0">
                <a:solidFill>
                  <a:srgbClr val="000000"/>
                </a:solidFill>
              </a:rPr>
              <a:t>Floating-point numbers are not always 100% precise, but they have numerous applications. </a:t>
            </a:r>
          </a:p>
          <a:p>
            <a:pPr eaLnBrk="1" hangingPunct="1">
              <a:lnSpc>
                <a:spcPct val="80000"/>
              </a:lnSpc>
              <a:defRPr/>
            </a:pPr>
            <a:r>
              <a:rPr lang="en-US" altLang="en-US" sz="2500" dirty="0">
                <a:solidFill>
                  <a:srgbClr val="000000"/>
                </a:solidFill>
              </a:rPr>
              <a:t>For example, when we speak of a “normal” body temperature of 98.6, we do not need to be precise to a large number of digits. </a:t>
            </a:r>
          </a:p>
          <a:p>
            <a:pPr eaLnBrk="1" hangingPunct="1">
              <a:lnSpc>
                <a:spcPct val="80000"/>
              </a:lnSpc>
              <a:defRPr/>
            </a:pPr>
            <a:r>
              <a:rPr lang="en-US" altLang="en-US" sz="2500" dirty="0">
                <a:solidFill>
                  <a:srgbClr val="000000"/>
                </a:solidFill>
              </a:rPr>
              <a:t>Floating-point numbers often arise as a result of division, such as in this example’s class-average calculation. </a:t>
            </a:r>
          </a:p>
          <a:p>
            <a:pPr eaLnBrk="1" hangingPunct="1">
              <a:lnSpc>
                <a:spcPct val="80000"/>
              </a:lnSpc>
              <a:defRPr/>
            </a:pPr>
            <a:r>
              <a:rPr lang="en-US" altLang="en-US" sz="2500" dirty="0">
                <a:solidFill>
                  <a:srgbClr val="000000"/>
                </a:solidFill>
              </a:rPr>
              <a:t>In conventional arithmetic, when we divide 10 by 3, the result is 3.3333333…, with the sequence of 3s repeating infinitely. </a:t>
            </a:r>
          </a:p>
          <a:p>
            <a:pPr eaLnBrk="1" hangingPunct="1">
              <a:lnSpc>
                <a:spcPct val="80000"/>
              </a:lnSpc>
              <a:defRPr/>
            </a:pPr>
            <a:r>
              <a:rPr lang="en-US" altLang="en-US" sz="2500" dirty="0">
                <a:solidFill>
                  <a:srgbClr val="000000"/>
                </a:solidFill>
              </a:rPr>
              <a:t>The computer allocates only a fixed amount of space to hold such a value, so clearly the stored floating-point value can be only an approximation.</a:t>
            </a:r>
          </a:p>
        </p:txBody>
      </p:sp>
      <p:sp>
        <p:nvSpPr>
          <p:cNvPr id="4" name="Footer Placeholder 3">
            <a:extLst>
              <a:ext uri="{FF2B5EF4-FFF2-40B4-BE49-F238E27FC236}">
                <a16:creationId xmlns:a16="http://schemas.microsoft.com/office/drawing/2014/main" id="{16375FF6-60CF-4C2F-9277-54AF52AF287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53225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JHTP11_03</Template>
  <TotalTime>53</TotalTime>
  <Words>5734</Words>
  <Application>Microsoft Office PowerPoint</Application>
  <PresentationFormat>Widescreen</PresentationFormat>
  <Paragraphs>582</Paragraphs>
  <Slides>144</Slides>
  <Notes>56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144</vt:i4>
      </vt:variant>
    </vt:vector>
  </HeadingPairs>
  <TitlesOfParts>
    <vt:vector size="155"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4 Control Statements: Part I; Assignment, ++ and -- Operators</vt:lpstr>
      <vt:lpstr>PowerPoint Presentation</vt:lpstr>
      <vt:lpstr>PowerPoint Presentation</vt:lpstr>
      <vt:lpstr>PowerPoint Presentation</vt:lpstr>
      <vt:lpstr>PowerPoint Presentation</vt:lpstr>
      <vt:lpstr>PowerPoint Presentation</vt:lpstr>
      <vt:lpstr>PowerPoint Presentation</vt:lpstr>
      <vt:lpstr>4.1  Introduction</vt:lpstr>
      <vt:lpstr>4.2  Algorithms</vt:lpstr>
      <vt:lpstr>4.3  Pseudocode</vt:lpstr>
      <vt:lpstr>4.4  Control Structures</vt:lpstr>
      <vt:lpstr>4.4  Control Structures (Cont.)</vt:lpstr>
      <vt:lpstr>PowerPoint Presentation</vt:lpstr>
      <vt:lpstr>4.4  Control Structures (Cont.)</vt:lpstr>
      <vt:lpstr>4.4  Control Structures (Cont.)</vt:lpstr>
      <vt:lpstr>4.4  Control Structures (Cont.)</vt:lpstr>
      <vt:lpstr>4.4  Control Structures (Cont.)</vt:lpstr>
      <vt:lpstr>4.4  Control Structures (Cont.)</vt:lpstr>
      <vt:lpstr>4.4  Control Structures (Cont.)</vt:lpstr>
      <vt:lpstr>4.5  if Single-Selection Statement</vt:lpstr>
      <vt:lpstr>4.5  if Single-Selection Statement (Cont.)</vt:lpstr>
      <vt:lpstr>PowerPoint Presentation</vt:lpstr>
      <vt:lpstr>4.6  if…else Double-Selection Statement</vt:lpstr>
      <vt:lpstr>4.6  if…else Double-Selection Statement</vt:lpstr>
      <vt:lpstr>PowerPoint Presentation</vt:lpstr>
      <vt:lpstr>PowerPoint Presentation</vt:lpstr>
      <vt:lpstr>4.6  if…else Double-Selection Statement (Cont.)</vt:lpstr>
      <vt:lpstr>PowerPoint Presentation</vt:lpstr>
      <vt:lpstr>4.6  if…else Double-Selection Statement (Cont.)</vt:lpstr>
      <vt:lpstr>PowerPoint Presentation</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4.6  if…else Double-Selection Statement (Cont.)</vt:lpstr>
      <vt:lpstr>PowerPoint Presentation</vt:lpstr>
      <vt:lpstr>4.6  if…else Double-Selection Statement (Cont.)</vt:lpstr>
      <vt:lpstr>4.6  if…else Double-Selection Statement (Cont.)</vt:lpstr>
      <vt:lpstr>PowerPoint Presentation</vt:lpstr>
      <vt:lpstr>4.7   Student Class: Nested if…else Statement</vt:lpstr>
      <vt:lpstr>PowerPoint Presentation</vt:lpstr>
      <vt:lpstr>PowerPoint Presentation</vt:lpstr>
      <vt:lpstr>PowerPoint Presentation</vt:lpstr>
      <vt:lpstr>PowerPoint Presentation</vt:lpstr>
      <vt:lpstr>4.7   Student Class: Nested if…else Statement (Cont.)</vt:lpstr>
      <vt:lpstr>PowerPoint Presentation</vt:lpstr>
      <vt:lpstr>4.7   Student Class: Nested if…else Statement (Cont.)</vt:lpstr>
      <vt:lpstr>PowerPoint Presentation</vt:lpstr>
      <vt:lpstr>4.8  while Iteration Statement</vt:lpstr>
      <vt:lpstr>4.8  while Iteration Statement (Cont.)</vt:lpstr>
      <vt:lpstr>PowerPoint Presentation</vt:lpstr>
      <vt:lpstr>4.8  while Iteration Statement (Cont.)</vt:lpstr>
      <vt:lpstr>4.8  while Iteration Statement (Cont.)</vt:lpstr>
      <vt:lpstr>PowerPoint Presentation</vt:lpstr>
      <vt:lpstr>4.9  Formulating Algorithms: Counter-Controlled Iteration</vt:lpstr>
      <vt:lpstr>4.9  Formulating Algorithms: Counter-Controlled Iteration</vt:lpstr>
      <vt:lpstr>PowerPoint Presentation</vt:lpstr>
      <vt:lpstr>4.9  Formulating Algorithms: Counter-Controlled Iteration (Cont.)</vt:lpstr>
      <vt:lpstr>PowerPoint Presentation</vt:lpstr>
      <vt:lpstr>PowerPoint Presentation</vt:lpstr>
      <vt:lpstr>PowerPoint Presentation</vt:lpstr>
      <vt:lpstr>PowerPoint Presentation</vt:lpstr>
      <vt:lpstr>4.9  Formulating Algorithms: Counter-Controlled Iteration (Cont.)</vt:lpstr>
      <vt:lpstr>PowerPoint Presentation</vt:lpstr>
      <vt:lpstr>PowerPoint Presentation</vt:lpstr>
      <vt:lpstr>4.9  Formulating Algorithms: Counter-Controlled Iteration (Cont.)</vt:lpstr>
      <vt:lpstr>PowerPoint Presentation</vt:lpstr>
      <vt:lpstr>4.9  Formulating Algorithms: Counter-Controlled Iteration (Cont.)</vt:lpstr>
      <vt:lpstr>4.9  Formulating Algorithms: Counter-Controlled Iteration (Cont.)</vt:lpstr>
      <vt:lpstr>4.9  Formulating Algorithms: Counter-Controlled Iteration (Cont.)</vt:lpstr>
      <vt:lpstr>4.9  Formulating Algorithms: Counter-Controlled Iteration (Cont.)</vt:lpstr>
      <vt:lpstr>4.9  Formulating Algorithms: Counter-Controlled Iteration (Cont.)</vt:lpstr>
      <vt:lpstr>4.9  Formulating Algorithms: Counter-Controlled Iteration (Cont.)</vt:lpstr>
      <vt:lpstr>4.10  Formulating Algorithms: Sentinel-Controlled Iteration</vt:lpstr>
      <vt:lpstr>4.10  Formulating Algorithms: Sentinel-Controlled Iteration (Cont.)</vt:lpstr>
      <vt:lpstr>4.10  Formulating Algorithms: Sentinel-Controlled Iteration (Cont.)</vt:lpstr>
      <vt:lpstr>PowerPoint Presentation</vt:lpstr>
      <vt:lpstr>PowerPoint Presentation</vt:lpstr>
      <vt:lpstr>4.10  Formulating Algorithms: Sentinel-Controlled Iteration (Cont.)</vt:lpstr>
      <vt:lpstr>4.10  Formulating Algorithms: Sentinel-Controlled Iteration (Cont.)</vt:lpstr>
      <vt:lpstr>4.10  Formulating Algorithms: Sentinel-Controlled Iteration (Cont.)</vt:lpstr>
      <vt:lpstr>4.10  Formulating Algorithms: Sentinel-Controlled Iteration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4.10  Formulating Algorithms: Sentinel-Controlled Iteration (Cont.)</vt:lpstr>
      <vt:lpstr>PowerPoint Presentation</vt:lpstr>
      <vt:lpstr>PowerPoint Presentation</vt:lpstr>
      <vt:lpstr>4.10  Formulating Algorithms: Sentinel-Controlled Iteration (Cont.)</vt:lpstr>
      <vt:lpstr>PowerPoint Presentation</vt:lpstr>
      <vt:lpstr>4.10  Formulating Algorithms: Sentinel-Controlled Iteration (Cont.)</vt:lpstr>
      <vt:lpstr>4.10  Formulating Algorithms: Sentinel-Controlled Iteration (Cont.)</vt:lpstr>
      <vt:lpstr>4.10  Formulating Algorithms: Sentinel-Controlled Iteration (Cont.)</vt:lpstr>
      <vt:lpstr>PowerPoint Presentation</vt:lpstr>
      <vt:lpstr>4.11  Formulating Algorithms: Nested Control Statements</vt:lpstr>
      <vt:lpstr>4.10  Formulating Algorithms: Nested Control Statements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4.12  Compound Assignment Operators</vt:lpstr>
      <vt:lpstr>PowerPoint Presentation</vt:lpstr>
      <vt:lpstr>4.13  Increment and Decrement Operators</vt:lpstr>
      <vt:lpstr>PowerPoint Presentation</vt:lpstr>
      <vt:lpstr>4.12  Increment and Decrement Operators (Cont.)</vt:lpstr>
      <vt:lpstr>PowerPoint Presentation</vt:lpstr>
      <vt:lpstr>PowerPoint Presentation</vt:lpstr>
      <vt:lpstr>PowerPoint Presentation</vt:lpstr>
      <vt:lpstr>PowerPoint Presentation</vt:lpstr>
      <vt:lpstr>PowerPoint Presentation</vt:lpstr>
      <vt:lpstr>PowerPoint Presentation</vt:lpstr>
      <vt:lpstr>4.14  Primitive Types</vt:lpstr>
      <vt:lpstr>PowerPoint Presentation</vt:lpstr>
      <vt:lpstr>4.15  (Optional) GUI and Graphics Case Study: Creating Simple Drawings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Paul Deitel</cp:lastModifiedBy>
  <cp:revision>9</cp:revision>
  <dcterms:created xsi:type="dcterms:W3CDTF">2017-07-06T14:36:18Z</dcterms:created>
  <dcterms:modified xsi:type="dcterms:W3CDTF">2017-07-13T20:04:23Z</dcterms:modified>
</cp:coreProperties>
</file>