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9"/>
  </p:notesMasterIdLst>
  <p:sldIdLst>
    <p:sldId id="338" r:id="rId2"/>
    <p:sldId id="258" r:id="rId3"/>
    <p:sldId id="259" r:id="rId4"/>
    <p:sldId id="260" r:id="rId5"/>
    <p:sldId id="261" r:id="rId6"/>
    <p:sldId id="262" r:id="rId7"/>
    <p:sldId id="263" r:id="rId8"/>
    <p:sldId id="339" r:id="rId9"/>
    <p:sldId id="340" r:id="rId10"/>
    <p:sldId id="265" r:id="rId11"/>
    <p:sldId id="341" r:id="rId12"/>
    <p:sldId id="266" r:id="rId13"/>
    <p:sldId id="267" r:id="rId14"/>
    <p:sldId id="342" r:id="rId15"/>
    <p:sldId id="268" r:id="rId16"/>
    <p:sldId id="343" r:id="rId17"/>
    <p:sldId id="269" r:id="rId18"/>
    <p:sldId id="270" r:id="rId19"/>
    <p:sldId id="271" r:id="rId20"/>
    <p:sldId id="272" r:id="rId21"/>
    <p:sldId id="344" r:id="rId22"/>
    <p:sldId id="345" r:id="rId23"/>
    <p:sldId id="346" r:id="rId24"/>
    <p:sldId id="273" r:id="rId25"/>
    <p:sldId id="347" r:id="rId26"/>
    <p:sldId id="274" r:id="rId27"/>
    <p:sldId id="275" r:id="rId28"/>
    <p:sldId id="348" r:id="rId29"/>
    <p:sldId id="276" r:id="rId30"/>
    <p:sldId id="277" r:id="rId31"/>
    <p:sldId id="349" r:id="rId32"/>
    <p:sldId id="350" r:id="rId33"/>
    <p:sldId id="278" r:id="rId34"/>
    <p:sldId id="279" r:id="rId35"/>
    <p:sldId id="280" r:id="rId36"/>
    <p:sldId id="281" r:id="rId37"/>
    <p:sldId id="351" r:id="rId38"/>
    <p:sldId id="282" r:id="rId39"/>
    <p:sldId id="352" r:id="rId40"/>
    <p:sldId id="353" r:id="rId41"/>
    <p:sldId id="283" r:id="rId42"/>
    <p:sldId id="284" r:id="rId43"/>
    <p:sldId id="354" r:id="rId44"/>
    <p:sldId id="355" r:id="rId45"/>
    <p:sldId id="285" r:id="rId46"/>
    <p:sldId id="356" r:id="rId47"/>
    <p:sldId id="286" r:id="rId48"/>
    <p:sldId id="287" r:id="rId49"/>
    <p:sldId id="357" r:id="rId50"/>
    <p:sldId id="288" r:id="rId51"/>
    <p:sldId id="358" r:id="rId52"/>
    <p:sldId id="289" r:id="rId53"/>
    <p:sldId id="360" r:id="rId54"/>
    <p:sldId id="361" r:id="rId55"/>
    <p:sldId id="290" r:id="rId56"/>
    <p:sldId id="291" r:id="rId57"/>
    <p:sldId id="292" r:id="rId58"/>
    <p:sldId id="293" r:id="rId59"/>
    <p:sldId id="294" r:id="rId60"/>
    <p:sldId id="295" r:id="rId61"/>
    <p:sldId id="296" r:id="rId62"/>
    <p:sldId id="362" r:id="rId63"/>
    <p:sldId id="363" r:id="rId64"/>
    <p:sldId id="364" r:id="rId65"/>
    <p:sldId id="297" r:id="rId66"/>
    <p:sldId id="298" r:id="rId67"/>
    <p:sldId id="365" r:id="rId68"/>
    <p:sldId id="299" r:id="rId69"/>
    <p:sldId id="300" r:id="rId70"/>
    <p:sldId id="301" r:id="rId71"/>
    <p:sldId id="366" r:id="rId72"/>
    <p:sldId id="367" r:id="rId73"/>
    <p:sldId id="368" r:id="rId74"/>
    <p:sldId id="302" r:id="rId75"/>
    <p:sldId id="303" r:id="rId76"/>
    <p:sldId id="304" r:id="rId77"/>
    <p:sldId id="305" r:id="rId78"/>
    <p:sldId id="369" r:id="rId79"/>
    <p:sldId id="370" r:id="rId80"/>
    <p:sldId id="306" r:id="rId81"/>
    <p:sldId id="307" r:id="rId82"/>
    <p:sldId id="371" r:id="rId83"/>
    <p:sldId id="308" r:id="rId84"/>
    <p:sldId id="372" r:id="rId85"/>
    <p:sldId id="309" r:id="rId86"/>
    <p:sldId id="310" r:id="rId87"/>
    <p:sldId id="311" r:id="rId88"/>
    <p:sldId id="373" r:id="rId89"/>
    <p:sldId id="374" r:id="rId90"/>
    <p:sldId id="312" r:id="rId91"/>
    <p:sldId id="375" r:id="rId92"/>
    <p:sldId id="313" r:id="rId93"/>
    <p:sldId id="376" r:id="rId94"/>
    <p:sldId id="314" r:id="rId95"/>
    <p:sldId id="377" r:id="rId96"/>
    <p:sldId id="315" r:id="rId97"/>
    <p:sldId id="316" r:id="rId98"/>
    <p:sldId id="378" r:id="rId99"/>
    <p:sldId id="317" r:id="rId100"/>
    <p:sldId id="379" r:id="rId101"/>
    <p:sldId id="318" r:id="rId102"/>
    <p:sldId id="380" r:id="rId103"/>
    <p:sldId id="319" r:id="rId104"/>
    <p:sldId id="320" r:id="rId105"/>
    <p:sldId id="321" r:id="rId106"/>
    <p:sldId id="322" r:id="rId107"/>
    <p:sldId id="323" r:id="rId108"/>
    <p:sldId id="324" r:id="rId109"/>
    <p:sldId id="381" r:id="rId110"/>
    <p:sldId id="325" r:id="rId111"/>
    <p:sldId id="326" r:id="rId112"/>
    <p:sldId id="327" r:id="rId113"/>
    <p:sldId id="328" r:id="rId114"/>
    <p:sldId id="329" r:id="rId115"/>
    <p:sldId id="330" r:id="rId116"/>
    <p:sldId id="331" r:id="rId117"/>
    <p:sldId id="382" r:id="rId118"/>
    <p:sldId id="383" r:id="rId119"/>
    <p:sldId id="384" r:id="rId120"/>
    <p:sldId id="385" r:id="rId121"/>
    <p:sldId id="386" r:id="rId122"/>
    <p:sldId id="332" r:id="rId123"/>
    <p:sldId id="333" r:id="rId124"/>
    <p:sldId id="334" r:id="rId125"/>
    <p:sldId id="335" r:id="rId126"/>
    <p:sldId id="336" r:id="rId127"/>
    <p:sldId id="337" r:id="rId128"/>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10" autoAdjust="0"/>
    <p:restoredTop sz="94660"/>
  </p:normalViewPr>
  <p:slideViewPr>
    <p:cSldViewPr snapToGrid="0">
      <p:cViewPr varScale="1">
        <p:scale>
          <a:sx n="53" d="100"/>
          <a:sy n="53" d="100"/>
        </p:scale>
        <p:origin x="84" y="1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87A88F25-7DF0-4D4C-AC2E-30BED2C7091B}"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5E39D74D-00BD-4227-ACC8-291B917CA6FB}" type="slidenum">
              <a:rPr lang="en-US" smtClean="0"/>
              <a:pPr/>
              <a:t>‹#›</a:t>
            </a:fld>
            <a:endParaRPr lang="en-US" dirty="0"/>
          </a:p>
        </p:txBody>
      </p:sp>
    </p:spTree>
    <p:extLst>
      <p:ext uri="{BB962C8B-B14F-4D97-AF65-F5344CB8AC3E}">
        <p14:creationId xmlns:p14="http://schemas.microsoft.com/office/powerpoint/2010/main" val="102059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4F1692C2-5704-4309-87D7-34D80DB11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30432628-6F86-4860-9A05-4B482DF065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E3C4EB29-C1D2-4C95-BB7E-930B89E04B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3DD30A-D00F-4538-99C2-14E8C057C873}"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121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5582C8B5-A479-4D89-B87E-EF9E32C3C4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3D9BBEAE-40B2-4C35-9859-6A30236765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6C477CC3-56F7-4E43-82CE-CE8C0FC0C8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2D42D7-270C-4F9F-8768-ED7AC9E071E1}"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452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50E8B6B0-E5EC-455B-A220-117A80DF1D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E6B89F76-74E0-4863-985D-330EAEA0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3882DEC6-A9ED-4E90-9D93-C2BB8E6828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907157-0F77-483C-9401-F876881B9D30}"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318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AB33F91A-7E95-4F85-BCEA-6B89C4F30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1E42A007-41B4-4C9D-87F9-B104D4F861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7700" name="Slide Number Placeholder 3">
            <a:extLst>
              <a:ext uri="{FF2B5EF4-FFF2-40B4-BE49-F238E27FC236}">
                <a16:creationId xmlns:a16="http://schemas.microsoft.com/office/drawing/2014/main" id="{665242A0-9234-4C01-B6B7-D6EC9B812F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2838A9-D036-42E4-AA5A-440241F60D61}"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517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A3B7C0AB-730B-443B-BC99-DF221533D8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9AE9099-F5F0-4DEB-B511-4CD8F98428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86BF8E80-39C4-46D4-ACFE-3E2D6C6820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634E4D-5EA5-410A-BB6F-D4E5072759AB}"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13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A90F758F-CF1C-4660-AB33-F9A91F4D8F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9D1610E6-24B8-4248-8583-C2CF691FB5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5E118CFD-742F-4756-A5A8-28AF7500D9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999084-2AF4-4ABA-964D-2EA25DABBF78}"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774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5FBA5D28-0237-4A52-BD02-3142EB5960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78E6474B-49BC-40FC-B41A-3B0CD6212C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D19C6CA9-07F3-41DF-AF22-95B154CAC0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C69921-6E97-498E-B1B8-173F9F2F2796}"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7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29801FD5-AA91-41BB-8788-2E71E7DE04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0DC7C23D-BB94-42F7-A1BA-A89C21E43B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6916" name="Slide Number Placeholder 3">
            <a:extLst>
              <a:ext uri="{FF2B5EF4-FFF2-40B4-BE49-F238E27FC236}">
                <a16:creationId xmlns:a16="http://schemas.microsoft.com/office/drawing/2014/main" id="{0ACE1EA3-30A5-4265-8A9A-E8099E2508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DCE86F-D99A-4063-9181-0304E4B38740}"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897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7F4D636E-34CD-42B9-B9BD-24D2A044B8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D14B794A-ED81-4F10-9526-8F0FA94250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42683FEF-A4EC-499C-81FB-898531F153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FB06C7-60FF-4A74-9E05-E61334BFF2E7}"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368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23B9BB02-063F-492A-93EE-FC7E4835F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B30FE0D9-790B-4C17-BF82-23C53A512D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E7C43484-2A22-40AA-89F6-3E261C909C6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29CCA6-5328-41E9-B49C-444D0A71AB6F}"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184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FABB3DE2-1D80-4A5B-B631-6EC7000B3A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C790EF5D-7051-4C95-871B-64775AA3F6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CBAADF12-D30A-4D92-ACDF-77816A2BB73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064721-DBD8-4538-BBED-3960A973CF19}"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51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93DFC12E-FF6F-4ED6-B719-E4B6F6EC33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6C7C329E-BD9B-42B4-9AD2-078CAF9DEA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97AFD4E0-7FBF-4236-A29C-6DBCCC2728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EC0BC4-2B08-444E-999A-A1839F68EFEA}"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794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8A7D1DA1-34E3-4658-9127-03A2D4B012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187E4BE2-1E42-40FE-A692-0A74697962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a:extLst>
              <a:ext uri="{FF2B5EF4-FFF2-40B4-BE49-F238E27FC236}">
                <a16:creationId xmlns:a16="http://schemas.microsoft.com/office/drawing/2014/main" id="{5C9518B3-4E6D-4E24-8714-B6AA1A02D40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B30639-198A-44F9-9117-84F4DF6B0B2E}"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85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EC2FCC17-7246-4AFA-A3B1-DE4AAE4664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7131F452-C9A1-4E67-9901-15B232EE1B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10158EA7-70FF-4084-99A1-9013B54F79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11900A-3EB6-49DB-9D73-F54276542F24}"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055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6DC02662-D308-41C6-A01D-1F4B369CEB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30EE560E-C07A-4D8D-B2D4-882F131F1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FF0D9BA8-5381-40FF-8F27-B722596740F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A2531-106D-48A4-AF6A-6803A008FF62}"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286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0A9411BA-6952-4263-B922-0BF64E25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4D19FD95-F80A-48C0-8FEC-C8565BC7CE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0468" name="Slide Number Placeholder 3">
            <a:extLst>
              <a:ext uri="{FF2B5EF4-FFF2-40B4-BE49-F238E27FC236}">
                <a16:creationId xmlns:a16="http://schemas.microsoft.com/office/drawing/2014/main" id="{B6ED1BAF-C769-484C-96F0-53E9F679D83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484F1-20FB-405F-B849-959B02F8D21F}"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4309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159E42C1-7B7F-4D18-B106-6087479D77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1415415F-7826-47AA-9BFB-6EA92C5A5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6CD56938-CAE2-4170-B479-F1709B3AE8F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7AED1-A94A-441E-9EBF-1DF71551D475}"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1609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1D79BB3E-E909-4012-8212-F43951C6DB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1032FDA6-5C90-4B3A-96A7-481A64F2F7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60BA812C-73E8-4B62-9B70-6238891F1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8EC591-DAFB-41AD-86CA-28951ADD6CED}"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229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82AD8B59-5B42-49F3-9352-027D3FFE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D30F0B5A-4470-4C5F-9613-F7A3781097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102BC0EF-C587-4D36-B49C-5A1328EFBE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A20A54-7F3D-4F23-8BFD-4D8BD446340C}" type="slidenum">
              <a:rPr lang="en-US" altLang="en-US">
                <a:latin typeface="Calibri" panose="020F0502020204030204" pitchFamily="34" charset="0"/>
                <a:cs typeface="Calibri" panose="020F0502020204030204" pitchFamily="34" charset="0"/>
              </a:rPr>
              <a:pPr eaLnBrk="1" hangingPunct="1"/>
              <a:t>67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084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F85E3C58-2480-487B-B4C9-5C9B403CC1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D0F84023-C2F8-40CB-A82A-8DB5E835AE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5E68239B-499D-48F4-BACD-9A5E09B8C4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489E1C-3612-4FE7-B570-AF16B3EF4809}"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1927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D85F7980-EFC1-490A-B427-AADE2AC5E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AD7DFE29-61F7-440F-8686-9DE4E66FA7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8A9BD10D-6184-42C0-85FC-CD17E9DFE1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C6C7FB-410B-4866-83FF-60C12297E4A8}"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983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0178B309-EECD-4D15-BFD7-4E042C6952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78DDFC28-95E6-4156-A0EA-CA50BD748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198D8806-C023-477F-B128-320625C3BAD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706BA2-C828-440A-928C-F84DF0DE86AC}"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34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9B2A0FDD-71F2-4DBD-BDC1-05E8A04249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A6B2088C-5667-47CC-A726-551C97E316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4A00FA20-094C-4945-9CC4-2BA9593472C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EA8F23-9AD4-4086-B39D-28FA49A7338E}"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150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309B4DA3-6AAD-4E66-996A-6C9A13A018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D07537E9-5550-44A9-A5AD-27CD34B847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FB6EC084-C5E5-406D-B3CF-E0C4174879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603AC7-A3F9-4940-A48C-857CEA3C6FD5}"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30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A16EFE30-9CF9-4222-8096-739C706DC0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6D6FB08A-3596-46B6-9FF5-ABD10A5E3C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0429A2A1-D471-443E-A554-D0B9104C59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83ED3B-0239-49DD-90FB-DC725336C592}" type="slidenum">
              <a:rPr lang="en-US" altLang="en-US">
                <a:latin typeface="Calibri" panose="020F0502020204030204" pitchFamily="34" charset="0"/>
                <a:cs typeface="Calibri" panose="020F0502020204030204" pitchFamily="34" charset="0"/>
              </a:rPr>
              <a:pPr eaLnBrk="1" hangingPunct="1"/>
              <a:t>79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04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FD7E0290-323A-45E9-9B91-2B88963E6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DC965950-A5C7-4580-B7B0-5AD171504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E7D5E952-13B3-40A1-8841-C2B3A2F34F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1D82A8-5515-4AF1-B703-A3B2C4CD0C03}"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138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ECFB49BB-0894-4116-ABD2-A48E0D0135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E99CE635-8712-47D0-9A33-52262FC45D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DC72B508-DDF0-4CEA-A722-B2DDF69DB2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C1F44-5521-4E08-A15F-A4E8C7EF0EDF}"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980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06BC2945-2306-49F8-A501-BF302958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C7063AEB-5D4C-4DAA-B2D8-B99C84E5E3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56864CB4-EB98-413B-BD13-4065BCA5DF4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12D8B9-02CE-48B8-8A04-3C68565D1067}"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3954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34EE3F14-EAFA-4F3B-9600-54A878D6EB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08945E2E-D54F-44C6-B3B1-00424253F0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7876" name="Slide Number Placeholder 3">
            <a:extLst>
              <a:ext uri="{FF2B5EF4-FFF2-40B4-BE49-F238E27FC236}">
                <a16:creationId xmlns:a16="http://schemas.microsoft.com/office/drawing/2014/main" id="{BDAB2DA3-BDEA-4150-A62C-90F8973C780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019E3B-1929-48FA-BFA9-3355C9F985A1}"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441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A247AAAD-5D30-47F0-8769-7BA01D7CFC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58BE91C1-4362-47A0-8837-C69E6A9EF0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id="{81892E4E-D672-42C8-98B7-50E8D249187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1220C3-5DB3-4BBF-92A4-5D081FCD2500}"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007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708DF10E-7842-4443-BA6E-D4C434BED4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3EBC49F5-82DC-4DB2-A901-A555B03599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F56A7AA7-916C-4E86-970F-CAB8686DE0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AD4D2-9FC3-4C66-848C-0D8676D586C8}"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9197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BD1094A4-B1AD-4068-B0B7-04ED38C010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E9F69924-754C-4EC4-9002-94F275D5E6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id="{0907084C-096A-4F04-9CAD-C03042F5273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575D27-49B8-40BB-9CD0-9674F73B150D}" type="slidenum">
              <a:rPr lang="en-US" altLang="en-US">
                <a:latin typeface="Calibri" panose="020F0502020204030204" pitchFamily="34" charset="0"/>
                <a:cs typeface="Calibri" panose="020F0502020204030204" pitchFamily="34" charset="0"/>
              </a:rPr>
              <a:pPr eaLnBrk="1" hangingPunct="1"/>
              <a:t>95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655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255911E6-7E16-47E4-859D-2423FA89B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D770E2CB-C86C-4759-A6ED-BD22885CA3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id="{127DD588-61D4-407E-B7E9-8D242D503FF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7B403F-8BB2-463E-B9E9-9F79D3E69904}" type="slidenum">
              <a:rPr lang="en-US" altLang="en-US">
                <a:latin typeface="Calibri" panose="020F0502020204030204" pitchFamily="34" charset="0"/>
                <a:cs typeface="Calibri" panose="020F0502020204030204" pitchFamily="34" charset="0"/>
              </a:rPr>
              <a:pPr eaLnBrk="1" hangingPunct="1"/>
              <a:t>98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00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070E5624-AEB6-4DE3-89CE-4B03CE36A4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B688D3A6-7AD9-49E1-8F4A-49306D1A98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7EDDEC16-16E6-4AB8-B79C-8F85B6B74E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721C2A-ED31-4D80-8AFB-0B01D3087719}"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628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E22C5415-6728-4BDE-B63B-C402F8984D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8F7B6220-E56D-4CC4-8FA2-32E518C64F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8116" name="Slide Number Placeholder 3">
            <a:extLst>
              <a:ext uri="{FF2B5EF4-FFF2-40B4-BE49-F238E27FC236}">
                <a16:creationId xmlns:a16="http://schemas.microsoft.com/office/drawing/2014/main" id="{465B721E-D456-413A-84B5-5DA666AB5D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1056F9-BE8A-4CF2-B1A3-BDED1F7F223E}" type="slidenum">
              <a:rPr lang="en-US" altLang="en-US">
                <a:latin typeface="Calibri" panose="020F0502020204030204" pitchFamily="34" charset="0"/>
                <a:cs typeface="Calibri" panose="020F0502020204030204" pitchFamily="34" charset="0"/>
              </a:rPr>
              <a:pPr eaLnBrk="1" hangingPunct="1"/>
              <a:t>100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530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F2550E9C-3001-42A4-B54C-32850C4A71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61AB8E56-67E0-42F8-A971-37CBB5EB9B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07ECC0FB-FC03-4C41-B624-76BAFB5469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CF711F-AB8D-469D-B1A8-A7C9892F8713}" type="slidenum">
              <a:rPr lang="en-US" altLang="en-US">
                <a:latin typeface="Calibri" panose="020F0502020204030204" pitchFamily="34" charset="0"/>
                <a:cs typeface="Calibri" panose="020F0502020204030204" pitchFamily="34" charset="0"/>
              </a:rPr>
              <a:pPr eaLnBrk="1" hangingPunct="1"/>
              <a:t>102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6297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2D549789-2876-4AF0-90B0-4FA792C21B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30EEAA17-B110-4CEF-A75D-894C23E19E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67360DEB-4110-4617-AF90-A5CB60DE53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C211C-F505-4F71-B0A5-BA6BD32E82CB}" type="slidenum">
              <a:rPr lang="en-US" altLang="en-US">
                <a:latin typeface="Calibri" panose="020F0502020204030204" pitchFamily="34" charset="0"/>
                <a:cs typeface="Calibri" panose="020F0502020204030204" pitchFamily="34" charset="0"/>
              </a:rPr>
              <a:pPr eaLnBrk="1" hangingPunct="1"/>
              <a:t>109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321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5AF539A6-B2E5-4F0E-85F7-5F151571C5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3679B24A-B45C-4BA6-996D-54EFB68208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9924B7F8-8FF9-45AB-B7BD-13A81E9790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4B9C02-278A-4146-84FE-319159DFE0CA}" type="slidenum">
              <a:rPr lang="en-US" altLang="en-US">
                <a:latin typeface="Calibri" panose="020F0502020204030204" pitchFamily="34" charset="0"/>
                <a:cs typeface="Calibri" panose="020F0502020204030204" pitchFamily="34" charset="0"/>
              </a:rPr>
              <a:pPr eaLnBrk="1" hangingPunct="1"/>
              <a:t>117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6489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0CE9DFF1-BF7B-4291-9CAF-169614084C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E2A1F838-1D5A-4CFB-9FF9-3091716AA7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5E9549E4-5243-4B5C-A353-46E948BE57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3AED0D-3109-44E2-82FC-8D0F4562005B}" type="slidenum">
              <a:rPr lang="en-US" altLang="en-US">
                <a:latin typeface="Calibri" panose="020F0502020204030204" pitchFamily="34" charset="0"/>
                <a:cs typeface="Calibri" panose="020F0502020204030204" pitchFamily="34" charset="0"/>
              </a:rPr>
              <a:pPr eaLnBrk="1" hangingPunct="1"/>
              <a:t>118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9526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73084F26-35CE-4942-962E-4D28624895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4DF31388-51C3-4302-B3BF-C4D0C68C7B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35858CA0-D04A-4D29-B854-988DB53778B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E1FBC9-066B-4AA3-8C7B-4E372732C460}" type="slidenum">
              <a:rPr lang="en-US" altLang="en-US">
                <a:latin typeface="Calibri" panose="020F0502020204030204" pitchFamily="34" charset="0"/>
                <a:cs typeface="Calibri" panose="020F0502020204030204" pitchFamily="34" charset="0"/>
              </a:rPr>
              <a:pPr eaLnBrk="1" hangingPunct="1"/>
              <a:t>119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9956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BEFD02AC-FAEA-44D8-8F3A-DCE4529FC6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8D9192C5-AF1D-4F47-9C31-BCB3CA3B21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7572" name="Slide Number Placeholder 3">
            <a:extLst>
              <a:ext uri="{FF2B5EF4-FFF2-40B4-BE49-F238E27FC236}">
                <a16:creationId xmlns:a16="http://schemas.microsoft.com/office/drawing/2014/main" id="{66732919-9E85-45BB-A181-23EFCC6C4E1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609939-FAFE-43FA-B478-6A389B36A552}" type="slidenum">
              <a:rPr lang="en-US" altLang="en-US">
                <a:latin typeface="Calibri" panose="020F0502020204030204" pitchFamily="34" charset="0"/>
                <a:cs typeface="Calibri" panose="020F0502020204030204" pitchFamily="34" charset="0"/>
              </a:rPr>
              <a:pPr eaLnBrk="1" hangingPunct="1"/>
              <a:t>120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665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BD020510-BDF0-43D9-99DC-E34CF925E6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2C56C154-DE12-4815-856D-F20EAA6636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D371FDFB-3F63-4995-9483-655B3CA6AA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AA614-F477-4E7C-BC5E-94F6A7D986DE}" type="slidenum">
              <a:rPr lang="en-US" altLang="en-US">
                <a:latin typeface="Calibri" panose="020F0502020204030204" pitchFamily="34" charset="0"/>
                <a:cs typeface="Calibri" panose="020F0502020204030204" pitchFamily="34" charset="0"/>
              </a:rPr>
              <a:pPr eaLnBrk="1" hangingPunct="1"/>
              <a:t>121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939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8B5BFA36-30DD-4DDE-A416-8FFC2381AC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89013439-FDB8-4E70-9217-6954AEE7A7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63218239-BFAC-4582-9B0D-B04125C4EE8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311A63-2CB3-4A78-82E5-2F29FED07FC4}"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19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5703F344-8F27-4B10-A9B9-C5E3812235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3745764C-07E2-4689-98AF-A495AA85FD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E7BFC918-7B82-4C4A-9EB6-A1EE63AE48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DC0BBF-14E7-481E-B5E5-EBB4730FC2E7}"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163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BB3FB8C9-1C45-4579-8967-5B06A5F361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5CB67039-8EEA-4948-93F9-AEC535A9B4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0597705D-2C4A-4F9F-8BC7-8DBAC45E4F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7891C4-176B-4214-A3A1-B2125A0AC2F4}"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148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7C9FDB6F-3E7A-4743-82F8-8DD3E4686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11EA74EE-8E64-4026-9584-20C9C25F3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64090C99-EC8B-4A49-B38F-F1BA1E0722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183643-00DC-45EA-AE8E-B2DF6C44DBFC}"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176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46FFEE36-0519-4DA5-9194-21927890ED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59B0F477-C538-4521-8AD9-DC804BDAC6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id="{10500514-BD92-4B80-96B6-5D26126C67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3B2F66-8250-420B-895C-7DF687454622}"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271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4EA6F3-6FD0-4EF8-8523-6D238C094B1E}" type="datetime1">
              <a:rPr lang="en-US" smtClean="0"/>
              <a:t>7/13/2017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48BF9920-20E0-45AF-8716-03F323D9425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91952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5ADCEF9-F2BC-40BD-A3C5-141FA69E465F}" type="datetime1">
              <a:rPr lang="en-US" smtClean="0"/>
              <a:t>7/13/2017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213924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EFC64038-63F8-4087-9684-5E60A9BFB0E3}" type="datetime1">
              <a:rPr lang="en-US" smtClean="0"/>
              <a:t>7/13/2017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44897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34525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BE4B0093-9469-4AC4-A523-72B8CC8547FF}" type="datetime1">
              <a:rPr lang="en-US" smtClean="0"/>
              <a:t>7/13/2017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42387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66C12E78-850B-457F-828E-3B0BC5194C2E}" type="datetime1">
              <a:rPr lang="en-US" smtClean="0"/>
              <a:t>7/13/2017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2874661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26B0109-10E3-4C07-A2E5-31A876F73451}" type="datetime1">
              <a:rPr lang="en-US" smtClean="0"/>
              <a:t>7/13/2017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27535244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04F1175-FAE1-4A14-97FA-A148ACFA0D86}" type="datetime1">
              <a:rPr lang="en-US" smtClean="0"/>
              <a:t>7/13/2017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55410612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8C1F9880-ABCC-48EF-8B24-C452C75A17F6}" type="datetime1">
              <a:rPr lang="en-US" smtClean="0"/>
              <a:t>7/13/2017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00555746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43197C3-FD2C-4AF2-89EA-BF4825BE269C}" type="datetime1">
              <a:rPr lang="en-US" smtClean="0"/>
              <a:t>7/13/2017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92219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0CFF4CB3-0A7C-4E4C-8D8A-0686ED653126}" type="datetime1">
              <a:rPr lang="en-US" smtClean="0"/>
              <a:t>7/13/2017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85989347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CAC3754-B9E7-432E-9142-03F682E9B8F1}" type="datetime1">
              <a:rPr lang="en-US" smtClean="0"/>
              <a:t>7/13/2017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40803957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F4A25709-70E1-4F8F-AC96-DEC4DCCA78DC}" type="datetime1">
              <a:rPr lang="en-US" smtClean="0"/>
              <a:t>7/13/2017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48BF9920-20E0-45AF-8716-03F323D9425F}" type="slidenum">
              <a:rPr lang="en-US" smtClean="0"/>
              <a:pPr/>
              <a:t>‹#›</a:t>
            </a:fld>
            <a:endParaRPr lang="en-US" dirty="0"/>
          </a:p>
        </p:txBody>
      </p:sp>
    </p:spTree>
    <p:extLst>
      <p:ext uri="{BB962C8B-B14F-4D97-AF65-F5344CB8AC3E}">
        <p14:creationId xmlns:p14="http://schemas.microsoft.com/office/powerpoint/2010/main" val="288786086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A8FF-A4FC-4DB8-B17D-D88FF0D77FA7}"/>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5</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Control Statements: Part 2; Logical Operators</a:t>
            </a:r>
          </a:p>
        </p:txBody>
      </p:sp>
      <p:sp>
        <p:nvSpPr>
          <p:cNvPr id="10243" name="Subtitle 3">
            <a:extLst>
              <a:ext uri="{FF2B5EF4-FFF2-40B4-BE49-F238E27FC236}">
                <a16:creationId xmlns:a16="http://schemas.microsoft.com/office/drawing/2014/main" id="{00C83EEC-7338-4EEC-933D-4B88232AD58A}"/>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7CF4AAAF-8B57-48EB-86CB-4C24FF966718}"/>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9507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9">
            <a:extLst>
              <a:ext uri="{FF2B5EF4-FFF2-40B4-BE49-F238E27FC236}">
                <a16:creationId xmlns:a16="http://schemas.microsoft.com/office/drawing/2014/main" id="{115488FC-8CC2-413B-AD40-4AC54904078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p:spPr>
      </p:pic>
      <p:sp>
        <p:nvSpPr>
          <p:cNvPr id="2" name="Footer Placeholder 1">
            <a:extLst>
              <a:ext uri="{FF2B5EF4-FFF2-40B4-BE49-F238E27FC236}">
                <a16:creationId xmlns:a16="http://schemas.microsoft.com/office/drawing/2014/main" id="{7E2C166A-2FA2-48BD-B305-E7C85E1621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532600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CE62-CE92-471C-8A29-BA21EE103FB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6499" name="Text Placeholder 2">
            <a:extLst>
              <a:ext uri="{FF2B5EF4-FFF2-40B4-BE49-F238E27FC236}">
                <a16:creationId xmlns:a16="http://schemas.microsoft.com/office/drawing/2014/main" id="{1441D583-E716-4501-B0A4-A984656FA070}"/>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The </a:t>
            </a:r>
            <a:r>
              <a:rPr lang="en-US" altLang="en-US" sz="2500" dirty="0">
                <a:solidFill>
                  <a:srgbClr val="0000FF"/>
                </a:solidFill>
                <a:latin typeface="Consolas" panose="020B0609020204030204" pitchFamily="49" charset="0"/>
              </a:rPr>
              <a:t>!</a:t>
            </a:r>
            <a:r>
              <a:rPr lang="en-US" altLang="en-US" sz="2500" dirty="0">
                <a:solidFill>
                  <a:srgbClr val="000000"/>
                </a:solidFill>
              </a:rPr>
              <a:t> (</a:t>
            </a:r>
            <a:r>
              <a:rPr lang="en-US" altLang="en-US" sz="2500" b="1" dirty="0">
                <a:solidFill>
                  <a:srgbClr val="0000FF"/>
                </a:solidFill>
                <a:cs typeface="Times New Roman" panose="02020603050405020304" pitchFamily="18" charset="0"/>
              </a:rPr>
              <a:t>logical NOT</a:t>
            </a:r>
            <a:r>
              <a:rPr lang="en-US" altLang="en-US" sz="2500" dirty="0">
                <a:solidFill>
                  <a:srgbClr val="000000"/>
                </a:solidFill>
              </a:rPr>
              <a:t>, also called </a:t>
            </a:r>
            <a:r>
              <a:rPr lang="en-US" altLang="en-US" sz="2500" b="1" dirty="0">
                <a:solidFill>
                  <a:srgbClr val="0000FF"/>
                </a:solidFill>
                <a:cs typeface="Times New Roman" panose="02020603050405020304" pitchFamily="18" charset="0"/>
              </a:rPr>
              <a:t>logical negation</a:t>
            </a:r>
            <a:r>
              <a:rPr lang="en-US" altLang="en-US" sz="2500" b="1" dirty="0">
                <a:solidFill>
                  <a:srgbClr val="000000"/>
                </a:solidFill>
                <a:cs typeface="Times New Roman" panose="02020603050405020304" pitchFamily="18" charset="0"/>
              </a:rPr>
              <a:t> </a:t>
            </a:r>
            <a:r>
              <a:rPr lang="en-US" altLang="en-US" sz="2500" dirty="0">
                <a:solidFill>
                  <a:srgbClr val="000000"/>
                </a:solidFill>
              </a:rPr>
              <a:t>or</a:t>
            </a:r>
            <a:r>
              <a:rPr lang="en-US" altLang="en-US" sz="2500" b="1" dirty="0">
                <a:solidFill>
                  <a:srgbClr val="000000"/>
                </a:solidFill>
              </a:rPr>
              <a:t> </a:t>
            </a:r>
            <a:r>
              <a:rPr lang="en-US" altLang="en-US" sz="2500" b="1" dirty="0">
                <a:solidFill>
                  <a:srgbClr val="0000FF"/>
                </a:solidFill>
                <a:cs typeface="Times New Roman" panose="02020603050405020304" pitchFamily="18" charset="0"/>
              </a:rPr>
              <a:t>logical complement</a:t>
            </a:r>
            <a:r>
              <a:rPr lang="en-US" altLang="en-US" sz="2500" dirty="0">
                <a:solidFill>
                  <a:srgbClr val="000000"/>
                </a:solidFill>
              </a:rPr>
              <a:t>) operator “reverses” the meaning of a condition. </a:t>
            </a:r>
          </a:p>
          <a:p>
            <a:pPr eaLnBrk="1" hangingPunct="1">
              <a:lnSpc>
                <a:spcPct val="90000"/>
              </a:lnSpc>
            </a:pPr>
            <a:r>
              <a:rPr lang="en-US" altLang="en-US" sz="2500" dirty="0">
                <a:solidFill>
                  <a:srgbClr val="000000"/>
                </a:solidFill>
              </a:rPr>
              <a:t>The logical negation operator is a </a:t>
            </a:r>
            <a:r>
              <a:rPr lang="en-US" altLang="en-US" sz="2500" i="1" dirty="0">
                <a:solidFill>
                  <a:srgbClr val="000000"/>
                </a:solidFill>
              </a:rPr>
              <a:t>unary</a:t>
            </a:r>
            <a:r>
              <a:rPr lang="en-US" altLang="en-US" sz="2500" dirty="0">
                <a:solidFill>
                  <a:srgbClr val="000000"/>
                </a:solidFill>
              </a:rPr>
              <a:t> operator that has only one condition as an operand. </a:t>
            </a:r>
          </a:p>
          <a:p>
            <a:pPr eaLnBrk="1" hangingPunct="1">
              <a:lnSpc>
                <a:spcPct val="90000"/>
              </a:lnSpc>
            </a:pPr>
            <a:r>
              <a:rPr lang="en-US" altLang="en-US" sz="2500" dirty="0">
                <a:solidFill>
                  <a:srgbClr val="000000"/>
                </a:solidFill>
              </a:rPr>
              <a:t>The logical negation operator is placed </a:t>
            </a:r>
            <a:r>
              <a:rPr lang="en-US" altLang="en-US" sz="2500" i="1" dirty="0">
                <a:solidFill>
                  <a:srgbClr val="000000"/>
                </a:solidFill>
              </a:rPr>
              <a:t>before</a:t>
            </a:r>
            <a:r>
              <a:rPr lang="en-US" altLang="en-US" sz="2500" dirty="0">
                <a:solidFill>
                  <a:srgbClr val="000000"/>
                </a:solidFill>
              </a:rPr>
              <a:t> a condition to choose a path of execution if the original condition (without the logical negation operator) is </a:t>
            </a:r>
            <a:r>
              <a:rPr lang="en-US" altLang="en-US" sz="2500" dirty="0">
                <a:solidFill>
                  <a:srgbClr val="000000"/>
                </a:solidFill>
                <a:latin typeface="Consolas" panose="020B0609020204030204" pitchFamily="49" charset="0"/>
              </a:rPr>
              <a:t>false</a:t>
            </a:r>
            <a:r>
              <a:rPr lang="en-US" altLang="en-US" sz="2500" dirty="0">
                <a:solidFill>
                  <a:srgbClr val="000000"/>
                </a:solidFill>
              </a:rPr>
              <a:t>.</a:t>
            </a:r>
          </a:p>
          <a:p>
            <a:pPr eaLnBrk="1" hangingPunct="1">
              <a:lnSpc>
                <a:spcPct val="90000"/>
              </a:lnSpc>
            </a:pPr>
            <a:r>
              <a:rPr lang="en-US" altLang="en-US" sz="2500" dirty="0">
                <a:solidFill>
                  <a:srgbClr val="000000"/>
                </a:solidFill>
              </a:rPr>
              <a:t>In most cases, you can avoid using logical negation by expressing the condition differently with an appropriate relational or equality operator. </a:t>
            </a:r>
          </a:p>
          <a:p>
            <a:pPr eaLnBrk="1" hangingPunct="1">
              <a:lnSpc>
                <a:spcPct val="90000"/>
              </a:lnSpc>
            </a:pPr>
            <a:r>
              <a:rPr lang="en-US" altLang="en-US" sz="2500" dirty="0">
                <a:solidFill>
                  <a:srgbClr val="000000"/>
                </a:solidFill>
              </a:rPr>
              <a:t>Figure 5.18 is a truth table for the logical negation operator.  </a:t>
            </a:r>
          </a:p>
        </p:txBody>
      </p:sp>
      <p:sp>
        <p:nvSpPr>
          <p:cNvPr id="4" name="Footer Placeholder 3">
            <a:extLst>
              <a:ext uri="{FF2B5EF4-FFF2-40B4-BE49-F238E27FC236}">
                <a16:creationId xmlns:a16="http://schemas.microsoft.com/office/drawing/2014/main" id="{11A6E0AC-5B96-4A04-ACD3-3EF2D0BA9F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874609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2">
            <a:extLst>
              <a:ext uri="{FF2B5EF4-FFF2-40B4-BE49-F238E27FC236}">
                <a16:creationId xmlns:a16="http://schemas.microsoft.com/office/drawing/2014/main" id="{DD01B4E5-FC13-458A-A1BC-0C5D2034B58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57188"/>
            <a:ext cx="12192000" cy="6143625"/>
          </a:xfrm>
          <a:prstGeom prst="rect">
            <a:avLst/>
          </a:prstGeom>
        </p:spPr>
      </p:pic>
      <p:sp>
        <p:nvSpPr>
          <p:cNvPr id="2" name="Footer Placeholder 1">
            <a:extLst>
              <a:ext uri="{FF2B5EF4-FFF2-40B4-BE49-F238E27FC236}">
                <a16:creationId xmlns:a16="http://schemas.microsoft.com/office/drawing/2014/main" id="{4A1D1796-97D8-47D0-91C4-5F43C19D7B1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64086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38D3-F6B5-482B-86C3-23B3C62FEE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8547" name="Text Placeholder 2">
            <a:extLst>
              <a:ext uri="{FF2B5EF4-FFF2-40B4-BE49-F238E27FC236}">
                <a16:creationId xmlns:a16="http://schemas.microsoft.com/office/drawing/2014/main" id="{79F0ADE0-1660-43D8-BBCA-96D946897F79}"/>
              </a:ext>
            </a:extLst>
          </p:cNvPr>
          <p:cNvSpPr>
            <a:spLocks noGrp="1"/>
          </p:cNvSpPr>
          <p:nvPr>
            <p:ph type="body" idx="1"/>
          </p:nvPr>
        </p:nvSpPr>
        <p:spPr/>
        <p:txBody>
          <a:bodyPr/>
          <a:lstStyle/>
          <a:p>
            <a:pPr eaLnBrk="1" hangingPunct="1"/>
            <a:r>
              <a:rPr lang="en-US" altLang="en-US" dirty="0">
                <a:solidFill>
                  <a:srgbClr val="000000"/>
                </a:solidFill>
              </a:rPr>
              <a:t>Figure 5.19 produces the truth tables discussed in this section.</a:t>
            </a:r>
          </a:p>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%b</a:t>
            </a:r>
            <a:r>
              <a:rPr lang="en-US" altLang="en-US" dirty="0">
                <a:solidFill>
                  <a:srgbClr val="000000"/>
                </a:solidFill>
              </a:rPr>
              <a:t> </a:t>
            </a:r>
            <a:r>
              <a:rPr lang="en-US" altLang="en-US" b="1" dirty="0">
                <a:solidFill>
                  <a:srgbClr val="0000FF"/>
                </a:solidFill>
                <a:cs typeface="Times New Roman" panose="02020603050405020304" pitchFamily="18" charset="0"/>
              </a:rPr>
              <a:t>format specifier</a:t>
            </a:r>
            <a:r>
              <a:rPr lang="en-US" altLang="en-US" b="1" dirty="0">
                <a:solidFill>
                  <a:srgbClr val="000000"/>
                </a:solidFill>
                <a:cs typeface="Times New Roman" panose="02020603050405020304" pitchFamily="18" charset="0"/>
              </a:rPr>
              <a:t> </a:t>
            </a:r>
            <a:r>
              <a:rPr lang="en-US" altLang="en-US" dirty="0">
                <a:solidFill>
                  <a:srgbClr val="000000"/>
                </a:solidFill>
              </a:rPr>
              <a:t>displays the word “true” or the word “false” based on a </a:t>
            </a:r>
            <a:r>
              <a:rPr lang="en-US" altLang="en-US" dirty="0" err="1">
                <a:solidFill>
                  <a:srgbClr val="000000"/>
                </a:solidFill>
                <a:latin typeface="Consolas" panose="020B0609020204030204" pitchFamily="49" charset="0"/>
              </a:rPr>
              <a:t>boolean</a:t>
            </a:r>
            <a:r>
              <a:rPr lang="en-US" altLang="en-US" dirty="0">
                <a:solidFill>
                  <a:srgbClr val="000000"/>
                </a:solidFill>
              </a:rPr>
              <a:t> expression’s value. </a:t>
            </a:r>
          </a:p>
        </p:txBody>
      </p:sp>
      <p:sp>
        <p:nvSpPr>
          <p:cNvPr id="4" name="Footer Placeholder 3">
            <a:extLst>
              <a:ext uri="{FF2B5EF4-FFF2-40B4-BE49-F238E27FC236}">
                <a16:creationId xmlns:a16="http://schemas.microsoft.com/office/drawing/2014/main" id="{14C23E85-4C37-4448-84D2-D90772181E3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85020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3">
            <a:extLst>
              <a:ext uri="{FF2B5EF4-FFF2-40B4-BE49-F238E27FC236}">
                <a16:creationId xmlns:a16="http://schemas.microsoft.com/office/drawing/2014/main" id="{DF65613D-3426-4C03-93B7-7EAB43777C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F99336B1-92F1-4BFD-9379-F80C93E2CA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42673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4">
            <a:extLst>
              <a:ext uri="{FF2B5EF4-FFF2-40B4-BE49-F238E27FC236}">
                <a16:creationId xmlns:a16="http://schemas.microsoft.com/office/drawing/2014/main" id="{563DBE4C-F019-497B-9987-C9E28C98E6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E58C4613-9EBA-4FDF-8242-30305A8B6F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572518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5">
            <a:extLst>
              <a:ext uri="{FF2B5EF4-FFF2-40B4-BE49-F238E27FC236}">
                <a16:creationId xmlns:a16="http://schemas.microsoft.com/office/drawing/2014/main" id="{47CB2827-D108-48C5-A842-95FD144D4C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CF987276-47D6-4602-8C15-3D95F6F27C0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88603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6">
            <a:extLst>
              <a:ext uri="{FF2B5EF4-FFF2-40B4-BE49-F238E27FC236}">
                <a16:creationId xmlns:a16="http://schemas.microsoft.com/office/drawing/2014/main" id="{53E603FB-B928-4640-A432-90849AFE67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2" name="Footer Placeholder 1">
            <a:extLst>
              <a:ext uri="{FF2B5EF4-FFF2-40B4-BE49-F238E27FC236}">
                <a16:creationId xmlns:a16="http://schemas.microsoft.com/office/drawing/2014/main" id="{7BD25023-F043-4686-8646-30BC0C34AC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8833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7">
            <a:extLst>
              <a:ext uri="{FF2B5EF4-FFF2-40B4-BE49-F238E27FC236}">
                <a16:creationId xmlns:a16="http://schemas.microsoft.com/office/drawing/2014/main" id="{1F094C0C-95AB-4FA1-88E1-BA4AAB6C97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a16="http://schemas.microsoft.com/office/drawing/2014/main" id="{EF7B71A8-1354-4B1F-91EE-8EFC567AA5C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848367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8">
            <a:extLst>
              <a:ext uri="{FF2B5EF4-FFF2-40B4-BE49-F238E27FC236}">
                <a16:creationId xmlns:a16="http://schemas.microsoft.com/office/drawing/2014/main" id="{E0027512-3C1E-4982-BB99-6B47390820B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8725" y="0"/>
            <a:ext cx="9734550" cy="6858000"/>
          </a:xfrm>
          <a:prstGeom prst="rect">
            <a:avLst/>
          </a:prstGeom>
        </p:spPr>
      </p:pic>
      <p:sp>
        <p:nvSpPr>
          <p:cNvPr id="2" name="Footer Placeholder 1">
            <a:extLst>
              <a:ext uri="{FF2B5EF4-FFF2-40B4-BE49-F238E27FC236}">
                <a16:creationId xmlns:a16="http://schemas.microsoft.com/office/drawing/2014/main" id="{0FF52673-7709-41AC-9E80-32454F12969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46482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4878-55C5-43E4-8D57-9BC19D4387A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a:t>
            </a:r>
          </a:p>
        </p:txBody>
      </p:sp>
      <p:sp>
        <p:nvSpPr>
          <p:cNvPr id="114691" name="Text Placeholder 2">
            <a:extLst>
              <a:ext uri="{FF2B5EF4-FFF2-40B4-BE49-F238E27FC236}">
                <a16:creationId xmlns:a16="http://schemas.microsoft.com/office/drawing/2014/main" id="{D56C7247-7F26-4E07-9F70-36416FB80995}"/>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Figure 5.21 uses UML activity diagrams to summarize Java’s control statements. </a:t>
            </a:r>
          </a:p>
          <a:p>
            <a:pPr eaLnBrk="1" hangingPunct="1">
              <a:lnSpc>
                <a:spcPct val="80000"/>
              </a:lnSpc>
            </a:pPr>
            <a:r>
              <a:rPr lang="en-US" altLang="en-US" sz="2500" dirty="0">
                <a:solidFill>
                  <a:srgbClr val="000000"/>
                </a:solidFill>
              </a:rPr>
              <a:t>Java includes only single-entry/single-exit control statements—there is only one way to enter and only one way to exit each control statement. </a:t>
            </a:r>
          </a:p>
          <a:p>
            <a:pPr eaLnBrk="1" hangingPunct="1">
              <a:lnSpc>
                <a:spcPct val="80000"/>
              </a:lnSpc>
            </a:pPr>
            <a:r>
              <a:rPr lang="en-US" altLang="en-US" sz="2500" dirty="0">
                <a:solidFill>
                  <a:srgbClr val="000000"/>
                </a:solidFill>
              </a:rPr>
              <a:t>Connecting control statements in sequence to form structured programs is simple. The final state of one control statement is connected to the initial state of the next—that is, the control statements are placed one after another in a program in sequence. We call this control-statement stacking. </a:t>
            </a:r>
          </a:p>
          <a:p>
            <a:pPr eaLnBrk="1" hangingPunct="1">
              <a:lnSpc>
                <a:spcPct val="80000"/>
              </a:lnSpc>
            </a:pPr>
            <a:r>
              <a:rPr lang="en-US" altLang="en-US" sz="2500" dirty="0">
                <a:solidFill>
                  <a:srgbClr val="000000"/>
                </a:solidFill>
              </a:rPr>
              <a:t>The rules for forming structured programs also allow for control statements to be nested. </a:t>
            </a:r>
          </a:p>
        </p:txBody>
      </p:sp>
      <p:sp>
        <p:nvSpPr>
          <p:cNvPr id="4" name="Footer Placeholder 3">
            <a:extLst>
              <a:ext uri="{FF2B5EF4-FFF2-40B4-BE49-F238E27FC236}">
                <a16:creationId xmlns:a16="http://schemas.microsoft.com/office/drawing/2014/main" id="{EB6BAD96-4BF5-4BEA-8FAA-6FF67DEF6E2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389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594-3A5F-4DA9-AB8D-BD48C978FBC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5.2  </a:t>
            </a:r>
            <a:r>
              <a:rPr lang="en-US" dirty="0">
                <a:solidFill>
                  <a:srgbClr val="3380E6"/>
                </a:solidFill>
                <a:latin typeface="Calibri" panose="020F0502020204030204" pitchFamily="34" charset="0"/>
              </a:rPr>
              <a:t>Essentials of Counter-Controlled Iteration (Cont.)</a:t>
            </a:r>
          </a:p>
        </p:txBody>
      </p:sp>
      <p:sp>
        <p:nvSpPr>
          <p:cNvPr id="16387" name="Text Placeholder 2">
            <a:extLst>
              <a:ext uri="{FF2B5EF4-FFF2-40B4-BE49-F238E27FC236}">
                <a16:creationId xmlns:a16="http://schemas.microsoft.com/office/drawing/2014/main" id="{09960A39-D850-4FDA-A1F7-C310BA31547E}"/>
              </a:ext>
            </a:extLst>
          </p:cNvPr>
          <p:cNvSpPr>
            <a:spLocks noGrp="1"/>
          </p:cNvSpPr>
          <p:nvPr>
            <p:ph type="body" idx="1"/>
          </p:nvPr>
        </p:nvSpPr>
        <p:spPr/>
        <p:txBody>
          <a:bodyPr/>
          <a:lstStyle/>
          <a:p>
            <a:pPr eaLnBrk="1" hangingPunct="1">
              <a:lnSpc>
                <a:spcPct val="90000"/>
              </a:lnSpc>
            </a:pPr>
            <a:r>
              <a:rPr lang="en-US" altLang="en-US" dirty="0">
                <a:solidFill>
                  <a:srgbClr val="000000"/>
                </a:solidFill>
              </a:rPr>
              <a:t>In Fig. 5.1, the elements of counter-controlled iteration are defined in lines 6, 8 and 10. </a:t>
            </a:r>
          </a:p>
          <a:p>
            <a:pPr eaLnBrk="1" hangingPunct="1">
              <a:lnSpc>
                <a:spcPct val="90000"/>
              </a:lnSpc>
            </a:pPr>
            <a:r>
              <a:rPr lang="en-US" altLang="en-US" dirty="0">
                <a:solidFill>
                  <a:srgbClr val="000000"/>
                </a:solidFill>
              </a:rPr>
              <a:t>Line 6 </a:t>
            </a:r>
            <a:r>
              <a:rPr lang="en-US" altLang="en-US" i="1" dirty="0">
                <a:solidFill>
                  <a:srgbClr val="000000"/>
                </a:solidFill>
              </a:rPr>
              <a:t>declares</a:t>
            </a:r>
            <a:r>
              <a:rPr lang="en-US" altLang="en-US" dirty="0">
                <a:solidFill>
                  <a:srgbClr val="000000"/>
                </a:solidFill>
              </a:rPr>
              <a:t> the control variable (</a:t>
            </a:r>
            <a:r>
              <a:rPr lang="en-US" altLang="en-US" dirty="0">
                <a:solidFill>
                  <a:srgbClr val="000000"/>
                </a:solidFill>
                <a:latin typeface="Consolas" panose="020B0609020204030204" pitchFamily="49" charset="0"/>
              </a:rPr>
              <a:t>counter</a:t>
            </a:r>
            <a:r>
              <a:rPr lang="en-US" altLang="en-US" dirty="0">
                <a:solidFill>
                  <a:srgbClr val="000000"/>
                </a:solidFill>
              </a:rPr>
              <a:t>) as an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i="1" dirty="0">
                <a:solidFill>
                  <a:srgbClr val="000000"/>
                </a:solidFill>
              </a:rPr>
              <a:t>reserves space </a:t>
            </a:r>
            <a:r>
              <a:rPr lang="en-US" altLang="en-US" dirty="0">
                <a:solidFill>
                  <a:srgbClr val="000000"/>
                </a:solidFill>
              </a:rPr>
              <a:t>for it in memory and sets its </a:t>
            </a:r>
            <a:r>
              <a:rPr lang="en-US" altLang="en-US" i="1" dirty="0">
                <a:solidFill>
                  <a:srgbClr val="000000"/>
                </a:solidFill>
              </a:rPr>
              <a:t>initial value</a:t>
            </a:r>
            <a:r>
              <a:rPr lang="en-US" altLang="en-US" dirty="0">
                <a:solidFill>
                  <a:srgbClr val="000000"/>
                </a:solidFill>
              </a:rPr>
              <a:t> to </a:t>
            </a:r>
            <a:r>
              <a:rPr lang="en-US" altLang="en-US" dirty="0">
                <a:solidFill>
                  <a:srgbClr val="000000"/>
                </a:solidFill>
                <a:latin typeface="Consolas" panose="020B0609020204030204" pitchFamily="49" charset="0"/>
              </a:rPr>
              <a:t>1</a:t>
            </a:r>
            <a:r>
              <a:rPr lang="en-US" altLang="en-US" dirty="0">
                <a:solidFill>
                  <a:srgbClr val="000000"/>
                </a:solidFill>
              </a:rPr>
              <a:t>. </a:t>
            </a:r>
          </a:p>
          <a:p>
            <a:pPr eaLnBrk="1" hangingPunct="1">
              <a:lnSpc>
                <a:spcPct val="90000"/>
              </a:lnSpc>
            </a:pPr>
            <a:r>
              <a:rPr lang="en-US" altLang="en-US" dirty="0">
                <a:solidFill>
                  <a:srgbClr val="000000"/>
                </a:solidFill>
              </a:rPr>
              <a:t>The loop-continuation condition in the </a:t>
            </a:r>
            <a:r>
              <a:rPr lang="en-US" altLang="en-US" dirty="0">
                <a:solidFill>
                  <a:srgbClr val="000000"/>
                </a:solidFill>
                <a:latin typeface="Consolas" panose="020B0609020204030204" pitchFamily="49" charset="0"/>
              </a:rPr>
              <a:t>while</a:t>
            </a:r>
            <a:r>
              <a:rPr lang="en-US" altLang="en-US" dirty="0">
                <a:solidFill>
                  <a:srgbClr val="000000"/>
                </a:solidFill>
              </a:rPr>
              <a:t> (line 8) tests whether the value of the control variable is less than or equal to </a:t>
            </a:r>
            <a:r>
              <a:rPr lang="en-US" altLang="en-US" dirty="0">
                <a:solidFill>
                  <a:srgbClr val="000000"/>
                </a:solidFill>
                <a:latin typeface="Consolas" panose="020B0609020204030204" pitchFamily="49" charset="0"/>
              </a:rPr>
              <a:t>10</a:t>
            </a:r>
            <a:r>
              <a:rPr lang="en-US" altLang="en-US" dirty="0">
                <a:solidFill>
                  <a:srgbClr val="000000"/>
                </a:solidFill>
              </a:rPr>
              <a:t> (the final value for which the condition is </a:t>
            </a:r>
            <a:r>
              <a:rPr lang="en-US" altLang="en-US" dirty="0">
                <a:solidFill>
                  <a:srgbClr val="000000"/>
                </a:solidFill>
                <a:latin typeface="Consolas" panose="020B0609020204030204" pitchFamily="49" charset="0"/>
              </a:rPr>
              <a:t>true</a:t>
            </a:r>
            <a:r>
              <a:rPr lang="en-US" altLang="en-US" dirty="0">
                <a:solidFill>
                  <a:srgbClr val="000000"/>
                </a:solidFill>
              </a:rPr>
              <a:t>). </a:t>
            </a:r>
          </a:p>
          <a:p>
            <a:pPr eaLnBrk="1" hangingPunct="1">
              <a:lnSpc>
                <a:spcPct val="90000"/>
              </a:lnSpc>
            </a:pPr>
            <a:r>
              <a:rPr lang="en-US" altLang="en-US" dirty="0">
                <a:solidFill>
                  <a:srgbClr val="000000"/>
                </a:solidFill>
              </a:rPr>
              <a:t>Line 10 </a:t>
            </a:r>
            <a:r>
              <a:rPr lang="en-US" altLang="en-US" i="1" dirty="0">
                <a:solidFill>
                  <a:srgbClr val="000000"/>
                </a:solidFill>
              </a:rPr>
              <a:t>increments</a:t>
            </a:r>
            <a:r>
              <a:rPr lang="en-US" altLang="en-US" dirty="0">
                <a:solidFill>
                  <a:srgbClr val="000000"/>
                </a:solidFill>
              </a:rPr>
              <a:t> the control variable by 1 for each iteration of the loop. </a:t>
            </a:r>
          </a:p>
        </p:txBody>
      </p:sp>
      <p:sp>
        <p:nvSpPr>
          <p:cNvPr id="4" name="Footer Placeholder 3">
            <a:extLst>
              <a:ext uri="{FF2B5EF4-FFF2-40B4-BE49-F238E27FC236}">
                <a16:creationId xmlns:a16="http://schemas.microsoft.com/office/drawing/2014/main" id="{94861986-4FEB-4E2E-B9F6-EFE850F04D6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081770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9">
            <a:extLst>
              <a:ext uri="{FF2B5EF4-FFF2-40B4-BE49-F238E27FC236}">
                <a16:creationId xmlns:a16="http://schemas.microsoft.com/office/drawing/2014/main" id="{4D638AEE-19FA-4C1E-8566-748FD82FCDE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id="{E1FC4892-7545-43AF-93DF-961480DC12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337985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0">
            <a:extLst>
              <a:ext uri="{FF2B5EF4-FFF2-40B4-BE49-F238E27FC236}">
                <a16:creationId xmlns:a16="http://schemas.microsoft.com/office/drawing/2014/main" id="{A153EA15-0FBE-48BD-9F41-83CE5A99BB3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47750" y="0"/>
            <a:ext cx="10096500" cy="6858000"/>
          </a:xfrm>
          <a:prstGeom prst="rect">
            <a:avLst/>
          </a:prstGeom>
        </p:spPr>
      </p:pic>
      <p:sp>
        <p:nvSpPr>
          <p:cNvPr id="2" name="Footer Placeholder 1">
            <a:extLst>
              <a:ext uri="{FF2B5EF4-FFF2-40B4-BE49-F238E27FC236}">
                <a16:creationId xmlns:a16="http://schemas.microsoft.com/office/drawing/2014/main" id="{EDB1CCE9-117C-4D1B-B3CA-F736942D3C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851438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1">
            <a:extLst>
              <a:ext uri="{FF2B5EF4-FFF2-40B4-BE49-F238E27FC236}">
                <a16:creationId xmlns:a16="http://schemas.microsoft.com/office/drawing/2014/main" id="{9EA4DDF9-7127-4B8B-AAD8-9110CC82A0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87363" y="0"/>
            <a:ext cx="11217275" cy="6858000"/>
          </a:xfrm>
          <a:prstGeom prst="rect">
            <a:avLst/>
          </a:prstGeom>
        </p:spPr>
      </p:pic>
      <p:sp>
        <p:nvSpPr>
          <p:cNvPr id="2" name="Footer Placeholder 1">
            <a:extLst>
              <a:ext uri="{FF2B5EF4-FFF2-40B4-BE49-F238E27FC236}">
                <a16:creationId xmlns:a16="http://schemas.microsoft.com/office/drawing/2014/main" id="{4F14174D-23B3-44AE-9102-74D2949345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4009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2">
            <a:extLst>
              <a:ext uri="{FF2B5EF4-FFF2-40B4-BE49-F238E27FC236}">
                <a16:creationId xmlns:a16="http://schemas.microsoft.com/office/drawing/2014/main" id="{3A61E4AD-98AA-4F75-9F3B-8E5C227486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0463"/>
            <a:ext cx="12192000" cy="4537075"/>
          </a:xfrm>
          <a:prstGeom prst="rect">
            <a:avLst/>
          </a:prstGeom>
        </p:spPr>
      </p:pic>
      <p:sp>
        <p:nvSpPr>
          <p:cNvPr id="2" name="Footer Placeholder 1">
            <a:extLst>
              <a:ext uri="{FF2B5EF4-FFF2-40B4-BE49-F238E27FC236}">
                <a16:creationId xmlns:a16="http://schemas.microsoft.com/office/drawing/2014/main" id="{4F190998-4593-4C2D-BA90-5DF5054439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1227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3">
            <a:extLst>
              <a:ext uri="{FF2B5EF4-FFF2-40B4-BE49-F238E27FC236}">
                <a16:creationId xmlns:a16="http://schemas.microsoft.com/office/drawing/2014/main" id="{385A40B2-8B90-4497-8347-F889CAD86A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0025" y="0"/>
            <a:ext cx="11791950" cy="6858000"/>
          </a:xfrm>
          <a:prstGeom prst="rect">
            <a:avLst/>
          </a:prstGeom>
        </p:spPr>
      </p:pic>
      <p:sp>
        <p:nvSpPr>
          <p:cNvPr id="2" name="Footer Placeholder 1">
            <a:extLst>
              <a:ext uri="{FF2B5EF4-FFF2-40B4-BE49-F238E27FC236}">
                <a16:creationId xmlns:a16="http://schemas.microsoft.com/office/drawing/2014/main" id="{E41D3066-7DCA-49DA-AECF-6654843649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167085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4">
            <a:extLst>
              <a:ext uri="{FF2B5EF4-FFF2-40B4-BE49-F238E27FC236}">
                <a16:creationId xmlns:a16="http://schemas.microsoft.com/office/drawing/2014/main" id="{B1CB4610-72EF-4FA1-9151-B7DCA92813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id="{FB7A7EC2-78A5-4961-A2C3-DEFFBABD70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46754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5">
            <a:extLst>
              <a:ext uri="{FF2B5EF4-FFF2-40B4-BE49-F238E27FC236}">
                <a16:creationId xmlns:a16="http://schemas.microsoft.com/office/drawing/2014/main" id="{E33E57AC-D41F-41D3-B51E-A81FD5C877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4713"/>
            <a:ext cx="12192000" cy="5106987"/>
          </a:xfrm>
          <a:prstGeom prst="rect">
            <a:avLst/>
          </a:prstGeom>
        </p:spPr>
      </p:pic>
      <p:sp>
        <p:nvSpPr>
          <p:cNvPr id="2" name="Footer Placeholder 1">
            <a:extLst>
              <a:ext uri="{FF2B5EF4-FFF2-40B4-BE49-F238E27FC236}">
                <a16:creationId xmlns:a16="http://schemas.microsoft.com/office/drawing/2014/main" id="{64369C8E-1E08-4D3E-B0CF-C0FF14E349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11586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0480-AEA4-4B17-9C13-3FBAA2B083E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2883" name="Text Placeholder 2">
            <a:extLst>
              <a:ext uri="{FF2B5EF4-FFF2-40B4-BE49-F238E27FC236}">
                <a16:creationId xmlns:a16="http://schemas.microsoft.com/office/drawing/2014/main" id="{3726DCC9-BD8B-4668-B905-519FE314B46A}"/>
              </a:ext>
            </a:extLst>
          </p:cNvPr>
          <p:cNvSpPr>
            <a:spLocks noGrp="1"/>
          </p:cNvSpPr>
          <p:nvPr>
            <p:ph type="body" idx="1"/>
          </p:nvPr>
        </p:nvSpPr>
        <p:spPr/>
        <p:txBody>
          <a:bodyPr/>
          <a:lstStyle/>
          <a:p>
            <a:pPr eaLnBrk="1" hangingPunct="1"/>
            <a:r>
              <a:rPr lang="en-US" altLang="en-US" dirty="0">
                <a:solidFill>
                  <a:srgbClr val="000000"/>
                </a:solidFill>
              </a:rPr>
              <a:t>Structured programming promotes simplicity. </a:t>
            </a:r>
          </a:p>
          <a:p>
            <a:pPr eaLnBrk="1" hangingPunct="1"/>
            <a:r>
              <a:rPr lang="en-US" altLang="en-US" dirty="0">
                <a:solidFill>
                  <a:srgbClr val="000000"/>
                </a:solidFill>
              </a:rPr>
              <a:t>Bohm and </a:t>
            </a:r>
            <a:r>
              <a:rPr lang="en-US" altLang="en-US" dirty="0" err="1">
                <a:solidFill>
                  <a:srgbClr val="000000"/>
                </a:solidFill>
              </a:rPr>
              <a:t>Jacopini</a:t>
            </a:r>
            <a:r>
              <a:rPr lang="en-US" altLang="en-US" dirty="0">
                <a:solidFill>
                  <a:srgbClr val="000000"/>
                </a:solidFill>
              </a:rPr>
              <a:t>: Only three forms of control are needed to implement an algorithm:</a:t>
            </a:r>
          </a:p>
          <a:p>
            <a:pPr lvl="1" eaLnBrk="1" hangingPunct="1"/>
            <a:r>
              <a:rPr lang="en-US" altLang="en-US" dirty="0">
                <a:solidFill>
                  <a:srgbClr val="000000"/>
                </a:solidFill>
              </a:rPr>
              <a:t>sequence</a:t>
            </a:r>
          </a:p>
          <a:p>
            <a:pPr lvl="1" eaLnBrk="1" hangingPunct="1"/>
            <a:r>
              <a:rPr lang="en-US" altLang="en-US" dirty="0">
                <a:solidFill>
                  <a:srgbClr val="000000"/>
                </a:solidFill>
              </a:rPr>
              <a:t>selection</a:t>
            </a:r>
          </a:p>
          <a:p>
            <a:pPr lvl="1" eaLnBrk="1" hangingPunct="1"/>
            <a:r>
              <a:rPr lang="en-US" altLang="en-US" dirty="0">
                <a:solidFill>
                  <a:srgbClr val="000000"/>
                </a:solidFill>
              </a:rPr>
              <a:t>iteration  </a:t>
            </a:r>
          </a:p>
          <a:p>
            <a:pPr eaLnBrk="1" hangingPunct="1"/>
            <a:r>
              <a:rPr lang="en-US" altLang="en-US" dirty="0">
                <a:solidFill>
                  <a:srgbClr val="000000"/>
                </a:solidFill>
              </a:rPr>
              <a:t>The sequence structure is trivial. Simply list the statements to execute in the order in which they should execute. </a:t>
            </a:r>
          </a:p>
        </p:txBody>
      </p:sp>
      <p:sp>
        <p:nvSpPr>
          <p:cNvPr id="4" name="Footer Placeholder 3">
            <a:extLst>
              <a:ext uri="{FF2B5EF4-FFF2-40B4-BE49-F238E27FC236}">
                <a16:creationId xmlns:a16="http://schemas.microsoft.com/office/drawing/2014/main" id="{48D4EFDE-678E-4CA6-AE6B-FC383C5D2A3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310984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1BAF-9C32-40FB-8080-EDA1528A12C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3907" name="Text Placeholder 2">
            <a:extLst>
              <a:ext uri="{FF2B5EF4-FFF2-40B4-BE49-F238E27FC236}">
                <a16:creationId xmlns:a16="http://schemas.microsoft.com/office/drawing/2014/main" id="{6C77C85C-78DE-4861-9816-46AEE64F52CE}"/>
              </a:ext>
            </a:extLst>
          </p:cNvPr>
          <p:cNvSpPr>
            <a:spLocks noGrp="1"/>
          </p:cNvSpPr>
          <p:nvPr>
            <p:ph type="body" idx="1"/>
          </p:nvPr>
        </p:nvSpPr>
        <p:spPr/>
        <p:txBody>
          <a:bodyPr/>
          <a:lstStyle/>
          <a:p>
            <a:pPr eaLnBrk="1" hangingPunct="1"/>
            <a:r>
              <a:rPr lang="en-US" altLang="en-US" dirty="0">
                <a:solidFill>
                  <a:srgbClr val="000000"/>
                </a:solidFill>
              </a:rPr>
              <a:t>Selection is implemented in one of three ways:</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 statement (single selection)</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(double selection)</a:t>
            </a:r>
          </a:p>
          <a:p>
            <a:pPr lvl="1" eaLnBrk="1" hangingPunct="1"/>
            <a:r>
              <a:rPr lang="en-US" altLang="en-US" dirty="0">
                <a:solidFill>
                  <a:srgbClr val="000000"/>
                </a:solidFill>
                <a:latin typeface="Consolas" panose="020B0609020204030204" pitchFamily="49" charset="0"/>
              </a:rPr>
              <a:t>switch</a:t>
            </a:r>
            <a:r>
              <a:rPr lang="en-US" altLang="en-US" dirty="0">
                <a:solidFill>
                  <a:srgbClr val="000000"/>
                </a:solidFill>
              </a:rPr>
              <a:t> statement (multiple selection)</a:t>
            </a:r>
          </a:p>
          <a:p>
            <a:pPr eaLnBrk="1" hangingPunct="1"/>
            <a:r>
              <a:rPr lang="en-US" altLang="en-US" dirty="0">
                <a:solidFill>
                  <a:srgbClr val="000000"/>
                </a:solidFill>
              </a:rPr>
              <a:t>The simple </a:t>
            </a:r>
            <a:r>
              <a:rPr lang="en-US" altLang="en-US" dirty="0">
                <a:solidFill>
                  <a:srgbClr val="000000"/>
                </a:solidFill>
                <a:latin typeface="Consolas" panose="020B0609020204030204" pitchFamily="49" charset="0"/>
              </a:rPr>
              <a:t>if</a:t>
            </a:r>
            <a:r>
              <a:rPr lang="en-US" altLang="en-US" dirty="0">
                <a:solidFill>
                  <a:srgbClr val="000000"/>
                </a:solidFill>
              </a:rPr>
              <a:t> statement is sufficient to provide any form of selection—everything that can be done with the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and the </a:t>
            </a:r>
            <a:r>
              <a:rPr lang="en-US" altLang="en-US" dirty="0">
                <a:solidFill>
                  <a:srgbClr val="000000"/>
                </a:solidFill>
                <a:latin typeface="Consolas" panose="020B0609020204030204" pitchFamily="49" charset="0"/>
              </a:rPr>
              <a:t>switch</a:t>
            </a:r>
            <a:r>
              <a:rPr lang="en-US" altLang="en-US" dirty="0">
                <a:solidFill>
                  <a:srgbClr val="000000"/>
                </a:solidFill>
              </a:rPr>
              <a:t> statement can be implemented by combining </a:t>
            </a:r>
            <a:r>
              <a:rPr lang="en-US" altLang="en-US" dirty="0">
                <a:solidFill>
                  <a:srgbClr val="000000"/>
                </a:solidFill>
                <a:latin typeface="Consolas" panose="020B0609020204030204" pitchFamily="49" charset="0"/>
              </a:rPr>
              <a:t>if</a:t>
            </a:r>
            <a:r>
              <a:rPr lang="en-US" altLang="en-US" dirty="0">
                <a:solidFill>
                  <a:srgbClr val="000000"/>
                </a:solidFill>
              </a:rPr>
              <a:t> statements.</a:t>
            </a:r>
          </a:p>
        </p:txBody>
      </p:sp>
      <p:sp>
        <p:nvSpPr>
          <p:cNvPr id="4" name="Footer Placeholder 3">
            <a:extLst>
              <a:ext uri="{FF2B5EF4-FFF2-40B4-BE49-F238E27FC236}">
                <a16:creationId xmlns:a16="http://schemas.microsoft.com/office/drawing/2014/main" id="{59F87580-F34C-4486-877B-810F496C68C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46892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D2D0-F03A-4A73-A425-DB6BA6DF39B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4931" name="Text Placeholder 2">
            <a:extLst>
              <a:ext uri="{FF2B5EF4-FFF2-40B4-BE49-F238E27FC236}">
                <a16:creationId xmlns:a16="http://schemas.microsoft.com/office/drawing/2014/main" id="{E8D1788F-0996-46DB-982C-92EB75249721}"/>
              </a:ext>
            </a:extLst>
          </p:cNvPr>
          <p:cNvSpPr>
            <a:spLocks noGrp="1"/>
          </p:cNvSpPr>
          <p:nvPr>
            <p:ph type="body" idx="1"/>
          </p:nvPr>
        </p:nvSpPr>
        <p:spPr/>
        <p:txBody>
          <a:bodyPr/>
          <a:lstStyle/>
          <a:p>
            <a:pPr eaLnBrk="1" hangingPunct="1"/>
            <a:r>
              <a:rPr lang="en-US" altLang="en-US" dirty="0">
                <a:solidFill>
                  <a:srgbClr val="000000"/>
                </a:solidFill>
              </a:rPr>
              <a:t>Iteration is implemented in one of four ways:</a:t>
            </a:r>
          </a:p>
          <a:p>
            <a:pPr lvl="1" eaLnBrk="1" hangingPunct="1"/>
            <a:r>
              <a:rPr lang="en-US" altLang="en-US" dirty="0">
                <a:solidFill>
                  <a:srgbClr val="000000"/>
                </a:solidFill>
                <a:latin typeface="Consolas" panose="020B0609020204030204" pitchFamily="49" charset="0"/>
              </a:rPr>
              <a:t>while</a:t>
            </a:r>
            <a:r>
              <a:rPr lang="en-US" altLang="en-US" dirty="0">
                <a:solidFill>
                  <a:srgbClr val="000000"/>
                </a:solidFill>
              </a:rPr>
              <a:t> statement</a:t>
            </a:r>
          </a:p>
          <a:p>
            <a:pPr lvl="1" eaLnBrk="1" hangingPunct="1"/>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a:t>
            </a:r>
          </a:p>
          <a:p>
            <a:pPr lvl="1"/>
            <a:r>
              <a:rPr lang="en-US" altLang="en-US" dirty="0">
                <a:solidFill>
                  <a:srgbClr val="000000"/>
                </a:solidFill>
                <a:latin typeface="Consolas" panose="020B0609020204030204" pitchFamily="49" charset="0"/>
              </a:rPr>
              <a:t>for</a:t>
            </a:r>
            <a:r>
              <a:rPr lang="en-US" altLang="en-US" dirty="0">
                <a:solidFill>
                  <a:srgbClr val="000000"/>
                </a:solidFill>
              </a:rPr>
              <a:t> statement</a:t>
            </a:r>
          </a:p>
          <a:p>
            <a:pPr lvl="1"/>
            <a:r>
              <a:rPr lang="en-US" altLang="en-US" dirty="0">
                <a:solidFill>
                  <a:srgbClr val="000000"/>
                </a:solidFill>
              </a:rPr>
              <a:t>Enhanced </a:t>
            </a:r>
            <a:r>
              <a:rPr lang="en-US" altLang="en-US" dirty="0">
                <a:solidFill>
                  <a:srgbClr val="000000"/>
                </a:solidFill>
                <a:latin typeface="Consolas" panose="020B0609020204030204" pitchFamily="49" charset="0"/>
              </a:rPr>
              <a:t>for</a:t>
            </a:r>
            <a:r>
              <a:rPr lang="en-US" altLang="en-US" dirty="0">
                <a:solidFill>
                  <a:srgbClr val="000000"/>
                </a:solidFill>
              </a:rPr>
              <a:t> statement</a:t>
            </a: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while</a:t>
            </a:r>
            <a:r>
              <a:rPr lang="en-US" altLang="en-US" dirty="0">
                <a:solidFill>
                  <a:srgbClr val="000000"/>
                </a:solidFill>
              </a:rPr>
              <a:t> statement is sufficient to provide any form of iteration. Everything that can be done with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and </a:t>
            </a:r>
            <a:r>
              <a:rPr lang="en-US" altLang="en-US" dirty="0">
                <a:solidFill>
                  <a:srgbClr val="000000"/>
                </a:solidFill>
                <a:latin typeface="Consolas" panose="020B0609020204030204" pitchFamily="49" charset="0"/>
              </a:rPr>
              <a:t>for</a:t>
            </a:r>
            <a:r>
              <a:rPr lang="en-US" altLang="en-US" dirty="0">
                <a:solidFill>
                  <a:srgbClr val="000000"/>
                </a:solidFill>
              </a:rPr>
              <a:t> can be done with the </a:t>
            </a:r>
            <a:r>
              <a:rPr lang="en-US" altLang="en-US" dirty="0">
                <a:solidFill>
                  <a:srgbClr val="000000"/>
                </a:solidFill>
                <a:latin typeface="Consolas" panose="020B0609020204030204" pitchFamily="49" charset="0"/>
              </a:rPr>
              <a:t>while</a:t>
            </a:r>
            <a:r>
              <a:rPr lang="en-US" altLang="en-US" dirty="0">
                <a:solidFill>
                  <a:srgbClr val="000000"/>
                </a:solidFill>
              </a:rPr>
              <a:t> statement.</a:t>
            </a:r>
          </a:p>
        </p:txBody>
      </p:sp>
      <p:sp>
        <p:nvSpPr>
          <p:cNvPr id="4" name="Footer Placeholder 3">
            <a:extLst>
              <a:ext uri="{FF2B5EF4-FFF2-40B4-BE49-F238E27FC236}">
                <a16:creationId xmlns:a16="http://schemas.microsoft.com/office/drawing/2014/main" id="{9B20F3E7-7D5B-4956-A783-D5E60288F68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404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0">
            <a:extLst>
              <a:ext uri="{FF2B5EF4-FFF2-40B4-BE49-F238E27FC236}">
                <a16:creationId xmlns:a16="http://schemas.microsoft.com/office/drawing/2014/main" id="{04E0B16A-DB99-48CB-8A2D-FFEE71D805D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0513"/>
            <a:ext cx="12192000" cy="3736975"/>
          </a:xfrm>
          <a:prstGeom prst="rect">
            <a:avLst/>
          </a:prstGeom>
        </p:spPr>
      </p:pic>
      <p:sp>
        <p:nvSpPr>
          <p:cNvPr id="2" name="Footer Placeholder 1">
            <a:extLst>
              <a:ext uri="{FF2B5EF4-FFF2-40B4-BE49-F238E27FC236}">
                <a16:creationId xmlns:a16="http://schemas.microsoft.com/office/drawing/2014/main" id="{1BCC4E17-BA9A-4283-BF7E-D6300A31228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19164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F851-354A-4347-BA94-99291344B9E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5955" name="Text Placeholder 2">
            <a:extLst>
              <a:ext uri="{FF2B5EF4-FFF2-40B4-BE49-F238E27FC236}">
                <a16:creationId xmlns:a16="http://schemas.microsoft.com/office/drawing/2014/main" id="{8319EDB5-A194-43EE-B369-DFA9AC3089CE}"/>
              </a:ext>
            </a:extLst>
          </p:cNvPr>
          <p:cNvSpPr>
            <a:spLocks noGrp="1"/>
          </p:cNvSpPr>
          <p:nvPr>
            <p:ph type="body" idx="1"/>
          </p:nvPr>
        </p:nvSpPr>
        <p:spPr/>
        <p:txBody>
          <a:bodyPr/>
          <a:lstStyle/>
          <a:p>
            <a:pPr eaLnBrk="1" hangingPunct="1"/>
            <a:r>
              <a:rPr lang="en-US" altLang="en-US" dirty="0">
                <a:solidFill>
                  <a:srgbClr val="000000"/>
                </a:solidFill>
              </a:rPr>
              <a:t>Combining these results illustrates that any form of control ever needed in a Java program can be expressed in terms of</a:t>
            </a:r>
          </a:p>
          <a:p>
            <a:pPr lvl="1" eaLnBrk="1" hangingPunct="1"/>
            <a:r>
              <a:rPr lang="en-US" altLang="en-US" dirty="0">
                <a:solidFill>
                  <a:srgbClr val="000000"/>
                </a:solidFill>
              </a:rPr>
              <a:t>sequence</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 statement (selection)</a:t>
            </a:r>
          </a:p>
          <a:p>
            <a:pPr lvl="1" eaLnBrk="1" hangingPunct="1"/>
            <a:r>
              <a:rPr lang="en-US" altLang="en-US" dirty="0">
                <a:solidFill>
                  <a:srgbClr val="000000"/>
                </a:solidFill>
                <a:latin typeface="Consolas" panose="020B0609020204030204" pitchFamily="49" charset="0"/>
              </a:rPr>
              <a:t>while</a:t>
            </a:r>
            <a:r>
              <a:rPr lang="en-US" altLang="en-US" dirty="0">
                <a:solidFill>
                  <a:srgbClr val="000000"/>
                </a:solidFill>
              </a:rPr>
              <a:t> statement (iteration)</a:t>
            </a:r>
          </a:p>
          <a:p>
            <a:pPr eaLnBrk="1" hangingPunct="1">
              <a:buFont typeface="Wingdings 3" panose="05040102010807070707" pitchFamily="18" charset="2"/>
              <a:buNone/>
            </a:pPr>
            <a:r>
              <a:rPr lang="en-US" altLang="en-US" dirty="0">
                <a:solidFill>
                  <a:srgbClr val="000000"/>
                </a:solidFill>
              </a:rPr>
              <a:t>	and that these can be combined in only two ways—stacking and nesting. </a:t>
            </a:r>
          </a:p>
        </p:txBody>
      </p:sp>
      <p:sp>
        <p:nvSpPr>
          <p:cNvPr id="4" name="Footer Placeholder 3">
            <a:extLst>
              <a:ext uri="{FF2B5EF4-FFF2-40B4-BE49-F238E27FC236}">
                <a16:creationId xmlns:a16="http://schemas.microsoft.com/office/drawing/2014/main" id="{6A2EF56D-81E9-4A69-968D-AD5F213047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136503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FB79-3294-435F-AE38-FD30943E53C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5.11  </a:t>
            </a:r>
            <a:r>
              <a:rPr lang="en-US" dirty="0">
                <a:solidFill>
                  <a:srgbClr val="3380E6"/>
                </a:solidFill>
                <a:latin typeface="Calibri" panose="020F0502020204030204" pitchFamily="34" charset="0"/>
              </a:rPr>
              <a:t>(Optional) GUI and Graphics Case Study: Drawing Rectangles and Ovals</a:t>
            </a:r>
          </a:p>
        </p:txBody>
      </p:sp>
      <p:sp>
        <p:nvSpPr>
          <p:cNvPr id="126979" name="Text Placeholder 2">
            <a:extLst>
              <a:ext uri="{FF2B5EF4-FFF2-40B4-BE49-F238E27FC236}">
                <a16:creationId xmlns:a16="http://schemas.microsoft.com/office/drawing/2014/main" id="{265D1107-16DD-41C0-9F5C-C05534F5D089}"/>
              </a:ext>
            </a:extLst>
          </p:cNvPr>
          <p:cNvSpPr>
            <a:spLocks noGrp="1"/>
          </p:cNvSpPr>
          <p:nvPr>
            <p:ph type="body" idx="1"/>
          </p:nvPr>
        </p:nvSpPr>
        <p:spPr/>
        <p:txBody>
          <a:bodyPr/>
          <a:lstStyle/>
          <a:p>
            <a:pPr eaLnBrk="1" hangingPunct="1"/>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46449963-9935-4818-AA35-266AA59DFC7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54798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6">
            <a:extLst>
              <a:ext uri="{FF2B5EF4-FFF2-40B4-BE49-F238E27FC236}">
                <a16:creationId xmlns:a16="http://schemas.microsoft.com/office/drawing/2014/main" id="{6BF32145-E5E5-44A2-9F85-DBF16394DB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421472E0-9805-4613-B894-19C55078545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70093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7">
            <a:extLst>
              <a:ext uri="{FF2B5EF4-FFF2-40B4-BE49-F238E27FC236}">
                <a16:creationId xmlns:a16="http://schemas.microsoft.com/office/drawing/2014/main" id="{B6EFBD55-6BB4-4437-AAC7-A43C680BCE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DA5313B8-B9B2-4C63-A167-2BB4D47790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168075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8">
            <a:extLst>
              <a:ext uri="{FF2B5EF4-FFF2-40B4-BE49-F238E27FC236}">
                <a16:creationId xmlns:a16="http://schemas.microsoft.com/office/drawing/2014/main" id="{3BD10B26-2DF3-4F3E-9AF9-FC61F86F92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8E8D8670-4770-4A54-B9A8-AD7E4062CBB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01390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9">
            <a:extLst>
              <a:ext uri="{FF2B5EF4-FFF2-40B4-BE49-F238E27FC236}">
                <a16:creationId xmlns:a16="http://schemas.microsoft.com/office/drawing/2014/main" id="{79E8B898-959D-49D0-8E5A-9A84DB9ECF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7650" y="0"/>
            <a:ext cx="11695113" cy="6858000"/>
          </a:xfrm>
          <a:prstGeom prst="rect">
            <a:avLst/>
          </a:prstGeom>
        </p:spPr>
      </p:pic>
      <p:sp>
        <p:nvSpPr>
          <p:cNvPr id="2" name="Footer Placeholder 1">
            <a:extLst>
              <a:ext uri="{FF2B5EF4-FFF2-40B4-BE49-F238E27FC236}">
                <a16:creationId xmlns:a16="http://schemas.microsoft.com/office/drawing/2014/main" id="{E990E831-9FDD-4DFE-8F02-59D21C190F7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05399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80">
            <a:extLst>
              <a:ext uri="{FF2B5EF4-FFF2-40B4-BE49-F238E27FC236}">
                <a16:creationId xmlns:a16="http://schemas.microsoft.com/office/drawing/2014/main" id="{343F3D84-3ACE-43F4-BE00-4B684F23BE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2" name="Footer Placeholder 1">
            <a:extLst>
              <a:ext uri="{FF2B5EF4-FFF2-40B4-BE49-F238E27FC236}">
                <a16:creationId xmlns:a16="http://schemas.microsoft.com/office/drawing/2014/main" id="{267DFC67-F385-44F3-8573-EF0119075A2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06950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81">
            <a:extLst>
              <a:ext uri="{FF2B5EF4-FFF2-40B4-BE49-F238E27FC236}">
                <a16:creationId xmlns:a16="http://schemas.microsoft.com/office/drawing/2014/main" id="{4046C9E9-81CA-49F6-BB9F-E89C0B36BF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2" name="Footer Placeholder 1">
            <a:extLst>
              <a:ext uri="{FF2B5EF4-FFF2-40B4-BE49-F238E27FC236}">
                <a16:creationId xmlns:a16="http://schemas.microsoft.com/office/drawing/2014/main" id="{77C53DB9-2F6F-4AD4-B629-436988CCD2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2394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1">
            <a:extLst>
              <a:ext uri="{FF2B5EF4-FFF2-40B4-BE49-F238E27FC236}">
                <a16:creationId xmlns:a16="http://schemas.microsoft.com/office/drawing/2014/main" id="{FEC7CC72-FA6A-497B-9EFC-DE87C75A27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12192000" cy="2789237"/>
          </a:xfrm>
          <a:prstGeom prst="rect">
            <a:avLst/>
          </a:prstGeom>
        </p:spPr>
      </p:pic>
      <p:sp>
        <p:nvSpPr>
          <p:cNvPr id="2" name="Footer Placeholder 1">
            <a:extLst>
              <a:ext uri="{FF2B5EF4-FFF2-40B4-BE49-F238E27FC236}">
                <a16:creationId xmlns:a16="http://schemas.microsoft.com/office/drawing/2014/main" id="{8E5F1BEE-F5D7-4875-879A-6ABFF04C682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367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1ADF-A386-482B-868D-305A8A51BE7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a:t>
            </a:r>
          </a:p>
        </p:txBody>
      </p:sp>
      <p:sp>
        <p:nvSpPr>
          <p:cNvPr id="20483" name="Text Placeholder 2">
            <a:extLst>
              <a:ext uri="{FF2B5EF4-FFF2-40B4-BE49-F238E27FC236}">
                <a16:creationId xmlns:a16="http://schemas.microsoft.com/office/drawing/2014/main" id="{7619244A-850B-42A6-B1EB-744B8F3394EB}"/>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for</a:t>
            </a:r>
            <a:r>
              <a:rPr lang="en-US" altLang="en-US" b="1" dirty="0">
                <a:solidFill>
                  <a:srgbClr val="0000FF"/>
                </a:solidFill>
                <a:cs typeface="Times New Roman" panose="02020603050405020304" pitchFamily="18" charset="0"/>
              </a:rPr>
              <a:t> iteration statement</a:t>
            </a:r>
          </a:p>
          <a:p>
            <a:pPr lvl="1" eaLnBrk="1" hangingPunct="1"/>
            <a:r>
              <a:rPr lang="en-US" altLang="en-US" dirty="0">
                <a:solidFill>
                  <a:srgbClr val="000000"/>
                </a:solidFill>
              </a:rPr>
              <a:t>Specifies the counter-controlled-iteration details in a single line of code. </a:t>
            </a:r>
          </a:p>
          <a:p>
            <a:pPr lvl="1" eaLnBrk="1" hangingPunct="1"/>
            <a:r>
              <a:rPr lang="en-US" altLang="en-US" dirty="0">
                <a:solidFill>
                  <a:srgbClr val="000000"/>
                </a:solidFill>
              </a:rPr>
              <a:t>Figure 5.2 reimplements the application of Fig. 5.1 using </a:t>
            </a:r>
            <a:r>
              <a:rPr lang="en-US" altLang="en-US" dirty="0">
                <a:solidFill>
                  <a:srgbClr val="000000"/>
                </a:solidFill>
                <a:latin typeface="Consolas" panose="020B0609020204030204" pitchFamily="49" charset="0"/>
              </a:rPr>
              <a:t>for</a:t>
            </a:r>
            <a:r>
              <a:rPr lang="en-US" altLang="en-US" dirty="0">
                <a:solidFill>
                  <a:srgbClr val="000000"/>
                </a:solidFill>
              </a:rPr>
              <a:t>.</a:t>
            </a:r>
          </a:p>
        </p:txBody>
      </p:sp>
      <p:sp>
        <p:nvSpPr>
          <p:cNvPr id="4" name="Footer Placeholder 3">
            <a:extLst>
              <a:ext uri="{FF2B5EF4-FFF2-40B4-BE49-F238E27FC236}">
                <a16:creationId xmlns:a16="http://schemas.microsoft.com/office/drawing/2014/main" id="{72960AAA-BE55-4B19-9B5B-C4059F49D6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7870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2">
            <a:extLst>
              <a:ext uri="{FF2B5EF4-FFF2-40B4-BE49-F238E27FC236}">
                <a16:creationId xmlns:a16="http://schemas.microsoft.com/office/drawing/2014/main" id="{93A72BD4-A0EB-44DA-B181-46F22EE65C9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25"/>
            <a:ext cx="12192000" cy="6761163"/>
          </a:xfrm>
          <a:prstGeom prst="rect">
            <a:avLst/>
          </a:prstGeom>
        </p:spPr>
      </p:pic>
      <p:sp>
        <p:nvSpPr>
          <p:cNvPr id="2" name="Footer Placeholder 1">
            <a:extLst>
              <a:ext uri="{FF2B5EF4-FFF2-40B4-BE49-F238E27FC236}">
                <a16:creationId xmlns:a16="http://schemas.microsoft.com/office/drawing/2014/main" id="{480557C8-BA2A-4394-8892-FF3EA01C110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6490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D7D2-072D-40ED-A15F-AD492E85C65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2531" name="Text Placeholder 2">
            <a:extLst>
              <a:ext uri="{FF2B5EF4-FFF2-40B4-BE49-F238E27FC236}">
                <a16:creationId xmlns:a16="http://schemas.microsoft.com/office/drawing/2014/main" id="{1DF085B9-4FA9-45B1-992A-32F563B310B5}"/>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When the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 begins executing, the control variable is </a:t>
            </a:r>
            <a:r>
              <a:rPr lang="en-US" altLang="en-US" sz="2300" i="1" dirty="0">
                <a:solidFill>
                  <a:srgbClr val="000000"/>
                </a:solidFill>
              </a:rPr>
              <a:t>declared</a:t>
            </a:r>
            <a:r>
              <a:rPr lang="en-US" altLang="en-US" sz="2300" dirty="0">
                <a:solidFill>
                  <a:srgbClr val="000000"/>
                </a:solidFill>
              </a:rPr>
              <a:t> and </a:t>
            </a:r>
            <a:r>
              <a:rPr lang="en-US" altLang="en-US" sz="2300" i="1" dirty="0">
                <a:solidFill>
                  <a:srgbClr val="000000"/>
                </a:solidFill>
              </a:rPr>
              <a:t>initialized</a:t>
            </a:r>
            <a:r>
              <a:rPr lang="en-US" altLang="en-US" sz="2300" dirty="0">
                <a:solidFill>
                  <a:srgbClr val="000000"/>
                </a:solidFill>
              </a:rPr>
              <a:t>.</a:t>
            </a:r>
          </a:p>
          <a:p>
            <a:pPr eaLnBrk="1" hangingPunct="1">
              <a:lnSpc>
                <a:spcPct val="90000"/>
              </a:lnSpc>
            </a:pPr>
            <a:r>
              <a:rPr lang="en-US" altLang="en-US" sz="2300" dirty="0">
                <a:solidFill>
                  <a:srgbClr val="000000"/>
                </a:solidFill>
              </a:rPr>
              <a:t>Next, the program checks the loop-continuation condition, which is between the two required semicolons. </a:t>
            </a:r>
          </a:p>
          <a:p>
            <a:pPr eaLnBrk="1" hangingPunct="1">
              <a:lnSpc>
                <a:spcPct val="90000"/>
              </a:lnSpc>
            </a:pPr>
            <a:r>
              <a:rPr lang="en-US" altLang="en-US" sz="2300" dirty="0">
                <a:solidFill>
                  <a:srgbClr val="000000"/>
                </a:solidFill>
              </a:rPr>
              <a:t>If the condition initially is true, the body statement executes. </a:t>
            </a:r>
          </a:p>
          <a:p>
            <a:pPr eaLnBrk="1" hangingPunct="1">
              <a:lnSpc>
                <a:spcPct val="90000"/>
              </a:lnSpc>
            </a:pPr>
            <a:r>
              <a:rPr lang="en-US" altLang="en-US" sz="2300" dirty="0">
                <a:solidFill>
                  <a:srgbClr val="000000"/>
                </a:solidFill>
              </a:rPr>
              <a:t>After executing the loop’s body, the program increments the control variable in the increment expression, which appears to the right of the second semicolon. </a:t>
            </a:r>
          </a:p>
          <a:p>
            <a:pPr eaLnBrk="1" hangingPunct="1">
              <a:lnSpc>
                <a:spcPct val="90000"/>
              </a:lnSpc>
            </a:pPr>
            <a:r>
              <a:rPr lang="en-US" altLang="en-US" sz="2300" dirty="0">
                <a:solidFill>
                  <a:srgbClr val="000000"/>
                </a:solidFill>
              </a:rPr>
              <a:t>Then the loop-continuation test is performed again to determine whether the program should continue with the next iteration of the loop. </a:t>
            </a:r>
          </a:p>
          <a:p>
            <a:pPr eaLnBrk="1" hangingPunct="1">
              <a:lnSpc>
                <a:spcPct val="90000"/>
              </a:lnSpc>
            </a:pPr>
            <a:r>
              <a:rPr lang="en-US" altLang="en-US" sz="2300" dirty="0">
                <a:solidFill>
                  <a:srgbClr val="000000"/>
                </a:solidFill>
              </a:rPr>
              <a:t>A common </a:t>
            </a:r>
            <a:r>
              <a:rPr lang="en-US" altLang="en-US" sz="2300" i="1" dirty="0">
                <a:solidFill>
                  <a:srgbClr val="000000"/>
                </a:solidFill>
              </a:rPr>
              <a:t>logic error </a:t>
            </a:r>
            <a:r>
              <a:rPr lang="en-US" altLang="en-US" sz="2300" dirty="0">
                <a:solidFill>
                  <a:srgbClr val="000000"/>
                </a:solidFill>
              </a:rPr>
              <a:t>with counter-controlled iteration is an </a:t>
            </a:r>
            <a:r>
              <a:rPr lang="en-US" altLang="en-US" sz="2300" b="1" dirty="0">
                <a:solidFill>
                  <a:srgbClr val="0000FF"/>
                </a:solidFill>
                <a:cs typeface="Times New Roman" panose="02020603050405020304" pitchFamily="18" charset="0"/>
              </a:rPr>
              <a:t>off-by-one error</a:t>
            </a:r>
            <a:r>
              <a:rPr lang="en-US" altLang="en-US" sz="2300" b="1"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id="{B02B0504-31DE-4873-BCE5-306767EE7CB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0389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3">
            <a:extLst>
              <a:ext uri="{FF2B5EF4-FFF2-40B4-BE49-F238E27FC236}">
                <a16:creationId xmlns:a16="http://schemas.microsoft.com/office/drawing/2014/main" id="{44441779-E61E-4E56-9713-DAFD641930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3838"/>
            <a:ext cx="12192000" cy="3868737"/>
          </a:xfrm>
          <a:prstGeom prst="rect">
            <a:avLst/>
          </a:prstGeom>
        </p:spPr>
      </p:pic>
      <p:sp>
        <p:nvSpPr>
          <p:cNvPr id="2" name="Footer Placeholder 1">
            <a:extLst>
              <a:ext uri="{FF2B5EF4-FFF2-40B4-BE49-F238E27FC236}">
                <a16:creationId xmlns:a16="http://schemas.microsoft.com/office/drawing/2014/main" id="{E22BF603-FD65-4278-BED7-78D182F91E7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22212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4">
            <a:extLst>
              <a:ext uri="{FF2B5EF4-FFF2-40B4-BE49-F238E27FC236}">
                <a16:creationId xmlns:a16="http://schemas.microsoft.com/office/drawing/2014/main" id="{383B6C46-3EDB-4892-AB54-7B6EA664D3E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775"/>
            <a:ext cx="12192000" cy="6646863"/>
          </a:xfrm>
          <a:prstGeom prst="rect">
            <a:avLst/>
          </a:prstGeom>
        </p:spPr>
      </p:pic>
      <p:sp>
        <p:nvSpPr>
          <p:cNvPr id="2" name="Footer Placeholder 1">
            <a:extLst>
              <a:ext uri="{FF2B5EF4-FFF2-40B4-BE49-F238E27FC236}">
                <a16:creationId xmlns:a16="http://schemas.microsoft.com/office/drawing/2014/main" id="{B8427876-3F50-44EA-BEB8-F0FE0D7BBB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0461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5">
            <a:extLst>
              <a:ext uri="{FF2B5EF4-FFF2-40B4-BE49-F238E27FC236}">
                <a16:creationId xmlns:a16="http://schemas.microsoft.com/office/drawing/2014/main" id="{CB9469BD-4DF9-4586-B414-745C05B319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p:spPr>
      </p:pic>
      <p:sp>
        <p:nvSpPr>
          <p:cNvPr id="2" name="Footer Placeholder 1">
            <a:extLst>
              <a:ext uri="{FF2B5EF4-FFF2-40B4-BE49-F238E27FC236}">
                <a16:creationId xmlns:a16="http://schemas.microsoft.com/office/drawing/2014/main" id="{CB1F85EF-9067-4316-8D45-9E370CC8F4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9754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2">
            <a:extLst>
              <a:ext uri="{FF2B5EF4-FFF2-40B4-BE49-F238E27FC236}">
                <a16:creationId xmlns:a16="http://schemas.microsoft.com/office/drawing/2014/main" id="{8D06307C-494C-41BB-AE6F-505B9970AE5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1450" y="0"/>
            <a:ext cx="11847513" cy="6858000"/>
          </a:xfrm>
          <a:prstGeom prst="rect">
            <a:avLst/>
          </a:prstGeom>
        </p:spPr>
      </p:pic>
      <p:sp>
        <p:nvSpPr>
          <p:cNvPr id="2" name="Footer Placeholder 1">
            <a:extLst>
              <a:ext uri="{FF2B5EF4-FFF2-40B4-BE49-F238E27FC236}">
                <a16:creationId xmlns:a16="http://schemas.microsoft.com/office/drawing/2014/main" id="{E1AF0524-621F-4950-ABDC-EE203EEB202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0379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6">
            <a:extLst>
              <a:ext uri="{FF2B5EF4-FFF2-40B4-BE49-F238E27FC236}">
                <a16:creationId xmlns:a16="http://schemas.microsoft.com/office/drawing/2014/main" id="{62B21275-243F-4FBF-BE79-8AB5FF596D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58900"/>
            <a:ext cx="12192000" cy="4138613"/>
          </a:xfrm>
          <a:prstGeom prst="rect">
            <a:avLst/>
          </a:prstGeom>
        </p:spPr>
      </p:pic>
      <p:sp>
        <p:nvSpPr>
          <p:cNvPr id="2" name="Footer Placeholder 1">
            <a:extLst>
              <a:ext uri="{FF2B5EF4-FFF2-40B4-BE49-F238E27FC236}">
                <a16:creationId xmlns:a16="http://schemas.microsoft.com/office/drawing/2014/main" id="{6AFD929D-4228-4923-8EC4-4F1E3F9AA1C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67822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D465-57B3-403F-B095-14FE736C048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7651" name="Text Placeholder 2">
            <a:extLst>
              <a:ext uri="{FF2B5EF4-FFF2-40B4-BE49-F238E27FC236}">
                <a16:creationId xmlns:a16="http://schemas.microsoft.com/office/drawing/2014/main" id="{259B0A8B-B463-46B4-B437-9BBCBB7088D5}"/>
              </a:ext>
            </a:extLst>
          </p:cNvPr>
          <p:cNvSpPr>
            <a:spLocks noGrp="1"/>
          </p:cNvSpPr>
          <p:nvPr>
            <p:ph type="body" idx="1"/>
          </p:nvPr>
        </p:nvSpPr>
        <p:spPr/>
        <p:txBody>
          <a:bodyPr/>
          <a:lstStyle/>
          <a:p>
            <a:pPr eaLnBrk="1" hangingPunct="1"/>
            <a:r>
              <a:rPr lang="en-US" altLang="en-US" dirty="0">
                <a:solidFill>
                  <a:srgbClr val="000000"/>
                </a:solidFill>
              </a:rPr>
              <a:t>The general format of the </a:t>
            </a:r>
            <a:r>
              <a:rPr lang="en-US" altLang="en-US" dirty="0">
                <a:solidFill>
                  <a:srgbClr val="000000"/>
                </a:solidFill>
                <a:latin typeface="Consolas" panose="020B0609020204030204" pitchFamily="49" charset="0"/>
              </a:rPr>
              <a:t>for</a:t>
            </a:r>
            <a:r>
              <a:rPr lang="en-US" altLang="en-US" dirty="0">
                <a:solidFill>
                  <a:srgbClr val="000000"/>
                </a:solidFill>
              </a:rPr>
              <a:t> statement is </a:t>
            </a:r>
          </a:p>
          <a:p>
            <a:pPr lvl="2">
              <a:buNone/>
            </a:pPr>
            <a:r>
              <a:rPr lang="en-US" altLang="en-US" dirty="0">
                <a:solidFill>
                  <a:srgbClr val="0000FF"/>
                </a:solidFill>
                <a:latin typeface="Consolas" panose="020B0609020204030204" pitchFamily="49" charset="0"/>
              </a:rPr>
              <a:t>	for</a:t>
            </a:r>
            <a:r>
              <a:rPr lang="en-US" altLang="en-US" dirty="0">
                <a:solidFill>
                  <a:srgbClr val="000000"/>
                </a:solidFill>
                <a:latin typeface="Consolas" panose="020B0609020204030204" pitchFamily="49" charset="0"/>
              </a:rPr>
              <a:t> (</a:t>
            </a:r>
            <a:r>
              <a:rPr lang="en-US" altLang="en-US" i="1" dirty="0">
                <a:solidFill>
                  <a:srgbClr val="000000"/>
                </a:solidFill>
              </a:rPr>
              <a:t>initialization</a:t>
            </a:r>
            <a:r>
              <a:rPr lang="en-US" altLang="en-US" i="1" dirty="0">
                <a:solidFill>
                  <a:srgbClr val="000000"/>
                </a:solidFill>
                <a:latin typeface="Consolas" panose="020B0609020204030204" pitchFamily="49" charset="0"/>
              </a:rPr>
              <a:t>; </a:t>
            </a:r>
            <a:r>
              <a:rPr lang="en-US" altLang="en-US" i="1" dirty="0" err="1">
                <a:solidFill>
                  <a:srgbClr val="000000"/>
                </a:solidFill>
              </a:rPr>
              <a:t>loopContinuationCondition</a:t>
            </a:r>
            <a:r>
              <a:rPr lang="en-US" altLang="en-US" i="1" dirty="0">
                <a:solidFill>
                  <a:srgbClr val="000000"/>
                </a:solidFill>
                <a:latin typeface="Consolas" panose="020B0609020204030204" pitchFamily="49" charset="0"/>
              </a:rPr>
              <a:t>; </a:t>
            </a:r>
            <a:r>
              <a:rPr lang="en-US" altLang="en-US" i="1" dirty="0">
                <a:solidFill>
                  <a:srgbClr val="000000"/>
                </a:solidFill>
              </a:rPr>
              <a:t>increment</a:t>
            </a:r>
            <a:r>
              <a:rPr lang="en-US" altLang="en-US" dirty="0">
                <a:solidFill>
                  <a:srgbClr val="000000"/>
                </a:solidFill>
                <a:latin typeface="Consolas" panose="020B0609020204030204" pitchFamily="49" charset="0"/>
              </a:rPr>
              <a:t>) {</a:t>
            </a:r>
            <a:br>
              <a:rPr lang="en-US" altLang="en-US" i="1" dirty="0">
                <a:solidFill>
                  <a:srgbClr val="000000"/>
                </a:solidFill>
                <a:latin typeface="Consolas" panose="020B0609020204030204" pitchFamily="49" charset="0"/>
              </a:rPr>
            </a:br>
            <a:r>
              <a:rPr lang="en-US" altLang="en-US" i="1" dirty="0">
                <a:solidFill>
                  <a:srgbClr val="000000"/>
                </a:solidFill>
                <a:latin typeface="Consolas" panose="020B0609020204030204" pitchFamily="49" charset="0"/>
              </a:rPr>
              <a:t>   </a:t>
            </a:r>
            <a:r>
              <a:rPr lang="en-US" altLang="en-US" i="1" dirty="0">
                <a:solidFill>
                  <a:srgbClr val="000000"/>
                </a:solidFill>
              </a:rPr>
              <a:t>statement</a:t>
            </a:r>
            <a:br>
              <a:rPr lang="en-US" altLang="en-US" i="1" dirty="0">
                <a:solidFill>
                  <a:srgbClr val="000000"/>
                </a:solidFill>
              </a:rPr>
            </a:br>
            <a:r>
              <a:rPr lang="en-US" altLang="en-US" dirty="0">
                <a:solidFill>
                  <a:srgbClr val="000000"/>
                </a:solidFill>
                <a:latin typeface="Consolas" panose="020B0609020204030204" pitchFamily="49" charset="0"/>
              </a:rPr>
              <a:t>}</a:t>
            </a:r>
            <a:endParaRPr lang="en-US" altLang="en-US" i="1" dirty="0">
              <a:solidFill>
                <a:srgbClr val="000000"/>
              </a:solidFill>
            </a:endParaRPr>
          </a:p>
          <a:p>
            <a:pPr lvl="1" eaLnBrk="1" hangingPunct="1"/>
            <a:r>
              <a:rPr lang="en-US" altLang="en-US" dirty="0">
                <a:solidFill>
                  <a:srgbClr val="000000"/>
                </a:solidFill>
              </a:rPr>
              <a:t>the </a:t>
            </a:r>
            <a:r>
              <a:rPr lang="en-US" altLang="en-US" i="1" dirty="0">
                <a:solidFill>
                  <a:srgbClr val="000000"/>
                </a:solidFill>
              </a:rPr>
              <a:t>initialization </a:t>
            </a:r>
            <a:r>
              <a:rPr lang="en-US" altLang="en-US" dirty="0">
                <a:solidFill>
                  <a:srgbClr val="000000"/>
                </a:solidFill>
              </a:rPr>
              <a:t>expression names the loop’s control variable and optionally provides its initial value</a:t>
            </a:r>
          </a:p>
          <a:p>
            <a:pPr lvl="1" eaLnBrk="1" hangingPunct="1"/>
            <a:r>
              <a:rPr lang="en-US" altLang="en-US" i="1" dirty="0" err="1">
                <a:solidFill>
                  <a:srgbClr val="000000"/>
                </a:solidFill>
              </a:rPr>
              <a:t>loopContinuationCondition</a:t>
            </a:r>
            <a:r>
              <a:rPr lang="en-US" altLang="en-US" i="1" dirty="0">
                <a:solidFill>
                  <a:srgbClr val="000000"/>
                </a:solidFill>
              </a:rPr>
              <a:t> </a:t>
            </a:r>
            <a:r>
              <a:rPr lang="en-US" altLang="en-US" dirty="0">
                <a:solidFill>
                  <a:srgbClr val="000000"/>
                </a:solidFill>
              </a:rPr>
              <a:t>determines whether the loop should continue executing </a:t>
            </a:r>
          </a:p>
          <a:p>
            <a:pPr lvl="1" eaLnBrk="1" hangingPunct="1"/>
            <a:r>
              <a:rPr lang="en-US" altLang="en-US" i="1" dirty="0">
                <a:solidFill>
                  <a:srgbClr val="000000"/>
                </a:solidFill>
              </a:rPr>
              <a:t>increment </a:t>
            </a:r>
            <a:r>
              <a:rPr lang="en-US" altLang="en-US" dirty="0">
                <a:solidFill>
                  <a:srgbClr val="000000"/>
                </a:solidFill>
              </a:rPr>
              <a:t>modifies the control variable’s value, so that the loop-continuation condition eventually becomes false. </a:t>
            </a:r>
          </a:p>
          <a:p>
            <a:pPr eaLnBrk="1" hangingPunct="1"/>
            <a:r>
              <a:rPr lang="en-US" altLang="en-US" dirty="0">
                <a:solidFill>
                  <a:srgbClr val="000000"/>
                </a:solidFill>
              </a:rPr>
              <a:t>The two semicolons in the </a:t>
            </a:r>
            <a:r>
              <a:rPr lang="en-US" altLang="en-US" dirty="0">
                <a:solidFill>
                  <a:srgbClr val="000000"/>
                </a:solidFill>
                <a:latin typeface="Consolas" panose="020B0609020204030204" pitchFamily="49" charset="0"/>
              </a:rPr>
              <a:t>for</a:t>
            </a:r>
            <a:r>
              <a:rPr lang="en-US" altLang="en-US" dirty="0">
                <a:solidFill>
                  <a:srgbClr val="000000"/>
                </a:solidFill>
              </a:rPr>
              <a:t> header are required.</a:t>
            </a:r>
          </a:p>
        </p:txBody>
      </p:sp>
      <p:sp>
        <p:nvSpPr>
          <p:cNvPr id="4" name="Footer Placeholder 3">
            <a:extLst>
              <a:ext uri="{FF2B5EF4-FFF2-40B4-BE49-F238E27FC236}">
                <a16:creationId xmlns:a16="http://schemas.microsoft.com/office/drawing/2014/main" id="{E0C6FAB6-29F6-4D8D-A309-9D4FB4BE07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065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BE74-7A28-41FC-9945-6E33C32FBD5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8675" name="Text Placeholder 2">
            <a:extLst>
              <a:ext uri="{FF2B5EF4-FFF2-40B4-BE49-F238E27FC236}">
                <a16:creationId xmlns:a16="http://schemas.microsoft.com/office/drawing/2014/main" id="{AADFAFB6-6107-43B6-B8BE-F188EA82131D}"/>
              </a:ext>
            </a:extLst>
          </p:cNvPr>
          <p:cNvSpPr>
            <a:spLocks noGrp="1"/>
          </p:cNvSpPr>
          <p:nvPr>
            <p:ph type="body" idx="1"/>
          </p:nvPr>
        </p:nvSpPr>
        <p:spPr>
          <a:xfrm>
            <a:off x="1981200" y="1481138"/>
            <a:ext cx="8229600" cy="4767262"/>
          </a:xfrm>
        </p:spPr>
        <p:txBody>
          <a:bodyPr/>
          <a:lstStyle/>
          <a:p>
            <a:pPr eaLnBrk="1" hangingPunct="1">
              <a:lnSpc>
                <a:spcPct val="80000"/>
              </a:lnSpc>
            </a:pPr>
            <a:r>
              <a:rPr lang="en-US" altLang="en-US" sz="2300" dirty="0">
                <a:solidFill>
                  <a:srgbClr val="000000"/>
                </a:solidFill>
              </a:rPr>
              <a:t>The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 often can be represented with an equivalent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 as follows:</a:t>
            </a:r>
          </a:p>
          <a:p>
            <a:pPr lvl="2" eaLnBrk="1" hangingPunct="1">
              <a:lnSpc>
                <a:spcPct val="80000"/>
              </a:lnSpc>
              <a:buFont typeface="Wingdings 2" panose="05020102010507070707" pitchFamily="18" charset="2"/>
              <a:buNone/>
            </a:pPr>
            <a:r>
              <a:rPr lang="en-US" altLang="en-US" sz="1800" i="1" dirty="0">
                <a:solidFill>
                  <a:srgbClr val="000000"/>
                </a:solidFill>
              </a:rPr>
              <a:t>	initialization</a:t>
            </a:r>
            <a:r>
              <a:rPr lang="en-US" altLang="en-US" sz="1800" dirty="0">
                <a:solidFill>
                  <a:srgbClr val="000000"/>
                </a:solidFill>
                <a:latin typeface="Consolas" panose="020B0609020204030204" pitchFamily="49" charset="0"/>
              </a:rPr>
              <a:t>;</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while</a:t>
            </a:r>
            <a:r>
              <a:rPr lang="en-US" altLang="en-US" sz="1800" dirty="0">
                <a:solidFill>
                  <a:srgbClr val="000000"/>
                </a:solidFill>
                <a:latin typeface="Consolas" panose="020B0609020204030204" pitchFamily="49" charset="0"/>
              </a:rPr>
              <a:t> (</a:t>
            </a:r>
            <a:r>
              <a:rPr lang="en-US" altLang="en-US" sz="1800" i="1" dirty="0" err="1">
                <a:solidFill>
                  <a:srgbClr val="000000"/>
                </a:solidFill>
              </a:rPr>
              <a:t>loopContinuationCondition</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i="1" dirty="0">
                <a:solidFill>
                  <a:srgbClr val="000000"/>
                </a:solidFill>
              </a:rPr>
              <a:t>statement</a:t>
            </a:r>
            <a:br>
              <a:rPr lang="en-US" altLang="en-US" sz="1800" dirty="0">
                <a:solidFill>
                  <a:srgbClr val="000000"/>
                </a:solidFill>
              </a:rPr>
            </a:br>
            <a:r>
              <a:rPr lang="en-US" altLang="en-US" sz="1800" dirty="0">
                <a:solidFill>
                  <a:srgbClr val="000000"/>
                </a:solidFill>
                <a:latin typeface="Consolas" panose="020B0609020204030204" pitchFamily="49" charset="0"/>
              </a:rPr>
              <a:t>   </a:t>
            </a:r>
            <a:r>
              <a:rPr lang="en-US" altLang="en-US" sz="1800" i="1" dirty="0">
                <a:solidFill>
                  <a:srgbClr val="000000"/>
                </a:solidFill>
              </a:rPr>
              <a:t>increment</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p>
          <a:p>
            <a:pPr eaLnBrk="1" hangingPunct="1">
              <a:lnSpc>
                <a:spcPct val="80000"/>
              </a:lnSpc>
            </a:pPr>
            <a:r>
              <a:rPr lang="en-US" altLang="en-US" sz="2300" dirty="0">
                <a:solidFill>
                  <a:srgbClr val="000000"/>
                </a:solidFill>
              </a:rPr>
              <a:t>Typically,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statements are used for counter-controlled iteration and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statements for sentinel-controlled iteration. </a:t>
            </a:r>
          </a:p>
          <a:p>
            <a:pPr eaLnBrk="1" hangingPunct="1">
              <a:lnSpc>
                <a:spcPct val="80000"/>
              </a:lnSpc>
            </a:pPr>
            <a:r>
              <a:rPr lang="en-US" altLang="en-US" sz="2300" dirty="0">
                <a:solidFill>
                  <a:srgbClr val="000000"/>
                </a:solidFill>
              </a:rPr>
              <a:t>If the </a:t>
            </a:r>
            <a:r>
              <a:rPr lang="en-US" altLang="en-US" sz="2300" i="1" dirty="0">
                <a:solidFill>
                  <a:srgbClr val="000000"/>
                </a:solidFill>
              </a:rPr>
              <a:t>initialization</a:t>
            </a:r>
            <a:r>
              <a:rPr lang="en-US" altLang="en-US" sz="2300" dirty="0">
                <a:solidFill>
                  <a:srgbClr val="000000"/>
                </a:solidFill>
              </a:rPr>
              <a:t> expression in the </a:t>
            </a:r>
            <a:r>
              <a:rPr lang="en-US" altLang="en-US" sz="2300" dirty="0">
                <a:solidFill>
                  <a:srgbClr val="000000"/>
                </a:solidFill>
                <a:latin typeface="Consolas" panose="020B0609020204030204" pitchFamily="49" charset="0"/>
              </a:rPr>
              <a:t>for</a:t>
            </a:r>
            <a:r>
              <a:rPr lang="en-US" altLang="en-US" sz="2300" dirty="0">
                <a:solidFill>
                  <a:srgbClr val="000000"/>
                </a:solidFill>
              </a:rPr>
              <a:t> header declares the control variable, the control variable can be used only in that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a:t>
            </a:r>
            <a:r>
              <a:rPr lang="en-US" altLang="en-US" sz="2300" i="1" dirty="0">
                <a:solidFill>
                  <a:srgbClr val="000000"/>
                </a:solidFill>
              </a:rPr>
              <a:t>. </a:t>
            </a:r>
          </a:p>
        </p:txBody>
      </p:sp>
      <p:sp>
        <p:nvSpPr>
          <p:cNvPr id="4" name="Footer Placeholder 3">
            <a:extLst>
              <a:ext uri="{FF2B5EF4-FFF2-40B4-BE49-F238E27FC236}">
                <a16:creationId xmlns:a16="http://schemas.microsoft.com/office/drawing/2014/main" id="{E607E9B2-26BC-4F30-BD0B-979CE90B9C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4982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6674-3A9F-4B40-B208-7A3F03261629}"/>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endParaRPr lang="en-US" dirty="0"/>
          </a:p>
        </p:txBody>
      </p:sp>
      <p:sp>
        <p:nvSpPr>
          <p:cNvPr id="29699" name="Text Placeholder 2">
            <a:extLst>
              <a:ext uri="{FF2B5EF4-FFF2-40B4-BE49-F238E27FC236}">
                <a16:creationId xmlns:a16="http://schemas.microsoft.com/office/drawing/2014/main" id="{BB8ACA03-E62E-4230-878C-1442932D3FD6}"/>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A variable’s </a:t>
            </a:r>
            <a:r>
              <a:rPr lang="en-US" altLang="en-US" sz="2300" b="1" dirty="0">
                <a:solidFill>
                  <a:srgbClr val="0000FF"/>
                </a:solidFill>
                <a:cs typeface="Times New Roman" panose="02020603050405020304" pitchFamily="18" charset="0"/>
              </a:rPr>
              <a:t>scope</a:t>
            </a:r>
            <a:r>
              <a:rPr lang="en-US" altLang="en-US" sz="2300" dirty="0">
                <a:solidFill>
                  <a:srgbClr val="000000"/>
                </a:solidFill>
                <a:cs typeface="Times New Roman" panose="02020603050405020304" pitchFamily="18" charset="0"/>
              </a:rPr>
              <a:t> defines where it can be used in a program. </a:t>
            </a:r>
          </a:p>
          <a:p>
            <a:pPr lvl="1" eaLnBrk="1" hangingPunct="1">
              <a:lnSpc>
                <a:spcPct val="80000"/>
              </a:lnSpc>
            </a:pPr>
            <a:r>
              <a:rPr lang="en-US" altLang="en-US" sz="2000" dirty="0">
                <a:solidFill>
                  <a:srgbClr val="000000"/>
                </a:solidFill>
              </a:rPr>
              <a:t>A </a:t>
            </a:r>
            <a:r>
              <a:rPr lang="en-US" altLang="en-US" sz="2000" i="1" dirty="0">
                <a:solidFill>
                  <a:srgbClr val="000000"/>
                </a:solidFill>
              </a:rPr>
              <a:t>local variable </a:t>
            </a:r>
            <a:r>
              <a:rPr lang="en-US" altLang="en-US" sz="2000" dirty="0">
                <a:solidFill>
                  <a:srgbClr val="000000"/>
                </a:solidFill>
              </a:rPr>
              <a:t>can be used </a:t>
            </a:r>
            <a:r>
              <a:rPr lang="en-US" altLang="en-US" sz="2000" i="1" dirty="0">
                <a:solidFill>
                  <a:srgbClr val="000000"/>
                </a:solidFill>
              </a:rPr>
              <a:t>only</a:t>
            </a:r>
            <a:r>
              <a:rPr lang="en-US" altLang="en-US" sz="2000" dirty="0">
                <a:solidFill>
                  <a:srgbClr val="000000"/>
                </a:solidFill>
              </a:rPr>
              <a:t> in the method that declares it and </a:t>
            </a:r>
            <a:r>
              <a:rPr lang="en-US" altLang="en-US" sz="2000" i="1" dirty="0">
                <a:solidFill>
                  <a:srgbClr val="000000"/>
                </a:solidFill>
              </a:rPr>
              <a:t>only</a:t>
            </a:r>
            <a:r>
              <a:rPr lang="en-US" altLang="en-US" sz="2000" dirty="0">
                <a:solidFill>
                  <a:srgbClr val="000000"/>
                </a:solidFill>
              </a:rPr>
              <a:t> from the point of declaration through the end of the method. </a:t>
            </a:r>
          </a:p>
          <a:p>
            <a:endParaRPr lang="en-US" altLang="en-US" dirty="0"/>
          </a:p>
        </p:txBody>
      </p:sp>
      <p:sp>
        <p:nvSpPr>
          <p:cNvPr id="4" name="Footer Placeholder 3">
            <a:extLst>
              <a:ext uri="{FF2B5EF4-FFF2-40B4-BE49-F238E27FC236}">
                <a16:creationId xmlns:a16="http://schemas.microsoft.com/office/drawing/2014/main" id="{F8AAFD24-B8D7-4854-A0CA-EAF34D7433B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11403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7">
            <a:extLst>
              <a:ext uri="{FF2B5EF4-FFF2-40B4-BE49-F238E27FC236}">
                <a16:creationId xmlns:a16="http://schemas.microsoft.com/office/drawing/2014/main" id="{74015F84-2E96-4995-A504-45F51DD5919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4163"/>
            <a:ext cx="12192000" cy="3748087"/>
          </a:xfrm>
          <a:prstGeom prst="rect">
            <a:avLst/>
          </a:prstGeom>
        </p:spPr>
      </p:pic>
      <p:sp>
        <p:nvSpPr>
          <p:cNvPr id="2" name="Footer Placeholder 1">
            <a:extLst>
              <a:ext uri="{FF2B5EF4-FFF2-40B4-BE49-F238E27FC236}">
                <a16:creationId xmlns:a16="http://schemas.microsoft.com/office/drawing/2014/main" id="{CD293C58-5430-45E5-AEB9-92AE71D16B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9995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3659-3D9D-416B-BDA8-F92BCFB6199F}"/>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31747" name="Text Placeholder 2">
            <a:extLst>
              <a:ext uri="{FF2B5EF4-FFF2-40B4-BE49-F238E27FC236}">
                <a16:creationId xmlns:a16="http://schemas.microsoft.com/office/drawing/2014/main" id="{C1306790-43E1-4A1E-9A52-108ED38E7F46}"/>
              </a:ext>
            </a:extLst>
          </p:cNvPr>
          <p:cNvSpPr>
            <a:spLocks noGrp="1"/>
          </p:cNvSpPr>
          <p:nvPr>
            <p:ph type="body" idx="1"/>
          </p:nvPr>
        </p:nvSpPr>
        <p:spPr>
          <a:xfrm>
            <a:off x="1981200" y="1481138"/>
            <a:ext cx="8229600" cy="4843462"/>
          </a:xfrm>
        </p:spPr>
        <p:txBody>
          <a:bodyPr/>
          <a:lstStyle/>
          <a:p>
            <a:pPr eaLnBrk="1" hangingPunct="1">
              <a:lnSpc>
                <a:spcPct val="90000"/>
              </a:lnSpc>
            </a:pPr>
            <a:r>
              <a:rPr lang="en-US" altLang="en-US" sz="2500" dirty="0">
                <a:solidFill>
                  <a:srgbClr val="000000"/>
                </a:solidFill>
              </a:rPr>
              <a:t>All three expressions in a </a:t>
            </a:r>
            <a:r>
              <a:rPr lang="en-US" altLang="en-US" sz="2500" dirty="0">
                <a:solidFill>
                  <a:srgbClr val="000000"/>
                </a:solidFill>
                <a:latin typeface="Consolas" panose="020B0609020204030204" pitchFamily="49" charset="0"/>
              </a:rPr>
              <a:t>for</a:t>
            </a:r>
            <a:r>
              <a:rPr lang="en-US" altLang="en-US" sz="2500" dirty="0">
                <a:solidFill>
                  <a:srgbClr val="000000"/>
                </a:solidFill>
              </a:rPr>
              <a:t> header are optional. </a:t>
            </a:r>
          </a:p>
          <a:p>
            <a:pPr lvl="1" eaLnBrk="1" hangingPunct="1">
              <a:lnSpc>
                <a:spcPct val="90000"/>
              </a:lnSpc>
            </a:pPr>
            <a:r>
              <a:rPr lang="en-US" altLang="en-US" sz="2100" dirty="0">
                <a:solidFill>
                  <a:srgbClr val="000000"/>
                </a:solidFill>
              </a:rPr>
              <a:t>If the </a:t>
            </a:r>
            <a:r>
              <a:rPr lang="en-US" altLang="en-US" sz="2100" i="1" dirty="0" err="1">
                <a:solidFill>
                  <a:srgbClr val="000000"/>
                </a:solidFill>
              </a:rPr>
              <a:t>loopContinuationCondition</a:t>
            </a:r>
            <a:r>
              <a:rPr lang="en-US" altLang="en-US" sz="2100" dirty="0">
                <a:solidFill>
                  <a:srgbClr val="000000"/>
                </a:solidFill>
              </a:rPr>
              <a:t> is omitted, the condition is always true, thus creating an infinite loop. </a:t>
            </a:r>
          </a:p>
          <a:p>
            <a:pPr lvl="1" eaLnBrk="1" hangingPunct="1">
              <a:lnSpc>
                <a:spcPct val="90000"/>
              </a:lnSpc>
            </a:pPr>
            <a:r>
              <a:rPr lang="en-US" altLang="en-US" sz="2100" dirty="0">
                <a:solidFill>
                  <a:srgbClr val="000000"/>
                </a:solidFill>
              </a:rPr>
              <a:t>You might omit the </a:t>
            </a:r>
            <a:r>
              <a:rPr lang="en-US" altLang="en-US" sz="2100" i="1" dirty="0">
                <a:solidFill>
                  <a:srgbClr val="000000"/>
                </a:solidFill>
              </a:rPr>
              <a:t>initialization </a:t>
            </a:r>
            <a:r>
              <a:rPr lang="en-US" altLang="en-US" sz="2100" dirty="0">
                <a:solidFill>
                  <a:srgbClr val="000000"/>
                </a:solidFill>
              </a:rPr>
              <a:t>expression if the program initializes the control variable before the loop. </a:t>
            </a:r>
          </a:p>
          <a:p>
            <a:pPr lvl="1" eaLnBrk="1" hangingPunct="1">
              <a:lnSpc>
                <a:spcPct val="90000"/>
              </a:lnSpc>
            </a:pPr>
            <a:r>
              <a:rPr lang="en-US" altLang="en-US" sz="2100" dirty="0">
                <a:solidFill>
                  <a:srgbClr val="000000"/>
                </a:solidFill>
              </a:rPr>
              <a:t>You might omit the </a:t>
            </a:r>
            <a:r>
              <a:rPr lang="en-US" altLang="en-US" sz="2100" i="1" dirty="0">
                <a:solidFill>
                  <a:srgbClr val="000000"/>
                </a:solidFill>
              </a:rPr>
              <a:t>increment </a:t>
            </a:r>
            <a:r>
              <a:rPr lang="en-US" altLang="en-US" sz="2100" dirty="0">
                <a:solidFill>
                  <a:srgbClr val="000000"/>
                </a:solidFill>
              </a:rPr>
              <a:t>if the program calculates it with statements in the loop’s body or if no increment is needed. </a:t>
            </a:r>
          </a:p>
          <a:p>
            <a:pPr eaLnBrk="1" hangingPunct="1">
              <a:lnSpc>
                <a:spcPct val="90000"/>
              </a:lnSpc>
            </a:pPr>
            <a:r>
              <a:rPr lang="en-US" altLang="en-US" sz="2500" dirty="0">
                <a:solidFill>
                  <a:srgbClr val="000000"/>
                </a:solidFill>
              </a:rPr>
              <a:t>The increment expression in a </a:t>
            </a:r>
            <a:r>
              <a:rPr lang="en-US" altLang="en-US" sz="2500" dirty="0">
                <a:solidFill>
                  <a:srgbClr val="000000"/>
                </a:solidFill>
                <a:latin typeface="Consolas" panose="020B0609020204030204" pitchFamily="49" charset="0"/>
              </a:rPr>
              <a:t>for</a:t>
            </a:r>
            <a:r>
              <a:rPr lang="en-US" altLang="en-US" sz="2500" dirty="0">
                <a:solidFill>
                  <a:srgbClr val="000000"/>
                </a:solidFill>
              </a:rPr>
              <a:t> acts as if it were a standalone statement at the end of the </a:t>
            </a:r>
            <a:r>
              <a:rPr lang="en-US" altLang="en-US" sz="2500" dirty="0" err="1">
                <a:solidFill>
                  <a:srgbClr val="000000"/>
                </a:solidFill>
                <a:latin typeface="Consolas" panose="020B0609020204030204" pitchFamily="49" charset="0"/>
              </a:rPr>
              <a:t>for</a:t>
            </a:r>
            <a:r>
              <a:rPr lang="en-US" altLang="en-US" sz="2500" dirty="0" err="1">
                <a:solidFill>
                  <a:srgbClr val="000000"/>
                </a:solidFill>
              </a:rPr>
              <a:t>’s</a:t>
            </a:r>
            <a:r>
              <a:rPr lang="en-US" altLang="en-US" sz="2500" dirty="0">
                <a:solidFill>
                  <a:srgbClr val="000000"/>
                </a:solidFill>
              </a:rPr>
              <a:t> body, so </a:t>
            </a:r>
          </a:p>
          <a:p>
            <a:pPr lvl="2" eaLnBrk="1" hangingPunct="1">
              <a:lnSpc>
                <a:spcPct val="90000"/>
              </a:lnSpc>
              <a:buFont typeface="Wingdings 2" panose="05020102010507070707" pitchFamily="18" charset="2"/>
              <a:buNone/>
            </a:pPr>
            <a:r>
              <a:rPr lang="en-US" altLang="en-US" sz="1900" dirty="0">
                <a:solidFill>
                  <a:srgbClr val="000000"/>
                </a:solidFill>
                <a:latin typeface="Consolas" panose="020B0609020204030204" pitchFamily="49" charset="0"/>
              </a:rPr>
              <a:t>	counter = counter + </a:t>
            </a:r>
            <a:r>
              <a:rPr lang="en-US" altLang="en-US" sz="1900" dirty="0">
                <a:solidFill>
                  <a:srgbClr val="128AFF"/>
                </a:solidFill>
                <a:latin typeface="Consolas" panose="020B0609020204030204" pitchFamily="49" charset="0"/>
              </a:rPr>
              <a:t>1</a:t>
            </a:r>
            <a:br>
              <a:rPr lang="en-US" altLang="en-US" sz="1900" dirty="0">
                <a:solidFill>
                  <a:srgbClr val="128AFF"/>
                </a:solidFill>
                <a:latin typeface="Consolas" panose="020B0609020204030204" pitchFamily="49" charset="0"/>
              </a:rPr>
            </a:br>
            <a:r>
              <a:rPr lang="en-US" altLang="en-US" sz="1900" dirty="0">
                <a:solidFill>
                  <a:srgbClr val="000000"/>
                </a:solidFill>
                <a:latin typeface="Consolas" panose="020B0609020204030204" pitchFamily="49" charset="0"/>
              </a:rPr>
              <a:t>counter += </a:t>
            </a:r>
            <a:r>
              <a:rPr lang="en-US" altLang="en-US" sz="1900" dirty="0">
                <a:solidFill>
                  <a:srgbClr val="128AFF"/>
                </a:solidFill>
                <a:latin typeface="Consolas" panose="020B0609020204030204" pitchFamily="49" charset="0"/>
              </a:rPr>
              <a:t>1</a:t>
            </a:r>
            <a:br>
              <a:rPr lang="en-US" altLang="en-US" sz="1900" dirty="0">
                <a:solidFill>
                  <a:srgbClr val="128AFF"/>
                </a:solidFill>
                <a:latin typeface="Consolas" panose="020B0609020204030204" pitchFamily="49" charset="0"/>
              </a:rPr>
            </a:br>
            <a:r>
              <a:rPr lang="en-US" altLang="en-US" sz="1900" dirty="0">
                <a:solidFill>
                  <a:srgbClr val="000000"/>
                </a:solidFill>
                <a:latin typeface="Consolas" panose="020B0609020204030204" pitchFamily="49" charset="0"/>
              </a:rPr>
              <a:t>++counter</a:t>
            </a:r>
            <a:br>
              <a:rPr lang="en-US" altLang="en-US" sz="1900" dirty="0">
                <a:solidFill>
                  <a:srgbClr val="000000"/>
                </a:solidFill>
                <a:latin typeface="Consolas" panose="020B0609020204030204" pitchFamily="49" charset="0"/>
              </a:rPr>
            </a:br>
            <a:r>
              <a:rPr lang="en-US" altLang="en-US" sz="1900" dirty="0" err="1">
                <a:solidFill>
                  <a:srgbClr val="000000"/>
                </a:solidFill>
                <a:latin typeface="Consolas" panose="020B0609020204030204" pitchFamily="49" charset="0"/>
              </a:rPr>
              <a:t>counter</a:t>
            </a:r>
            <a:r>
              <a:rPr lang="en-US" altLang="en-US" sz="19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500" dirty="0">
                <a:solidFill>
                  <a:srgbClr val="000000"/>
                </a:solidFill>
              </a:rPr>
              <a:t>	are equivalent increment expressions in a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a:t>
            </a:r>
          </a:p>
        </p:txBody>
      </p:sp>
      <p:sp>
        <p:nvSpPr>
          <p:cNvPr id="4" name="Footer Placeholder 3">
            <a:extLst>
              <a:ext uri="{FF2B5EF4-FFF2-40B4-BE49-F238E27FC236}">
                <a16:creationId xmlns:a16="http://schemas.microsoft.com/office/drawing/2014/main" id="{5C06EB9F-06D0-49B3-BADD-FC7065F8BBA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1337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8">
            <a:extLst>
              <a:ext uri="{FF2B5EF4-FFF2-40B4-BE49-F238E27FC236}">
                <a16:creationId xmlns:a16="http://schemas.microsoft.com/office/drawing/2014/main" id="{AB76E260-CF40-4EA1-8C52-BC6A6464D2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20825"/>
            <a:ext cx="12192000" cy="3814763"/>
          </a:xfrm>
          <a:prstGeom prst="rect">
            <a:avLst/>
          </a:prstGeom>
        </p:spPr>
      </p:pic>
      <p:sp>
        <p:nvSpPr>
          <p:cNvPr id="2" name="Footer Placeholder 1">
            <a:extLst>
              <a:ext uri="{FF2B5EF4-FFF2-40B4-BE49-F238E27FC236}">
                <a16:creationId xmlns:a16="http://schemas.microsoft.com/office/drawing/2014/main" id="{990312D8-EC7A-43ED-A7DB-2EFD40628E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1331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9">
            <a:extLst>
              <a:ext uri="{FF2B5EF4-FFF2-40B4-BE49-F238E27FC236}">
                <a16:creationId xmlns:a16="http://schemas.microsoft.com/office/drawing/2014/main" id="{6243771D-6267-4B24-9DFA-091C8BD77FE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2113"/>
            <a:ext cx="12192000" cy="6072187"/>
          </a:xfrm>
          <a:prstGeom prst="rect">
            <a:avLst/>
          </a:prstGeom>
        </p:spPr>
      </p:pic>
      <p:sp>
        <p:nvSpPr>
          <p:cNvPr id="2" name="Footer Placeholder 1">
            <a:extLst>
              <a:ext uri="{FF2B5EF4-FFF2-40B4-BE49-F238E27FC236}">
                <a16:creationId xmlns:a16="http://schemas.microsoft.com/office/drawing/2014/main" id="{47FB1820-8769-465A-8744-5F397E6C87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895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FBB8-95FA-424B-AC64-6A169DF5667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34819" name="Text Placeholder 2">
            <a:extLst>
              <a:ext uri="{FF2B5EF4-FFF2-40B4-BE49-F238E27FC236}">
                <a16:creationId xmlns:a16="http://schemas.microsoft.com/office/drawing/2014/main" id="{6633234B-DD2D-46C5-8B7C-B4459DF6B4F7}"/>
              </a:ext>
            </a:extLst>
          </p:cNvPr>
          <p:cNvSpPr>
            <a:spLocks noGrp="1"/>
          </p:cNvSpPr>
          <p:nvPr>
            <p:ph type="body" idx="1"/>
          </p:nvPr>
        </p:nvSpPr>
        <p:spPr/>
        <p:txBody>
          <a:bodyPr/>
          <a:lstStyle/>
          <a:p>
            <a:pPr eaLnBrk="1" hangingPunct="1"/>
            <a:r>
              <a:rPr lang="en-US" altLang="en-US" dirty="0">
                <a:solidFill>
                  <a:srgbClr val="000000"/>
                </a:solidFill>
              </a:rPr>
              <a:t>The initialization, loop-continuation condition and increment can contain arithmetic expressions. </a:t>
            </a:r>
          </a:p>
          <a:p>
            <a:pPr eaLnBrk="1" hangingPunct="1"/>
            <a:r>
              <a:rPr lang="en-US" altLang="en-US" dirty="0">
                <a:solidFill>
                  <a:srgbClr val="000000"/>
                </a:solidFill>
              </a:rPr>
              <a:t>For example, assume that </a:t>
            </a:r>
            <a:r>
              <a:rPr lang="en-US" altLang="en-US" dirty="0">
                <a:solidFill>
                  <a:srgbClr val="000000"/>
                </a:solidFill>
                <a:latin typeface="Consolas" panose="020B0609020204030204" pitchFamily="49" charset="0"/>
              </a:rPr>
              <a:t>x</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2</a:t>
            </a:r>
            <a:r>
              <a:rPr lang="en-US" altLang="en-US" dirty="0">
                <a:solidFill>
                  <a:srgbClr val="000000"/>
                </a:solidFill>
              </a:rPr>
              <a:t> and </a:t>
            </a:r>
            <a:r>
              <a:rPr lang="en-US" altLang="en-US" dirty="0">
                <a:solidFill>
                  <a:srgbClr val="000000"/>
                </a:solidFill>
                <a:latin typeface="Consolas" panose="020B0609020204030204" pitchFamily="49" charset="0"/>
              </a:rPr>
              <a:t>y</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10</a:t>
            </a:r>
            <a:r>
              <a:rPr lang="en-US" altLang="en-US" dirty="0">
                <a:solidFill>
                  <a:srgbClr val="000000"/>
                </a:solidFill>
              </a:rPr>
              <a:t>. If </a:t>
            </a:r>
            <a:r>
              <a:rPr lang="en-US" altLang="en-US" dirty="0">
                <a:solidFill>
                  <a:srgbClr val="000000"/>
                </a:solidFill>
                <a:latin typeface="Consolas" panose="020B0609020204030204" pitchFamily="49" charset="0"/>
              </a:rPr>
              <a:t>x</a:t>
            </a:r>
            <a:r>
              <a:rPr lang="en-US" altLang="en-US" dirty="0">
                <a:solidFill>
                  <a:srgbClr val="000000"/>
                </a:solidFill>
              </a:rPr>
              <a:t> and </a:t>
            </a:r>
            <a:r>
              <a:rPr lang="en-US" altLang="en-US" dirty="0">
                <a:solidFill>
                  <a:srgbClr val="000000"/>
                </a:solidFill>
                <a:latin typeface="Consolas" panose="020B0609020204030204" pitchFamily="49" charset="0"/>
              </a:rPr>
              <a:t>y</a:t>
            </a:r>
            <a:r>
              <a:rPr lang="en-US" altLang="en-US" dirty="0">
                <a:solidFill>
                  <a:srgbClr val="000000"/>
                </a:solidFill>
              </a:rPr>
              <a:t> are not modified in the body of the loop, the statement</a:t>
            </a:r>
          </a:p>
          <a:p>
            <a:pPr lvl="2" eaLnBrk="1" hangingPunct="1">
              <a:buFont typeface="Wingdings 2" panose="05020102010507070707" pitchFamily="18" charset="2"/>
              <a:buNone/>
            </a:pPr>
            <a:r>
              <a:rPr lang="es-ES" altLang="en-US" dirty="0">
                <a:solidFill>
                  <a:srgbClr val="0000FF"/>
                </a:solidFill>
                <a:latin typeface="Consolas" panose="020B0609020204030204" pitchFamily="49" charset="0"/>
              </a:rPr>
              <a:t>	</a:t>
            </a:r>
            <a:r>
              <a:rPr lang="es-ES" altLang="en-US" dirty="0" err="1">
                <a:solidFill>
                  <a:srgbClr val="0000FF"/>
                </a:solidFill>
                <a:latin typeface="Consolas" panose="020B0609020204030204" pitchFamily="49" charset="0"/>
              </a:rPr>
              <a:t>for</a:t>
            </a:r>
            <a:r>
              <a:rPr lang="es-ES" altLang="en-US" dirty="0">
                <a:solidFill>
                  <a:srgbClr val="000000"/>
                </a:solidFill>
                <a:latin typeface="Consolas" panose="020B0609020204030204" pitchFamily="49" charset="0"/>
              </a:rPr>
              <a:t> (</a:t>
            </a:r>
            <a:r>
              <a:rPr lang="es-ES" altLang="en-US" dirty="0" err="1">
                <a:solidFill>
                  <a:srgbClr val="0000FF"/>
                </a:solidFill>
                <a:latin typeface="Consolas" panose="020B0609020204030204" pitchFamily="49" charset="0"/>
              </a:rPr>
              <a:t>int</a:t>
            </a:r>
            <a:r>
              <a:rPr lang="es-ES" altLang="en-US" dirty="0">
                <a:solidFill>
                  <a:srgbClr val="000000"/>
                </a:solidFill>
                <a:latin typeface="Consolas" panose="020B0609020204030204" pitchFamily="49" charset="0"/>
              </a:rPr>
              <a:t> j = x; j &lt;= </a:t>
            </a:r>
            <a:r>
              <a:rPr lang="es-ES" altLang="en-US" dirty="0">
                <a:solidFill>
                  <a:srgbClr val="128AFF"/>
                </a:solidFill>
                <a:latin typeface="Consolas" panose="020B0609020204030204" pitchFamily="49" charset="0"/>
              </a:rPr>
              <a:t>4</a:t>
            </a:r>
            <a:r>
              <a:rPr lang="es-ES" altLang="en-US" dirty="0">
                <a:solidFill>
                  <a:srgbClr val="000000"/>
                </a:solidFill>
                <a:latin typeface="Consolas" panose="020B0609020204030204" pitchFamily="49" charset="0"/>
              </a:rPr>
              <a:t> * x * y; j += y / x)</a:t>
            </a:r>
          </a:p>
          <a:p>
            <a:pPr eaLnBrk="1" hangingPunct="1"/>
            <a:r>
              <a:rPr lang="en-US" altLang="en-US" dirty="0">
                <a:solidFill>
                  <a:srgbClr val="000000"/>
                </a:solidFill>
              </a:rPr>
              <a:t>is equivalent to the statement</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for</a:t>
            </a:r>
            <a:r>
              <a:rPr lang="en-US" altLang="en-US" dirty="0">
                <a:solidFill>
                  <a:srgbClr val="000000"/>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j = </a:t>
            </a:r>
            <a:r>
              <a:rPr lang="en-US" altLang="en-US" dirty="0">
                <a:solidFill>
                  <a:srgbClr val="128AFF"/>
                </a:solidFill>
                <a:latin typeface="Consolas" panose="020B0609020204030204" pitchFamily="49" charset="0"/>
              </a:rPr>
              <a:t>2</a:t>
            </a:r>
            <a:r>
              <a:rPr lang="en-US" altLang="en-US" dirty="0">
                <a:solidFill>
                  <a:srgbClr val="000000"/>
                </a:solidFill>
                <a:latin typeface="Consolas" panose="020B0609020204030204" pitchFamily="49" charset="0"/>
              </a:rPr>
              <a:t>; j &lt;= </a:t>
            </a:r>
            <a:r>
              <a:rPr lang="en-US" altLang="en-US" dirty="0">
                <a:solidFill>
                  <a:srgbClr val="128AFF"/>
                </a:solidFill>
                <a:latin typeface="Consolas" panose="020B0609020204030204" pitchFamily="49" charset="0"/>
              </a:rPr>
              <a:t>80</a:t>
            </a:r>
            <a:r>
              <a:rPr lang="en-US" altLang="en-US" dirty="0">
                <a:solidFill>
                  <a:srgbClr val="000000"/>
                </a:solidFill>
                <a:latin typeface="Consolas" panose="020B0609020204030204" pitchFamily="49" charset="0"/>
              </a:rPr>
              <a:t>; j += </a:t>
            </a:r>
            <a:r>
              <a:rPr lang="en-US" altLang="en-US" dirty="0">
                <a:solidFill>
                  <a:srgbClr val="128AFF"/>
                </a:solidFill>
                <a:latin typeface="Consolas" panose="020B0609020204030204" pitchFamily="49" charset="0"/>
              </a:rPr>
              <a:t>5</a:t>
            </a:r>
            <a:r>
              <a:rPr lang="en-US" altLang="en-US" dirty="0">
                <a:solidFill>
                  <a:srgbClr val="000000"/>
                </a:solidFill>
                <a:latin typeface="Consolas" panose="020B0609020204030204" pitchFamily="49" charset="0"/>
              </a:rPr>
              <a:t>)</a:t>
            </a:r>
          </a:p>
          <a:p>
            <a:pPr eaLnBrk="1" hangingPunct="1"/>
            <a:r>
              <a:rPr lang="en-US" altLang="en-US" dirty="0">
                <a:solidFill>
                  <a:srgbClr val="000000"/>
                </a:solidFill>
              </a:rPr>
              <a:t>The increment of a </a:t>
            </a:r>
            <a:r>
              <a:rPr lang="en-US" altLang="en-US" dirty="0">
                <a:solidFill>
                  <a:srgbClr val="000000"/>
                </a:solidFill>
                <a:latin typeface="Consolas" panose="020B0609020204030204" pitchFamily="49" charset="0"/>
              </a:rPr>
              <a:t>for</a:t>
            </a:r>
            <a:r>
              <a:rPr lang="en-US" altLang="en-US" dirty="0">
                <a:solidFill>
                  <a:srgbClr val="000000"/>
                </a:solidFill>
              </a:rPr>
              <a:t> statement may be </a:t>
            </a:r>
            <a:r>
              <a:rPr lang="en-US" altLang="en-US" i="1" dirty="0">
                <a:solidFill>
                  <a:srgbClr val="000000"/>
                </a:solidFill>
              </a:rPr>
              <a:t>negative</a:t>
            </a:r>
            <a:r>
              <a:rPr lang="en-US" altLang="en-US" dirty="0">
                <a:solidFill>
                  <a:srgbClr val="000000"/>
                </a:solidFill>
              </a:rPr>
              <a:t>, in which case it’s a decrement, and the loop counts </a:t>
            </a:r>
            <a:r>
              <a:rPr lang="en-US" altLang="en-US" i="1" dirty="0">
                <a:solidFill>
                  <a:srgbClr val="000000"/>
                </a:solidFill>
              </a:rPr>
              <a:t>downward</a:t>
            </a:r>
            <a:r>
              <a:rPr lang="en-US" altLang="en-US" dirty="0">
                <a:solidFill>
                  <a:srgbClr val="000000"/>
                </a:solidFill>
              </a:rPr>
              <a:t>. </a:t>
            </a:r>
          </a:p>
        </p:txBody>
      </p:sp>
      <p:sp>
        <p:nvSpPr>
          <p:cNvPr id="4" name="Footer Placeholder 3">
            <a:extLst>
              <a:ext uri="{FF2B5EF4-FFF2-40B4-BE49-F238E27FC236}">
                <a16:creationId xmlns:a16="http://schemas.microsoft.com/office/drawing/2014/main" id="{BD8ACF06-7D23-4F61-A9AC-3D2C05DF381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85236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0">
            <a:extLst>
              <a:ext uri="{FF2B5EF4-FFF2-40B4-BE49-F238E27FC236}">
                <a16:creationId xmlns:a16="http://schemas.microsoft.com/office/drawing/2014/main" id="{44D7A9F9-D1F4-44CF-947B-AE38C542A5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31963"/>
            <a:ext cx="12192000" cy="3392487"/>
          </a:xfrm>
          <a:prstGeom prst="rect">
            <a:avLst/>
          </a:prstGeom>
        </p:spPr>
      </p:pic>
      <p:sp>
        <p:nvSpPr>
          <p:cNvPr id="2" name="Footer Placeholder 1">
            <a:extLst>
              <a:ext uri="{FF2B5EF4-FFF2-40B4-BE49-F238E27FC236}">
                <a16:creationId xmlns:a16="http://schemas.microsoft.com/office/drawing/2014/main" id="{DB52807A-D7C1-4B6A-ADB2-A5EB37599B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672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3">
            <a:extLst>
              <a:ext uri="{FF2B5EF4-FFF2-40B4-BE49-F238E27FC236}">
                <a16:creationId xmlns:a16="http://schemas.microsoft.com/office/drawing/2014/main" id="{E1BAFFAB-49BE-4BBA-AFF6-8344364F60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9863"/>
            <a:ext cx="12192000" cy="6518275"/>
          </a:xfrm>
          <a:prstGeom prst="rect">
            <a:avLst/>
          </a:prstGeom>
        </p:spPr>
      </p:pic>
      <p:sp>
        <p:nvSpPr>
          <p:cNvPr id="2" name="Footer Placeholder 1">
            <a:extLst>
              <a:ext uri="{FF2B5EF4-FFF2-40B4-BE49-F238E27FC236}">
                <a16:creationId xmlns:a16="http://schemas.microsoft.com/office/drawing/2014/main" id="{859308E7-0911-42E7-8759-610F08299F7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1303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1">
            <a:extLst>
              <a:ext uri="{FF2B5EF4-FFF2-40B4-BE49-F238E27FC236}">
                <a16:creationId xmlns:a16="http://schemas.microsoft.com/office/drawing/2014/main" id="{75C46733-62DB-4AB3-AB25-C0FE30EDED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8925" cy="6858000"/>
          </a:xfrm>
          <a:prstGeom prst="rect">
            <a:avLst/>
          </a:prstGeom>
        </p:spPr>
      </p:pic>
      <p:sp>
        <p:nvSpPr>
          <p:cNvPr id="2" name="Footer Placeholder 1">
            <a:extLst>
              <a:ext uri="{FF2B5EF4-FFF2-40B4-BE49-F238E27FC236}">
                <a16:creationId xmlns:a16="http://schemas.microsoft.com/office/drawing/2014/main" id="{D5A1D1D8-665A-464E-9FF8-86E97B39A02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5965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ABCD-77A5-4B5E-BBB8-A134D934995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a:t>
            </a:r>
          </a:p>
        </p:txBody>
      </p:sp>
      <p:sp>
        <p:nvSpPr>
          <p:cNvPr id="37891" name="Text Placeholder 2">
            <a:extLst>
              <a:ext uri="{FF2B5EF4-FFF2-40B4-BE49-F238E27FC236}">
                <a16:creationId xmlns:a16="http://schemas.microsoft.com/office/drawing/2014/main" id="{DA6259DC-7797-4852-AD07-6A3D9C4F2631}"/>
              </a:ext>
            </a:extLst>
          </p:cNvPr>
          <p:cNvSpPr>
            <a:spLocks noGrp="1"/>
          </p:cNvSpPr>
          <p:nvPr>
            <p:ph type="body" idx="1"/>
          </p:nvPr>
        </p:nvSpPr>
        <p:spPr/>
        <p:txBody>
          <a:bodyPr/>
          <a:lstStyle/>
          <a:p>
            <a:pPr eaLnBrk="1" hangingPunct="1"/>
            <a:r>
              <a:rPr lang="en-US" altLang="en-US" dirty="0">
                <a:solidFill>
                  <a:srgbClr val="000000"/>
                </a:solidFill>
              </a:rPr>
              <a:t>a)Vary the control variable from </a:t>
            </a:r>
            <a:r>
              <a:rPr lang="en-US" altLang="en-US" dirty="0">
                <a:solidFill>
                  <a:srgbClr val="000000"/>
                </a:solidFill>
                <a:latin typeface="Consolas" panose="020B0609020204030204" pitchFamily="49" charset="0"/>
              </a:rPr>
              <a:t>1</a:t>
            </a:r>
            <a:r>
              <a:rPr lang="en-US" altLang="en-US" dirty="0">
                <a:solidFill>
                  <a:srgbClr val="000000"/>
                </a:solidFill>
              </a:rPr>
              <a:t> to </a:t>
            </a:r>
            <a:r>
              <a:rPr lang="en-US" altLang="en-US" dirty="0">
                <a:solidFill>
                  <a:srgbClr val="000000"/>
                </a:solidFill>
                <a:latin typeface="Consolas" panose="020B0609020204030204" pitchFamily="49" charset="0"/>
              </a:rPr>
              <a:t>100</a:t>
            </a:r>
            <a:r>
              <a:rPr lang="en-US" altLang="en-US" dirty="0">
                <a:solidFill>
                  <a:srgbClr val="000000"/>
                </a:solidFill>
              </a:rPr>
              <a:t> in increments of </a:t>
            </a:r>
            <a:r>
              <a:rPr lang="en-US" altLang="en-US" dirty="0">
                <a:solidFill>
                  <a:srgbClr val="000000"/>
                </a:solidFill>
                <a:latin typeface="Consolas" panose="020B0609020204030204" pitchFamily="49" charset="0"/>
              </a:rPr>
              <a:t>1</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100</a:t>
            </a:r>
            <a:r>
              <a:rPr lang="nn-NO" altLang="en-US" dirty="0">
                <a:solidFill>
                  <a:srgbClr val="000000"/>
                </a:solidFill>
                <a:latin typeface="Consolas" panose="020B0609020204030204" pitchFamily="49" charset="0"/>
              </a:rPr>
              <a:t>; i++)</a:t>
            </a:r>
          </a:p>
          <a:p>
            <a:pPr eaLnBrk="1" hangingPunct="1"/>
            <a:r>
              <a:rPr lang="en-US" altLang="en-US" dirty="0">
                <a:solidFill>
                  <a:srgbClr val="000000"/>
                </a:solidFill>
              </a:rPr>
              <a:t>b)Vary the control variable from </a:t>
            </a:r>
            <a:r>
              <a:rPr lang="en-US" altLang="en-US" dirty="0">
                <a:solidFill>
                  <a:srgbClr val="000000"/>
                </a:solidFill>
                <a:latin typeface="Consolas" panose="020B0609020204030204" pitchFamily="49" charset="0"/>
              </a:rPr>
              <a:t>100</a:t>
            </a:r>
            <a:r>
              <a:rPr lang="en-US" altLang="en-US" dirty="0">
                <a:solidFill>
                  <a:srgbClr val="000000"/>
                </a:solidFill>
              </a:rPr>
              <a:t> to </a:t>
            </a:r>
            <a:r>
              <a:rPr lang="en-US" altLang="en-US" dirty="0">
                <a:solidFill>
                  <a:srgbClr val="000000"/>
                </a:solidFill>
                <a:latin typeface="Consolas" panose="020B0609020204030204" pitchFamily="49" charset="0"/>
              </a:rPr>
              <a:t>1</a:t>
            </a:r>
            <a:r>
              <a:rPr lang="en-US" altLang="en-US" dirty="0">
                <a:solidFill>
                  <a:srgbClr val="000000"/>
                </a:solidFill>
              </a:rPr>
              <a:t> in decrements of </a:t>
            </a:r>
            <a:r>
              <a:rPr lang="en-US" altLang="en-US" dirty="0">
                <a:solidFill>
                  <a:srgbClr val="000000"/>
                </a:solidFill>
                <a:latin typeface="Consolas" panose="020B0609020204030204" pitchFamily="49" charset="0"/>
              </a:rPr>
              <a:t>1</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100</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1</a:t>
            </a:r>
            <a:r>
              <a:rPr lang="nn-NO" altLang="en-US" dirty="0">
                <a:solidFill>
                  <a:srgbClr val="000000"/>
                </a:solidFill>
                <a:latin typeface="Consolas" panose="020B0609020204030204" pitchFamily="49" charset="0"/>
              </a:rPr>
              <a:t>; i--)</a:t>
            </a:r>
          </a:p>
          <a:p>
            <a:pPr eaLnBrk="1" hangingPunct="1"/>
            <a:r>
              <a:rPr lang="en-US" altLang="en-US" dirty="0">
                <a:solidFill>
                  <a:srgbClr val="000000"/>
                </a:solidFill>
              </a:rPr>
              <a:t>c)Vary the control variable from </a:t>
            </a:r>
            <a:r>
              <a:rPr lang="en-US" altLang="en-US" dirty="0">
                <a:solidFill>
                  <a:srgbClr val="000000"/>
                </a:solidFill>
                <a:latin typeface="Consolas" panose="020B0609020204030204" pitchFamily="49" charset="0"/>
              </a:rPr>
              <a:t>7</a:t>
            </a:r>
            <a:r>
              <a:rPr lang="en-US" altLang="en-US" dirty="0">
                <a:solidFill>
                  <a:srgbClr val="000000"/>
                </a:solidFill>
              </a:rPr>
              <a:t> to </a:t>
            </a:r>
            <a:r>
              <a:rPr lang="en-US" altLang="en-US" dirty="0">
                <a:solidFill>
                  <a:srgbClr val="000000"/>
                </a:solidFill>
                <a:latin typeface="Consolas" panose="020B0609020204030204" pitchFamily="49" charset="0"/>
              </a:rPr>
              <a:t>77</a:t>
            </a:r>
            <a:r>
              <a:rPr lang="en-US" altLang="en-US" dirty="0">
                <a:solidFill>
                  <a:srgbClr val="000000"/>
                </a:solidFill>
              </a:rPr>
              <a:t> in increments of </a:t>
            </a:r>
            <a:r>
              <a:rPr lang="en-US" altLang="en-US" dirty="0">
                <a:solidFill>
                  <a:srgbClr val="000000"/>
                </a:solidFill>
                <a:latin typeface="Consolas" panose="020B0609020204030204" pitchFamily="49" charset="0"/>
              </a:rPr>
              <a:t>7</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7</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77</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7</a:t>
            </a:r>
            <a:r>
              <a:rPr lang="nn-NO" altLang="en-US" dirty="0">
                <a:solidFill>
                  <a:srgbClr val="000000"/>
                </a:solidFill>
                <a:latin typeface="Consolas" panose="020B0609020204030204" pitchFamily="49" charset="0"/>
              </a:rPr>
              <a:t>)</a:t>
            </a:r>
          </a:p>
          <a:p>
            <a:pPr marL="800100" lvl="3" indent="-342900"/>
            <a:endParaRPr lang="nn-NO" altLang="en-US" dirty="0">
              <a:solidFill>
                <a:srgbClr val="000000"/>
              </a:solidFill>
              <a:latin typeface="Consolas" panose="020B0609020204030204" pitchFamily="49" charset="0"/>
            </a:endParaRP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p>
        </p:txBody>
      </p:sp>
      <p:sp>
        <p:nvSpPr>
          <p:cNvPr id="4" name="Footer Placeholder 3">
            <a:extLst>
              <a:ext uri="{FF2B5EF4-FFF2-40B4-BE49-F238E27FC236}">
                <a16:creationId xmlns:a16="http://schemas.microsoft.com/office/drawing/2014/main" id="{8EE5AE80-CDB6-4474-B3CD-65E0E818A88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2424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A7A6-9B46-4FC7-AB19-509D82C18E2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38915" name="Text Placeholder 2">
            <a:extLst>
              <a:ext uri="{FF2B5EF4-FFF2-40B4-BE49-F238E27FC236}">
                <a16:creationId xmlns:a16="http://schemas.microsoft.com/office/drawing/2014/main" id="{1D21A435-D4C7-412B-A5BB-AED5D80F69BE}"/>
              </a:ext>
            </a:extLst>
          </p:cNvPr>
          <p:cNvSpPr>
            <a:spLocks noGrp="1"/>
          </p:cNvSpPr>
          <p:nvPr>
            <p:ph type="body" idx="1"/>
          </p:nvPr>
        </p:nvSpPr>
        <p:spPr/>
        <p:txBody>
          <a:bodyPr/>
          <a:lstStyle/>
          <a:p>
            <a:pPr eaLnBrk="1" hangingPunct="1"/>
            <a:r>
              <a:rPr lang="en-US" altLang="en-US" dirty="0">
                <a:solidFill>
                  <a:srgbClr val="000000"/>
                </a:solidFill>
              </a:rPr>
              <a:t>d)Vary the control variable from </a:t>
            </a:r>
            <a:r>
              <a:rPr lang="en-US" altLang="en-US" dirty="0">
                <a:solidFill>
                  <a:srgbClr val="000000"/>
                </a:solidFill>
                <a:latin typeface="Consolas" panose="020B0609020204030204" pitchFamily="49" charset="0"/>
              </a:rPr>
              <a:t>20</a:t>
            </a:r>
            <a:r>
              <a:rPr lang="en-US" altLang="en-US" dirty="0">
                <a:solidFill>
                  <a:srgbClr val="000000"/>
                </a:solidFill>
              </a:rPr>
              <a:t> to </a:t>
            </a:r>
            <a:r>
              <a:rPr lang="en-US" altLang="en-US" dirty="0">
                <a:solidFill>
                  <a:srgbClr val="000000"/>
                </a:solidFill>
                <a:latin typeface="Consolas" panose="020B0609020204030204" pitchFamily="49" charset="0"/>
              </a:rPr>
              <a:t>2</a:t>
            </a:r>
            <a:r>
              <a:rPr lang="en-US" altLang="en-US" dirty="0">
                <a:solidFill>
                  <a:srgbClr val="000000"/>
                </a:solidFill>
              </a:rPr>
              <a:t> in decrements of </a:t>
            </a:r>
            <a:r>
              <a:rPr lang="en-US" altLang="en-US" dirty="0">
                <a:solidFill>
                  <a:srgbClr val="000000"/>
                </a:solidFill>
                <a:latin typeface="Consolas" panose="020B0609020204030204" pitchFamily="49" charset="0"/>
              </a:rPr>
              <a:t>2</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20</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a:t>
            </a:r>
          </a:p>
          <a:p>
            <a:pPr eaLnBrk="1" hangingPunct="1"/>
            <a:r>
              <a:rPr lang="en-US" altLang="en-US" dirty="0">
                <a:solidFill>
                  <a:srgbClr val="000000"/>
                </a:solidFill>
              </a:rPr>
              <a:t>e)Vary the control variable over the values </a:t>
            </a:r>
            <a:r>
              <a:rPr lang="en-US" altLang="en-US" dirty="0">
                <a:solidFill>
                  <a:srgbClr val="000000"/>
                </a:solidFill>
                <a:latin typeface="Consolas" panose="020B0609020204030204" pitchFamily="49" charset="0"/>
              </a:rPr>
              <a:t>2</a:t>
            </a:r>
            <a:r>
              <a:rPr lang="en-US" altLang="en-US" dirty="0">
                <a:solidFill>
                  <a:srgbClr val="000000"/>
                </a:solidFill>
              </a:rPr>
              <a:t>, </a:t>
            </a:r>
            <a:r>
              <a:rPr lang="en-US" altLang="en-US" dirty="0">
                <a:solidFill>
                  <a:srgbClr val="000000"/>
                </a:solidFill>
                <a:latin typeface="Consolas" panose="020B0609020204030204" pitchFamily="49" charset="0"/>
              </a:rPr>
              <a:t>5</a:t>
            </a:r>
            <a:r>
              <a:rPr lang="en-US" altLang="en-US" dirty="0">
                <a:solidFill>
                  <a:srgbClr val="000000"/>
                </a:solidFill>
              </a:rPr>
              <a:t>, </a:t>
            </a:r>
            <a:r>
              <a:rPr lang="en-US" altLang="en-US" dirty="0">
                <a:solidFill>
                  <a:srgbClr val="000000"/>
                </a:solidFill>
                <a:latin typeface="Consolas" panose="020B0609020204030204" pitchFamily="49" charset="0"/>
              </a:rPr>
              <a:t>8</a:t>
            </a:r>
            <a:r>
              <a:rPr lang="en-US" altLang="en-US" dirty="0">
                <a:solidFill>
                  <a:srgbClr val="000000"/>
                </a:solidFill>
              </a:rPr>
              <a:t>, </a:t>
            </a:r>
            <a:r>
              <a:rPr lang="en-US" altLang="en-US" dirty="0">
                <a:solidFill>
                  <a:srgbClr val="000000"/>
                </a:solidFill>
                <a:latin typeface="Consolas" panose="020B0609020204030204" pitchFamily="49" charset="0"/>
              </a:rPr>
              <a:t>11</a:t>
            </a:r>
            <a:r>
              <a:rPr lang="en-US" altLang="en-US" dirty="0">
                <a:solidFill>
                  <a:srgbClr val="000000"/>
                </a:solidFill>
              </a:rPr>
              <a:t>, </a:t>
            </a:r>
            <a:r>
              <a:rPr lang="en-US" altLang="en-US" dirty="0">
                <a:solidFill>
                  <a:srgbClr val="000000"/>
                </a:solidFill>
                <a:latin typeface="Consolas" panose="020B0609020204030204" pitchFamily="49" charset="0"/>
              </a:rPr>
              <a:t>14</a:t>
            </a:r>
            <a:r>
              <a:rPr lang="en-US" altLang="en-US" dirty="0">
                <a:solidFill>
                  <a:srgbClr val="000000"/>
                </a:solidFill>
              </a:rPr>
              <a:t>, </a:t>
            </a:r>
            <a:r>
              <a:rPr lang="en-US" altLang="en-US" dirty="0">
                <a:solidFill>
                  <a:srgbClr val="000000"/>
                </a:solidFill>
                <a:latin typeface="Consolas" panose="020B0609020204030204" pitchFamily="49" charset="0"/>
              </a:rPr>
              <a:t>17</a:t>
            </a:r>
            <a:r>
              <a:rPr lang="en-US" altLang="en-US" dirty="0">
                <a:solidFill>
                  <a:srgbClr val="000000"/>
                </a:solidFill>
              </a:rPr>
              <a:t>, </a:t>
            </a:r>
            <a:r>
              <a:rPr lang="en-US" altLang="en-US" dirty="0">
                <a:solidFill>
                  <a:srgbClr val="000000"/>
                </a:solidFill>
                <a:latin typeface="Consolas" panose="020B0609020204030204" pitchFamily="49" charset="0"/>
              </a:rPr>
              <a:t>20</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20</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3</a:t>
            </a:r>
            <a:r>
              <a:rPr lang="nn-NO" altLang="en-US" dirty="0">
                <a:solidFill>
                  <a:srgbClr val="000000"/>
                </a:solidFill>
                <a:latin typeface="Consolas" panose="020B0609020204030204" pitchFamily="49" charset="0"/>
              </a:rPr>
              <a:t>)</a:t>
            </a:r>
          </a:p>
          <a:p>
            <a:pPr eaLnBrk="1" hangingPunct="1"/>
            <a:r>
              <a:rPr lang="en-US" altLang="en-US" dirty="0">
                <a:solidFill>
                  <a:srgbClr val="000000"/>
                </a:solidFill>
              </a:rPr>
              <a:t>f)Vary the control variable over the values </a:t>
            </a:r>
            <a:r>
              <a:rPr lang="en-US" altLang="en-US" dirty="0">
                <a:solidFill>
                  <a:srgbClr val="000000"/>
                </a:solidFill>
                <a:latin typeface="Consolas" panose="020B0609020204030204" pitchFamily="49" charset="0"/>
              </a:rPr>
              <a:t>99</a:t>
            </a:r>
            <a:r>
              <a:rPr lang="en-US" altLang="en-US" dirty="0">
                <a:solidFill>
                  <a:srgbClr val="000000"/>
                </a:solidFill>
              </a:rPr>
              <a:t>, </a:t>
            </a:r>
            <a:r>
              <a:rPr lang="en-US" altLang="en-US" dirty="0">
                <a:solidFill>
                  <a:srgbClr val="000000"/>
                </a:solidFill>
                <a:latin typeface="Consolas" panose="020B0609020204030204" pitchFamily="49" charset="0"/>
              </a:rPr>
              <a:t>88</a:t>
            </a:r>
            <a:r>
              <a:rPr lang="en-US" altLang="en-US" dirty="0">
                <a:solidFill>
                  <a:srgbClr val="000000"/>
                </a:solidFill>
              </a:rPr>
              <a:t>, </a:t>
            </a:r>
            <a:r>
              <a:rPr lang="en-US" altLang="en-US" dirty="0">
                <a:solidFill>
                  <a:srgbClr val="000000"/>
                </a:solidFill>
                <a:latin typeface="Consolas" panose="020B0609020204030204" pitchFamily="49" charset="0"/>
              </a:rPr>
              <a:t>77</a:t>
            </a:r>
            <a:r>
              <a:rPr lang="en-US" altLang="en-US" dirty="0">
                <a:solidFill>
                  <a:srgbClr val="000000"/>
                </a:solidFill>
              </a:rPr>
              <a:t>, </a:t>
            </a:r>
            <a:r>
              <a:rPr lang="en-US" altLang="en-US" dirty="0">
                <a:solidFill>
                  <a:srgbClr val="000000"/>
                </a:solidFill>
                <a:latin typeface="Consolas" panose="020B0609020204030204" pitchFamily="49" charset="0"/>
              </a:rPr>
              <a:t>66</a:t>
            </a:r>
            <a:r>
              <a:rPr lang="en-US" altLang="en-US" dirty="0">
                <a:solidFill>
                  <a:srgbClr val="000000"/>
                </a:solidFill>
              </a:rPr>
              <a:t>, </a:t>
            </a:r>
            <a:r>
              <a:rPr lang="en-US" altLang="en-US" dirty="0">
                <a:solidFill>
                  <a:srgbClr val="000000"/>
                </a:solidFill>
                <a:latin typeface="Consolas" panose="020B0609020204030204" pitchFamily="49" charset="0"/>
              </a:rPr>
              <a:t>55</a:t>
            </a:r>
            <a:r>
              <a:rPr lang="en-US" altLang="en-US" dirty="0">
                <a:solidFill>
                  <a:srgbClr val="000000"/>
                </a:solidFill>
              </a:rPr>
              <a:t>, </a:t>
            </a:r>
            <a:r>
              <a:rPr lang="en-US" altLang="en-US" dirty="0">
                <a:solidFill>
                  <a:srgbClr val="000000"/>
                </a:solidFill>
                <a:latin typeface="Consolas" panose="020B0609020204030204" pitchFamily="49" charset="0"/>
              </a:rPr>
              <a:t>44</a:t>
            </a:r>
            <a:r>
              <a:rPr lang="en-US" altLang="en-US" dirty="0">
                <a:solidFill>
                  <a:srgbClr val="000000"/>
                </a:solidFill>
              </a:rPr>
              <a:t>, </a:t>
            </a:r>
            <a:r>
              <a:rPr lang="en-US" altLang="en-US" dirty="0">
                <a:solidFill>
                  <a:srgbClr val="000000"/>
                </a:solidFill>
                <a:latin typeface="Consolas" panose="020B0609020204030204" pitchFamily="49" charset="0"/>
              </a:rPr>
              <a:t>33</a:t>
            </a:r>
            <a:r>
              <a:rPr lang="en-US" altLang="en-US" dirty="0">
                <a:solidFill>
                  <a:srgbClr val="000000"/>
                </a:solidFill>
              </a:rPr>
              <a:t>, </a:t>
            </a:r>
            <a:r>
              <a:rPr lang="en-US" altLang="en-US" dirty="0">
                <a:solidFill>
                  <a:srgbClr val="000000"/>
                </a:solidFill>
                <a:latin typeface="Consolas" panose="020B0609020204030204" pitchFamily="49" charset="0"/>
              </a:rPr>
              <a:t>22</a:t>
            </a:r>
            <a:r>
              <a:rPr lang="en-US" altLang="en-US" dirty="0">
                <a:solidFill>
                  <a:srgbClr val="000000"/>
                </a:solidFill>
              </a:rPr>
              <a:t>, </a:t>
            </a:r>
            <a:r>
              <a:rPr lang="en-US" altLang="en-US" dirty="0">
                <a:solidFill>
                  <a:srgbClr val="000000"/>
                </a:solidFill>
                <a:latin typeface="Consolas" panose="020B0609020204030204" pitchFamily="49" charset="0"/>
              </a:rPr>
              <a:t>11</a:t>
            </a:r>
            <a:r>
              <a:rPr lang="en-US" altLang="en-US" dirty="0">
                <a:solidFill>
                  <a:srgbClr val="000000"/>
                </a:solidFill>
              </a:rPr>
              <a:t>, </a:t>
            </a:r>
            <a:r>
              <a:rPr lang="en-US" altLang="en-US" dirty="0">
                <a:solidFill>
                  <a:srgbClr val="000000"/>
                </a:solidFill>
                <a:latin typeface="Consolas" panose="020B0609020204030204" pitchFamily="49" charset="0"/>
              </a:rPr>
              <a:t>0</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99</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0</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11</a:t>
            </a:r>
            <a:r>
              <a:rPr lang="nn-NO" altLang="en-US" dirty="0">
                <a:solidFill>
                  <a:srgbClr val="000000"/>
                </a:solidFill>
                <a:latin typeface="Consolas" panose="020B0609020204030204" pitchFamily="49" charset="0"/>
              </a:rPr>
              <a:t>)</a:t>
            </a:r>
          </a:p>
          <a:p>
            <a:pPr marL="800100" lvl="3" indent="-342900"/>
            <a:endParaRPr lang="nn-NO" altLang="en-US" dirty="0">
              <a:solidFill>
                <a:srgbClr val="000000"/>
              </a:solidFill>
              <a:latin typeface="Consolas" panose="020B0609020204030204" pitchFamily="49" charset="0"/>
            </a:endParaRP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p>
        </p:txBody>
      </p:sp>
      <p:sp>
        <p:nvSpPr>
          <p:cNvPr id="4" name="Footer Placeholder 3">
            <a:extLst>
              <a:ext uri="{FF2B5EF4-FFF2-40B4-BE49-F238E27FC236}">
                <a16:creationId xmlns:a16="http://schemas.microsoft.com/office/drawing/2014/main" id="{845F8688-EE21-4209-9189-4A863C7BCE8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5926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2">
            <a:extLst>
              <a:ext uri="{FF2B5EF4-FFF2-40B4-BE49-F238E27FC236}">
                <a16:creationId xmlns:a16="http://schemas.microsoft.com/office/drawing/2014/main" id="{4399CE68-85F5-41CE-AF42-332240384C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3200"/>
            <a:ext cx="12192000" cy="3911600"/>
          </a:xfrm>
          <a:prstGeom prst="rect">
            <a:avLst/>
          </a:prstGeom>
        </p:spPr>
      </p:pic>
      <p:sp>
        <p:nvSpPr>
          <p:cNvPr id="2" name="Footer Placeholder 1">
            <a:extLst>
              <a:ext uri="{FF2B5EF4-FFF2-40B4-BE49-F238E27FC236}">
                <a16:creationId xmlns:a16="http://schemas.microsoft.com/office/drawing/2014/main" id="{AA436CB4-EF17-4A99-B052-6647668C41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4032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3">
            <a:extLst>
              <a:ext uri="{FF2B5EF4-FFF2-40B4-BE49-F238E27FC236}">
                <a16:creationId xmlns:a16="http://schemas.microsoft.com/office/drawing/2014/main" id="{C519489E-EE62-4772-8B1E-1EE3828900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8188"/>
            <a:ext cx="12192000" cy="5381625"/>
          </a:xfrm>
          <a:prstGeom prst="rect">
            <a:avLst/>
          </a:prstGeom>
        </p:spPr>
      </p:pic>
      <p:sp>
        <p:nvSpPr>
          <p:cNvPr id="2" name="Footer Placeholder 1">
            <a:extLst>
              <a:ext uri="{FF2B5EF4-FFF2-40B4-BE49-F238E27FC236}">
                <a16:creationId xmlns:a16="http://schemas.microsoft.com/office/drawing/2014/main" id="{37966A61-1E39-487D-BEC9-EC0815523BE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3109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4">
            <a:extLst>
              <a:ext uri="{FF2B5EF4-FFF2-40B4-BE49-F238E27FC236}">
                <a16:creationId xmlns:a16="http://schemas.microsoft.com/office/drawing/2014/main" id="{121D6D4E-26E4-49E0-804C-42391A8BB78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6413"/>
            <a:ext cx="12192000" cy="3303587"/>
          </a:xfrm>
          <a:prstGeom prst="rect">
            <a:avLst/>
          </a:prstGeom>
        </p:spPr>
      </p:pic>
      <p:sp>
        <p:nvSpPr>
          <p:cNvPr id="2" name="Footer Placeholder 1">
            <a:extLst>
              <a:ext uri="{FF2B5EF4-FFF2-40B4-BE49-F238E27FC236}">
                <a16:creationId xmlns:a16="http://schemas.microsoft.com/office/drawing/2014/main" id="{67D3D56D-2796-4517-B98B-BD9B09FE58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6313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5">
            <a:extLst>
              <a:ext uri="{FF2B5EF4-FFF2-40B4-BE49-F238E27FC236}">
                <a16:creationId xmlns:a16="http://schemas.microsoft.com/office/drawing/2014/main" id="{CE0C8B48-FE78-47A1-9C19-BA0E27B5DD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p:spPr>
      </p:pic>
      <p:sp>
        <p:nvSpPr>
          <p:cNvPr id="2" name="Footer Placeholder 1">
            <a:extLst>
              <a:ext uri="{FF2B5EF4-FFF2-40B4-BE49-F238E27FC236}">
                <a16:creationId xmlns:a16="http://schemas.microsoft.com/office/drawing/2014/main" id="{FD96A73E-C804-4A80-BD9B-21265E12E9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04316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1EA7-23A4-4E87-8F36-4900D7E963D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43011" name="Text Placeholder 2">
            <a:extLst>
              <a:ext uri="{FF2B5EF4-FFF2-40B4-BE49-F238E27FC236}">
                <a16:creationId xmlns:a16="http://schemas.microsoft.com/office/drawing/2014/main" id="{BEFB1966-0758-4E63-9404-633A914483F0}"/>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a:t>
            </a:r>
            <a:r>
              <a:rPr lang="en-US" altLang="en-US" i="1" dirty="0">
                <a:solidFill>
                  <a:srgbClr val="000000"/>
                </a:solidFill>
              </a:rPr>
              <a:t>initialization</a:t>
            </a:r>
            <a:r>
              <a:rPr lang="en-US" altLang="en-US" dirty="0">
                <a:solidFill>
                  <a:srgbClr val="000000"/>
                </a:solidFill>
              </a:rPr>
              <a:t> and </a:t>
            </a:r>
            <a:r>
              <a:rPr lang="en-US" altLang="en-US" i="1" dirty="0">
                <a:solidFill>
                  <a:srgbClr val="000000"/>
                </a:solidFill>
              </a:rPr>
              <a:t>increment</a:t>
            </a:r>
            <a:r>
              <a:rPr lang="en-US" altLang="en-US" dirty="0">
                <a:solidFill>
                  <a:srgbClr val="000000"/>
                </a:solidFill>
              </a:rPr>
              <a:t> expressions can be comma-separated lists that enable you to use multiple initialization expressions or multiple increment expressions. </a:t>
            </a:r>
          </a:p>
          <a:p>
            <a:pPr eaLnBrk="1" hangingPunct="1">
              <a:lnSpc>
                <a:spcPct val="90000"/>
              </a:lnSpc>
            </a:pPr>
            <a:r>
              <a:rPr lang="en-US" altLang="en-US" i="1" dirty="0">
                <a:solidFill>
                  <a:srgbClr val="000000"/>
                </a:solidFill>
              </a:rPr>
              <a:t>Although this is discouraged</a:t>
            </a:r>
            <a:r>
              <a:rPr lang="en-US" altLang="en-US" dirty="0">
                <a:solidFill>
                  <a:srgbClr val="000000"/>
                </a:solidFill>
              </a:rPr>
              <a:t>, the body of the </a:t>
            </a:r>
            <a:r>
              <a:rPr lang="en-US" altLang="en-US" dirty="0">
                <a:solidFill>
                  <a:srgbClr val="000000"/>
                </a:solidFill>
                <a:latin typeface="Consolas" panose="020B0609020204030204" pitchFamily="49" charset="0"/>
              </a:rPr>
              <a:t>for</a:t>
            </a:r>
            <a:r>
              <a:rPr lang="en-US" altLang="en-US" dirty="0">
                <a:solidFill>
                  <a:srgbClr val="000000"/>
                </a:solidFill>
              </a:rPr>
              <a:t> statement of Fig. 5.5 could be merged into the increment portion of the </a:t>
            </a:r>
            <a:r>
              <a:rPr lang="en-US" altLang="en-US" dirty="0">
                <a:solidFill>
                  <a:srgbClr val="000000"/>
                </a:solidFill>
                <a:latin typeface="Consolas" panose="020B0609020204030204" pitchFamily="49" charset="0"/>
              </a:rPr>
              <a:t>for</a:t>
            </a:r>
            <a:r>
              <a:rPr lang="en-US" altLang="en-US" dirty="0">
                <a:solidFill>
                  <a:srgbClr val="000000"/>
                </a:solidFill>
              </a:rPr>
              <a:t> header by using a comma as follows:</a:t>
            </a:r>
          </a:p>
          <a:p>
            <a:pPr lvl="1">
              <a:lnSpc>
                <a:spcPct val="90000"/>
              </a:lnSpc>
              <a:buNone/>
            </a:pPr>
            <a:r>
              <a:rPr lang="en-US" altLang="en-US" sz="2000" dirty="0">
                <a:solidFill>
                  <a:srgbClr val="0000FF"/>
                </a:solidFill>
                <a:latin typeface="Consolas" panose="020B0609020204030204" pitchFamily="49" charset="0"/>
              </a:rPr>
              <a:t>	for</a:t>
            </a:r>
            <a:r>
              <a:rPr lang="en-US" altLang="en-US" sz="2000" dirty="0">
                <a:solidFill>
                  <a:srgbClr val="000000"/>
                </a:solidFill>
                <a:latin typeface="Consolas" panose="020B0609020204030204" pitchFamily="49" charset="0"/>
              </a:rPr>
              <a:t> (</a:t>
            </a:r>
            <a:r>
              <a:rPr lang="en-US" altLang="en-US" sz="2000" dirty="0" err="1">
                <a:solidFill>
                  <a:srgbClr val="0000FF"/>
                </a:solidFill>
                <a:latin typeface="Consolas" panose="020B0609020204030204" pitchFamily="49" charset="0"/>
              </a:rPr>
              <a:t>int</a:t>
            </a:r>
            <a:r>
              <a:rPr lang="en-US" altLang="en-US" sz="2000" dirty="0">
                <a:solidFill>
                  <a:srgbClr val="000000"/>
                </a:solidFill>
                <a:latin typeface="Consolas" panose="020B0609020204030204" pitchFamily="49" charset="0"/>
              </a:rPr>
              <a:t> number = </a:t>
            </a:r>
            <a:r>
              <a:rPr lang="en-US" altLang="en-US" sz="2000" dirty="0">
                <a:solidFill>
                  <a:srgbClr val="128AFF"/>
                </a:solidFill>
                <a:latin typeface="Consolas" panose="020B0609020204030204" pitchFamily="49" charset="0"/>
              </a:rPr>
              <a:t>2</a:t>
            </a:r>
            <a:r>
              <a:rPr lang="en-US" altLang="en-US" sz="2000" dirty="0">
                <a:solidFill>
                  <a:srgbClr val="000000"/>
                </a:solidFill>
                <a:latin typeface="Consolas" panose="020B0609020204030204" pitchFamily="49" charset="0"/>
              </a:rPr>
              <a:t>; number &lt;= </a:t>
            </a:r>
            <a:r>
              <a:rPr lang="en-US" altLang="en-US" sz="2000" dirty="0">
                <a:solidFill>
                  <a:srgbClr val="128AFF"/>
                </a:solidFill>
                <a:latin typeface="Consolas" panose="020B0609020204030204" pitchFamily="49" charset="0"/>
              </a:rPr>
              <a:t>20</a:t>
            </a:r>
            <a:r>
              <a:rPr lang="en-US" altLang="en-US" sz="2000" dirty="0">
                <a:solidFill>
                  <a:srgbClr val="000000"/>
                </a:solidFill>
                <a:latin typeface="Consolas" panose="020B0609020204030204" pitchFamily="49" charset="0"/>
              </a:rPr>
              <a:t>; total += number, number += </a:t>
            </a:r>
            <a:r>
              <a:rPr lang="en-US" altLang="en-US" sz="2000" dirty="0">
                <a:solidFill>
                  <a:srgbClr val="128AFF"/>
                </a:solidFill>
                <a:latin typeface="Consolas" panose="020B0609020204030204" pitchFamily="49" charset="0"/>
              </a:rPr>
              <a:t>2</a:t>
            </a:r>
            <a:r>
              <a:rPr lang="en-US" altLang="en-US" sz="2000" dirty="0">
                <a:solidFill>
                  <a:srgbClr val="000000"/>
                </a:solidFill>
                <a:latin typeface="Consolas" panose="020B0609020204030204" pitchFamily="49" charset="0"/>
              </a:rPr>
              <a:t>) {</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   ; </a:t>
            </a:r>
            <a:r>
              <a:rPr lang="en-US" altLang="en-US" sz="2000" dirty="0">
                <a:solidFill>
                  <a:srgbClr val="00BF00"/>
                </a:solidFill>
                <a:latin typeface="Consolas" panose="020B0609020204030204" pitchFamily="49" charset="0"/>
              </a:rPr>
              <a:t>// empty statement</a:t>
            </a:r>
            <a:r>
              <a:rPr lang="en-US" altLang="en-US" sz="2000" dirty="0">
                <a:solidFill>
                  <a:srgbClr val="000000"/>
                </a:solidFill>
                <a:latin typeface="Consolas" panose="020B0609020204030204" pitchFamily="49" charset="0"/>
              </a:rPr>
              <a:t> </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0B3CBB4B-9132-4059-9008-CB34E138DF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1412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6">
            <a:extLst>
              <a:ext uri="{FF2B5EF4-FFF2-40B4-BE49-F238E27FC236}">
                <a16:creationId xmlns:a16="http://schemas.microsoft.com/office/drawing/2014/main" id="{B36CE095-B3AF-4E5B-B18B-CB49551CD5B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088"/>
            <a:ext cx="12192000" cy="2916237"/>
          </a:xfrm>
          <a:prstGeom prst="rect">
            <a:avLst/>
          </a:prstGeom>
        </p:spPr>
      </p:pic>
      <p:sp>
        <p:nvSpPr>
          <p:cNvPr id="2" name="Footer Placeholder 1">
            <a:extLst>
              <a:ext uri="{FF2B5EF4-FFF2-40B4-BE49-F238E27FC236}">
                <a16:creationId xmlns:a16="http://schemas.microsoft.com/office/drawing/2014/main" id="{5E1A8552-0F45-445D-8749-7F4A02C9278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83425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B259-8B56-4E4E-893F-B45A4D430EE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45059" name="Text Placeholder 2">
            <a:extLst>
              <a:ext uri="{FF2B5EF4-FFF2-40B4-BE49-F238E27FC236}">
                <a16:creationId xmlns:a16="http://schemas.microsoft.com/office/drawing/2014/main" id="{060CBBD2-5DC8-4FD1-80CD-A861675319F6}"/>
              </a:ext>
            </a:extLst>
          </p:cNvPr>
          <p:cNvSpPr>
            <a:spLocks noGrp="1"/>
          </p:cNvSpPr>
          <p:nvPr>
            <p:ph type="body" idx="1"/>
          </p:nvPr>
        </p:nvSpPr>
        <p:spPr/>
        <p:txBody>
          <a:bodyPr/>
          <a:lstStyle/>
          <a:p>
            <a:pPr eaLnBrk="1" hangingPunct="1">
              <a:lnSpc>
                <a:spcPct val="90000"/>
              </a:lnSpc>
            </a:pPr>
            <a:r>
              <a:rPr lang="en-US" altLang="en-US" dirty="0">
                <a:solidFill>
                  <a:srgbClr val="000000"/>
                </a:solidFill>
              </a:rPr>
              <a:t>Compound interest application</a:t>
            </a:r>
          </a:p>
          <a:p>
            <a:pPr eaLnBrk="1" hangingPunct="1">
              <a:lnSpc>
                <a:spcPct val="90000"/>
              </a:lnSpc>
            </a:pPr>
            <a:r>
              <a:rPr lang="en-US" altLang="en-US" i="1" dirty="0">
                <a:solidFill>
                  <a:srgbClr val="000000"/>
                </a:solidFill>
              </a:rPr>
              <a:t>A person invests $1,000 in a savings account yielding 5% interest. Assuming that all the interest is left on deposit, calculate and print the amount of money in the account at the end of each year for 10 years. Use the following formula to determine the amounts:</a:t>
            </a:r>
          </a:p>
          <a:p>
            <a:pPr lvl="1" eaLnBrk="1" hangingPunct="1">
              <a:lnSpc>
                <a:spcPct val="90000"/>
              </a:lnSpc>
              <a:buFont typeface="Verdana" panose="020B0604030504040204" pitchFamily="34" charset="0"/>
              <a:buNone/>
            </a:pPr>
            <a:r>
              <a:rPr lang="en-US" altLang="en-US" i="1" dirty="0">
                <a:solidFill>
                  <a:srgbClr val="000000"/>
                </a:solidFill>
              </a:rPr>
              <a:t>	a = p (1 + r)</a:t>
            </a:r>
            <a:r>
              <a:rPr lang="en-US" altLang="en-US" i="1" baseline="30000" dirty="0">
                <a:solidFill>
                  <a:srgbClr val="000000"/>
                </a:solidFill>
              </a:rPr>
              <a:t>n</a:t>
            </a:r>
          </a:p>
          <a:p>
            <a:pPr eaLnBrk="1" hangingPunct="1">
              <a:lnSpc>
                <a:spcPct val="90000"/>
              </a:lnSpc>
              <a:buFont typeface="Wingdings 3" panose="05040102010807070707" pitchFamily="18" charset="2"/>
              <a:buNone/>
            </a:pPr>
            <a:r>
              <a:rPr lang="en-US" altLang="en-US" i="1" dirty="0">
                <a:solidFill>
                  <a:srgbClr val="000000"/>
                </a:solidFill>
              </a:rPr>
              <a:t>	where</a:t>
            </a:r>
          </a:p>
          <a:p>
            <a:pPr lvl="1" eaLnBrk="1" hangingPunct="1">
              <a:lnSpc>
                <a:spcPct val="90000"/>
              </a:lnSpc>
              <a:buFont typeface="Verdana" panose="020B0604030504040204" pitchFamily="34" charset="0"/>
              <a:buNone/>
            </a:pPr>
            <a:r>
              <a:rPr lang="en-US" altLang="en-US" i="1" dirty="0">
                <a:solidFill>
                  <a:srgbClr val="000000"/>
                </a:solidFill>
              </a:rPr>
              <a:t>	p is the original amount invested (i.e., the principal)</a:t>
            </a:r>
            <a:br>
              <a:rPr lang="en-US" altLang="en-US" i="1" dirty="0">
                <a:solidFill>
                  <a:srgbClr val="000000"/>
                </a:solidFill>
              </a:rPr>
            </a:br>
            <a:r>
              <a:rPr lang="en-US" altLang="en-US" i="1" dirty="0">
                <a:solidFill>
                  <a:srgbClr val="000000"/>
                </a:solidFill>
              </a:rPr>
              <a:t>r is the annual interest rate (e.g., use 0.05 for 5%)</a:t>
            </a:r>
            <a:br>
              <a:rPr lang="en-US" altLang="en-US" i="1" dirty="0">
                <a:solidFill>
                  <a:srgbClr val="000000"/>
                </a:solidFill>
              </a:rPr>
            </a:br>
            <a:r>
              <a:rPr lang="en-US" altLang="en-US" i="1" dirty="0">
                <a:solidFill>
                  <a:srgbClr val="000000"/>
                </a:solidFill>
              </a:rPr>
              <a:t>n is the number of years</a:t>
            </a:r>
            <a:br>
              <a:rPr lang="en-US" altLang="en-US" i="1" dirty="0">
                <a:solidFill>
                  <a:srgbClr val="000000"/>
                </a:solidFill>
              </a:rPr>
            </a:br>
            <a:r>
              <a:rPr lang="en-US" altLang="en-US" i="1" dirty="0">
                <a:solidFill>
                  <a:srgbClr val="000000"/>
                </a:solidFill>
              </a:rPr>
              <a:t>a is the amount on deposit at the end of the nth year.</a:t>
            </a:r>
          </a:p>
        </p:txBody>
      </p:sp>
      <p:sp>
        <p:nvSpPr>
          <p:cNvPr id="4" name="Footer Placeholder 3">
            <a:extLst>
              <a:ext uri="{FF2B5EF4-FFF2-40B4-BE49-F238E27FC236}">
                <a16:creationId xmlns:a16="http://schemas.microsoft.com/office/drawing/2014/main" id="{38E1C6EF-A9D0-4640-B4B5-4A6E3C6D95F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4809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4">
            <a:extLst>
              <a:ext uri="{FF2B5EF4-FFF2-40B4-BE49-F238E27FC236}">
                <a16:creationId xmlns:a16="http://schemas.microsoft.com/office/drawing/2014/main" id="{FAC41E1C-075F-419B-8E5B-9A33A2CA91F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69875"/>
            <a:ext cx="12192000" cy="6318250"/>
          </a:xfrm>
          <a:prstGeom prst="rect">
            <a:avLst/>
          </a:prstGeom>
        </p:spPr>
      </p:pic>
      <p:sp>
        <p:nvSpPr>
          <p:cNvPr id="2" name="Footer Placeholder 1">
            <a:extLst>
              <a:ext uri="{FF2B5EF4-FFF2-40B4-BE49-F238E27FC236}">
                <a16:creationId xmlns:a16="http://schemas.microsoft.com/office/drawing/2014/main" id="{21D13D34-FB8A-41FB-92A1-F0A5CB9A0C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52463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94EE-3E6F-4940-ADC3-49B75AE24579}"/>
              </a:ext>
            </a:extLst>
          </p:cNvPr>
          <p:cNvSpPr>
            <a:spLocks noGrp="1"/>
          </p:cNvSpPr>
          <p:nvPr>
            <p:ph type="title"/>
          </p:nvPr>
        </p:nvSpPr>
        <p:spPr/>
        <p:txBody>
          <a:bodyPr>
            <a:normAutofit/>
          </a:bodyPr>
          <a:lstStyle/>
          <a:p>
            <a:pPr marR="6200"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endParaRPr lang="en-US" i="1" dirty="0">
              <a:solidFill>
                <a:srgbClr val="000000"/>
              </a:solidFill>
            </a:endParaRPr>
          </a:p>
        </p:txBody>
      </p:sp>
      <p:sp>
        <p:nvSpPr>
          <p:cNvPr id="46083" name="Text Placeholder 2">
            <a:extLst>
              <a:ext uri="{FF2B5EF4-FFF2-40B4-BE49-F238E27FC236}">
                <a16:creationId xmlns:a16="http://schemas.microsoft.com/office/drawing/2014/main" id="{650BAD5A-BCF1-43AD-A307-51C1E2D616BE}"/>
              </a:ext>
            </a:extLst>
          </p:cNvPr>
          <p:cNvSpPr>
            <a:spLocks noGrp="1"/>
          </p:cNvSpPr>
          <p:nvPr>
            <p:ph type="body" idx="1"/>
          </p:nvPr>
        </p:nvSpPr>
        <p:spPr/>
        <p:txBody>
          <a:bodyPr/>
          <a:lstStyle/>
          <a:p>
            <a:pPr eaLnBrk="1" hangingPunct="1"/>
            <a:r>
              <a:rPr lang="en-US" altLang="en-US" dirty="0">
                <a:solidFill>
                  <a:srgbClr val="000000"/>
                </a:solidFill>
              </a:rPr>
              <a:t>The solution to this problem (Fig. 5.6) involves a loop that performs the indicated calculation for each of the 10 years the money remains on deposit. </a:t>
            </a:r>
          </a:p>
          <a:p>
            <a:pPr eaLnBrk="1" hangingPunct="1"/>
            <a:r>
              <a:rPr lang="en-US" altLang="en-US" dirty="0">
                <a:solidFill>
                  <a:srgbClr val="000000"/>
                </a:solidFill>
              </a:rPr>
              <a:t>Java treats floating-point constants like </a:t>
            </a:r>
            <a:r>
              <a:rPr lang="en-US" altLang="en-US" dirty="0">
                <a:solidFill>
                  <a:srgbClr val="000000"/>
                </a:solidFill>
                <a:latin typeface="Consolas" panose="020B0609020204030204" pitchFamily="49" charset="0"/>
              </a:rPr>
              <a:t>1000.0</a:t>
            </a:r>
            <a:r>
              <a:rPr lang="en-US" altLang="en-US" dirty="0">
                <a:solidFill>
                  <a:srgbClr val="000000"/>
                </a:solidFill>
              </a:rPr>
              <a:t> and </a:t>
            </a:r>
            <a:r>
              <a:rPr lang="en-US" altLang="en-US" dirty="0">
                <a:solidFill>
                  <a:srgbClr val="000000"/>
                </a:solidFill>
                <a:latin typeface="Consolas" panose="020B0609020204030204" pitchFamily="49" charset="0"/>
              </a:rPr>
              <a:t>0.05</a:t>
            </a:r>
            <a:r>
              <a:rPr lang="en-US" altLang="en-US" dirty="0">
                <a:solidFill>
                  <a:srgbClr val="000000"/>
                </a:solidFill>
              </a:rPr>
              <a:t> as type </a:t>
            </a:r>
            <a:r>
              <a:rPr lang="en-US" altLang="en-US" dirty="0">
                <a:solidFill>
                  <a:srgbClr val="000000"/>
                </a:solidFill>
                <a:latin typeface="Consolas" panose="020B0609020204030204" pitchFamily="49" charset="0"/>
              </a:rPr>
              <a:t>double</a:t>
            </a:r>
            <a:r>
              <a:rPr lang="en-US" altLang="en-US" dirty="0">
                <a:solidFill>
                  <a:srgbClr val="000000"/>
                </a:solidFill>
              </a:rPr>
              <a:t>. </a:t>
            </a:r>
          </a:p>
          <a:p>
            <a:pPr eaLnBrk="1" hangingPunct="1"/>
            <a:r>
              <a:rPr lang="en-US" altLang="en-US" dirty="0">
                <a:solidFill>
                  <a:srgbClr val="000000"/>
                </a:solidFill>
              </a:rPr>
              <a:t>Java treats whole-number constants like </a:t>
            </a:r>
            <a:r>
              <a:rPr lang="en-US" altLang="en-US" dirty="0">
                <a:solidFill>
                  <a:srgbClr val="000000"/>
                </a:solidFill>
                <a:latin typeface="Consolas" panose="020B0609020204030204" pitchFamily="49" charset="0"/>
              </a:rPr>
              <a:t>7</a:t>
            </a:r>
            <a:r>
              <a:rPr lang="en-US" altLang="en-US" dirty="0">
                <a:solidFill>
                  <a:srgbClr val="000000"/>
                </a:solidFill>
              </a:rPr>
              <a:t> and </a:t>
            </a:r>
            <a:r>
              <a:rPr lang="en-US" altLang="en-US" dirty="0">
                <a:solidFill>
                  <a:srgbClr val="000000"/>
                </a:solidFill>
                <a:latin typeface="Consolas" panose="020B0609020204030204" pitchFamily="49" charset="0"/>
              </a:rPr>
              <a:t>-22</a:t>
            </a:r>
            <a:r>
              <a:rPr lang="en-US" altLang="en-US" dirty="0">
                <a:solidFill>
                  <a:srgbClr val="000000"/>
                </a:solidFill>
              </a:rPr>
              <a:t> as type </a:t>
            </a:r>
            <a:r>
              <a:rPr lang="en-US" altLang="en-US" dirty="0">
                <a:solidFill>
                  <a:srgbClr val="000000"/>
                </a:solidFill>
                <a:latin typeface="Consolas" panose="020B0609020204030204" pitchFamily="49" charset="0"/>
              </a:rPr>
              <a:t>int</a:t>
            </a:r>
            <a:r>
              <a:rPr lang="en-US" altLang="en-US" dirty="0">
                <a:solidFill>
                  <a:srgbClr val="000000"/>
                </a:solidFill>
              </a:rPr>
              <a:t>. </a:t>
            </a:r>
          </a:p>
        </p:txBody>
      </p:sp>
      <p:sp>
        <p:nvSpPr>
          <p:cNvPr id="4" name="Footer Placeholder 3">
            <a:extLst>
              <a:ext uri="{FF2B5EF4-FFF2-40B4-BE49-F238E27FC236}">
                <a16:creationId xmlns:a16="http://schemas.microsoft.com/office/drawing/2014/main" id="{3646717D-901F-413E-BBED-4660B3BA441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49039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7">
            <a:extLst>
              <a:ext uri="{FF2B5EF4-FFF2-40B4-BE49-F238E27FC236}">
                <a16:creationId xmlns:a16="http://schemas.microsoft.com/office/drawing/2014/main" id="{3422DFE5-251B-499E-9F9E-9A4F811768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3A7B833E-9CA2-436E-A5E0-2A6C232443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8285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8">
            <a:extLst>
              <a:ext uri="{FF2B5EF4-FFF2-40B4-BE49-F238E27FC236}">
                <a16:creationId xmlns:a16="http://schemas.microsoft.com/office/drawing/2014/main" id="{45459152-0938-46EC-9AD4-C91D875A5E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26FBDC20-3272-4CC4-9D69-63D423E344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7567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2F5C-1FF0-4B6D-B760-192EE57CE18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49155" name="Text Placeholder 2">
            <a:extLst>
              <a:ext uri="{FF2B5EF4-FFF2-40B4-BE49-F238E27FC236}">
                <a16:creationId xmlns:a16="http://schemas.microsoft.com/office/drawing/2014/main" id="{7B9B431F-B2AD-4002-B28E-733E364C92B3}"/>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In the format specifier </a:t>
            </a:r>
            <a:r>
              <a:rPr lang="en-US" altLang="en-US" sz="2500" dirty="0">
                <a:solidFill>
                  <a:srgbClr val="000000"/>
                </a:solidFill>
                <a:latin typeface="Consolas" panose="020B0609020204030204" pitchFamily="49" charset="0"/>
              </a:rPr>
              <a:t>%20s</a:t>
            </a:r>
            <a:r>
              <a:rPr lang="en-US" altLang="en-US" sz="2500" dirty="0">
                <a:solidFill>
                  <a:srgbClr val="000000"/>
                </a:solidFill>
              </a:rPr>
              <a:t>, the integer </a:t>
            </a:r>
            <a:r>
              <a:rPr lang="en-US" altLang="en-US" sz="2500" dirty="0">
                <a:solidFill>
                  <a:srgbClr val="000000"/>
                </a:solidFill>
                <a:latin typeface="Consolas" panose="020B0609020204030204" pitchFamily="49" charset="0"/>
              </a:rPr>
              <a:t>20</a:t>
            </a:r>
            <a:r>
              <a:rPr lang="en-US" altLang="en-US" sz="2500" dirty="0">
                <a:solidFill>
                  <a:srgbClr val="000000"/>
                </a:solidFill>
              </a:rPr>
              <a:t> between the </a:t>
            </a:r>
            <a:r>
              <a:rPr lang="en-US" altLang="en-US" sz="2500" dirty="0">
                <a:solidFill>
                  <a:srgbClr val="000000"/>
                </a:solidFill>
                <a:latin typeface="Consolas" panose="020B0609020204030204" pitchFamily="49" charset="0"/>
              </a:rPr>
              <a:t>%</a:t>
            </a:r>
            <a:r>
              <a:rPr lang="en-US" altLang="en-US" sz="2500" dirty="0">
                <a:solidFill>
                  <a:srgbClr val="000000"/>
                </a:solidFill>
              </a:rPr>
              <a:t> and the conversion character </a:t>
            </a:r>
            <a:r>
              <a:rPr lang="en-US" altLang="en-US" sz="2500" dirty="0">
                <a:solidFill>
                  <a:srgbClr val="000000"/>
                </a:solidFill>
                <a:latin typeface="Consolas" panose="020B0609020204030204" pitchFamily="49" charset="0"/>
              </a:rPr>
              <a:t>s</a:t>
            </a:r>
            <a:r>
              <a:rPr lang="en-US" altLang="en-US" sz="2500" dirty="0">
                <a:solidFill>
                  <a:srgbClr val="000000"/>
                </a:solidFill>
              </a:rPr>
              <a:t> indicates that the value output should be displayed with a </a:t>
            </a:r>
            <a:r>
              <a:rPr lang="en-US" altLang="en-US" sz="2500" b="1" dirty="0">
                <a:solidFill>
                  <a:srgbClr val="0000FF"/>
                </a:solidFill>
                <a:cs typeface="Times New Roman" panose="02020603050405020304" pitchFamily="18" charset="0"/>
              </a:rPr>
              <a:t>field width</a:t>
            </a:r>
            <a:r>
              <a:rPr lang="en-US" altLang="en-US" sz="2500" b="1" dirty="0">
                <a:solidFill>
                  <a:srgbClr val="000000"/>
                </a:solidFill>
                <a:cs typeface="Times New Roman" panose="02020603050405020304" pitchFamily="18" charset="0"/>
              </a:rPr>
              <a:t> </a:t>
            </a:r>
            <a:r>
              <a:rPr lang="en-US" altLang="en-US" sz="2500" dirty="0">
                <a:solidFill>
                  <a:srgbClr val="000000"/>
                </a:solidFill>
                <a:cs typeface="Times New Roman" panose="02020603050405020304" pitchFamily="18" charset="0"/>
              </a:rPr>
              <a:t>of 20—that is, </a:t>
            </a:r>
            <a:r>
              <a:rPr lang="en-US" altLang="en-US" sz="2500" dirty="0" err="1">
                <a:solidFill>
                  <a:srgbClr val="000000"/>
                </a:solidFill>
                <a:latin typeface="Consolas" panose="020B0609020204030204" pitchFamily="49" charset="0"/>
                <a:cs typeface="Times New Roman" panose="02020603050405020304" pitchFamily="18" charset="0"/>
              </a:rPr>
              <a:t>printf</a:t>
            </a:r>
            <a:r>
              <a:rPr lang="en-US" altLang="en-US" sz="2500" dirty="0">
                <a:solidFill>
                  <a:srgbClr val="000000"/>
                </a:solidFill>
                <a:cs typeface="Times New Roman" panose="02020603050405020304" pitchFamily="18" charset="0"/>
              </a:rPr>
              <a:t> displays the value with at least 20 character positions. </a:t>
            </a:r>
          </a:p>
          <a:p>
            <a:pPr eaLnBrk="1" hangingPunct="1">
              <a:lnSpc>
                <a:spcPct val="80000"/>
              </a:lnSpc>
            </a:pPr>
            <a:r>
              <a:rPr lang="en-US" altLang="en-US" sz="2500" dirty="0">
                <a:solidFill>
                  <a:srgbClr val="000000"/>
                </a:solidFill>
              </a:rPr>
              <a:t>If the value to be output is less than 20 character positions wide, the value is </a:t>
            </a:r>
            <a:r>
              <a:rPr lang="en-US" altLang="en-US" sz="2500" b="1" dirty="0">
                <a:solidFill>
                  <a:srgbClr val="0000FF"/>
                </a:solidFill>
                <a:cs typeface="Times New Roman" panose="02020603050405020304" pitchFamily="18" charset="0"/>
              </a:rPr>
              <a:t>right justified</a:t>
            </a:r>
            <a:r>
              <a:rPr lang="en-US" altLang="en-US" sz="2500" dirty="0">
                <a:solidFill>
                  <a:srgbClr val="000000"/>
                </a:solidFill>
                <a:cs typeface="Times New Roman" panose="02020603050405020304" pitchFamily="18" charset="0"/>
              </a:rPr>
              <a:t> in the field by default. </a:t>
            </a:r>
          </a:p>
          <a:p>
            <a:pPr eaLnBrk="1" hangingPunct="1">
              <a:lnSpc>
                <a:spcPct val="80000"/>
              </a:lnSpc>
            </a:pPr>
            <a:r>
              <a:rPr lang="en-US" altLang="en-US" sz="2500" dirty="0">
                <a:solidFill>
                  <a:srgbClr val="000000"/>
                </a:solidFill>
              </a:rPr>
              <a:t>If the </a:t>
            </a:r>
            <a:r>
              <a:rPr lang="en-US" altLang="en-US" sz="2500" dirty="0">
                <a:solidFill>
                  <a:srgbClr val="000000"/>
                </a:solidFill>
                <a:latin typeface="Consolas" panose="020B0609020204030204" pitchFamily="49" charset="0"/>
              </a:rPr>
              <a:t>year</a:t>
            </a:r>
            <a:r>
              <a:rPr lang="en-US" altLang="en-US" sz="2500" dirty="0">
                <a:solidFill>
                  <a:srgbClr val="000000"/>
                </a:solidFill>
              </a:rPr>
              <a:t> value to be output were more </a:t>
            </a:r>
            <a:r>
              <a:rPr lang="en-US" altLang="en-US" sz="2500" dirty="0" err="1">
                <a:solidFill>
                  <a:srgbClr val="000000"/>
                </a:solidFill>
              </a:rPr>
              <a:t>thanhas</a:t>
            </a:r>
            <a:r>
              <a:rPr lang="en-US" altLang="en-US" sz="2500" dirty="0">
                <a:solidFill>
                  <a:srgbClr val="000000"/>
                </a:solidFill>
              </a:rPr>
              <a:t> more characters than the field width, the field width would be extended to the right to accommodate the entire value. </a:t>
            </a:r>
          </a:p>
          <a:p>
            <a:pPr eaLnBrk="1" hangingPunct="1">
              <a:lnSpc>
                <a:spcPct val="80000"/>
              </a:lnSpc>
            </a:pPr>
            <a:r>
              <a:rPr lang="en-US" altLang="en-US" sz="2500" dirty="0">
                <a:solidFill>
                  <a:srgbClr val="000000"/>
                </a:solidFill>
              </a:rPr>
              <a:t>To indicate that values should be output </a:t>
            </a:r>
            <a:r>
              <a:rPr lang="en-US" altLang="en-US" sz="2500" b="1" dirty="0">
                <a:solidFill>
                  <a:srgbClr val="0000FF"/>
                </a:solidFill>
                <a:cs typeface="Times New Roman" panose="02020603050405020304" pitchFamily="18" charset="0"/>
              </a:rPr>
              <a:t>left justified</a:t>
            </a:r>
            <a:r>
              <a:rPr lang="en-US" altLang="en-US" sz="2500" dirty="0">
                <a:solidFill>
                  <a:srgbClr val="000000"/>
                </a:solidFill>
                <a:cs typeface="Times New Roman" panose="02020603050405020304" pitchFamily="18" charset="0"/>
              </a:rPr>
              <a:t>, precede the field width with the </a:t>
            </a:r>
            <a:r>
              <a:rPr lang="en-US" altLang="en-US" sz="2500" b="1" dirty="0">
                <a:solidFill>
                  <a:srgbClr val="0000FF"/>
                </a:solidFill>
                <a:cs typeface="Times New Roman" panose="02020603050405020304" pitchFamily="18" charset="0"/>
              </a:rPr>
              <a:t>minus sign (</a:t>
            </a:r>
            <a:r>
              <a:rPr lang="en-US" altLang="en-US" sz="2500" b="1" dirty="0">
                <a:solidFill>
                  <a:srgbClr val="0000FF"/>
                </a:solidFill>
                <a:latin typeface="Consolas" panose="020B0609020204030204" pitchFamily="49" charset="0"/>
              </a:rPr>
              <a:t>–</a:t>
            </a:r>
            <a:r>
              <a:rPr lang="en-US" altLang="en-US" sz="2500" b="1" dirty="0">
                <a:solidFill>
                  <a:srgbClr val="0000FF"/>
                </a:solidFill>
                <a:cs typeface="Times New Roman" panose="02020603050405020304" pitchFamily="18" charset="0"/>
              </a:rPr>
              <a:t>) formatting flag</a:t>
            </a:r>
            <a:r>
              <a:rPr lang="en-US" altLang="en-US" sz="2500" dirty="0">
                <a:solidFill>
                  <a:srgbClr val="000000"/>
                </a:solidFill>
                <a:cs typeface="Times New Roman" panose="02020603050405020304" pitchFamily="18" charset="0"/>
              </a:rPr>
              <a:t> (e.g., </a:t>
            </a:r>
            <a:r>
              <a:rPr lang="en-US" altLang="en-US" sz="2500" dirty="0">
                <a:solidFill>
                  <a:srgbClr val="000000"/>
                </a:solidFill>
                <a:latin typeface="Consolas" panose="020B0609020204030204" pitchFamily="49" charset="0"/>
              </a:rPr>
              <a:t>%-20s</a:t>
            </a:r>
            <a:r>
              <a:rPr lang="en-US" altLang="en-US" sz="2500"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id="{CF0A845D-64CA-43D6-849C-4C0005DDBE9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26997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933B-73F9-4203-B1CA-BF89CB76C1C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50179" name="Text Placeholder 2">
            <a:extLst>
              <a:ext uri="{FF2B5EF4-FFF2-40B4-BE49-F238E27FC236}">
                <a16:creationId xmlns:a16="http://schemas.microsoft.com/office/drawing/2014/main" id="{6A13EB2F-B8BE-49AE-BD46-E6F7A2AF9028}"/>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Classes provide methods that perform common tasks on objects. </a:t>
            </a:r>
          </a:p>
          <a:p>
            <a:pPr eaLnBrk="1" hangingPunct="1">
              <a:lnSpc>
                <a:spcPct val="90000"/>
              </a:lnSpc>
            </a:pPr>
            <a:r>
              <a:rPr lang="en-US" altLang="en-US" sz="2300" dirty="0">
                <a:solidFill>
                  <a:srgbClr val="000000"/>
                </a:solidFill>
              </a:rPr>
              <a:t>Most methods must be called on a specific object. </a:t>
            </a:r>
          </a:p>
          <a:p>
            <a:pPr eaLnBrk="1" hangingPunct="1">
              <a:lnSpc>
                <a:spcPct val="90000"/>
              </a:lnSpc>
            </a:pPr>
            <a:r>
              <a:rPr lang="en-US" altLang="en-US" sz="2300" dirty="0" err="1">
                <a:solidFill>
                  <a:srgbClr val="000000"/>
                </a:solidFill>
              </a:rPr>
              <a:t>Someclasses</a:t>
            </a:r>
            <a:r>
              <a:rPr lang="en-US" altLang="en-US" sz="2300" dirty="0">
                <a:solidFill>
                  <a:srgbClr val="000000"/>
                </a:solidFill>
              </a:rPr>
              <a:t> also provide methods that perform common tasks and do </a:t>
            </a:r>
            <a:r>
              <a:rPr lang="en-US" altLang="en-US" sz="2300" i="1" dirty="0">
                <a:solidFill>
                  <a:srgbClr val="000000"/>
                </a:solidFill>
              </a:rPr>
              <a:t>not</a:t>
            </a:r>
            <a:r>
              <a:rPr lang="en-US" altLang="en-US" sz="2300" dirty="0">
                <a:solidFill>
                  <a:srgbClr val="000000"/>
                </a:solidFill>
              </a:rPr>
              <a:t> require you to first create objects of those classes. These are called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methods. </a:t>
            </a:r>
          </a:p>
          <a:p>
            <a:pPr eaLnBrk="1" hangingPunct="1">
              <a:lnSpc>
                <a:spcPct val="90000"/>
              </a:lnSpc>
            </a:pPr>
            <a:r>
              <a:rPr lang="en-US" altLang="en-US" sz="2300" dirty="0">
                <a:solidFill>
                  <a:srgbClr val="000000"/>
                </a:solidFill>
              </a:rPr>
              <a:t>Java does not include an exponentiation operator—</a:t>
            </a:r>
            <a:r>
              <a:rPr lang="en-US" altLang="en-US" sz="2300" dirty="0">
                <a:solidFill>
                  <a:srgbClr val="000000"/>
                </a:solidFill>
                <a:latin typeface="Consolas" panose="020B0609020204030204" pitchFamily="49" charset="0"/>
              </a:rPr>
              <a:t>Math</a:t>
            </a:r>
            <a:r>
              <a:rPr lang="en-US" altLang="en-US" sz="2300" dirty="0">
                <a:solidFill>
                  <a:srgbClr val="000000"/>
                </a:solidFill>
              </a:rPr>
              <a:t> class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a:t>
            </a:r>
            <a:r>
              <a:rPr lang="en-US" altLang="en-US" sz="2300" dirty="0">
                <a:solidFill>
                  <a:srgbClr val="000000"/>
                </a:solidFill>
                <a:latin typeface="Consolas" panose="020B0609020204030204" pitchFamily="49" charset="0"/>
              </a:rPr>
              <a:t>pow</a:t>
            </a:r>
            <a:r>
              <a:rPr lang="en-US" altLang="en-US" sz="2300" dirty="0">
                <a:solidFill>
                  <a:srgbClr val="000000"/>
                </a:solidFill>
              </a:rPr>
              <a:t> can be used for raising a value to a power. </a:t>
            </a:r>
          </a:p>
          <a:p>
            <a:pPr eaLnBrk="1" hangingPunct="1">
              <a:lnSpc>
                <a:spcPct val="90000"/>
              </a:lnSpc>
            </a:pPr>
            <a:r>
              <a:rPr lang="en-US" altLang="en-US" sz="2300" dirty="0">
                <a:solidFill>
                  <a:srgbClr val="000000"/>
                </a:solidFill>
              </a:rPr>
              <a:t>You can call a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by specifying the class name followed by a dot (</a:t>
            </a:r>
            <a:r>
              <a:rPr lang="en-US" altLang="en-US" sz="2300" dirty="0">
                <a:solidFill>
                  <a:srgbClr val="000000"/>
                </a:solidFill>
                <a:latin typeface="Consolas" panose="020B0609020204030204" pitchFamily="49" charset="0"/>
              </a:rPr>
              <a:t>.</a:t>
            </a:r>
            <a:r>
              <a:rPr lang="en-US" altLang="en-US" sz="2300" dirty="0">
                <a:solidFill>
                  <a:srgbClr val="000000"/>
                </a:solidFill>
              </a:rPr>
              <a:t>) and the method name, as in </a:t>
            </a:r>
          </a:p>
          <a:p>
            <a:pPr lvl="2" eaLnBrk="1" hangingPunct="1">
              <a:lnSpc>
                <a:spcPct val="90000"/>
              </a:lnSpc>
            </a:pPr>
            <a:r>
              <a:rPr lang="en-US" altLang="en-US" sz="1800" i="1" dirty="0" err="1">
                <a:solidFill>
                  <a:srgbClr val="000000"/>
                </a:solidFill>
              </a:rPr>
              <a:t>ClassName</a:t>
            </a:r>
            <a:r>
              <a:rPr lang="en-US" altLang="en-US" sz="1800" dirty="0" err="1">
                <a:solidFill>
                  <a:srgbClr val="000000"/>
                </a:solidFill>
                <a:latin typeface="Consolas" panose="020B0609020204030204" pitchFamily="49" charset="0"/>
              </a:rPr>
              <a:t>.</a:t>
            </a:r>
            <a:r>
              <a:rPr lang="en-US" altLang="en-US" sz="1800" i="1" dirty="0" err="1">
                <a:solidFill>
                  <a:srgbClr val="000000"/>
                </a:solidFill>
              </a:rPr>
              <a:t>methodName</a:t>
            </a:r>
            <a:r>
              <a:rPr lang="en-US" altLang="en-US" sz="1800" dirty="0">
                <a:solidFill>
                  <a:srgbClr val="000000"/>
                </a:solidFill>
                <a:latin typeface="Consolas" panose="020B0609020204030204" pitchFamily="49" charset="0"/>
              </a:rPr>
              <a:t>(</a:t>
            </a:r>
            <a:r>
              <a:rPr lang="en-US" altLang="en-US" sz="1800" i="1" dirty="0">
                <a:solidFill>
                  <a:srgbClr val="000000"/>
                </a:solidFill>
              </a:rPr>
              <a:t>arguments</a:t>
            </a:r>
            <a:r>
              <a:rPr lang="en-US" altLang="en-US" sz="1800" dirty="0">
                <a:solidFill>
                  <a:srgbClr val="000000"/>
                </a:solidFill>
                <a:latin typeface="Consolas" panose="020B0609020204030204" pitchFamily="49" charset="0"/>
              </a:rPr>
              <a:t>)</a:t>
            </a:r>
          </a:p>
          <a:p>
            <a:pPr eaLnBrk="1" hangingPunct="1">
              <a:lnSpc>
                <a:spcPct val="90000"/>
              </a:lnSpc>
            </a:pPr>
            <a:r>
              <a:rPr lang="en-US" altLang="en-US" sz="2300" dirty="0" err="1">
                <a:solidFill>
                  <a:srgbClr val="000000"/>
                </a:solidFill>
                <a:latin typeface="Consolas" panose="020B0609020204030204" pitchFamily="49" charset="0"/>
              </a:rPr>
              <a:t>Math.pow</a:t>
            </a:r>
            <a:r>
              <a:rPr lang="en-US" altLang="en-US" sz="2300" dirty="0">
                <a:solidFill>
                  <a:srgbClr val="000000"/>
                </a:solidFill>
                <a:latin typeface="Consolas" panose="020B0609020204030204" pitchFamily="49" charset="0"/>
              </a:rPr>
              <a:t>(</a:t>
            </a:r>
            <a:r>
              <a:rPr lang="en-US" altLang="en-US" sz="2300" i="1" dirty="0">
                <a:solidFill>
                  <a:srgbClr val="000000"/>
                </a:solidFill>
              </a:rPr>
              <a:t>x</a:t>
            </a:r>
            <a:r>
              <a:rPr lang="en-US" altLang="en-US" sz="2300" dirty="0">
                <a:solidFill>
                  <a:srgbClr val="000000"/>
                </a:solidFill>
                <a:latin typeface="Consolas" panose="020B0609020204030204" pitchFamily="49" charset="0"/>
              </a:rPr>
              <a:t>,</a:t>
            </a:r>
            <a:r>
              <a:rPr lang="en-US" altLang="en-US" sz="2300" i="1" dirty="0">
                <a:solidFill>
                  <a:srgbClr val="000000"/>
                </a:solidFill>
              </a:rPr>
              <a:t> y</a:t>
            </a:r>
            <a:r>
              <a:rPr lang="en-US" altLang="en-US" sz="2300" dirty="0">
                <a:solidFill>
                  <a:srgbClr val="000000"/>
                </a:solidFill>
                <a:latin typeface="Consolas" panose="020B0609020204030204" pitchFamily="49" charset="0"/>
              </a:rPr>
              <a:t>)</a:t>
            </a:r>
            <a:r>
              <a:rPr lang="en-US" altLang="en-US" sz="2300" dirty="0">
                <a:solidFill>
                  <a:srgbClr val="000000"/>
                </a:solidFill>
              </a:rPr>
              <a:t> calculates the value of x raised to the </a:t>
            </a:r>
            <a:r>
              <a:rPr lang="en-US" altLang="en-US" sz="2300" dirty="0" err="1">
                <a:solidFill>
                  <a:srgbClr val="000000"/>
                </a:solidFill>
              </a:rPr>
              <a:t>y</a:t>
            </a:r>
            <a:r>
              <a:rPr lang="en-US" altLang="en-US" sz="2300" baseline="30000" dirty="0" err="1">
                <a:solidFill>
                  <a:srgbClr val="000000"/>
                </a:solidFill>
              </a:rPr>
              <a:t>th</a:t>
            </a:r>
            <a:r>
              <a:rPr lang="en-US" altLang="en-US" sz="2300" dirty="0">
                <a:solidFill>
                  <a:srgbClr val="000000"/>
                </a:solidFill>
              </a:rPr>
              <a:t> power. The method receives two </a:t>
            </a:r>
            <a:r>
              <a:rPr lang="en-US" altLang="en-US" sz="2300" dirty="0">
                <a:solidFill>
                  <a:srgbClr val="000000"/>
                </a:solidFill>
                <a:latin typeface="Consolas" panose="020B0609020204030204" pitchFamily="49" charset="0"/>
              </a:rPr>
              <a:t>double</a:t>
            </a:r>
            <a:r>
              <a:rPr lang="en-US" altLang="en-US" sz="2300" dirty="0">
                <a:solidFill>
                  <a:srgbClr val="000000"/>
                </a:solidFill>
              </a:rPr>
              <a:t> arguments and returns a </a:t>
            </a:r>
            <a:r>
              <a:rPr lang="en-US" altLang="en-US" sz="2300" dirty="0">
                <a:solidFill>
                  <a:srgbClr val="000000"/>
                </a:solidFill>
                <a:latin typeface="Consolas" panose="020B0609020204030204" pitchFamily="49" charset="0"/>
              </a:rPr>
              <a:t>double</a:t>
            </a:r>
            <a:r>
              <a:rPr lang="en-US" altLang="en-US" sz="2300" dirty="0">
                <a:solidFill>
                  <a:srgbClr val="000000"/>
                </a:solidFill>
              </a:rPr>
              <a:t> value. </a:t>
            </a:r>
          </a:p>
        </p:txBody>
      </p:sp>
      <p:sp>
        <p:nvSpPr>
          <p:cNvPr id="4" name="Footer Placeholder 3">
            <a:extLst>
              <a:ext uri="{FF2B5EF4-FFF2-40B4-BE49-F238E27FC236}">
                <a16:creationId xmlns:a16="http://schemas.microsoft.com/office/drawing/2014/main" id="{9BEA5466-BF27-416E-AB78-7C30304B928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09496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9">
            <a:extLst>
              <a:ext uri="{FF2B5EF4-FFF2-40B4-BE49-F238E27FC236}">
                <a16:creationId xmlns:a16="http://schemas.microsoft.com/office/drawing/2014/main" id="{C399D735-4531-46A1-9739-11158008264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2850"/>
            <a:ext cx="12192000" cy="4430713"/>
          </a:xfrm>
          <a:prstGeom prst="rect">
            <a:avLst/>
          </a:prstGeom>
        </p:spPr>
      </p:pic>
      <p:sp>
        <p:nvSpPr>
          <p:cNvPr id="2" name="Footer Placeholder 1">
            <a:extLst>
              <a:ext uri="{FF2B5EF4-FFF2-40B4-BE49-F238E27FC236}">
                <a16:creationId xmlns:a16="http://schemas.microsoft.com/office/drawing/2014/main" id="{9876CEFC-3733-487C-AA6D-79C3377ED9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5598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C8A4-8AD0-43C0-A6AE-9764C541248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52227" name="Text Placeholder 2">
            <a:extLst>
              <a:ext uri="{FF2B5EF4-FFF2-40B4-BE49-F238E27FC236}">
                <a16:creationId xmlns:a16="http://schemas.microsoft.com/office/drawing/2014/main" id="{A05C4C53-8629-4CAE-B8CA-FA031288AB97}"/>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In the format specifier </a:t>
            </a:r>
            <a:r>
              <a:rPr lang="en-US" altLang="en-US" sz="2500" dirty="0">
                <a:solidFill>
                  <a:srgbClr val="000000"/>
                </a:solidFill>
                <a:latin typeface="Consolas" panose="020B0609020204030204" pitchFamily="49" charset="0"/>
              </a:rPr>
              <a:t>%,20.2f</a:t>
            </a:r>
            <a:r>
              <a:rPr lang="en-US" altLang="en-US" sz="2500" dirty="0">
                <a:solidFill>
                  <a:srgbClr val="000000"/>
                </a:solidFill>
                <a:cs typeface="Times New Roman" panose="02020603050405020304" pitchFamily="18" charset="0"/>
              </a:rPr>
              <a:t>, the </a:t>
            </a:r>
            <a:r>
              <a:rPr lang="en-US" altLang="en-US" sz="2500" b="1" dirty="0">
                <a:solidFill>
                  <a:srgbClr val="0000FF"/>
                </a:solidFill>
                <a:cs typeface="Times New Roman" panose="02020603050405020304" pitchFamily="18" charset="0"/>
              </a:rPr>
              <a:t>comma (,) formatting flag</a:t>
            </a:r>
            <a:r>
              <a:rPr lang="en-US" altLang="en-US" sz="2500" b="1" dirty="0">
                <a:solidFill>
                  <a:srgbClr val="000000"/>
                </a:solidFill>
                <a:cs typeface="Times New Roman" panose="02020603050405020304" pitchFamily="18" charset="0"/>
              </a:rPr>
              <a:t> </a:t>
            </a:r>
            <a:r>
              <a:rPr lang="en-US" altLang="en-US" sz="2500" dirty="0">
                <a:solidFill>
                  <a:srgbClr val="000000"/>
                </a:solidFill>
                <a:cs typeface="Times New Roman" panose="02020603050405020304" pitchFamily="18" charset="0"/>
              </a:rPr>
              <a:t>indicates that the floating-point value should be output with a</a:t>
            </a:r>
            <a:r>
              <a:rPr lang="en-US" altLang="en-US" sz="2500" b="1" dirty="0">
                <a:solidFill>
                  <a:srgbClr val="000000"/>
                </a:solidFill>
                <a:cs typeface="Times New Roman" panose="02020603050405020304" pitchFamily="18" charset="0"/>
              </a:rPr>
              <a:t> </a:t>
            </a:r>
            <a:r>
              <a:rPr lang="en-US" altLang="en-US" sz="2500" b="1" dirty="0">
                <a:solidFill>
                  <a:srgbClr val="0000FF"/>
                </a:solidFill>
                <a:cs typeface="Times New Roman" panose="02020603050405020304" pitchFamily="18" charset="0"/>
              </a:rPr>
              <a:t>grouping separator</a:t>
            </a:r>
            <a:r>
              <a:rPr lang="en-US" altLang="en-US" sz="2500" b="1" dirty="0">
                <a:solidFill>
                  <a:srgbClr val="000000"/>
                </a:solidFill>
                <a:cs typeface="Times New Roman" panose="02020603050405020304" pitchFamily="18" charset="0"/>
              </a:rPr>
              <a:t>. </a:t>
            </a:r>
          </a:p>
          <a:p>
            <a:pPr eaLnBrk="1" hangingPunct="1">
              <a:lnSpc>
                <a:spcPct val="80000"/>
              </a:lnSpc>
            </a:pPr>
            <a:r>
              <a:rPr lang="en-US" altLang="en-US" sz="2500" dirty="0">
                <a:solidFill>
                  <a:srgbClr val="000000"/>
                </a:solidFill>
              </a:rPr>
              <a:t>Separator is specific to the user’s locale (i.e., country). </a:t>
            </a:r>
          </a:p>
          <a:p>
            <a:pPr eaLnBrk="1" hangingPunct="1">
              <a:lnSpc>
                <a:spcPct val="80000"/>
              </a:lnSpc>
            </a:pPr>
            <a:r>
              <a:rPr lang="en-US" altLang="en-US" sz="2500" dirty="0">
                <a:solidFill>
                  <a:srgbClr val="000000"/>
                </a:solidFill>
              </a:rPr>
              <a:t>In the United States, the number will be output using commas to separate every three digits and a decimal point to separate the fractional part of the number, as in 1,234.45. </a:t>
            </a:r>
          </a:p>
          <a:p>
            <a:pPr eaLnBrk="1" hangingPunct="1">
              <a:lnSpc>
                <a:spcPct val="80000"/>
              </a:lnSpc>
            </a:pPr>
            <a:r>
              <a:rPr lang="en-US" altLang="en-US" sz="2500" dirty="0">
                <a:solidFill>
                  <a:srgbClr val="000000"/>
                </a:solidFill>
              </a:rPr>
              <a:t>The number </a:t>
            </a:r>
            <a:r>
              <a:rPr lang="en-US" altLang="en-US" sz="2500" dirty="0">
                <a:solidFill>
                  <a:srgbClr val="000000"/>
                </a:solidFill>
                <a:latin typeface="Consolas" panose="020B0609020204030204" pitchFamily="49" charset="0"/>
              </a:rPr>
              <a:t>20</a:t>
            </a:r>
            <a:r>
              <a:rPr lang="en-US" altLang="en-US" sz="2500" dirty="0">
                <a:solidFill>
                  <a:srgbClr val="000000"/>
                </a:solidFill>
              </a:rPr>
              <a:t> in the format specification indicates that the value should be output right justified in a field width of 20 characters. </a:t>
            </a:r>
          </a:p>
          <a:p>
            <a:pPr eaLnBrk="1" hangingPunct="1">
              <a:lnSpc>
                <a:spcPct val="80000"/>
              </a:lnSpc>
            </a:pPr>
            <a:r>
              <a:rPr lang="en-US" altLang="en-US" sz="2500" dirty="0">
                <a:solidFill>
                  <a:srgbClr val="000000"/>
                </a:solidFill>
              </a:rPr>
              <a:t>The </a:t>
            </a:r>
            <a:r>
              <a:rPr lang="en-US" altLang="en-US" sz="2500" dirty="0">
                <a:solidFill>
                  <a:srgbClr val="000000"/>
                </a:solidFill>
                <a:latin typeface="Consolas" panose="020B0609020204030204" pitchFamily="49" charset="0"/>
              </a:rPr>
              <a:t>.2</a:t>
            </a:r>
            <a:r>
              <a:rPr lang="en-US" altLang="en-US" sz="2500" dirty="0">
                <a:solidFill>
                  <a:srgbClr val="000000"/>
                </a:solidFill>
              </a:rPr>
              <a:t> specifies the formatted number’s precision—in this case, the number is rounded to the nearest hundredth and output with two digits to the right of the decimal point.</a:t>
            </a:r>
          </a:p>
        </p:txBody>
      </p:sp>
      <p:sp>
        <p:nvSpPr>
          <p:cNvPr id="4" name="Footer Placeholder 3">
            <a:extLst>
              <a:ext uri="{FF2B5EF4-FFF2-40B4-BE49-F238E27FC236}">
                <a16:creationId xmlns:a16="http://schemas.microsoft.com/office/drawing/2014/main" id="{33276046-B0A4-44E6-B44E-A9A2269A52B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78409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0">
            <a:extLst>
              <a:ext uri="{FF2B5EF4-FFF2-40B4-BE49-F238E27FC236}">
                <a16:creationId xmlns:a16="http://schemas.microsoft.com/office/drawing/2014/main" id="{DB84CCC1-DC02-41E3-B0E8-A674D8EF3E0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58813"/>
            <a:ext cx="12192000" cy="5538787"/>
          </a:xfrm>
          <a:prstGeom prst="rect">
            <a:avLst/>
          </a:prstGeom>
        </p:spPr>
      </p:pic>
      <p:sp>
        <p:nvSpPr>
          <p:cNvPr id="2" name="Footer Placeholder 1">
            <a:extLst>
              <a:ext uri="{FF2B5EF4-FFF2-40B4-BE49-F238E27FC236}">
                <a16:creationId xmlns:a16="http://schemas.microsoft.com/office/drawing/2014/main" id="{CA53BBB3-1B82-4BB6-8002-B32D5CCC59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616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1">
            <a:extLst>
              <a:ext uri="{FF2B5EF4-FFF2-40B4-BE49-F238E27FC236}">
                <a16:creationId xmlns:a16="http://schemas.microsoft.com/office/drawing/2014/main" id="{A3296391-C4BA-4D5D-9B52-2751F807834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22313"/>
            <a:ext cx="12192000" cy="5413375"/>
          </a:xfrm>
          <a:prstGeom prst="rect">
            <a:avLst/>
          </a:prstGeom>
        </p:spPr>
      </p:pic>
      <p:sp>
        <p:nvSpPr>
          <p:cNvPr id="2" name="Footer Placeholder 1">
            <a:extLst>
              <a:ext uri="{FF2B5EF4-FFF2-40B4-BE49-F238E27FC236}">
                <a16:creationId xmlns:a16="http://schemas.microsoft.com/office/drawing/2014/main" id="{582C62A3-8ACD-4D9D-BECD-8D8805CA4F3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56761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DD9C-A1FD-4676-A291-534BF10A83F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5.5  </a:t>
            </a:r>
            <a:r>
              <a:rPr lang="en-US" dirty="0">
                <a:solidFill>
                  <a:srgbClr val="3380E6"/>
                </a:solidFill>
                <a:latin typeface="Consolas" panose="020B0609020204030204" pitchFamily="49" charset="0"/>
              </a:rPr>
              <a:t>do</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a:t>
            </a:r>
          </a:p>
        </p:txBody>
      </p:sp>
      <p:sp>
        <p:nvSpPr>
          <p:cNvPr id="54275" name="Text Placeholder 2">
            <a:extLst>
              <a:ext uri="{FF2B5EF4-FFF2-40B4-BE49-F238E27FC236}">
                <a16:creationId xmlns:a16="http://schemas.microsoft.com/office/drawing/2014/main" id="{5AD21E60-BFB3-49A9-A5DD-ABC19B4D6266}"/>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a:t>
            </a:r>
            <a:r>
              <a:rPr lang="en-US" altLang="en-US" dirty="0">
                <a:solidFill>
                  <a:srgbClr val="0000FF"/>
                </a:solidFill>
                <a:latin typeface="Consolas" panose="020B0609020204030204" pitchFamily="49" charset="0"/>
              </a:rPr>
              <a:t>do</a:t>
            </a:r>
            <a:r>
              <a:rPr lang="en-US" altLang="en-US" dirty="0">
                <a:solidFill>
                  <a:srgbClr val="0000FF"/>
                </a:solidFill>
              </a:rPr>
              <a:t>…</a:t>
            </a:r>
            <a:r>
              <a:rPr lang="en-US" altLang="en-US" dirty="0">
                <a:solidFill>
                  <a:srgbClr val="0000FF"/>
                </a:solidFill>
                <a:latin typeface="Consolas" panose="020B0609020204030204" pitchFamily="49" charset="0"/>
              </a:rPr>
              <a:t>while</a:t>
            </a:r>
            <a:r>
              <a:rPr lang="en-US" altLang="en-US" b="1" dirty="0">
                <a:solidFill>
                  <a:srgbClr val="0000FF"/>
                </a:solidFill>
                <a:cs typeface="Times New Roman" panose="02020603050405020304" pitchFamily="18" charset="0"/>
              </a:rPr>
              <a:t> iteration statement</a:t>
            </a:r>
            <a:r>
              <a:rPr lang="en-US" altLang="en-US" dirty="0">
                <a:solidFill>
                  <a:srgbClr val="000000"/>
                </a:solidFill>
                <a:cs typeface="Times New Roman" panose="02020603050405020304" pitchFamily="18" charset="0"/>
              </a:rPr>
              <a:t> is similar to the </a:t>
            </a:r>
            <a:r>
              <a:rPr lang="en-US" altLang="en-US" dirty="0">
                <a:solidFill>
                  <a:srgbClr val="000000"/>
                </a:solidFill>
                <a:latin typeface="Consolas" panose="020B0609020204030204" pitchFamily="49" charset="0"/>
              </a:rPr>
              <a:t>while</a:t>
            </a:r>
            <a:r>
              <a:rPr lang="en-US" altLang="en-US" dirty="0">
                <a:solidFill>
                  <a:srgbClr val="000000"/>
                </a:solidFill>
                <a:cs typeface="Times New Roman" panose="02020603050405020304" pitchFamily="18" charset="0"/>
              </a:rPr>
              <a:t> statement. </a:t>
            </a:r>
          </a:p>
          <a:p>
            <a:pPr eaLnBrk="1" hangingPunct="1">
              <a:lnSpc>
                <a:spcPct val="90000"/>
              </a:lnSpc>
            </a:pPr>
            <a:r>
              <a:rPr lang="en-US" altLang="en-US" dirty="0">
                <a:solidFill>
                  <a:srgbClr val="000000"/>
                </a:solidFill>
              </a:rPr>
              <a:t>In the </a:t>
            </a:r>
            <a:r>
              <a:rPr lang="en-US" altLang="en-US" dirty="0">
                <a:solidFill>
                  <a:srgbClr val="000000"/>
                </a:solidFill>
                <a:latin typeface="Consolas" panose="020B0609020204030204" pitchFamily="49" charset="0"/>
              </a:rPr>
              <a:t>while</a:t>
            </a:r>
            <a:r>
              <a:rPr lang="en-US" altLang="en-US" dirty="0">
                <a:solidFill>
                  <a:srgbClr val="000000"/>
                </a:solidFill>
              </a:rPr>
              <a:t>, the program tests the loop-continuation condition at the </a:t>
            </a:r>
            <a:r>
              <a:rPr lang="en-US" altLang="en-US" i="1" dirty="0">
                <a:solidFill>
                  <a:srgbClr val="000000"/>
                </a:solidFill>
              </a:rPr>
              <a:t>beginning</a:t>
            </a:r>
            <a:r>
              <a:rPr lang="en-US" altLang="en-US" dirty="0">
                <a:solidFill>
                  <a:srgbClr val="000000"/>
                </a:solidFill>
              </a:rPr>
              <a:t> of the loop, </a:t>
            </a:r>
            <a:r>
              <a:rPr lang="en-US" altLang="en-US" i="1" dirty="0">
                <a:solidFill>
                  <a:srgbClr val="000000"/>
                </a:solidFill>
              </a:rPr>
              <a:t>before</a:t>
            </a:r>
            <a:r>
              <a:rPr lang="en-US" altLang="en-US" dirty="0">
                <a:solidFill>
                  <a:srgbClr val="000000"/>
                </a:solidFill>
              </a:rPr>
              <a:t> executing the loop’s body; if the condition is </a:t>
            </a:r>
            <a:r>
              <a:rPr lang="en-US" altLang="en-US" i="1" dirty="0">
                <a:solidFill>
                  <a:srgbClr val="000000"/>
                </a:solidFill>
              </a:rPr>
              <a:t>false</a:t>
            </a:r>
            <a:r>
              <a:rPr lang="en-US" altLang="en-US" dirty="0">
                <a:solidFill>
                  <a:srgbClr val="000000"/>
                </a:solidFill>
              </a:rPr>
              <a:t>, the body </a:t>
            </a:r>
            <a:r>
              <a:rPr lang="en-US" altLang="en-US" i="1" dirty="0">
                <a:solidFill>
                  <a:srgbClr val="000000"/>
                </a:solidFill>
              </a:rPr>
              <a:t>never</a:t>
            </a:r>
            <a:r>
              <a:rPr lang="en-US" altLang="en-US" dirty="0">
                <a:solidFill>
                  <a:srgbClr val="000000"/>
                </a:solidFill>
              </a:rPr>
              <a:t> executes. </a:t>
            </a:r>
          </a:p>
          <a:p>
            <a:pPr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tests the loop-continuation condition </a:t>
            </a:r>
            <a:r>
              <a:rPr lang="en-US" altLang="en-US" i="1" dirty="0">
                <a:solidFill>
                  <a:srgbClr val="000000"/>
                </a:solidFill>
              </a:rPr>
              <a:t>after </a:t>
            </a:r>
            <a:r>
              <a:rPr lang="en-US" altLang="en-US" dirty="0">
                <a:solidFill>
                  <a:srgbClr val="000000"/>
                </a:solidFill>
              </a:rPr>
              <a:t>executing the loop’s body; therefore, </a:t>
            </a:r>
            <a:r>
              <a:rPr lang="en-US" altLang="en-US" i="1" dirty="0">
                <a:solidFill>
                  <a:srgbClr val="000000"/>
                </a:solidFill>
              </a:rPr>
              <a:t>the body always executes at least once</a:t>
            </a:r>
            <a:r>
              <a:rPr lang="en-US" altLang="en-US" dirty="0">
                <a:solidFill>
                  <a:srgbClr val="000000"/>
                </a:solidFill>
              </a:rPr>
              <a:t>. </a:t>
            </a:r>
          </a:p>
          <a:p>
            <a:pPr eaLnBrk="1" hangingPunct="1">
              <a:lnSpc>
                <a:spcPct val="90000"/>
              </a:lnSpc>
            </a:pPr>
            <a:r>
              <a:rPr lang="en-US" altLang="en-US" dirty="0">
                <a:solidFill>
                  <a:srgbClr val="000000"/>
                </a:solidFill>
              </a:rPr>
              <a:t>When a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terminates, execution continues with the next statement in sequence. </a:t>
            </a:r>
          </a:p>
        </p:txBody>
      </p:sp>
      <p:sp>
        <p:nvSpPr>
          <p:cNvPr id="4" name="Footer Placeholder 3">
            <a:extLst>
              <a:ext uri="{FF2B5EF4-FFF2-40B4-BE49-F238E27FC236}">
                <a16:creationId xmlns:a16="http://schemas.microsoft.com/office/drawing/2014/main" id="{0ADB995A-6C61-4480-9DBF-15CBB95749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626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5">
            <a:extLst>
              <a:ext uri="{FF2B5EF4-FFF2-40B4-BE49-F238E27FC236}">
                <a16:creationId xmlns:a16="http://schemas.microsoft.com/office/drawing/2014/main" id="{A4762B6E-E1A9-4454-AA22-FFCED085B3E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
            <a:ext cx="12192000" cy="6450013"/>
          </a:xfrm>
          <a:prstGeom prst="rect">
            <a:avLst/>
          </a:prstGeom>
        </p:spPr>
      </p:pic>
      <p:sp>
        <p:nvSpPr>
          <p:cNvPr id="2" name="Footer Placeholder 1">
            <a:extLst>
              <a:ext uri="{FF2B5EF4-FFF2-40B4-BE49-F238E27FC236}">
                <a16:creationId xmlns:a16="http://schemas.microsoft.com/office/drawing/2014/main" id="{5C2F2498-9B0E-49FD-8730-DE9BC9DF65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6484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2">
            <a:extLst>
              <a:ext uri="{FF2B5EF4-FFF2-40B4-BE49-F238E27FC236}">
                <a16:creationId xmlns:a16="http://schemas.microsoft.com/office/drawing/2014/main" id="{B8BBA32B-4E47-4551-AAC5-5B9EB10ABF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1600" y="0"/>
            <a:ext cx="11987213" cy="6858000"/>
          </a:xfrm>
          <a:prstGeom prst="rect">
            <a:avLst/>
          </a:prstGeom>
        </p:spPr>
      </p:pic>
      <p:sp>
        <p:nvSpPr>
          <p:cNvPr id="2" name="Footer Placeholder 1">
            <a:extLst>
              <a:ext uri="{FF2B5EF4-FFF2-40B4-BE49-F238E27FC236}">
                <a16:creationId xmlns:a16="http://schemas.microsoft.com/office/drawing/2014/main" id="{9F19EE00-2A08-4D8E-8D0D-C5B92785DD7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81920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620D-6ECE-47C8-BC5F-A03DE1CB379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5.5  </a:t>
            </a:r>
            <a:r>
              <a:rPr lang="en-US" dirty="0">
                <a:solidFill>
                  <a:srgbClr val="3380E6"/>
                </a:solidFill>
                <a:latin typeface="Consolas" panose="020B0609020204030204" pitchFamily="49" charset="0"/>
              </a:rPr>
              <a:t>do</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56323" name="Text Placeholder 2">
            <a:extLst>
              <a:ext uri="{FF2B5EF4-FFF2-40B4-BE49-F238E27FC236}">
                <a16:creationId xmlns:a16="http://schemas.microsoft.com/office/drawing/2014/main" id="{0610D430-EA18-4011-9E78-747B40367AB2}"/>
              </a:ext>
            </a:extLst>
          </p:cNvPr>
          <p:cNvSpPr>
            <a:spLocks noGrp="1"/>
          </p:cNvSpPr>
          <p:nvPr>
            <p:ph type="body" idx="1"/>
          </p:nvPr>
        </p:nvSpPr>
        <p:spPr/>
        <p:txBody>
          <a:bodyPr/>
          <a:lstStyle/>
          <a:p>
            <a:pPr eaLnBrk="1" hangingPunct="1"/>
            <a:r>
              <a:rPr lang="en-US" altLang="en-US" dirty="0">
                <a:solidFill>
                  <a:srgbClr val="000000"/>
                </a:solidFill>
              </a:rPr>
              <a:t>Figure 5.8 contains the UML activity diagram for the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a:t>
            </a:r>
          </a:p>
          <a:p>
            <a:pPr eaLnBrk="1" hangingPunct="1"/>
            <a:r>
              <a:rPr lang="en-US" altLang="en-US" dirty="0">
                <a:solidFill>
                  <a:srgbClr val="000000"/>
                </a:solidFill>
              </a:rPr>
              <a:t>The diagram makes it clear that the loop-continuation condition is not evaluated until </a:t>
            </a:r>
            <a:r>
              <a:rPr lang="en-US" altLang="en-US" i="1" dirty="0">
                <a:solidFill>
                  <a:srgbClr val="000000"/>
                </a:solidFill>
              </a:rPr>
              <a:t>after</a:t>
            </a:r>
            <a:r>
              <a:rPr lang="en-US" altLang="en-US" dirty="0">
                <a:solidFill>
                  <a:srgbClr val="000000"/>
                </a:solidFill>
              </a:rPr>
              <a:t> the loop performs the action state </a:t>
            </a:r>
            <a:r>
              <a:rPr lang="en-US" altLang="en-US" i="1" dirty="0">
                <a:solidFill>
                  <a:srgbClr val="000000"/>
                </a:solidFill>
              </a:rPr>
              <a:t>at least once</a:t>
            </a:r>
            <a:r>
              <a:rPr lang="en-US" altLang="en-US" dirty="0">
                <a:solidFill>
                  <a:srgbClr val="000000"/>
                </a:solidFill>
              </a:rPr>
              <a:t>.</a:t>
            </a:r>
          </a:p>
        </p:txBody>
      </p:sp>
      <p:sp>
        <p:nvSpPr>
          <p:cNvPr id="4" name="Footer Placeholder 3">
            <a:extLst>
              <a:ext uri="{FF2B5EF4-FFF2-40B4-BE49-F238E27FC236}">
                <a16:creationId xmlns:a16="http://schemas.microsoft.com/office/drawing/2014/main" id="{8C91C144-5318-469C-8D80-BF5BE6277F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90335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3">
            <a:extLst>
              <a:ext uri="{FF2B5EF4-FFF2-40B4-BE49-F238E27FC236}">
                <a16:creationId xmlns:a16="http://schemas.microsoft.com/office/drawing/2014/main" id="{F7038D97-6C0F-45E9-B9E5-6A45FCDCFC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22388" y="0"/>
            <a:ext cx="9547225" cy="6858000"/>
          </a:xfrm>
          <a:prstGeom prst="rect">
            <a:avLst/>
          </a:prstGeom>
        </p:spPr>
      </p:pic>
      <p:sp>
        <p:nvSpPr>
          <p:cNvPr id="2" name="Footer Placeholder 1">
            <a:extLst>
              <a:ext uri="{FF2B5EF4-FFF2-40B4-BE49-F238E27FC236}">
                <a16:creationId xmlns:a16="http://schemas.microsoft.com/office/drawing/2014/main" id="{D4E6B86D-221F-4BF7-9EAD-A89D06EDAE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8226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3291-4E05-4C07-8BE5-7B25381DDE9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a:t>
            </a:r>
          </a:p>
        </p:txBody>
      </p:sp>
      <p:sp>
        <p:nvSpPr>
          <p:cNvPr id="60419" name="Text Placeholder 2">
            <a:extLst>
              <a:ext uri="{FF2B5EF4-FFF2-40B4-BE49-F238E27FC236}">
                <a16:creationId xmlns:a16="http://schemas.microsoft.com/office/drawing/2014/main" id="{3A1A97D2-68C9-4840-B2CB-ACC87DF661BA}"/>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switch</a:t>
            </a:r>
            <a:r>
              <a:rPr lang="en-US" altLang="en-US" b="1" dirty="0">
                <a:solidFill>
                  <a:srgbClr val="0000FF"/>
                </a:solidFill>
              </a:rPr>
              <a:t> </a:t>
            </a:r>
            <a:r>
              <a:rPr lang="en-US" altLang="en-US" b="1" dirty="0">
                <a:solidFill>
                  <a:srgbClr val="0000FF"/>
                </a:solidFill>
                <a:cs typeface="Times New Roman" panose="02020603050405020304" pitchFamily="18" charset="0"/>
              </a:rPr>
              <a:t>multiple-selection statement</a:t>
            </a:r>
            <a:r>
              <a:rPr lang="en-US" altLang="en-US" b="1" dirty="0">
                <a:solidFill>
                  <a:srgbClr val="000000"/>
                </a:solidFill>
                <a:cs typeface="Times New Roman" panose="02020603050405020304" pitchFamily="18" charset="0"/>
              </a:rPr>
              <a:t> </a:t>
            </a:r>
            <a:r>
              <a:rPr lang="en-US" altLang="en-US" dirty="0">
                <a:solidFill>
                  <a:srgbClr val="000000"/>
                </a:solidFill>
              </a:rPr>
              <a:t>performs different actions based on the possible values of a </a:t>
            </a:r>
            <a:r>
              <a:rPr lang="en-US" altLang="en-US" b="1" dirty="0">
                <a:solidFill>
                  <a:srgbClr val="0000FF"/>
                </a:solidFill>
                <a:cs typeface="Times New Roman" panose="02020603050405020304" pitchFamily="18" charset="0"/>
              </a:rPr>
              <a:t>constant integral expression</a:t>
            </a:r>
            <a:r>
              <a:rPr lang="en-US" altLang="en-US" b="1" dirty="0">
                <a:solidFill>
                  <a:srgbClr val="000000"/>
                </a:solidFill>
                <a:cs typeface="Times New Roman" panose="02020603050405020304" pitchFamily="18" charset="0"/>
              </a:rPr>
              <a:t> </a:t>
            </a:r>
            <a:r>
              <a:rPr lang="en-US" altLang="en-US" dirty="0">
                <a:solidFill>
                  <a:srgbClr val="000000"/>
                </a:solidFill>
              </a:rPr>
              <a:t>of type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short</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or </a:t>
            </a:r>
            <a:r>
              <a:rPr lang="en-US" altLang="en-US" dirty="0">
                <a:solidFill>
                  <a:srgbClr val="000000"/>
                </a:solidFill>
                <a:latin typeface="Consolas" panose="020B0609020204030204" pitchFamily="49" charset="0"/>
              </a:rPr>
              <a:t>char</a:t>
            </a:r>
            <a:r>
              <a:rPr lang="en-US" altLang="en-US" dirty="0">
                <a:solidFill>
                  <a:srgbClr val="000000"/>
                </a:solidFill>
              </a:rPr>
              <a:t>.</a:t>
            </a:r>
          </a:p>
        </p:txBody>
      </p:sp>
      <p:sp>
        <p:nvSpPr>
          <p:cNvPr id="4" name="Footer Placeholder 3">
            <a:extLst>
              <a:ext uri="{FF2B5EF4-FFF2-40B4-BE49-F238E27FC236}">
                <a16:creationId xmlns:a16="http://schemas.microsoft.com/office/drawing/2014/main" id="{7A418FBF-18AC-49D6-B9ED-EC9435B4D3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04260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59D0-27A5-49AA-AEF3-805BF153203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6563" name="Text Placeholder 2">
            <a:extLst>
              <a:ext uri="{FF2B5EF4-FFF2-40B4-BE49-F238E27FC236}">
                <a16:creationId xmlns:a16="http://schemas.microsoft.com/office/drawing/2014/main" id="{49ED3829-16FC-4B96-9903-834B36D449EF}"/>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The </a:t>
            </a:r>
            <a:r>
              <a:rPr lang="en-US" altLang="en-US" sz="2300" b="1" dirty="0">
                <a:solidFill>
                  <a:srgbClr val="0000FF"/>
                </a:solidFill>
                <a:cs typeface="Times New Roman" panose="02020603050405020304" pitchFamily="18" charset="0"/>
              </a:rPr>
              <a:t>end-of-file indicator</a:t>
            </a:r>
            <a:r>
              <a:rPr lang="en-US" altLang="en-US" sz="2300" b="1" dirty="0">
                <a:solidFill>
                  <a:srgbClr val="000000"/>
                </a:solidFill>
                <a:cs typeface="Times New Roman" panose="02020603050405020304" pitchFamily="18" charset="0"/>
              </a:rPr>
              <a:t> </a:t>
            </a:r>
            <a:r>
              <a:rPr lang="en-US" altLang="en-US" sz="2300" dirty="0">
                <a:solidFill>
                  <a:srgbClr val="000000"/>
                </a:solidFill>
              </a:rPr>
              <a:t>is a system-dependent keystroke combination which the user enters to indicate that there is </a:t>
            </a:r>
            <a:r>
              <a:rPr lang="en-US" altLang="en-US" sz="2300" i="1" dirty="0">
                <a:solidFill>
                  <a:srgbClr val="000000"/>
                </a:solidFill>
              </a:rPr>
              <a:t>no more data to inpu</a:t>
            </a:r>
            <a:r>
              <a:rPr lang="en-US" altLang="en-US" sz="2300" dirty="0">
                <a:solidFill>
                  <a:srgbClr val="000000"/>
                </a:solidFill>
              </a:rPr>
              <a:t>t. </a:t>
            </a:r>
          </a:p>
          <a:p>
            <a:pPr eaLnBrk="1" hangingPunct="1">
              <a:lnSpc>
                <a:spcPct val="80000"/>
              </a:lnSpc>
            </a:pPr>
            <a:r>
              <a:rPr lang="en-US" altLang="en-US" sz="2300" dirty="0">
                <a:solidFill>
                  <a:srgbClr val="000000"/>
                </a:solidFill>
              </a:rPr>
              <a:t>On UNIX/Linux/Mac OS X systems, end-of-file is entered by typing the sequence</a:t>
            </a:r>
          </a:p>
          <a:p>
            <a:pPr lvl="2" eaLnBrk="1" hangingPunct="1">
              <a:lnSpc>
                <a:spcPct val="80000"/>
              </a:lnSpc>
            </a:pPr>
            <a:r>
              <a:rPr lang="en-US" altLang="en-US" sz="1800" i="1" dirty="0">
                <a:solidFill>
                  <a:srgbClr val="000000"/>
                </a:solidFill>
              </a:rPr>
              <a:t>&lt;Ctrl&gt; d</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300" dirty="0">
                <a:solidFill>
                  <a:srgbClr val="000000"/>
                </a:solidFill>
              </a:rPr>
              <a:t>on a line by itself. This notation means to simultaneously press both the </a:t>
            </a:r>
            <a:r>
              <a:rPr lang="en-US" altLang="en-US" sz="2300" i="1" dirty="0">
                <a:solidFill>
                  <a:srgbClr val="000000"/>
                </a:solidFill>
              </a:rPr>
              <a:t>Ctrl </a:t>
            </a:r>
            <a:r>
              <a:rPr lang="en-US" altLang="en-US" sz="2300" dirty="0">
                <a:solidFill>
                  <a:srgbClr val="000000"/>
                </a:solidFill>
              </a:rPr>
              <a:t>key and the </a:t>
            </a:r>
            <a:r>
              <a:rPr lang="en-US" altLang="en-US" sz="2300" i="1" dirty="0">
                <a:solidFill>
                  <a:srgbClr val="000000"/>
                </a:solidFill>
              </a:rPr>
              <a:t>d </a:t>
            </a:r>
            <a:r>
              <a:rPr lang="en-US" altLang="en-US" sz="2300" dirty="0">
                <a:solidFill>
                  <a:srgbClr val="000000"/>
                </a:solidFill>
              </a:rPr>
              <a:t>key</a:t>
            </a:r>
            <a:r>
              <a:rPr lang="en-US" altLang="en-US" sz="2300" i="1" dirty="0">
                <a:solidFill>
                  <a:srgbClr val="000000"/>
                </a:solidFill>
              </a:rPr>
              <a:t>. </a:t>
            </a:r>
          </a:p>
          <a:p>
            <a:pPr eaLnBrk="1" hangingPunct="1">
              <a:lnSpc>
                <a:spcPct val="80000"/>
              </a:lnSpc>
            </a:pPr>
            <a:r>
              <a:rPr lang="en-US" altLang="en-US" sz="2300" dirty="0">
                <a:solidFill>
                  <a:srgbClr val="000000"/>
                </a:solidFill>
              </a:rPr>
              <a:t>On Windows systems, end-of-file can be entered by typing </a:t>
            </a:r>
          </a:p>
          <a:p>
            <a:pPr lvl="2" eaLnBrk="1" hangingPunct="1">
              <a:lnSpc>
                <a:spcPct val="80000"/>
              </a:lnSpc>
            </a:pPr>
            <a:r>
              <a:rPr lang="en-US" altLang="en-US" sz="1800" i="1" dirty="0">
                <a:solidFill>
                  <a:srgbClr val="000000"/>
                </a:solidFill>
              </a:rPr>
              <a:t>&lt;Ctrl&gt; z</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300" dirty="0">
                <a:solidFill>
                  <a:srgbClr val="000000"/>
                </a:solidFill>
              </a:rPr>
              <a:t>On some systems, you must press </a:t>
            </a:r>
            <a:r>
              <a:rPr lang="en-US" altLang="en-US" sz="2300" i="1" dirty="0">
                <a:solidFill>
                  <a:srgbClr val="000000"/>
                </a:solidFill>
              </a:rPr>
              <a:t>Enter</a:t>
            </a:r>
            <a:r>
              <a:rPr lang="en-US" altLang="en-US" sz="2300" dirty="0">
                <a:solidFill>
                  <a:srgbClr val="000000"/>
                </a:solidFill>
              </a:rPr>
              <a:t> after typing the end-of-file key sequence. </a:t>
            </a:r>
          </a:p>
          <a:p>
            <a:pPr eaLnBrk="1" hangingPunct="1">
              <a:lnSpc>
                <a:spcPct val="80000"/>
              </a:lnSpc>
            </a:pPr>
            <a:r>
              <a:rPr lang="en-US" altLang="en-US" sz="2300" dirty="0">
                <a:solidFill>
                  <a:srgbClr val="000000"/>
                </a:solidFill>
              </a:rPr>
              <a:t>Windows typically displays the characters </a:t>
            </a:r>
            <a:r>
              <a:rPr lang="en-US" altLang="en-US" sz="2300" dirty="0">
                <a:solidFill>
                  <a:srgbClr val="000000"/>
                </a:solidFill>
                <a:latin typeface="Consolas" panose="020B0609020204030204" pitchFamily="49" charset="0"/>
              </a:rPr>
              <a:t>^Z</a:t>
            </a:r>
            <a:r>
              <a:rPr lang="en-US" altLang="en-US" sz="2300" dirty="0">
                <a:solidFill>
                  <a:srgbClr val="000000"/>
                </a:solidFill>
              </a:rPr>
              <a:t> on the screen when the end-of-file indicator is typed.</a:t>
            </a:r>
          </a:p>
        </p:txBody>
      </p:sp>
      <p:sp>
        <p:nvSpPr>
          <p:cNvPr id="4" name="Footer Placeholder 3">
            <a:extLst>
              <a:ext uri="{FF2B5EF4-FFF2-40B4-BE49-F238E27FC236}">
                <a16:creationId xmlns:a16="http://schemas.microsoft.com/office/drawing/2014/main" id="{4198403B-AABC-4E59-8A0D-3DA2A7B27B1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19061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4">
            <a:extLst>
              <a:ext uri="{FF2B5EF4-FFF2-40B4-BE49-F238E27FC236}">
                <a16:creationId xmlns:a16="http://schemas.microsoft.com/office/drawing/2014/main" id="{115917B1-B2F6-4A1B-8484-C0597A06BE1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7963"/>
            <a:ext cx="12192000" cy="6440487"/>
          </a:xfrm>
          <a:prstGeom prst="rect">
            <a:avLst/>
          </a:prstGeom>
        </p:spPr>
      </p:pic>
      <p:sp>
        <p:nvSpPr>
          <p:cNvPr id="2" name="Footer Placeholder 1">
            <a:extLst>
              <a:ext uri="{FF2B5EF4-FFF2-40B4-BE49-F238E27FC236}">
                <a16:creationId xmlns:a16="http://schemas.microsoft.com/office/drawing/2014/main" id="{F3388C9C-7E08-4636-ABF4-ACDEF4BA042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02766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5">
            <a:extLst>
              <a:ext uri="{FF2B5EF4-FFF2-40B4-BE49-F238E27FC236}">
                <a16:creationId xmlns:a16="http://schemas.microsoft.com/office/drawing/2014/main" id="{C972BF98-82EC-485E-A51F-AB3C657E81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0575"/>
            <a:ext cx="12192000" cy="5275263"/>
          </a:xfrm>
          <a:prstGeom prst="rect">
            <a:avLst/>
          </a:prstGeom>
        </p:spPr>
      </p:pic>
      <p:sp>
        <p:nvSpPr>
          <p:cNvPr id="2" name="Footer Placeholder 1">
            <a:extLst>
              <a:ext uri="{FF2B5EF4-FFF2-40B4-BE49-F238E27FC236}">
                <a16:creationId xmlns:a16="http://schemas.microsoft.com/office/drawing/2014/main" id="{3E03EF32-F5A1-4DC8-A915-9854E27193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5651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6">
            <a:extLst>
              <a:ext uri="{FF2B5EF4-FFF2-40B4-BE49-F238E27FC236}">
                <a16:creationId xmlns:a16="http://schemas.microsoft.com/office/drawing/2014/main" id="{DBF556D9-6D50-46EB-B5EC-613254DEEC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5313" y="0"/>
            <a:ext cx="11001375" cy="6858000"/>
          </a:xfrm>
          <a:prstGeom prst="rect">
            <a:avLst/>
          </a:prstGeom>
        </p:spPr>
      </p:pic>
      <p:sp>
        <p:nvSpPr>
          <p:cNvPr id="2" name="Footer Placeholder 1">
            <a:extLst>
              <a:ext uri="{FF2B5EF4-FFF2-40B4-BE49-F238E27FC236}">
                <a16:creationId xmlns:a16="http://schemas.microsoft.com/office/drawing/2014/main" id="{D88C6EB9-5C21-49FD-8073-AA83A3F310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6715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7">
            <a:extLst>
              <a:ext uri="{FF2B5EF4-FFF2-40B4-BE49-F238E27FC236}">
                <a16:creationId xmlns:a16="http://schemas.microsoft.com/office/drawing/2014/main" id="{FDD34D88-2ED5-49A7-9FB8-073F827FC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95338" y="0"/>
            <a:ext cx="10599737" cy="6858000"/>
          </a:xfrm>
          <a:prstGeom prst="rect">
            <a:avLst/>
          </a:prstGeom>
        </p:spPr>
      </p:pic>
      <p:sp>
        <p:nvSpPr>
          <p:cNvPr id="2" name="Footer Placeholder 1">
            <a:extLst>
              <a:ext uri="{FF2B5EF4-FFF2-40B4-BE49-F238E27FC236}">
                <a16:creationId xmlns:a16="http://schemas.microsoft.com/office/drawing/2014/main" id="{70709D0E-57DD-4F63-BDC3-06CFE7F273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5842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8">
            <a:extLst>
              <a:ext uri="{FF2B5EF4-FFF2-40B4-BE49-F238E27FC236}">
                <a16:creationId xmlns:a16="http://schemas.microsoft.com/office/drawing/2014/main" id="{E5289759-913B-423F-85E0-61CBD5B118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98513" y="0"/>
            <a:ext cx="10593387" cy="6858000"/>
          </a:xfrm>
          <a:prstGeom prst="rect">
            <a:avLst/>
          </a:prstGeom>
        </p:spPr>
      </p:pic>
      <p:sp>
        <p:nvSpPr>
          <p:cNvPr id="2" name="Footer Placeholder 1">
            <a:extLst>
              <a:ext uri="{FF2B5EF4-FFF2-40B4-BE49-F238E27FC236}">
                <a16:creationId xmlns:a16="http://schemas.microsoft.com/office/drawing/2014/main" id="{7A3BFFAA-C077-4DF1-8C59-DD59D31935E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834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6">
            <a:extLst>
              <a:ext uri="{FF2B5EF4-FFF2-40B4-BE49-F238E27FC236}">
                <a16:creationId xmlns:a16="http://schemas.microsoft.com/office/drawing/2014/main" id="{48FEEA84-EE8E-4D24-9AE8-6F6D0E4B8F4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38"/>
            <a:ext cx="12192000" cy="6842125"/>
          </a:xfrm>
          <a:prstGeom prst="rect">
            <a:avLst/>
          </a:prstGeom>
        </p:spPr>
      </p:pic>
      <p:sp>
        <p:nvSpPr>
          <p:cNvPr id="2" name="Footer Placeholder 1">
            <a:extLst>
              <a:ext uri="{FF2B5EF4-FFF2-40B4-BE49-F238E27FC236}">
                <a16:creationId xmlns:a16="http://schemas.microsoft.com/office/drawing/2014/main" id="{029C001B-FF5C-433E-963F-83A5EE06ED0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1787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9">
            <a:extLst>
              <a:ext uri="{FF2B5EF4-FFF2-40B4-BE49-F238E27FC236}">
                <a16:creationId xmlns:a16="http://schemas.microsoft.com/office/drawing/2014/main" id="{E27E021F-5EEF-4857-AF8A-9BC3E8BA8D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62038"/>
            <a:ext cx="12192000" cy="4732337"/>
          </a:xfrm>
          <a:prstGeom prst="rect">
            <a:avLst/>
          </a:prstGeom>
        </p:spPr>
      </p:pic>
      <p:sp>
        <p:nvSpPr>
          <p:cNvPr id="2" name="Footer Placeholder 1">
            <a:extLst>
              <a:ext uri="{FF2B5EF4-FFF2-40B4-BE49-F238E27FC236}">
                <a16:creationId xmlns:a16="http://schemas.microsoft.com/office/drawing/2014/main" id="{3CD5AC93-0DBB-4CDD-AE0F-F497932DEC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0462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0">
            <a:extLst>
              <a:ext uri="{FF2B5EF4-FFF2-40B4-BE49-F238E27FC236}">
                <a16:creationId xmlns:a16="http://schemas.microsoft.com/office/drawing/2014/main" id="{357EE991-58D8-4CE3-BFA8-05CAAD103F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12192000" cy="2789237"/>
          </a:xfrm>
          <a:prstGeom prst="rect">
            <a:avLst/>
          </a:prstGeom>
        </p:spPr>
      </p:pic>
      <p:sp>
        <p:nvSpPr>
          <p:cNvPr id="2" name="Footer Placeholder 1">
            <a:extLst>
              <a:ext uri="{FF2B5EF4-FFF2-40B4-BE49-F238E27FC236}">
                <a16:creationId xmlns:a16="http://schemas.microsoft.com/office/drawing/2014/main" id="{FC40F70E-553A-44B7-BE60-B4AF80FE34E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25900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D734-0267-4B80-BF94-949997ED2B5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8611" name="Text Placeholder 2">
            <a:extLst>
              <a:ext uri="{FF2B5EF4-FFF2-40B4-BE49-F238E27FC236}">
                <a16:creationId xmlns:a16="http://schemas.microsoft.com/office/drawing/2014/main" id="{3A6D950B-8EEF-4866-B118-A60F8275EEEE}"/>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Scanner</a:t>
            </a:r>
            <a:r>
              <a:rPr lang="en-US" altLang="en-US" dirty="0">
                <a:solidFill>
                  <a:srgbClr val="000000"/>
                </a:solidFill>
              </a:rPr>
              <a:t> method </a:t>
            </a:r>
            <a:r>
              <a:rPr lang="en-US" altLang="en-US" dirty="0" err="1">
                <a:solidFill>
                  <a:srgbClr val="0000FF"/>
                </a:solidFill>
                <a:latin typeface="Consolas" panose="020B0609020204030204" pitchFamily="49" charset="0"/>
              </a:rPr>
              <a:t>hasNext</a:t>
            </a:r>
            <a:r>
              <a:rPr lang="en-US" altLang="en-US" dirty="0">
                <a:solidFill>
                  <a:srgbClr val="000000"/>
                </a:solidFill>
              </a:rPr>
              <a:t> determine whether there is more data to input. This method returns the </a:t>
            </a:r>
            <a:r>
              <a:rPr lang="en-US" altLang="en-US" dirty="0" err="1">
                <a:solidFill>
                  <a:srgbClr val="000000"/>
                </a:solidFill>
                <a:latin typeface="Consolas" panose="020B0609020204030204" pitchFamily="49" charset="0"/>
              </a:rPr>
              <a:t>boolean</a:t>
            </a:r>
            <a:r>
              <a:rPr lang="en-US" altLang="en-US" dirty="0">
                <a:solidFill>
                  <a:srgbClr val="000000"/>
                </a:solidFill>
              </a:rPr>
              <a:t> value </a:t>
            </a:r>
            <a:r>
              <a:rPr lang="en-US" altLang="en-US" dirty="0">
                <a:solidFill>
                  <a:srgbClr val="000000"/>
                </a:solidFill>
                <a:latin typeface="Consolas" panose="020B0609020204030204" pitchFamily="49" charset="0"/>
              </a:rPr>
              <a:t>true</a:t>
            </a:r>
            <a:r>
              <a:rPr lang="en-US" altLang="en-US" dirty="0">
                <a:solidFill>
                  <a:srgbClr val="000000"/>
                </a:solidFill>
              </a:rPr>
              <a:t> if there is more data; otherwise, it returns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As long as the end-of-file indicator has not been typed, method </a:t>
            </a:r>
            <a:r>
              <a:rPr lang="en-US" altLang="en-US" dirty="0" err="1">
                <a:solidFill>
                  <a:srgbClr val="000000"/>
                </a:solidFill>
                <a:latin typeface="Consolas" panose="020B0609020204030204" pitchFamily="49" charset="0"/>
              </a:rPr>
              <a:t>hasNext</a:t>
            </a:r>
            <a:r>
              <a:rPr lang="en-US" altLang="en-US" dirty="0">
                <a:solidFill>
                  <a:srgbClr val="000000"/>
                </a:solidFill>
              </a:rPr>
              <a:t> will return </a:t>
            </a:r>
            <a:r>
              <a:rPr lang="en-US" altLang="en-US" dirty="0">
                <a:solidFill>
                  <a:srgbClr val="000000"/>
                </a:solidFill>
                <a:latin typeface="Consolas" panose="020B0609020204030204" pitchFamily="49" charset="0"/>
              </a:rPr>
              <a:t>true</a:t>
            </a:r>
            <a:r>
              <a:rPr lang="en-US" altLang="en-US" dirty="0">
                <a:solidFill>
                  <a:srgbClr val="000000"/>
                </a:solidFill>
              </a:rPr>
              <a:t>.</a:t>
            </a:r>
          </a:p>
        </p:txBody>
      </p:sp>
      <p:sp>
        <p:nvSpPr>
          <p:cNvPr id="4" name="Footer Placeholder 3">
            <a:extLst>
              <a:ext uri="{FF2B5EF4-FFF2-40B4-BE49-F238E27FC236}">
                <a16:creationId xmlns:a16="http://schemas.microsoft.com/office/drawing/2014/main" id="{28C64E3B-E8A0-476B-A6C5-71D936B1406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5095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48D4-0AC5-4058-ABE2-F1317622D15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9635" name="Text Placeholder 2">
            <a:extLst>
              <a:ext uri="{FF2B5EF4-FFF2-40B4-BE49-F238E27FC236}">
                <a16:creationId xmlns:a16="http://schemas.microsoft.com/office/drawing/2014/main" id="{BCEB0967-C37E-45E9-88B6-9D232863B35B}"/>
              </a:ext>
            </a:extLst>
          </p:cNvPr>
          <p:cNvSpPr>
            <a:spLocks noGrp="1"/>
          </p:cNvSpPr>
          <p:nvPr>
            <p:ph type="body" idx="1"/>
          </p:nvPr>
        </p:nvSpPr>
        <p:spPr/>
        <p:txBody>
          <a:bodyPr/>
          <a:lstStyle/>
          <a:p>
            <a:pPr eaLnBrk="1" hangingPunct="1"/>
            <a:r>
              <a:rPr lang="en-US" altLang="en-US" sz="2400" dirty="0">
                <a:solidFill>
                  <a:srgbClr val="000000"/>
                </a:solidFill>
              </a:rPr>
              <a:t>The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 consists of a block that contains a sequence of </a:t>
            </a:r>
            <a:r>
              <a:rPr lang="en-US" altLang="en-US" sz="2400" dirty="0">
                <a:solidFill>
                  <a:srgbClr val="0000FF"/>
                </a:solidFill>
                <a:latin typeface="Consolas" panose="020B0609020204030204" pitchFamily="49" charset="0"/>
              </a:rPr>
              <a:t>case</a:t>
            </a:r>
            <a:r>
              <a:rPr lang="en-US" altLang="en-US" sz="2400" dirty="0">
                <a:solidFill>
                  <a:srgbClr val="000000"/>
                </a:solidFill>
              </a:rPr>
              <a:t> </a:t>
            </a:r>
            <a:r>
              <a:rPr lang="en-US" altLang="en-US" sz="2400" b="1" dirty="0">
                <a:solidFill>
                  <a:srgbClr val="0000FF"/>
                </a:solidFill>
                <a:cs typeface="Times New Roman" panose="02020603050405020304" pitchFamily="18" charset="0"/>
              </a:rPr>
              <a:t>labels</a:t>
            </a:r>
            <a:r>
              <a:rPr lang="en-US" altLang="en-US" sz="2400" b="1" dirty="0">
                <a:solidFill>
                  <a:srgbClr val="000000"/>
                </a:solidFill>
              </a:rPr>
              <a:t> </a:t>
            </a:r>
            <a:r>
              <a:rPr lang="en-US" altLang="en-US" sz="2400" dirty="0">
                <a:solidFill>
                  <a:srgbClr val="000000"/>
                </a:solidFill>
              </a:rPr>
              <a:t>and an optional </a:t>
            </a:r>
            <a:r>
              <a:rPr lang="en-US" altLang="en-US" sz="2400" dirty="0">
                <a:solidFill>
                  <a:srgbClr val="0000FF"/>
                </a:solidFill>
                <a:latin typeface="Consolas" panose="020B0609020204030204" pitchFamily="49" charset="0"/>
              </a:rPr>
              <a:t>default</a:t>
            </a:r>
            <a:r>
              <a:rPr lang="en-US" altLang="en-US" sz="2400" b="1" dirty="0">
                <a:solidFill>
                  <a:srgbClr val="000000"/>
                </a:solidFill>
              </a:rPr>
              <a:t> </a:t>
            </a:r>
            <a:r>
              <a:rPr lang="en-US" altLang="en-US" sz="2400" b="1" dirty="0">
                <a:solidFill>
                  <a:srgbClr val="0000FF"/>
                </a:solidFill>
                <a:cs typeface="Times New Roman" panose="02020603050405020304" pitchFamily="18" charset="0"/>
              </a:rPr>
              <a:t>case</a:t>
            </a:r>
            <a:r>
              <a:rPr lang="en-US" altLang="en-US" sz="2400" b="1" dirty="0">
                <a:solidFill>
                  <a:srgbClr val="000000"/>
                </a:solidFill>
              </a:rPr>
              <a:t>. </a:t>
            </a:r>
          </a:p>
          <a:p>
            <a:pPr eaLnBrk="1" hangingPunct="1"/>
            <a:r>
              <a:rPr lang="en-US" altLang="en-US" sz="2400" dirty="0">
                <a:solidFill>
                  <a:srgbClr val="000000"/>
                </a:solidFill>
              </a:rPr>
              <a:t>The program evaluates the </a:t>
            </a:r>
            <a:r>
              <a:rPr lang="en-US" altLang="en-US" sz="2400" b="1" dirty="0">
                <a:solidFill>
                  <a:srgbClr val="0000FF"/>
                </a:solidFill>
                <a:cs typeface="Times New Roman" panose="02020603050405020304" pitchFamily="18" charset="0"/>
              </a:rPr>
              <a:t>controlling expression</a:t>
            </a:r>
            <a:r>
              <a:rPr lang="en-US" altLang="en-US" sz="2400" b="1" dirty="0">
                <a:solidFill>
                  <a:srgbClr val="000000"/>
                </a:solidFill>
                <a:cs typeface="Times New Roman" panose="02020603050405020304" pitchFamily="18" charset="0"/>
              </a:rPr>
              <a:t> </a:t>
            </a:r>
            <a:r>
              <a:rPr lang="en-US" altLang="en-US" sz="2400" dirty="0">
                <a:solidFill>
                  <a:srgbClr val="000000"/>
                </a:solidFill>
              </a:rPr>
              <a:t>in the parentheses following keyword </a:t>
            </a:r>
            <a:r>
              <a:rPr lang="en-US" altLang="en-US" sz="2400" dirty="0">
                <a:solidFill>
                  <a:srgbClr val="000000"/>
                </a:solidFill>
                <a:latin typeface="Consolas" panose="020B0609020204030204" pitchFamily="49" charset="0"/>
              </a:rPr>
              <a:t>switch</a:t>
            </a:r>
            <a:r>
              <a:rPr lang="en-US" altLang="en-US" sz="2400" dirty="0">
                <a:solidFill>
                  <a:srgbClr val="000000"/>
                </a:solidFill>
              </a:rPr>
              <a:t>. </a:t>
            </a:r>
          </a:p>
          <a:p>
            <a:pPr eaLnBrk="1" hangingPunct="1"/>
            <a:r>
              <a:rPr lang="en-US" altLang="en-US" sz="2400" dirty="0">
                <a:solidFill>
                  <a:srgbClr val="000000"/>
                </a:solidFill>
              </a:rPr>
              <a:t>The program compares the controlling expression’s value (which must evaluate to an integral value of type </a:t>
            </a:r>
            <a:r>
              <a:rPr lang="en-US" altLang="en-US" sz="2400" dirty="0">
                <a:solidFill>
                  <a:srgbClr val="000000"/>
                </a:solidFill>
                <a:latin typeface="Consolas" panose="020B0609020204030204" pitchFamily="49" charset="0"/>
              </a:rPr>
              <a:t>byte</a:t>
            </a:r>
            <a:r>
              <a:rPr lang="en-US" altLang="en-US" sz="2400" dirty="0">
                <a:solidFill>
                  <a:srgbClr val="000000"/>
                </a:solidFill>
              </a:rPr>
              <a:t>, </a:t>
            </a:r>
            <a:r>
              <a:rPr lang="en-US" altLang="en-US" sz="2400" dirty="0">
                <a:solidFill>
                  <a:srgbClr val="000000"/>
                </a:solidFill>
                <a:latin typeface="Consolas" panose="020B0609020204030204" pitchFamily="49" charset="0"/>
              </a:rPr>
              <a:t>char</a:t>
            </a:r>
            <a:r>
              <a:rPr lang="en-US" altLang="en-US" sz="2400" dirty="0">
                <a:solidFill>
                  <a:srgbClr val="000000"/>
                </a:solidFill>
              </a:rPr>
              <a:t>, </a:t>
            </a:r>
            <a:r>
              <a:rPr lang="en-US" altLang="en-US" sz="2400" dirty="0">
                <a:solidFill>
                  <a:srgbClr val="000000"/>
                </a:solidFill>
                <a:latin typeface="Consolas" panose="020B0609020204030204" pitchFamily="49" charset="0"/>
              </a:rPr>
              <a:t>short</a:t>
            </a:r>
            <a:r>
              <a:rPr lang="en-US" altLang="en-US" sz="2400" dirty="0">
                <a:solidFill>
                  <a:srgbClr val="000000"/>
                </a:solidFill>
              </a:rPr>
              <a:t> or </a:t>
            </a:r>
            <a:r>
              <a:rPr lang="en-US" altLang="en-US" sz="2400" dirty="0" err="1">
                <a:solidFill>
                  <a:srgbClr val="000000"/>
                </a:solidFill>
                <a:latin typeface="Consolas" panose="020B0609020204030204" pitchFamily="49" charset="0"/>
              </a:rPr>
              <a:t>int</a:t>
            </a:r>
            <a:r>
              <a:rPr lang="en-US" altLang="en-US" sz="2400" dirty="0">
                <a:solidFill>
                  <a:srgbClr val="000000"/>
                </a:solidFill>
              </a:rPr>
              <a:t>, or to a </a:t>
            </a:r>
            <a:r>
              <a:rPr lang="en-US" altLang="en-US" sz="2000" dirty="0">
                <a:solidFill>
                  <a:srgbClr val="000000"/>
                </a:solidFill>
                <a:latin typeface="Consolas" panose="020B0609020204030204" pitchFamily="49" charset="0"/>
              </a:rPr>
              <a:t>String</a:t>
            </a:r>
            <a:r>
              <a:rPr lang="en-US" altLang="en-US" sz="2400" dirty="0">
                <a:solidFill>
                  <a:srgbClr val="000000"/>
                </a:solidFill>
              </a:rPr>
              <a:t>) with each </a:t>
            </a:r>
            <a:r>
              <a:rPr lang="en-US" altLang="en-US" sz="2400" dirty="0">
                <a:solidFill>
                  <a:srgbClr val="000000"/>
                </a:solidFill>
                <a:latin typeface="Consolas" panose="020B0609020204030204" pitchFamily="49" charset="0"/>
              </a:rPr>
              <a:t>case</a:t>
            </a:r>
            <a:r>
              <a:rPr lang="en-US" altLang="en-US" sz="2400" dirty="0">
                <a:solidFill>
                  <a:srgbClr val="000000"/>
                </a:solidFill>
              </a:rPr>
              <a:t> label. </a:t>
            </a:r>
          </a:p>
          <a:p>
            <a:pPr eaLnBrk="1" hangingPunct="1"/>
            <a:r>
              <a:rPr lang="en-US" altLang="en-US" sz="2400" dirty="0">
                <a:solidFill>
                  <a:srgbClr val="000000"/>
                </a:solidFill>
              </a:rPr>
              <a:t>If a match occurs, the program executes that </a:t>
            </a:r>
            <a:r>
              <a:rPr lang="en-US" altLang="en-US" sz="2400" dirty="0">
                <a:solidFill>
                  <a:srgbClr val="000000"/>
                </a:solidFill>
                <a:latin typeface="Consolas" panose="020B0609020204030204" pitchFamily="49" charset="0"/>
              </a:rPr>
              <a:t>case</a:t>
            </a:r>
            <a:r>
              <a:rPr lang="en-US" altLang="en-US" sz="2400" dirty="0">
                <a:solidFill>
                  <a:srgbClr val="000000"/>
                </a:solidFill>
              </a:rPr>
              <a:t>’s statements. </a:t>
            </a:r>
          </a:p>
          <a:p>
            <a:pPr eaLnBrk="1" hangingPunct="1"/>
            <a:r>
              <a:rPr lang="en-US" altLang="en-US" sz="2400" dirty="0">
                <a:solidFill>
                  <a:srgbClr val="000000"/>
                </a:solidFill>
              </a:rPr>
              <a:t>The </a:t>
            </a:r>
            <a:r>
              <a:rPr lang="en-US" altLang="en-US" sz="2400" dirty="0">
                <a:solidFill>
                  <a:srgbClr val="0000FF"/>
                </a:solidFill>
                <a:latin typeface="Consolas" panose="020B0609020204030204" pitchFamily="49" charset="0"/>
              </a:rPr>
              <a:t>break</a:t>
            </a:r>
            <a:r>
              <a:rPr lang="en-US" altLang="en-US" sz="2400" b="1" dirty="0">
                <a:solidFill>
                  <a:srgbClr val="0000FF"/>
                </a:solidFill>
              </a:rPr>
              <a:t> </a:t>
            </a:r>
            <a:r>
              <a:rPr lang="en-US" altLang="en-US" sz="2400" b="1" dirty="0">
                <a:solidFill>
                  <a:srgbClr val="0000FF"/>
                </a:solidFill>
                <a:cs typeface="Times New Roman" panose="02020603050405020304" pitchFamily="18" charset="0"/>
              </a:rPr>
              <a:t>statement</a:t>
            </a:r>
            <a:r>
              <a:rPr lang="en-US" altLang="en-US" sz="2400" b="1" dirty="0">
                <a:solidFill>
                  <a:srgbClr val="000000"/>
                </a:solidFill>
              </a:rPr>
              <a:t> </a:t>
            </a:r>
            <a:r>
              <a:rPr lang="en-US" altLang="en-US" sz="2400" dirty="0">
                <a:solidFill>
                  <a:srgbClr val="000000"/>
                </a:solidFill>
              </a:rPr>
              <a:t>causes program control to proceed with the first statement after the </a:t>
            </a:r>
            <a:r>
              <a:rPr lang="en-US" altLang="en-US" sz="2400" dirty="0">
                <a:solidFill>
                  <a:srgbClr val="000000"/>
                </a:solidFill>
                <a:latin typeface="Consolas" panose="020B0609020204030204" pitchFamily="49" charset="0"/>
              </a:rPr>
              <a:t>switch</a:t>
            </a:r>
            <a:r>
              <a:rPr lang="en-US" altLang="en-US" sz="2400" dirty="0">
                <a:solidFill>
                  <a:srgbClr val="000000"/>
                </a:solidFill>
              </a:rPr>
              <a:t>.</a:t>
            </a:r>
          </a:p>
        </p:txBody>
      </p:sp>
      <p:sp>
        <p:nvSpPr>
          <p:cNvPr id="4" name="Footer Placeholder 3">
            <a:extLst>
              <a:ext uri="{FF2B5EF4-FFF2-40B4-BE49-F238E27FC236}">
                <a16:creationId xmlns:a16="http://schemas.microsoft.com/office/drawing/2014/main" id="{6DCD346A-BBD1-45DF-B7E6-F967827426A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94559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2AF-C140-4D80-A484-1B85D1536CE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0659" name="Text Placeholder 2">
            <a:extLst>
              <a:ext uri="{FF2B5EF4-FFF2-40B4-BE49-F238E27FC236}">
                <a16:creationId xmlns:a16="http://schemas.microsoft.com/office/drawing/2014/main" id="{AE6F1410-B065-442B-ADAF-505B2050080D}"/>
              </a:ext>
            </a:extLst>
          </p:cNvPr>
          <p:cNvSpPr>
            <a:spLocks noGrp="1"/>
          </p:cNvSpPr>
          <p:nvPr>
            <p:ph type="body" idx="1"/>
          </p:nvPr>
        </p:nvSpPr>
        <p:spPr>
          <a:xfrm>
            <a:off x="609599" y="1481138"/>
            <a:ext cx="10922963" cy="4843462"/>
          </a:xfrm>
        </p:spPr>
        <p:txBody>
          <a:bodyPr/>
          <a:lstStyle/>
          <a:p>
            <a:pPr eaLnBrk="1" hangingPunct="1">
              <a:lnSpc>
                <a:spcPct val="90000"/>
              </a:lnSpc>
            </a:pPr>
            <a:r>
              <a:rPr lang="en-US" altLang="en-US" sz="2300" dirty="0">
                <a:solidFill>
                  <a:srgbClr val="000000"/>
                </a:solidFill>
                <a:latin typeface="Consolas" panose="020B0609020204030204" pitchFamily="49" charset="0"/>
              </a:rPr>
              <a:t>switch</a:t>
            </a:r>
            <a:r>
              <a:rPr lang="en-US" altLang="en-US" sz="2300" dirty="0">
                <a:solidFill>
                  <a:srgbClr val="000000"/>
                </a:solidFill>
              </a:rPr>
              <a:t> does </a:t>
            </a:r>
            <a:r>
              <a:rPr lang="en-US" altLang="en-US" sz="2300" i="1" dirty="0">
                <a:solidFill>
                  <a:srgbClr val="000000"/>
                </a:solidFill>
              </a:rPr>
              <a:t>not</a:t>
            </a:r>
            <a:r>
              <a:rPr lang="en-US" altLang="en-US" sz="2300" dirty="0">
                <a:solidFill>
                  <a:srgbClr val="000000"/>
                </a:solidFill>
              </a:rPr>
              <a:t> provide a mechanism for testing ranges of values—every value must be listed in a separate </a:t>
            </a:r>
            <a:r>
              <a:rPr lang="en-US" altLang="en-US" sz="2300" dirty="0">
                <a:solidFill>
                  <a:srgbClr val="000000"/>
                </a:solidFill>
                <a:latin typeface="Consolas" panose="020B0609020204030204" pitchFamily="49" charset="0"/>
              </a:rPr>
              <a:t>case</a:t>
            </a:r>
            <a:r>
              <a:rPr lang="en-US" altLang="en-US" sz="2300" dirty="0">
                <a:solidFill>
                  <a:srgbClr val="000000"/>
                </a:solidFill>
              </a:rPr>
              <a:t> label. </a:t>
            </a:r>
          </a:p>
          <a:p>
            <a:pPr eaLnBrk="1" hangingPunct="1">
              <a:lnSpc>
                <a:spcPct val="90000"/>
              </a:lnSpc>
            </a:pPr>
            <a:r>
              <a:rPr lang="en-US" altLang="en-US" sz="2300" dirty="0">
                <a:solidFill>
                  <a:srgbClr val="000000"/>
                </a:solidFill>
              </a:rPr>
              <a:t>Note that each </a:t>
            </a:r>
            <a:r>
              <a:rPr lang="en-US" altLang="en-US" sz="2300" dirty="0">
                <a:solidFill>
                  <a:srgbClr val="000000"/>
                </a:solidFill>
                <a:latin typeface="Consolas" panose="020B0609020204030204" pitchFamily="49" charset="0"/>
              </a:rPr>
              <a:t>case</a:t>
            </a:r>
            <a:r>
              <a:rPr lang="en-US" altLang="en-US" sz="2300" dirty="0">
                <a:solidFill>
                  <a:srgbClr val="000000"/>
                </a:solidFill>
              </a:rPr>
              <a:t> can have multiple statements.</a:t>
            </a:r>
          </a:p>
          <a:p>
            <a:pPr eaLnBrk="1" hangingPunct="1">
              <a:lnSpc>
                <a:spcPct val="90000"/>
              </a:lnSpc>
            </a:pPr>
            <a:r>
              <a:rPr lang="en-US" altLang="en-US" sz="2300" dirty="0">
                <a:solidFill>
                  <a:srgbClr val="000000"/>
                </a:solidFill>
                <a:latin typeface="Consolas" panose="020B0609020204030204" pitchFamily="49" charset="0"/>
              </a:rPr>
              <a:t>switch</a:t>
            </a:r>
            <a:r>
              <a:rPr lang="en-US" altLang="en-US" sz="2300" dirty="0">
                <a:solidFill>
                  <a:srgbClr val="000000"/>
                </a:solidFill>
              </a:rPr>
              <a:t> differs from other control statements in that it does not require braces around multiple statements in a </a:t>
            </a:r>
            <a:r>
              <a:rPr lang="en-US" altLang="en-US" sz="2300" dirty="0">
                <a:solidFill>
                  <a:srgbClr val="000000"/>
                </a:solidFill>
                <a:latin typeface="Consolas" panose="020B0609020204030204" pitchFamily="49" charset="0"/>
              </a:rPr>
              <a:t>case</a:t>
            </a:r>
            <a:r>
              <a:rPr lang="en-US" altLang="en-US" sz="2300" dirty="0">
                <a:solidFill>
                  <a:srgbClr val="000000"/>
                </a:solidFill>
              </a:rPr>
              <a:t>. </a:t>
            </a:r>
          </a:p>
          <a:p>
            <a:pPr eaLnBrk="1" hangingPunct="1">
              <a:lnSpc>
                <a:spcPct val="90000"/>
              </a:lnSpc>
            </a:pPr>
            <a:r>
              <a:rPr lang="en-US" altLang="en-US" sz="2300" dirty="0">
                <a:solidFill>
                  <a:srgbClr val="000000"/>
                </a:solidFill>
              </a:rPr>
              <a:t>Without </a:t>
            </a:r>
            <a:r>
              <a:rPr lang="en-US" altLang="en-US" sz="2300" dirty="0">
                <a:solidFill>
                  <a:srgbClr val="000000"/>
                </a:solidFill>
                <a:latin typeface="Consolas" panose="020B0609020204030204" pitchFamily="49" charset="0"/>
              </a:rPr>
              <a:t>break</a:t>
            </a:r>
            <a:r>
              <a:rPr lang="en-US" altLang="en-US" sz="2300" dirty="0">
                <a:solidFill>
                  <a:srgbClr val="000000"/>
                </a:solidFill>
              </a:rPr>
              <a:t>, the statements for a matching case and subsequent cases execute until a </a:t>
            </a:r>
            <a:r>
              <a:rPr lang="en-US" altLang="en-US" sz="2300" dirty="0">
                <a:solidFill>
                  <a:srgbClr val="000000"/>
                </a:solidFill>
                <a:latin typeface="Consolas" panose="020B0609020204030204" pitchFamily="49" charset="0"/>
              </a:rPr>
              <a:t>break</a:t>
            </a:r>
            <a:r>
              <a:rPr lang="en-US" altLang="en-US" sz="2300" dirty="0">
                <a:solidFill>
                  <a:srgbClr val="000000"/>
                </a:solidFill>
              </a:rPr>
              <a:t> or the end of the </a:t>
            </a:r>
            <a:r>
              <a:rPr lang="en-US" altLang="en-US" sz="2300" dirty="0">
                <a:solidFill>
                  <a:srgbClr val="000000"/>
                </a:solidFill>
                <a:latin typeface="Consolas" panose="020B0609020204030204" pitchFamily="49" charset="0"/>
              </a:rPr>
              <a:t>switch</a:t>
            </a:r>
            <a:r>
              <a:rPr lang="en-US" altLang="en-US" sz="2300" dirty="0">
                <a:solidFill>
                  <a:srgbClr val="000000"/>
                </a:solidFill>
              </a:rPr>
              <a:t> is encountered. This is called “falling through.” </a:t>
            </a:r>
          </a:p>
          <a:p>
            <a:pPr eaLnBrk="1" hangingPunct="1">
              <a:lnSpc>
                <a:spcPct val="90000"/>
              </a:lnSpc>
            </a:pPr>
            <a:r>
              <a:rPr lang="en-US" altLang="en-US" sz="2300" dirty="0">
                <a:solidFill>
                  <a:srgbClr val="000000"/>
                </a:solidFill>
              </a:rPr>
              <a:t>If no match occurs between the controlling expression’s value and a </a:t>
            </a:r>
            <a:r>
              <a:rPr lang="en-US" altLang="en-US" sz="2300" dirty="0">
                <a:solidFill>
                  <a:srgbClr val="000000"/>
                </a:solidFill>
                <a:latin typeface="Consolas" panose="020B0609020204030204" pitchFamily="49" charset="0"/>
              </a:rPr>
              <a:t>case</a:t>
            </a:r>
            <a:r>
              <a:rPr lang="en-US" altLang="en-US" sz="2300" dirty="0">
                <a:solidFill>
                  <a:srgbClr val="000000"/>
                </a:solidFill>
              </a:rPr>
              <a:t> label, the </a:t>
            </a:r>
            <a:r>
              <a:rPr lang="en-US" altLang="en-US" sz="2300" dirty="0">
                <a:solidFill>
                  <a:srgbClr val="000000"/>
                </a:solidFill>
                <a:latin typeface="Consolas" panose="020B0609020204030204" pitchFamily="49" charset="0"/>
              </a:rPr>
              <a:t>default</a:t>
            </a:r>
            <a:r>
              <a:rPr lang="en-US" altLang="en-US" sz="2300" dirty="0">
                <a:solidFill>
                  <a:srgbClr val="000000"/>
                </a:solidFill>
              </a:rPr>
              <a:t> case executes. </a:t>
            </a:r>
          </a:p>
          <a:p>
            <a:pPr eaLnBrk="1" hangingPunct="1">
              <a:lnSpc>
                <a:spcPct val="90000"/>
              </a:lnSpc>
            </a:pPr>
            <a:r>
              <a:rPr lang="en-US" altLang="en-US" sz="2300" dirty="0">
                <a:solidFill>
                  <a:srgbClr val="000000"/>
                </a:solidFill>
              </a:rPr>
              <a:t>If no match occurs and there is no </a:t>
            </a:r>
            <a:r>
              <a:rPr lang="en-US" altLang="en-US" sz="2300" dirty="0">
                <a:solidFill>
                  <a:srgbClr val="000000"/>
                </a:solidFill>
                <a:latin typeface="Consolas" panose="020B0609020204030204" pitchFamily="49" charset="0"/>
              </a:rPr>
              <a:t>default</a:t>
            </a:r>
            <a:r>
              <a:rPr lang="en-US" altLang="en-US" sz="2300" dirty="0">
                <a:solidFill>
                  <a:srgbClr val="000000"/>
                </a:solidFill>
              </a:rPr>
              <a:t> case, program control simply continues with the first statement after the </a:t>
            </a:r>
            <a:r>
              <a:rPr lang="en-US" altLang="en-US" sz="2300" dirty="0">
                <a:solidFill>
                  <a:srgbClr val="000000"/>
                </a:solidFill>
                <a:latin typeface="Consolas" panose="020B0609020204030204" pitchFamily="49" charset="0"/>
              </a:rPr>
              <a:t>switch</a:t>
            </a:r>
            <a:r>
              <a:rPr lang="en-US" altLang="en-US" sz="2300" dirty="0">
                <a:solidFill>
                  <a:srgbClr val="000000"/>
                </a:solidFill>
              </a:rPr>
              <a:t>.</a:t>
            </a:r>
          </a:p>
        </p:txBody>
      </p:sp>
      <p:sp>
        <p:nvSpPr>
          <p:cNvPr id="4" name="Footer Placeholder 3">
            <a:extLst>
              <a:ext uri="{FF2B5EF4-FFF2-40B4-BE49-F238E27FC236}">
                <a16:creationId xmlns:a16="http://schemas.microsoft.com/office/drawing/2014/main" id="{262853BF-C92A-4FAB-B71C-8CE3F723310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7979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1">
            <a:extLst>
              <a:ext uri="{FF2B5EF4-FFF2-40B4-BE49-F238E27FC236}">
                <a16:creationId xmlns:a16="http://schemas.microsoft.com/office/drawing/2014/main" id="{34350B50-4A8C-4723-94BC-868AFB45C7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3837"/>
          </a:xfrm>
          <a:prstGeom prst="rect">
            <a:avLst/>
          </a:prstGeom>
        </p:spPr>
      </p:pic>
      <p:sp>
        <p:nvSpPr>
          <p:cNvPr id="2" name="Footer Placeholder 1">
            <a:extLst>
              <a:ext uri="{FF2B5EF4-FFF2-40B4-BE49-F238E27FC236}">
                <a16:creationId xmlns:a16="http://schemas.microsoft.com/office/drawing/2014/main" id="{E0310C5F-FEF8-4793-AA8D-40ECC723F8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33840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2">
            <a:extLst>
              <a:ext uri="{FF2B5EF4-FFF2-40B4-BE49-F238E27FC236}">
                <a16:creationId xmlns:a16="http://schemas.microsoft.com/office/drawing/2014/main" id="{36D3BDA2-4BF9-489B-A2E5-51433610A6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52638"/>
            <a:ext cx="12192000" cy="2751137"/>
          </a:xfrm>
          <a:prstGeom prst="rect">
            <a:avLst/>
          </a:prstGeom>
        </p:spPr>
      </p:pic>
      <p:sp>
        <p:nvSpPr>
          <p:cNvPr id="2" name="Footer Placeholder 1">
            <a:extLst>
              <a:ext uri="{FF2B5EF4-FFF2-40B4-BE49-F238E27FC236}">
                <a16:creationId xmlns:a16="http://schemas.microsoft.com/office/drawing/2014/main" id="{B1F9C88C-5B98-407A-909C-7E9D3687A8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92636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728-7943-46B2-A4B8-18A9C19A995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3731" name="Text Placeholder 2">
            <a:extLst>
              <a:ext uri="{FF2B5EF4-FFF2-40B4-BE49-F238E27FC236}">
                <a16:creationId xmlns:a16="http://schemas.microsoft.com/office/drawing/2014/main" id="{280C69E4-93CC-4D60-AC26-45118A9F6E0B}"/>
              </a:ext>
            </a:extLst>
          </p:cNvPr>
          <p:cNvSpPr>
            <a:spLocks noGrp="1"/>
          </p:cNvSpPr>
          <p:nvPr>
            <p:ph type="body" idx="1"/>
          </p:nvPr>
        </p:nvSpPr>
        <p:spPr/>
        <p:txBody>
          <a:bodyPr/>
          <a:lstStyle/>
          <a:p>
            <a:pPr eaLnBrk="1" hangingPunct="1"/>
            <a:r>
              <a:rPr lang="en-US" altLang="en-US" dirty="0">
                <a:solidFill>
                  <a:srgbClr val="000000"/>
                </a:solidFill>
              </a:rPr>
              <a:t>Figure 5.10 shows the UML activity diagram for the general </a:t>
            </a:r>
            <a:r>
              <a:rPr lang="en-US" altLang="en-US" dirty="0">
                <a:solidFill>
                  <a:srgbClr val="000000"/>
                </a:solidFill>
                <a:latin typeface="Consolas" panose="020B0609020204030204" pitchFamily="49" charset="0"/>
              </a:rPr>
              <a:t>switch</a:t>
            </a:r>
            <a:r>
              <a:rPr lang="en-US" altLang="en-US" dirty="0">
                <a:solidFill>
                  <a:srgbClr val="000000"/>
                </a:solidFill>
              </a:rPr>
              <a:t> statement. </a:t>
            </a:r>
          </a:p>
          <a:p>
            <a:pPr eaLnBrk="1" hangingPunct="1"/>
            <a:r>
              <a:rPr lang="en-US" altLang="en-US" dirty="0">
                <a:solidFill>
                  <a:srgbClr val="000000"/>
                </a:solidFill>
              </a:rPr>
              <a:t>Most </a:t>
            </a:r>
            <a:r>
              <a:rPr lang="en-US" altLang="en-US" dirty="0">
                <a:solidFill>
                  <a:srgbClr val="000000"/>
                </a:solidFill>
                <a:latin typeface="Consolas" panose="020B0609020204030204" pitchFamily="49" charset="0"/>
              </a:rPr>
              <a:t>switch</a:t>
            </a:r>
            <a:r>
              <a:rPr lang="en-US" altLang="en-US" dirty="0">
                <a:solidFill>
                  <a:srgbClr val="000000"/>
                </a:solidFill>
              </a:rPr>
              <a:t> statements use a </a:t>
            </a:r>
            <a:r>
              <a:rPr lang="en-US" altLang="en-US" dirty="0">
                <a:solidFill>
                  <a:srgbClr val="000000"/>
                </a:solidFill>
                <a:latin typeface="Consolas" panose="020B0609020204030204" pitchFamily="49" charset="0"/>
              </a:rPr>
              <a:t>break</a:t>
            </a:r>
            <a:r>
              <a:rPr lang="en-US" altLang="en-US" dirty="0">
                <a:solidFill>
                  <a:srgbClr val="000000"/>
                </a:solidFill>
              </a:rPr>
              <a:t> in each </a:t>
            </a:r>
            <a:r>
              <a:rPr lang="en-US" altLang="en-US" dirty="0">
                <a:solidFill>
                  <a:srgbClr val="000000"/>
                </a:solidFill>
                <a:latin typeface="Consolas" panose="020B0609020204030204" pitchFamily="49" charset="0"/>
              </a:rPr>
              <a:t>case</a:t>
            </a:r>
            <a:r>
              <a:rPr lang="en-US" altLang="en-US" dirty="0">
                <a:solidFill>
                  <a:srgbClr val="000000"/>
                </a:solidFill>
              </a:rPr>
              <a:t> to terminate the </a:t>
            </a:r>
            <a:r>
              <a:rPr lang="en-US" altLang="en-US" dirty="0">
                <a:solidFill>
                  <a:srgbClr val="000000"/>
                </a:solidFill>
                <a:latin typeface="Consolas" panose="020B0609020204030204" pitchFamily="49" charset="0"/>
              </a:rPr>
              <a:t>switch</a:t>
            </a:r>
            <a:r>
              <a:rPr lang="en-US" altLang="en-US" dirty="0">
                <a:solidFill>
                  <a:srgbClr val="000000"/>
                </a:solidFill>
              </a:rPr>
              <a:t> statement after processing the </a:t>
            </a:r>
            <a:r>
              <a:rPr lang="en-US" altLang="en-US" dirty="0">
                <a:solidFill>
                  <a:srgbClr val="000000"/>
                </a:solidFill>
                <a:latin typeface="Consolas" panose="020B0609020204030204" pitchFamily="49" charset="0"/>
              </a:rPr>
              <a:t>case</a:t>
            </a:r>
            <a:r>
              <a:rPr lang="en-US" altLang="en-US" dirty="0">
                <a:solidFill>
                  <a:srgbClr val="000000"/>
                </a:solidFill>
              </a:rPr>
              <a:t>.</a:t>
            </a: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break</a:t>
            </a:r>
            <a:r>
              <a:rPr lang="en-US" altLang="en-US" dirty="0">
                <a:solidFill>
                  <a:srgbClr val="000000"/>
                </a:solidFill>
              </a:rPr>
              <a:t> statement is not required for the </a:t>
            </a:r>
            <a:r>
              <a:rPr lang="en-US" altLang="en-US" dirty="0">
                <a:solidFill>
                  <a:srgbClr val="000000"/>
                </a:solidFill>
                <a:latin typeface="Consolas" panose="020B0609020204030204" pitchFamily="49" charset="0"/>
              </a:rPr>
              <a:t>switch</a:t>
            </a:r>
            <a:r>
              <a:rPr lang="en-US" altLang="en-US" dirty="0">
                <a:solidFill>
                  <a:srgbClr val="000000"/>
                </a:solidFill>
              </a:rPr>
              <a:t>’s last </a:t>
            </a:r>
            <a:r>
              <a:rPr lang="en-US" altLang="en-US" dirty="0">
                <a:solidFill>
                  <a:srgbClr val="000000"/>
                </a:solidFill>
                <a:latin typeface="Consolas" panose="020B0609020204030204" pitchFamily="49" charset="0"/>
              </a:rPr>
              <a:t>case</a:t>
            </a:r>
            <a:r>
              <a:rPr lang="en-US" altLang="en-US" dirty="0">
                <a:solidFill>
                  <a:srgbClr val="000000"/>
                </a:solidFill>
              </a:rPr>
              <a:t> (or the optional </a:t>
            </a:r>
            <a:r>
              <a:rPr lang="en-US" altLang="en-US" dirty="0">
                <a:solidFill>
                  <a:srgbClr val="000000"/>
                </a:solidFill>
                <a:latin typeface="Consolas" panose="020B0609020204030204" pitchFamily="49" charset="0"/>
              </a:rPr>
              <a:t>default</a:t>
            </a:r>
            <a:r>
              <a:rPr lang="en-US" altLang="en-US" dirty="0">
                <a:solidFill>
                  <a:srgbClr val="000000"/>
                </a:solidFill>
              </a:rPr>
              <a:t> case, when it appears last), because execution continues with the next statement after the </a:t>
            </a:r>
            <a:r>
              <a:rPr lang="en-US" altLang="en-US" dirty="0">
                <a:solidFill>
                  <a:srgbClr val="000000"/>
                </a:solidFill>
                <a:latin typeface="Consolas" panose="020B0609020204030204" pitchFamily="49" charset="0"/>
              </a:rPr>
              <a:t>switch</a:t>
            </a:r>
            <a:r>
              <a:rPr lang="en-US" altLang="en-US" dirty="0">
                <a:solidFill>
                  <a:srgbClr val="000000"/>
                </a:solidFill>
              </a:rPr>
              <a:t>.</a:t>
            </a:r>
          </a:p>
        </p:txBody>
      </p:sp>
      <p:sp>
        <p:nvSpPr>
          <p:cNvPr id="4" name="Footer Placeholder 3">
            <a:extLst>
              <a:ext uri="{FF2B5EF4-FFF2-40B4-BE49-F238E27FC236}">
                <a16:creationId xmlns:a16="http://schemas.microsoft.com/office/drawing/2014/main" id="{5980DEC6-1AC2-41B8-A125-7C197084DCB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13890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3">
            <a:extLst>
              <a:ext uri="{FF2B5EF4-FFF2-40B4-BE49-F238E27FC236}">
                <a16:creationId xmlns:a16="http://schemas.microsoft.com/office/drawing/2014/main" id="{92C84B1F-556D-493D-AA26-D4E71BC975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93825" y="0"/>
            <a:ext cx="9404350" cy="6858000"/>
          </a:xfrm>
          <a:prstGeom prst="rect">
            <a:avLst/>
          </a:prstGeom>
        </p:spPr>
      </p:pic>
      <p:sp>
        <p:nvSpPr>
          <p:cNvPr id="2" name="Footer Placeholder 1">
            <a:extLst>
              <a:ext uri="{FF2B5EF4-FFF2-40B4-BE49-F238E27FC236}">
                <a16:creationId xmlns:a16="http://schemas.microsoft.com/office/drawing/2014/main" id="{8B90562A-0AEE-4B20-8079-D84361DB03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3259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4">
            <a:extLst>
              <a:ext uri="{FF2B5EF4-FFF2-40B4-BE49-F238E27FC236}">
                <a16:creationId xmlns:a16="http://schemas.microsoft.com/office/drawing/2014/main" id="{A9F6D907-83F0-40B5-AF7C-589E1C100D8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17688"/>
            <a:ext cx="12192000" cy="3222625"/>
          </a:xfrm>
          <a:prstGeom prst="rect">
            <a:avLst/>
          </a:prstGeom>
        </p:spPr>
      </p:pic>
      <p:sp>
        <p:nvSpPr>
          <p:cNvPr id="2" name="Footer Placeholder 1">
            <a:extLst>
              <a:ext uri="{FF2B5EF4-FFF2-40B4-BE49-F238E27FC236}">
                <a16:creationId xmlns:a16="http://schemas.microsoft.com/office/drawing/2014/main" id="{8D7B657E-8676-4B94-A556-0D54838D4E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1167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7">
            <a:extLst>
              <a:ext uri="{FF2B5EF4-FFF2-40B4-BE49-F238E27FC236}">
                <a16:creationId xmlns:a16="http://schemas.microsoft.com/office/drawing/2014/main" id="{9082CCFC-1197-4EEC-A7F0-2DCB64083B1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39800"/>
            <a:ext cx="12192000" cy="4978400"/>
          </a:xfrm>
          <a:prstGeom prst="rect">
            <a:avLst/>
          </a:prstGeom>
        </p:spPr>
      </p:pic>
      <p:sp>
        <p:nvSpPr>
          <p:cNvPr id="2" name="Footer Placeholder 1">
            <a:extLst>
              <a:ext uri="{FF2B5EF4-FFF2-40B4-BE49-F238E27FC236}">
                <a16:creationId xmlns:a16="http://schemas.microsoft.com/office/drawing/2014/main" id="{B5A42550-EC6D-489A-B55A-1435A9C83C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15367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5">
            <a:extLst>
              <a:ext uri="{FF2B5EF4-FFF2-40B4-BE49-F238E27FC236}">
                <a16:creationId xmlns:a16="http://schemas.microsoft.com/office/drawing/2014/main" id="{1846CBE8-5FD1-4BD9-9222-B8554530819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57325"/>
            <a:ext cx="12192000" cy="3943350"/>
          </a:xfrm>
          <a:prstGeom prst="rect">
            <a:avLst/>
          </a:prstGeom>
        </p:spPr>
      </p:pic>
      <p:sp>
        <p:nvSpPr>
          <p:cNvPr id="2" name="Footer Placeholder 1">
            <a:extLst>
              <a:ext uri="{FF2B5EF4-FFF2-40B4-BE49-F238E27FC236}">
                <a16:creationId xmlns:a16="http://schemas.microsoft.com/office/drawing/2014/main" id="{21A3F406-1745-47DD-8838-302A2A6347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80133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F7DE-0575-48AA-A25F-8E69BA187D5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7827" name="Text Placeholder 2">
            <a:extLst>
              <a:ext uri="{FF2B5EF4-FFF2-40B4-BE49-F238E27FC236}">
                <a16:creationId xmlns:a16="http://schemas.microsoft.com/office/drawing/2014/main" id="{EE627479-5D95-4AAA-AB1C-96270A710D60}"/>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When using the </a:t>
            </a:r>
            <a:r>
              <a:rPr lang="en-US" altLang="en-US" sz="2500" dirty="0">
                <a:solidFill>
                  <a:srgbClr val="000000"/>
                </a:solidFill>
                <a:latin typeface="Consolas" panose="020B0609020204030204" pitchFamily="49" charset="0"/>
              </a:rPr>
              <a:t>switch</a:t>
            </a:r>
            <a:r>
              <a:rPr lang="en-US" altLang="en-US" sz="2500" dirty="0">
                <a:solidFill>
                  <a:srgbClr val="000000"/>
                </a:solidFill>
              </a:rPr>
              <a:t> statement, remember that each </a:t>
            </a:r>
            <a:r>
              <a:rPr lang="en-US" altLang="en-US" sz="2500" dirty="0">
                <a:solidFill>
                  <a:srgbClr val="000000"/>
                </a:solidFill>
                <a:latin typeface="Consolas" panose="020B0609020204030204" pitchFamily="49" charset="0"/>
              </a:rPr>
              <a:t>case</a:t>
            </a:r>
            <a:r>
              <a:rPr lang="en-US" altLang="en-US" sz="2500" dirty="0">
                <a:solidFill>
                  <a:srgbClr val="000000"/>
                </a:solidFill>
              </a:rPr>
              <a:t> must contain a constant integral expression. </a:t>
            </a:r>
          </a:p>
          <a:p>
            <a:pPr eaLnBrk="1" hangingPunct="1">
              <a:lnSpc>
                <a:spcPct val="90000"/>
              </a:lnSpc>
            </a:pPr>
            <a:r>
              <a:rPr lang="en-US" altLang="en-US" sz="2500" dirty="0">
                <a:solidFill>
                  <a:srgbClr val="000000"/>
                </a:solidFill>
              </a:rPr>
              <a:t>An integer constant is simply an integer value. </a:t>
            </a:r>
          </a:p>
          <a:p>
            <a:pPr eaLnBrk="1" hangingPunct="1">
              <a:lnSpc>
                <a:spcPct val="90000"/>
              </a:lnSpc>
            </a:pPr>
            <a:r>
              <a:rPr lang="en-US" altLang="en-US" sz="2500" dirty="0">
                <a:solidFill>
                  <a:srgbClr val="000000"/>
                </a:solidFill>
              </a:rPr>
              <a:t>In addition, you can use </a:t>
            </a:r>
            <a:r>
              <a:rPr lang="en-US" altLang="en-US" sz="2500" b="1" dirty="0">
                <a:solidFill>
                  <a:srgbClr val="0000FF"/>
                </a:solidFill>
                <a:cs typeface="Times New Roman" panose="02020603050405020304" pitchFamily="18" charset="0"/>
              </a:rPr>
              <a:t>character constants</a:t>
            </a:r>
            <a:r>
              <a:rPr lang="en-US" altLang="en-US" sz="2500" dirty="0">
                <a:solidFill>
                  <a:srgbClr val="000000"/>
                </a:solidFill>
              </a:rPr>
              <a:t>—specific characters in single quotes, such as </a:t>
            </a:r>
            <a:r>
              <a:rPr lang="en-US" altLang="en-US" sz="2500" dirty="0">
                <a:solidFill>
                  <a:srgbClr val="000000"/>
                </a:solidFill>
                <a:latin typeface="Consolas" panose="020B0609020204030204" pitchFamily="49" charset="0"/>
              </a:rPr>
              <a:t>'A'</a:t>
            </a:r>
            <a:r>
              <a:rPr lang="en-US" altLang="en-US" sz="2500" dirty="0">
                <a:solidFill>
                  <a:srgbClr val="000000"/>
                </a:solidFill>
              </a:rPr>
              <a:t>, </a:t>
            </a:r>
            <a:r>
              <a:rPr lang="en-US" altLang="en-US" sz="2500" dirty="0">
                <a:solidFill>
                  <a:srgbClr val="000000"/>
                </a:solidFill>
                <a:latin typeface="Consolas" panose="020B0609020204030204" pitchFamily="49" charset="0"/>
              </a:rPr>
              <a:t>'7'</a:t>
            </a:r>
            <a:r>
              <a:rPr lang="en-US" altLang="en-US" sz="2500" dirty="0">
                <a:solidFill>
                  <a:srgbClr val="000000"/>
                </a:solidFill>
              </a:rPr>
              <a:t> or </a:t>
            </a:r>
            <a:r>
              <a:rPr lang="en-US" altLang="en-US" sz="2500" dirty="0">
                <a:solidFill>
                  <a:srgbClr val="000000"/>
                </a:solidFill>
                <a:latin typeface="Consolas" panose="020B0609020204030204" pitchFamily="49" charset="0"/>
              </a:rPr>
              <a:t>'$'</a:t>
            </a:r>
            <a:r>
              <a:rPr lang="en-US" altLang="en-US" sz="2500" dirty="0">
                <a:solidFill>
                  <a:srgbClr val="000000"/>
                </a:solidFill>
              </a:rPr>
              <a:t>—which represent the integer values of characters. </a:t>
            </a:r>
          </a:p>
          <a:p>
            <a:pPr eaLnBrk="1" hangingPunct="1">
              <a:lnSpc>
                <a:spcPct val="90000"/>
              </a:lnSpc>
            </a:pPr>
            <a:r>
              <a:rPr lang="en-US" altLang="en-US" sz="2500" dirty="0">
                <a:solidFill>
                  <a:srgbClr val="000000"/>
                </a:solidFill>
              </a:rPr>
              <a:t>The expression in each </a:t>
            </a:r>
            <a:r>
              <a:rPr lang="en-US" altLang="en-US" sz="2500" dirty="0">
                <a:solidFill>
                  <a:srgbClr val="000000"/>
                </a:solidFill>
                <a:latin typeface="Consolas" panose="020B0609020204030204" pitchFamily="49" charset="0"/>
              </a:rPr>
              <a:t>case</a:t>
            </a:r>
            <a:r>
              <a:rPr lang="en-US" altLang="en-US" sz="2500" dirty="0">
                <a:solidFill>
                  <a:srgbClr val="000000"/>
                </a:solidFill>
              </a:rPr>
              <a:t> can also be a </a:t>
            </a:r>
            <a:r>
              <a:rPr lang="en-US" altLang="en-US" sz="2500" b="1" dirty="0">
                <a:solidFill>
                  <a:srgbClr val="0000FF"/>
                </a:solidFill>
                <a:cs typeface="Times New Roman" panose="02020603050405020304" pitchFamily="18" charset="0"/>
              </a:rPr>
              <a:t>constant variable</a:t>
            </a:r>
            <a:r>
              <a:rPr lang="en-US" altLang="en-US" sz="2500" dirty="0">
                <a:solidFill>
                  <a:srgbClr val="000000"/>
                </a:solidFill>
              </a:rPr>
              <a:t>—a variable that contains a value which does not change for the entire program. Such a variable is declared with keyword </a:t>
            </a:r>
            <a:r>
              <a:rPr lang="en-US" altLang="en-US" sz="2500" dirty="0">
                <a:solidFill>
                  <a:srgbClr val="000000"/>
                </a:solidFill>
                <a:latin typeface="Consolas" panose="020B0609020204030204" pitchFamily="49" charset="0"/>
              </a:rPr>
              <a:t>final</a:t>
            </a:r>
            <a:r>
              <a:rPr lang="en-US" altLang="en-US" sz="2500" dirty="0">
                <a:solidFill>
                  <a:srgbClr val="000000"/>
                </a:solidFill>
              </a:rPr>
              <a:t>. </a:t>
            </a:r>
          </a:p>
          <a:p>
            <a:pPr eaLnBrk="1" hangingPunct="1">
              <a:lnSpc>
                <a:spcPct val="90000"/>
              </a:lnSpc>
            </a:pPr>
            <a:r>
              <a:rPr lang="en-US" altLang="en-US" sz="2500" dirty="0">
                <a:solidFill>
                  <a:srgbClr val="000000"/>
                </a:solidFill>
              </a:rPr>
              <a:t>Java has a feature called </a:t>
            </a:r>
            <a:r>
              <a:rPr lang="en-US" altLang="en-US" sz="2500" dirty="0" err="1">
                <a:solidFill>
                  <a:srgbClr val="000000"/>
                </a:solidFill>
                <a:latin typeface="Consolas" panose="020B0609020204030204" pitchFamily="49" charset="0"/>
              </a:rPr>
              <a:t>enum</a:t>
            </a:r>
            <a:r>
              <a:rPr lang="en-US" altLang="en-US" sz="2500" dirty="0">
                <a:solidFill>
                  <a:srgbClr val="000000"/>
                </a:solidFill>
              </a:rPr>
              <a:t> types—</a:t>
            </a:r>
            <a:r>
              <a:rPr lang="en-US" altLang="en-US" sz="2500" dirty="0" err="1">
                <a:solidFill>
                  <a:srgbClr val="000000"/>
                </a:solidFill>
                <a:latin typeface="Consolas" panose="020B0609020204030204" pitchFamily="49" charset="0"/>
              </a:rPr>
              <a:t>enum</a:t>
            </a:r>
            <a:r>
              <a:rPr lang="en-US" altLang="en-US" sz="2500" dirty="0">
                <a:solidFill>
                  <a:srgbClr val="000000"/>
                </a:solidFill>
              </a:rPr>
              <a:t> type constants can also be used in </a:t>
            </a:r>
            <a:r>
              <a:rPr lang="en-US" altLang="en-US" sz="2500" dirty="0">
                <a:solidFill>
                  <a:srgbClr val="000000"/>
                </a:solidFill>
                <a:latin typeface="Consolas" panose="020B0609020204030204" pitchFamily="49" charset="0"/>
              </a:rPr>
              <a:t>case</a:t>
            </a:r>
            <a:r>
              <a:rPr lang="en-US" altLang="en-US" sz="2500" dirty="0">
                <a:solidFill>
                  <a:srgbClr val="000000"/>
                </a:solidFill>
              </a:rPr>
              <a:t> labels. </a:t>
            </a:r>
          </a:p>
        </p:txBody>
      </p:sp>
      <p:sp>
        <p:nvSpPr>
          <p:cNvPr id="4" name="Footer Placeholder 3">
            <a:extLst>
              <a:ext uri="{FF2B5EF4-FFF2-40B4-BE49-F238E27FC236}">
                <a16:creationId xmlns:a16="http://schemas.microsoft.com/office/drawing/2014/main" id="{1CB12809-48F7-434F-9B2D-6BA665DE955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64440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433D-7467-40C6-BE87-57820876F14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a:t>
            </a:r>
          </a:p>
        </p:txBody>
      </p:sp>
      <p:sp>
        <p:nvSpPr>
          <p:cNvPr id="78851" name="Text Placeholder 2">
            <a:extLst>
              <a:ext uri="{FF2B5EF4-FFF2-40B4-BE49-F238E27FC236}">
                <a16:creationId xmlns:a16="http://schemas.microsoft.com/office/drawing/2014/main" id="{5B544328-C77D-44F6-86D8-DE9026A2C2FD}"/>
              </a:ext>
            </a:extLst>
          </p:cNvPr>
          <p:cNvSpPr>
            <a:spLocks noGrp="1"/>
          </p:cNvSpPr>
          <p:nvPr>
            <p:ph type="body" idx="1"/>
          </p:nvPr>
        </p:nvSpPr>
        <p:spPr/>
        <p:txBody>
          <a:bodyPr/>
          <a:lstStyle/>
          <a:p>
            <a:pPr eaLnBrk="1" hangingPunct="1"/>
            <a:r>
              <a:rPr lang="en-US" altLang="en-US" sz="2000" dirty="0">
                <a:solidFill>
                  <a:srgbClr val="000000"/>
                </a:solidFill>
                <a:latin typeface="Consolas" panose="020B0609020204030204" pitchFamily="49" charset="0"/>
              </a:rPr>
              <a:t>Strings</a:t>
            </a:r>
            <a:r>
              <a:rPr lang="en-US" altLang="en-US" sz="2400" dirty="0">
                <a:solidFill>
                  <a:srgbClr val="000000"/>
                </a:solidFill>
              </a:rPr>
              <a:t> can be used as controlling expressions in switch statements, and </a:t>
            </a:r>
            <a:r>
              <a:rPr lang="en-US" altLang="en-US" sz="2000" dirty="0">
                <a:solidFill>
                  <a:srgbClr val="000000"/>
                </a:solidFill>
                <a:latin typeface="Consolas" panose="020B0609020204030204" pitchFamily="49" charset="0"/>
              </a:rPr>
              <a:t>String</a:t>
            </a:r>
            <a:r>
              <a:rPr lang="en-US" altLang="en-US" sz="2400" dirty="0">
                <a:solidFill>
                  <a:srgbClr val="000000"/>
                </a:solidFill>
              </a:rPr>
              <a:t> literals can be used in case labels. </a:t>
            </a:r>
          </a:p>
          <a:p>
            <a:pPr eaLnBrk="1" hangingPunct="1"/>
            <a:r>
              <a:rPr lang="en-US" altLang="en-US" sz="2400" dirty="0">
                <a:solidFill>
                  <a:srgbClr val="000000"/>
                </a:solidFill>
              </a:rPr>
              <a:t>App requirements:</a:t>
            </a:r>
          </a:p>
          <a:p>
            <a:pPr lvl="1" eaLnBrk="1" hangingPunct="1"/>
            <a:r>
              <a:rPr lang="en-US" altLang="en-US" sz="2400" dirty="0">
                <a:solidFill>
                  <a:srgbClr val="000000"/>
                </a:solidFill>
              </a:rPr>
              <a:t>You’ve been hired by an auto insurance company that serves these northeast states—Connecticut, Maine, Massachusetts, New Hampshire, New Jersey, New York, Pennsylvania, Rhode Island and Vermont. The company would like you to create a program that produces a report indicating for each of their auto insurance policies whether the policy is held in a state with “no-fault” auto insurance—Massachusetts, New Jersey, New York and Pennsylvania.</a:t>
            </a:r>
          </a:p>
        </p:txBody>
      </p:sp>
      <p:sp>
        <p:nvSpPr>
          <p:cNvPr id="4" name="Footer Placeholder 3">
            <a:extLst>
              <a:ext uri="{FF2B5EF4-FFF2-40B4-BE49-F238E27FC236}">
                <a16:creationId xmlns:a16="http://schemas.microsoft.com/office/drawing/2014/main" id="{27E04E26-0060-4A6E-8FE4-7E054CBBC3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16594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BBE8-6D41-4333-A63B-3EC69E6E22F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79875" name="Text Placeholder 2">
            <a:extLst>
              <a:ext uri="{FF2B5EF4-FFF2-40B4-BE49-F238E27FC236}">
                <a16:creationId xmlns:a16="http://schemas.microsoft.com/office/drawing/2014/main" id="{6E37603B-2F42-426B-ACB4-C9A678EEA511}"/>
              </a:ext>
            </a:extLst>
          </p:cNvPr>
          <p:cNvSpPr>
            <a:spLocks noGrp="1"/>
          </p:cNvSpPr>
          <p:nvPr>
            <p:ph type="body" idx="1"/>
          </p:nvPr>
        </p:nvSpPr>
        <p:spPr/>
        <p:txBody>
          <a:bodyPr/>
          <a:lstStyle/>
          <a:p>
            <a:pPr eaLnBrk="1" hangingPunct="1"/>
            <a:r>
              <a:rPr lang="en-US" altLang="en-US" sz="2000" dirty="0">
                <a:solidFill>
                  <a:srgbClr val="000000"/>
                </a:solidFill>
              </a:rPr>
              <a:t>Class </a:t>
            </a:r>
            <a:r>
              <a:rPr lang="en-US" altLang="en-US" sz="2000" dirty="0" err="1">
                <a:solidFill>
                  <a:srgbClr val="000000"/>
                </a:solidFill>
                <a:latin typeface="Consolas" panose="020B0609020204030204" pitchFamily="49" charset="0"/>
              </a:rPr>
              <a:t>AutoPolicy</a:t>
            </a:r>
            <a:r>
              <a:rPr lang="en-US" altLang="en-US" sz="2000" dirty="0">
                <a:solidFill>
                  <a:srgbClr val="000000"/>
                </a:solidFill>
              </a:rPr>
              <a:t> represents an auto insurance policy. The class contains:</a:t>
            </a:r>
          </a:p>
          <a:p>
            <a:pPr eaLnBrk="1" hangingPunct="1"/>
            <a:r>
              <a:rPr lang="en-US" altLang="en-US" sz="2000" dirty="0" err="1">
                <a:solidFill>
                  <a:srgbClr val="000000"/>
                </a:solidFill>
                <a:latin typeface="Consolas" panose="020B0609020204030204" pitchFamily="49" charset="0"/>
              </a:rPr>
              <a:t>int</a:t>
            </a:r>
            <a:r>
              <a:rPr lang="en-US" altLang="en-US" sz="2000" dirty="0">
                <a:solidFill>
                  <a:srgbClr val="000000"/>
                </a:solidFill>
              </a:rPr>
              <a:t> instance variable </a:t>
            </a:r>
            <a:r>
              <a:rPr lang="en-US" altLang="en-US" sz="2000" dirty="0" err="1">
                <a:solidFill>
                  <a:srgbClr val="000000"/>
                </a:solidFill>
                <a:latin typeface="Consolas" panose="020B0609020204030204" pitchFamily="49" charset="0"/>
              </a:rPr>
              <a:t>accountNumber</a:t>
            </a:r>
            <a:r>
              <a:rPr lang="en-US" altLang="en-US" sz="2000" dirty="0">
                <a:solidFill>
                  <a:srgbClr val="000000"/>
                </a:solidFill>
              </a:rPr>
              <a:t> to store the policy’s account number</a:t>
            </a:r>
          </a:p>
          <a:p>
            <a:pPr eaLnBrk="1" hangingPunct="1"/>
            <a:r>
              <a:rPr lang="en-US" altLang="en-US" sz="2000" dirty="0">
                <a:solidFill>
                  <a:srgbClr val="000000"/>
                </a:solidFill>
                <a:latin typeface="Consolas" panose="020B0609020204030204" pitchFamily="49" charset="0"/>
              </a:rPr>
              <a:t>String</a:t>
            </a:r>
            <a:r>
              <a:rPr lang="en-US" altLang="en-US" sz="2000" dirty="0">
                <a:solidFill>
                  <a:srgbClr val="000000"/>
                </a:solidFill>
              </a:rPr>
              <a:t> instance variable </a:t>
            </a:r>
            <a:r>
              <a:rPr lang="en-US" altLang="en-US" sz="2000" dirty="0" err="1">
                <a:solidFill>
                  <a:srgbClr val="000000"/>
                </a:solidFill>
                <a:latin typeface="Consolas" panose="020B0609020204030204" pitchFamily="49" charset="0"/>
              </a:rPr>
              <a:t>makeAndModel</a:t>
            </a:r>
            <a:r>
              <a:rPr lang="en-US" altLang="en-US" sz="2000" dirty="0">
                <a:solidFill>
                  <a:srgbClr val="000000"/>
                </a:solidFill>
              </a:rPr>
              <a:t> to store the car’s make and model (such as a </a:t>
            </a:r>
            <a:r>
              <a:rPr lang="en-US" altLang="en-US" sz="2000" dirty="0">
                <a:solidFill>
                  <a:srgbClr val="000000"/>
                </a:solidFill>
                <a:latin typeface="Consolas" panose="020B0609020204030204" pitchFamily="49" charset="0"/>
              </a:rPr>
              <a:t>"Toyota Camry"</a:t>
            </a:r>
            <a:r>
              <a:rPr lang="en-US" altLang="en-US" sz="2000" dirty="0">
                <a:solidFill>
                  <a:srgbClr val="000000"/>
                </a:solidFill>
              </a:rPr>
              <a:t>) </a:t>
            </a:r>
          </a:p>
          <a:p>
            <a:pPr eaLnBrk="1" hangingPunct="1"/>
            <a:r>
              <a:rPr lang="en-US" altLang="en-US" sz="2000" dirty="0">
                <a:solidFill>
                  <a:srgbClr val="000000"/>
                </a:solidFill>
                <a:latin typeface="Consolas" panose="020B0609020204030204" pitchFamily="49" charset="0"/>
              </a:rPr>
              <a:t>String</a:t>
            </a:r>
            <a:r>
              <a:rPr lang="en-US" altLang="en-US" sz="2000" dirty="0">
                <a:solidFill>
                  <a:srgbClr val="000000"/>
                </a:solidFill>
              </a:rPr>
              <a:t> instance variable </a:t>
            </a:r>
            <a:r>
              <a:rPr lang="en-US" altLang="en-US" sz="2000" dirty="0">
                <a:solidFill>
                  <a:srgbClr val="000000"/>
                </a:solidFill>
                <a:latin typeface="Consolas" panose="020B0609020204030204" pitchFamily="49" charset="0"/>
              </a:rPr>
              <a:t>state</a:t>
            </a:r>
            <a:r>
              <a:rPr lang="en-US" altLang="en-US" sz="2000" dirty="0">
                <a:solidFill>
                  <a:srgbClr val="000000"/>
                </a:solidFill>
              </a:rPr>
              <a:t> to store a two-character state abbreviation representing the state in which the policy is held  (e.g., </a:t>
            </a:r>
            <a:r>
              <a:rPr lang="en-US" altLang="en-US" sz="2000" dirty="0">
                <a:solidFill>
                  <a:srgbClr val="000000"/>
                </a:solidFill>
                <a:latin typeface="Consolas" panose="020B0609020204030204" pitchFamily="49" charset="0"/>
              </a:rPr>
              <a:t>"MA"</a:t>
            </a:r>
            <a:r>
              <a:rPr lang="en-US" altLang="en-US" sz="2000" dirty="0">
                <a:solidFill>
                  <a:srgbClr val="000000"/>
                </a:solidFill>
              </a:rPr>
              <a:t> for Massachusetts)</a:t>
            </a:r>
          </a:p>
          <a:p>
            <a:pPr eaLnBrk="1" hangingPunct="1"/>
            <a:r>
              <a:rPr lang="en-US" altLang="en-US" sz="2000" dirty="0">
                <a:solidFill>
                  <a:srgbClr val="000000"/>
                </a:solidFill>
              </a:rPr>
              <a:t>a constructor that initializes the class’s instance variables  </a:t>
            </a:r>
          </a:p>
        </p:txBody>
      </p:sp>
      <p:sp>
        <p:nvSpPr>
          <p:cNvPr id="4" name="Footer Placeholder 3">
            <a:extLst>
              <a:ext uri="{FF2B5EF4-FFF2-40B4-BE49-F238E27FC236}">
                <a16:creationId xmlns:a16="http://schemas.microsoft.com/office/drawing/2014/main" id="{BA9C6476-A35D-4907-BB92-90A4EDC9493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87030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6">
            <a:extLst>
              <a:ext uri="{FF2B5EF4-FFF2-40B4-BE49-F238E27FC236}">
                <a16:creationId xmlns:a16="http://schemas.microsoft.com/office/drawing/2014/main" id="{67993E2E-2BA2-4F59-9165-98A002D2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6DCC9525-1FA2-45BD-A018-009567E6C2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59890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7">
            <a:extLst>
              <a:ext uri="{FF2B5EF4-FFF2-40B4-BE49-F238E27FC236}">
                <a16:creationId xmlns:a16="http://schemas.microsoft.com/office/drawing/2014/main" id="{5EAC0D12-64E0-492A-9328-7ABC421A67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E9633A20-AB91-47F8-BD1F-D6ACCAA23B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2329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8">
            <a:extLst>
              <a:ext uri="{FF2B5EF4-FFF2-40B4-BE49-F238E27FC236}">
                <a16:creationId xmlns:a16="http://schemas.microsoft.com/office/drawing/2014/main" id="{BDBF4063-F5D2-41EB-8004-CE95FB4B65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EF5D1C5C-95F1-43BD-A8B3-94C4A464C2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85295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9">
            <a:extLst>
              <a:ext uri="{FF2B5EF4-FFF2-40B4-BE49-F238E27FC236}">
                <a16:creationId xmlns:a16="http://schemas.microsoft.com/office/drawing/2014/main" id="{1D7BEE21-0CCE-4D9F-A82A-F62111F407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01390825-E5C8-4765-B491-AA24500705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98775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E461-EF3E-42FB-AF5A-3F4D01BB779F}"/>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83971" name="Text Placeholder 2">
            <a:extLst>
              <a:ext uri="{FF2B5EF4-FFF2-40B4-BE49-F238E27FC236}">
                <a16:creationId xmlns:a16="http://schemas.microsoft.com/office/drawing/2014/main" id="{18845F98-1648-4B9C-92F9-2BE5AF36C8CA}"/>
              </a:ext>
            </a:extLst>
          </p:cNvPr>
          <p:cNvSpPr>
            <a:spLocks noGrp="1"/>
          </p:cNvSpPr>
          <p:nvPr>
            <p:ph type="body" idx="1"/>
          </p:nvPr>
        </p:nvSpPr>
        <p:spPr/>
        <p:txBody>
          <a:bodyPr/>
          <a:lstStyle/>
          <a:p>
            <a:pPr eaLnBrk="1" hangingPunct="1"/>
            <a:r>
              <a:rPr lang="en-US" altLang="en-US" sz="2000" dirty="0">
                <a:solidFill>
                  <a:srgbClr val="000000"/>
                </a:solidFill>
              </a:rPr>
              <a:t>methods </a:t>
            </a:r>
            <a:r>
              <a:rPr lang="en-US" altLang="en-US" sz="2000" dirty="0" err="1">
                <a:solidFill>
                  <a:srgbClr val="000000"/>
                </a:solidFill>
                <a:latin typeface="Consolas" panose="020B0609020204030204" pitchFamily="49" charset="0"/>
              </a:rPr>
              <a:t>setAccountNumber</a:t>
            </a:r>
            <a:r>
              <a:rPr lang="en-US" altLang="en-US" sz="2000" dirty="0">
                <a:solidFill>
                  <a:srgbClr val="000000"/>
                </a:solidFill>
              </a:rPr>
              <a:t> and </a:t>
            </a:r>
            <a:r>
              <a:rPr lang="en-US" altLang="en-US" sz="2000" dirty="0" err="1">
                <a:solidFill>
                  <a:srgbClr val="000000"/>
                </a:solidFill>
                <a:latin typeface="Consolas" panose="020B0609020204030204" pitchFamily="49" charset="0"/>
              </a:rPr>
              <a:t>getAccountNumber</a:t>
            </a:r>
            <a:r>
              <a:rPr lang="en-US" altLang="en-US" sz="2000" dirty="0">
                <a:solidFill>
                  <a:srgbClr val="000000"/>
                </a:solidFill>
              </a:rPr>
              <a:t> to set and get an </a:t>
            </a:r>
            <a:r>
              <a:rPr lang="en-US" altLang="en-US" sz="2000" dirty="0" err="1">
                <a:solidFill>
                  <a:srgbClr val="000000"/>
                </a:solidFill>
                <a:latin typeface="Consolas" panose="020B0609020204030204" pitchFamily="49" charset="0"/>
              </a:rPr>
              <a:t>AutoPolicy</a:t>
            </a:r>
            <a:r>
              <a:rPr lang="en-US" altLang="en-US" sz="2000" dirty="0" err="1">
                <a:solidFill>
                  <a:srgbClr val="000000"/>
                </a:solidFill>
              </a:rPr>
              <a:t>’s</a:t>
            </a:r>
            <a:r>
              <a:rPr lang="en-US" altLang="en-US" sz="2000" dirty="0">
                <a:solidFill>
                  <a:srgbClr val="000000"/>
                </a:solidFill>
              </a:rPr>
              <a:t> </a:t>
            </a:r>
            <a:r>
              <a:rPr lang="en-US" altLang="en-US" sz="2000" dirty="0" err="1">
                <a:solidFill>
                  <a:srgbClr val="000000"/>
                </a:solidFill>
                <a:latin typeface="Consolas" panose="020B0609020204030204" pitchFamily="49" charset="0"/>
              </a:rPr>
              <a:t>accountNumber</a:t>
            </a:r>
            <a:r>
              <a:rPr lang="en-US" altLang="en-US" sz="2000" dirty="0">
                <a:solidFill>
                  <a:srgbClr val="000000"/>
                </a:solidFill>
              </a:rPr>
              <a:t> instance variable</a:t>
            </a:r>
          </a:p>
          <a:p>
            <a:pPr eaLnBrk="1" hangingPunct="1"/>
            <a:r>
              <a:rPr lang="en-US" altLang="en-US" sz="2000" dirty="0">
                <a:solidFill>
                  <a:srgbClr val="000000"/>
                </a:solidFill>
              </a:rPr>
              <a:t>methods </a:t>
            </a:r>
            <a:r>
              <a:rPr lang="en-US" altLang="en-US" sz="2000" dirty="0" err="1">
                <a:solidFill>
                  <a:srgbClr val="000000"/>
                </a:solidFill>
                <a:latin typeface="Consolas" panose="020B0609020204030204" pitchFamily="49" charset="0"/>
              </a:rPr>
              <a:t>setMakeAndModel</a:t>
            </a:r>
            <a:r>
              <a:rPr lang="en-US" altLang="en-US" sz="2000" dirty="0">
                <a:solidFill>
                  <a:srgbClr val="000000"/>
                </a:solidFill>
              </a:rPr>
              <a:t> and </a:t>
            </a:r>
            <a:r>
              <a:rPr lang="en-US" altLang="en-US" sz="2000" dirty="0" err="1">
                <a:solidFill>
                  <a:srgbClr val="000000"/>
                </a:solidFill>
                <a:latin typeface="Consolas" panose="020B0609020204030204" pitchFamily="49" charset="0"/>
              </a:rPr>
              <a:t>getMakeAndModel</a:t>
            </a:r>
            <a:r>
              <a:rPr lang="en-US" altLang="en-US" sz="2000" dirty="0">
                <a:solidFill>
                  <a:srgbClr val="000000"/>
                </a:solidFill>
              </a:rPr>
              <a:t> to set and get an </a:t>
            </a:r>
            <a:r>
              <a:rPr lang="en-US" altLang="en-US" sz="2000" dirty="0" err="1">
                <a:solidFill>
                  <a:srgbClr val="000000"/>
                </a:solidFill>
                <a:latin typeface="Consolas" panose="020B0609020204030204" pitchFamily="49" charset="0"/>
              </a:rPr>
              <a:t>AutoPolicy</a:t>
            </a:r>
            <a:r>
              <a:rPr lang="en-US" altLang="en-US" sz="2000" dirty="0" err="1">
                <a:solidFill>
                  <a:srgbClr val="000000"/>
                </a:solidFill>
              </a:rPr>
              <a:t>’s</a:t>
            </a:r>
            <a:r>
              <a:rPr lang="en-US" altLang="en-US" sz="2000" dirty="0">
                <a:solidFill>
                  <a:srgbClr val="000000"/>
                </a:solidFill>
              </a:rPr>
              <a:t> </a:t>
            </a:r>
            <a:r>
              <a:rPr lang="en-US" altLang="en-US" sz="2000" dirty="0" err="1">
                <a:solidFill>
                  <a:srgbClr val="000000"/>
                </a:solidFill>
                <a:latin typeface="Consolas" panose="020B0609020204030204" pitchFamily="49" charset="0"/>
              </a:rPr>
              <a:t>makeAndModel</a:t>
            </a:r>
            <a:r>
              <a:rPr lang="en-US" altLang="en-US" sz="2000" dirty="0">
                <a:solidFill>
                  <a:srgbClr val="000000"/>
                </a:solidFill>
              </a:rPr>
              <a:t> instance variable</a:t>
            </a:r>
          </a:p>
          <a:p>
            <a:pPr eaLnBrk="1" hangingPunct="1"/>
            <a:r>
              <a:rPr lang="en-US" altLang="en-US" sz="2000" dirty="0">
                <a:solidFill>
                  <a:srgbClr val="000000"/>
                </a:solidFill>
              </a:rPr>
              <a:t>methods </a:t>
            </a:r>
            <a:r>
              <a:rPr lang="en-US" altLang="en-US" sz="2000" dirty="0" err="1">
                <a:solidFill>
                  <a:srgbClr val="000000"/>
                </a:solidFill>
                <a:latin typeface="Consolas" panose="020B0609020204030204" pitchFamily="49" charset="0"/>
              </a:rPr>
              <a:t>setState</a:t>
            </a:r>
            <a:r>
              <a:rPr lang="en-US" altLang="en-US" sz="2000" dirty="0">
                <a:solidFill>
                  <a:srgbClr val="000000"/>
                </a:solidFill>
              </a:rPr>
              <a:t> and </a:t>
            </a:r>
            <a:r>
              <a:rPr lang="en-US" altLang="en-US" sz="2000" dirty="0" err="1">
                <a:solidFill>
                  <a:srgbClr val="000000"/>
                </a:solidFill>
                <a:latin typeface="Consolas" panose="020B0609020204030204" pitchFamily="49" charset="0"/>
              </a:rPr>
              <a:t>getState</a:t>
            </a:r>
            <a:r>
              <a:rPr lang="en-US" altLang="en-US" sz="2000" dirty="0">
                <a:solidFill>
                  <a:srgbClr val="000000"/>
                </a:solidFill>
              </a:rPr>
              <a:t> to </a:t>
            </a:r>
            <a:r>
              <a:rPr lang="en-US" altLang="en-US" sz="2000" i="1" dirty="0">
                <a:solidFill>
                  <a:srgbClr val="000000"/>
                </a:solidFill>
              </a:rPr>
              <a:t>set</a:t>
            </a:r>
            <a:r>
              <a:rPr lang="en-US" altLang="en-US" sz="2000" dirty="0">
                <a:solidFill>
                  <a:srgbClr val="000000"/>
                </a:solidFill>
              </a:rPr>
              <a:t> and </a:t>
            </a:r>
            <a:r>
              <a:rPr lang="en-US" altLang="en-US" sz="2000" i="1" dirty="0">
                <a:solidFill>
                  <a:srgbClr val="000000"/>
                </a:solidFill>
              </a:rPr>
              <a:t>get</a:t>
            </a:r>
            <a:r>
              <a:rPr lang="en-US" altLang="en-US" sz="2000" dirty="0">
                <a:solidFill>
                  <a:srgbClr val="000000"/>
                </a:solidFill>
              </a:rPr>
              <a:t> an </a:t>
            </a:r>
            <a:r>
              <a:rPr lang="en-US" altLang="en-US" sz="2000" dirty="0" err="1">
                <a:solidFill>
                  <a:srgbClr val="000000"/>
                </a:solidFill>
                <a:latin typeface="Consolas" panose="020B0609020204030204" pitchFamily="49" charset="0"/>
              </a:rPr>
              <a:t>AutoPolicy</a:t>
            </a:r>
            <a:r>
              <a:rPr lang="en-US" altLang="en-US" sz="2000" dirty="0" err="1">
                <a:solidFill>
                  <a:srgbClr val="000000"/>
                </a:solidFill>
              </a:rPr>
              <a:t>’s</a:t>
            </a:r>
            <a:r>
              <a:rPr lang="en-US" altLang="en-US" sz="2000" dirty="0">
                <a:solidFill>
                  <a:srgbClr val="000000"/>
                </a:solidFill>
              </a:rPr>
              <a:t> state instance variable</a:t>
            </a:r>
          </a:p>
          <a:p>
            <a:pPr eaLnBrk="1" hangingPunct="1"/>
            <a:r>
              <a:rPr lang="en-US" altLang="en-US" sz="2000" dirty="0">
                <a:solidFill>
                  <a:srgbClr val="000000"/>
                </a:solidFill>
              </a:rPr>
              <a:t>method </a:t>
            </a:r>
            <a:r>
              <a:rPr lang="en-US" altLang="en-US" sz="2000" dirty="0" err="1">
                <a:solidFill>
                  <a:srgbClr val="000000"/>
                </a:solidFill>
                <a:latin typeface="Consolas" panose="020B0609020204030204" pitchFamily="49" charset="0"/>
              </a:rPr>
              <a:t>isNoFaultState</a:t>
            </a:r>
            <a:r>
              <a:rPr lang="en-US" altLang="en-US" sz="2000" dirty="0">
                <a:solidFill>
                  <a:srgbClr val="000000"/>
                </a:solidFill>
              </a:rPr>
              <a:t> to return a </a:t>
            </a:r>
            <a:r>
              <a:rPr lang="en-US" altLang="en-US" sz="2000" dirty="0" err="1">
                <a:solidFill>
                  <a:srgbClr val="000000"/>
                </a:solidFill>
              </a:rPr>
              <a:t>boolean</a:t>
            </a:r>
            <a:r>
              <a:rPr lang="en-US" altLang="en-US" sz="2000" dirty="0">
                <a:solidFill>
                  <a:srgbClr val="000000"/>
                </a:solidFill>
              </a:rPr>
              <a:t> value indicating whether the policy is held in a no-fault auto insurance state; note the method name—the naming convention for a </a:t>
            </a:r>
            <a:r>
              <a:rPr lang="en-US" altLang="en-US" sz="2000" i="1" dirty="0">
                <a:solidFill>
                  <a:srgbClr val="000000"/>
                </a:solidFill>
              </a:rPr>
              <a:t>get</a:t>
            </a:r>
            <a:r>
              <a:rPr lang="en-US" altLang="en-US" sz="2000" dirty="0">
                <a:solidFill>
                  <a:srgbClr val="000000"/>
                </a:solidFill>
              </a:rPr>
              <a:t> method that returns a </a:t>
            </a:r>
            <a:r>
              <a:rPr lang="en-US" altLang="en-US" sz="2000" dirty="0" err="1">
                <a:solidFill>
                  <a:srgbClr val="000000"/>
                </a:solidFill>
              </a:rPr>
              <a:t>boolean</a:t>
            </a:r>
            <a:r>
              <a:rPr lang="en-US" altLang="en-US" sz="2000" dirty="0">
                <a:solidFill>
                  <a:srgbClr val="000000"/>
                </a:solidFill>
              </a:rPr>
              <a:t> value is to begin the name with </a:t>
            </a:r>
            <a:r>
              <a:rPr lang="en-US" altLang="en-US" sz="2000" dirty="0">
                <a:solidFill>
                  <a:srgbClr val="000000"/>
                </a:solidFill>
                <a:latin typeface="Consolas" panose="020B0609020204030204" pitchFamily="49" charset="0"/>
              </a:rPr>
              <a:t>"is"</a:t>
            </a:r>
            <a:r>
              <a:rPr lang="en-US" altLang="en-US" sz="2000" dirty="0">
                <a:solidFill>
                  <a:srgbClr val="000000"/>
                </a:solidFill>
              </a:rPr>
              <a:t> rather than </a:t>
            </a:r>
            <a:r>
              <a:rPr lang="en-US" altLang="en-US" sz="2000" dirty="0">
                <a:solidFill>
                  <a:srgbClr val="000000"/>
                </a:solidFill>
                <a:latin typeface="Consolas" panose="020B0609020204030204" pitchFamily="49" charset="0"/>
              </a:rPr>
              <a:t>"get"</a:t>
            </a:r>
            <a:r>
              <a:rPr lang="en-US" altLang="en-US" sz="2000" dirty="0">
                <a:solidFill>
                  <a:srgbClr val="000000"/>
                </a:solidFill>
              </a:rPr>
              <a:t> (such a method is commonly called a </a:t>
            </a:r>
            <a:r>
              <a:rPr lang="en-US" altLang="en-US" sz="2000" i="1" dirty="0">
                <a:solidFill>
                  <a:srgbClr val="000000"/>
                </a:solidFill>
              </a:rPr>
              <a:t>predicate method</a:t>
            </a:r>
            <a:r>
              <a:rPr lang="en-US" altLang="en-US" sz="2000" dirty="0">
                <a:solidFill>
                  <a:srgbClr val="000000"/>
                </a:solidFill>
              </a:rPr>
              <a:t>).</a:t>
            </a:r>
          </a:p>
        </p:txBody>
      </p:sp>
      <p:sp>
        <p:nvSpPr>
          <p:cNvPr id="4" name="Footer Placeholder 3">
            <a:extLst>
              <a:ext uri="{FF2B5EF4-FFF2-40B4-BE49-F238E27FC236}">
                <a16:creationId xmlns:a16="http://schemas.microsoft.com/office/drawing/2014/main" id="{79504605-0D27-4804-9800-6B9EF86E5EE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6256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F8F1-1614-47BF-AE22-46E2C83B022A}"/>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84995" name="Text Placeholder 2">
            <a:extLst>
              <a:ext uri="{FF2B5EF4-FFF2-40B4-BE49-F238E27FC236}">
                <a16:creationId xmlns:a16="http://schemas.microsoft.com/office/drawing/2014/main" id="{D2BDBE43-AD94-4DA0-B7CF-4EA454BFAEA9}"/>
              </a:ext>
            </a:extLst>
          </p:cNvPr>
          <p:cNvSpPr>
            <a:spLocks noGrp="1"/>
          </p:cNvSpPr>
          <p:nvPr>
            <p:ph type="body" idx="1"/>
          </p:nvPr>
        </p:nvSpPr>
        <p:spPr/>
        <p:txBody>
          <a:bodyPr/>
          <a:lstStyle/>
          <a:p>
            <a:pPr eaLnBrk="1" hangingPunct="1"/>
            <a:r>
              <a:rPr lang="en-US" altLang="en-US" sz="2000" dirty="0">
                <a:solidFill>
                  <a:srgbClr val="000000"/>
                </a:solidFill>
              </a:rPr>
              <a:t>Class </a:t>
            </a:r>
            <a:r>
              <a:rPr lang="en-US" altLang="en-US" sz="2000" dirty="0" err="1">
                <a:solidFill>
                  <a:srgbClr val="000000"/>
                </a:solidFill>
                <a:latin typeface="Consolas" panose="020B0609020204030204" pitchFamily="49" charset="0"/>
              </a:rPr>
              <a:t>AutoPolicyTest</a:t>
            </a:r>
            <a:r>
              <a:rPr lang="en-US" altLang="en-US" sz="2000" dirty="0">
                <a:solidFill>
                  <a:srgbClr val="000000"/>
                </a:solidFill>
              </a:rPr>
              <a:t> (Fig. 5.12) creates two </a:t>
            </a:r>
            <a:r>
              <a:rPr lang="en-US" altLang="en-US" sz="2000" dirty="0" err="1">
                <a:solidFill>
                  <a:srgbClr val="000000"/>
                </a:solidFill>
                <a:latin typeface="Consolas" panose="020B0609020204030204" pitchFamily="49" charset="0"/>
              </a:rPr>
              <a:t>AutoPolicy</a:t>
            </a:r>
            <a:r>
              <a:rPr lang="en-US" altLang="en-US" sz="2000" dirty="0">
                <a:solidFill>
                  <a:srgbClr val="000000"/>
                </a:solidFill>
              </a:rPr>
              <a:t> objects.</a:t>
            </a:r>
          </a:p>
        </p:txBody>
      </p:sp>
      <p:sp>
        <p:nvSpPr>
          <p:cNvPr id="4" name="Footer Placeholder 3">
            <a:extLst>
              <a:ext uri="{FF2B5EF4-FFF2-40B4-BE49-F238E27FC236}">
                <a16:creationId xmlns:a16="http://schemas.microsoft.com/office/drawing/2014/main" id="{ABF1D110-5D57-4D78-A478-CC0B7CEF751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88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8B78-0B3B-4628-B398-7FAFB32F65B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EC6E6DAE-ED6B-489D-8E08-89E7D27940C0}"/>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for</a:t>
            </a:r>
            <a:r>
              <a:rPr lang="en-US" altLang="en-US" dirty="0">
                <a:solidFill>
                  <a:srgbClr val="000000"/>
                </a:solidFill>
              </a:rPr>
              <a:t> iteration statement</a:t>
            </a:r>
          </a:p>
          <a:p>
            <a:pPr eaLnBrk="1" hangingPunct="1"/>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iteration statement </a:t>
            </a:r>
          </a:p>
          <a:p>
            <a:pPr eaLnBrk="1" hangingPunct="1"/>
            <a:r>
              <a:rPr lang="en-US" altLang="en-US" dirty="0">
                <a:solidFill>
                  <a:srgbClr val="000000"/>
                </a:solidFill>
                <a:latin typeface="Consolas" panose="020B0609020204030204" pitchFamily="49" charset="0"/>
              </a:rPr>
              <a:t>switch</a:t>
            </a:r>
            <a:r>
              <a:rPr lang="en-US" altLang="en-US" dirty="0">
                <a:solidFill>
                  <a:srgbClr val="000000"/>
                </a:solidFill>
              </a:rPr>
              <a:t> multiple-selection statement</a:t>
            </a:r>
          </a:p>
          <a:p>
            <a:pPr eaLnBrk="1" hangingPunct="1"/>
            <a:r>
              <a:rPr lang="en-US" altLang="en-US" dirty="0">
                <a:solidFill>
                  <a:srgbClr val="000000"/>
                </a:solidFill>
                <a:latin typeface="Consolas" panose="020B0609020204030204" pitchFamily="49" charset="0"/>
              </a:rPr>
              <a:t>break</a:t>
            </a:r>
            <a:r>
              <a:rPr lang="en-US" altLang="en-US" dirty="0">
                <a:solidFill>
                  <a:srgbClr val="000000"/>
                </a:solidFill>
              </a:rPr>
              <a:t> statement</a:t>
            </a:r>
          </a:p>
          <a:p>
            <a:pPr eaLnBrk="1" hangingPunct="1"/>
            <a:r>
              <a:rPr lang="en-US" altLang="en-US" dirty="0">
                <a:solidFill>
                  <a:srgbClr val="000000"/>
                </a:solidFill>
                <a:latin typeface="Consolas" panose="020B0609020204030204" pitchFamily="49" charset="0"/>
              </a:rPr>
              <a:t>continue</a:t>
            </a:r>
            <a:r>
              <a:rPr lang="en-US" altLang="en-US" dirty="0">
                <a:solidFill>
                  <a:srgbClr val="000000"/>
                </a:solidFill>
              </a:rPr>
              <a:t> statement</a:t>
            </a:r>
          </a:p>
          <a:p>
            <a:pPr eaLnBrk="1" hangingPunct="1"/>
            <a:r>
              <a:rPr lang="en-US" altLang="en-US" dirty="0">
                <a:solidFill>
                  <a:srgbClr val="000000"/>
                </a:solidFill>
              </a:rPr>
              <a:t>Logical operators</a:t>
            </a:r>
          </a:p>
          <a:p>
            <a:pPr eaLnBrk="1" hangingPunct="1"/>
            <a:r>
              <a:rPr lang="en-US" altLang="en-US" dirty="0">
                <a:solidFill>
                  <a:srgbClr val="000000"/>
                </a:solidFill>
              </a:rPr>
              <a:t>Control statements summary.</a:t>
            </a:r>
          </a:p>
        </p:txBody>
      </p:sp>
      <p:sp>
        <p:nvSpPr>
          <p:cNvPr id="4" name="Footer Placeholder 3">
            <a:extLst>
              <a:ext uri="{FF2B5EF4-FFF2-40B4-BE49-F238E27FC236}">
                <a16:creationId xmlns:a16="http://schemas.microsoft.com/office/drawing/2014/main" id="{2AE3C5A4-49C6-4DD4-806A-D680147DF46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47534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0">
            <a:extLst>
              <a:ext uri="{FF2B5EF4-FFF2-40B4-BE49-F238E27FC236}">
                <a16:creationId xmlns:a16="http://schemas.microsoft.com/office/drawing/2014/main" id="{4A29BDB6-E6BF-4DB0-85E9-5673C410A5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F5ACD3FF-05F2-47CB-AC88-DCEC009133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9463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1">
            <a:extLst>
              <a:ext uri="{FF2B5EF4-FFF2-40B4-BE49-F238E27FC236}">
                <a16:creationId xmlns:a16="http://schemas.microsoft.com/office/drawing/2014/main" id="{DC0FA468-3053-4B0D-8276-94EB0825CBF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38163" y="0"/>
            <a:ext cx="11114087" cy="6858000"/>
          </a:xfrm>
          <a:prstGeom prst="rect">
            <a:avLst/>
          </a:prstGeom>
        </p:spPr>
      </p:pic>
      <p:sp>
        <p:nvSpPr>
          <p:cNvPr id="2" name="Footer Placeholder 1">
            <a:extLst>
              <a:ext uri="{FF2B5EF4-FFF2-40B4-BE49-F238E27FC236}">
                <a16:creationId xmlns:a16="http://schemas.microsoft.com/office/drawing/2014/main" id="{DFA0A5E3-4882-4268-AFB5-FC472AAFC7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28052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2725-468A-4367-8C89-A9C97B6A230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5.8  </a:t>
            </a:r>
            <a:r>
              <a:rPr lang="en-US" dirty="0">
                <a:solidFill>
                  <a:srgbClr val="3380E6"/>
                </a:solidFill>
                <a:latin typeface="Consolas" panose="020B0609020204030204" pitchFamily="49" charset="0"/>
              </a:rPr>
              <a:t>break</a:t>
            </a:r>
            <a:r>
              <a:rPr lang="en-US" dirty="0">
                <a:solidFill>
                  <a:srgbClr val="3380E6"/>
                </a:solidFill>
                <a:latin typeface="Calibri" panose="020F0502020204030204" pitchFamily="34" charset="0"/>
              </a:rPr>
              <a:t> and </a:t>
            </a:r>
            <a:r>
              <a:rPr lang="en-US" dirty="0">
                <a:solidFill>
                  <a:srgbClr val="3380E6"/>
                </a:solidFill>
                <a:latin typeface="Consolas" panose="020B0609020204030204" pitchFamily="49" charset="0"/>
              </a:rPr>
              <a:t>continue</a:t>
            </a:r>
            <a:r>
              <a:rPr lang="en-US" dirty="0">
                <a:solidFill>
                  <a:srgbClr val="3380E6"/>
                </a:solidFill>
                <a:latin typeface="Calibri" panose="020F0502020204030204" pitchFamily="34" charset="0"/>
              </a:rPr>
              <a:t> Statements </a:t>
            </a:r>
          </a:p>
        </p:txBody>
      </p:sp>
      <p:sp>
        <p:nvSpPr>
          <p:cNvPr id="88067" name="Text Placeholder 2">
            <a:extLst>
              <a:ext uri="{FF2B5EF4-FFF2-40B4-BE49-F238E27FC236}">
                <a16:creationId xmlns:a16="http://schemas.microsoft.com/office/drawing/2014/main" id="{B366F9D9-5A26-40B5-A588-0131F2AB474A}"/>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break</a:t>
            </a:r>
            <a:r>
              <a:rPr lang="en-US" altLang="en-US" dirty="0">
                <a:solidFill>
                  <a:srgbClr val="000000"/>
                </a:solidFill>
              </a:rPr>
              <a:t> statement, when executed in a </a:t>
            </a:r>
            <a:r>
              <a:rPr lang="en-US" altLang="en-US" dirty="0">
                <a:solidFill>
                  <a:srgbClr val="000000"/>
                </a:solidFill>
                <a:latin typeface="Consolas" panose="020B0609020204030204" pitchFamily="49" charset="0"/>
              </a:rPr>
              <a:t>while</a:t>
            </a:r>
            <a:r>
              <a:rPr lang="en-US" altLang="en-US" dirty="0">
                <a:solidFill>
                  <a:srgbClr val="000000"/>
                </a:solidFill>
              </a:rPr>
              <a:t>, </a:t>
            </a:r>
            <a:r>
              <a:rPr lang="en-US" altLang="en-US" dirty="0">
                <a:solidFill>
                  <a:srgbClr val="000000"/>
                </a:solidFill>
                <a:latin typeface="Consolas" panose="020B0609020204030204" pitchFamily="49" charset="0"/>
              </a:rPr>
              <a:t>for</a:t>
            </a:r>
            <a:r>
              <a:rPr lang="en-US" altLang="en-US" dirty="0">
                <a:solidFill>
                  <a:srgbClr val="000000"/>
                </a:solidFill>
              </a:rPr>
              <a:t>,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or </a:t>
            </a:r>
            <a:r>
              <a:rPr lang="en-US" altLang="en-US" dirty="0">
                <a:solidFill>
                  <a:srgbClr val="000000"/>
                </a:solidFill>
                <a:latin typeface="Consolas" panose="020B0609020204030204" pitchFamily="49" charset="0"/>
              </a:rPr>
              <a:t>switch</a:t>
            </a:r>
            <a:r>
              <a:rPr lang="en-US" altLang="en-US" dirty="0">
                <a:solidFill>
                  <a:srgbClr val="000000"/>
                </a:solidFill>
              </a:rPr>
              <a:t>, causes immediate exit from that statement. </a:t>
            </a:r>
          </a:p>
          <a:p>
            <a:pPr eaLnBrk="1" hangingPunct="1"/>
            <a:r>
              <a:rPr lang="en-US" altLang="en-US" dirty="0">
                <a:solidFill>
                  <a:srgbClr val="000000"/>
                </a:solidFill>
              </a:rPr>
              <a:t>Execution continues with the first statement after the control statement. </a:t>
            </a:r>
          </a:p>
          <a:p>
            <a:pPr eaLnBrk="1" hangingPunct="1"/>
            <a:r>
              <a:rPr lang="en-US" altLang="en-US" dirty="0">
                <a:solidFill>
                  <a:srgbClr val="000000"/>
                </a:solidFill>
              </a:rPr>
              <a:t>Common uses of the </a:t>
            </a:r>
            <a:r>
              <a:rPr lang="en-US" altLang="en-US" dirty="0">
                <a:solidFill>
                  <a:srgbClr val="000000"/>
                </a:solidFill>
                <a:latin typeface="Consolas" panose="020B0609020204030204" pitchFamily="49" charset="0"/>
              </a:rPr>
              <a:t>break</a:t>
            </a:r>
            <a:r>
              <a:rPr lang="en-US" altLang="en-US" dirty="0">
                <a:solidFill>
                  <a:srgbClr val="000000"/>
                </a:solidFill>
              </a:rPr>
              <a:t> statement are to escape early from a loop or to skip the remainder of a </a:t>
            </a:r>
            <a:r>
              <a:rPr lang="en-US" altLang="en-US" dirty="0">
                <a:solidFill>
                  <a:srgbClr val="000000"/>
                </a:solidFill>
                <a:latin typeface="Consolas" panose="020B0609020204030204" pitchFamily="49" charset="0"/>
              </a:rPr>
              <a:t>switch</a:t>
            </a:r>
            <a:r>
              <a:rPr lang="en-US" altLang="en-US" dirty="0">
                <a:solidFill>
                  <a:srgbClr val="000000"/>
                </a:solidFill>
              </a:rPr>
              <a:t>. </a:t>
            </a:r>
          </a:p>
        </p:txBody>
      </p:sp>
      <p:sp>
        <p:nvSpPr>
          <p:cNvPr id="4" name="Footer Placeholder 3">
            <a:extLst>
              <a:ext uri="{FF2B5EF4-FFF2-40B4-BE49-F238E27FC236}">
                <a16:creationId xmlns:a16="http://schemas.microsoft.com/office/drawing/2014/main" id="{85D72BFE-1DD4-4471-9AE5-E76E08D0850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1491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2">
            <a:extLst>
              <a:ext uri="{FF2B5EF4-FFF2-40B4-BE49-F238E27FC236}">
                <a16:creationId xmlns:a16="http://schemas.microsoft.com/office/drawing/2014/main" id="{4B036AC3-DFC6-4DB8-B595-33351368D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52475" y="0"/>
            <a:ext cx="10685463" cy="6858000"/>
          </a:xfrm>
          <a:prstGeom prst="rect">
            <a:avLst/>
          </a:prstGeom>
        </p:spPr>
      </p:pic>
      <p:sp>
        <p:nvSpPr>
          <p:cNvPr id="2" name="Footer Placeholder 1">
            <a:extLst>
              <a:ext uri="{FF2B5EF4-FFF2-40B4-BE49-F238E27FC236}">
                <a16:creationId xmlns:a16="http://schemas.microsoft.com/office/drawing/2014/main" id="{2D702313-278C-453B-8C5F-B369B8D365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09717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7C11-A7A9-4A68-A940-2BF260BF72F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5.8  </a:t>
            </a:r>
            <a:r>
              <a:rPr lang="en-US" dirty="0">
                <a:solidFill>
                  <a:srgbClr val="3380E6"/>
                </a:solidFill>
                <a:latin typeface="Consolas" panose="020B0609020204030204" pitchFamily="49" charset="0"/>
              </a:rPr>
              <a:t>break</a:t>
            </a:r>
            <a:r>
              <a:rPr lang="en-US" dirty="0">
                <a:solidFill>
                  <a:srgbClr val="3380E6"/>
                </a:solidFill>
                <a:latin typeface="Calibri" panose="020F0502020204030204" pitchFamily="34" charset="0"/>
              </a:rPr>
              <a:t> and </a:t>
            </a:r>
            <a:r>
              <a:rPr lang="en-US" dirty="0">
                <a:solidFill>
                  <a:srgbClr val="3380E6"/>
                </a:solidFill>
                <a:latin typeface="Consolas" panose="020B0609020204030204" pitchFamily="49" charset="0"/>
              </a:rPr>
              <a:t>continue</a:t>
            </a:r>
            <a:r>
              <a:rPr lang="en-US" dirty="0">
                <a:solidFill>
                  <a:srgbClr val="3380E6"/>
                </a:solidFill>
                <a:latin typeface="Calibri" panose="020F0502020204030204" pitchFamily="34" charset="0"/>
              </a:rPr>
              <a:t> Statements  (Cont.)</a:t>
            </a:r>
          </a:p>
        </p:txBody>
      </p:sp>
      <p:sp>
        <p:nvSpPr>
          <p:cNvPr id="90115" name="Text Placeholder 2">
            <a:extLst>
              <a:ext uri="{FF2B5EF4-FFF2-40B4-BE49-F238E27FC236}">
                <a16:creationId xmlns:a16="http://schemas.microsoft.com/office/drawing/2014/main" id="{C84650F2-F706-4496-97BE-B6FB0E458FAD}"/>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continue</a:t>
            </a:r>
            <a:r>
              <a:rPr lang="en-US" altLang="en-US" dirty="0">
                <a:solidFill>
                  <a:srgbClr val="000000"/>
                </a:solidFill>
              </a:rPr>
              <a:t> statement, when executed in a </a:t>
            </a:r>
            <a:r>
              <a:rPr lang="en-US" altLang="en-US" dirty="0">
                <a:solidFill>
                  <a:srgbClr val="000000"/>
                </a:solidFill>
                <a:latin typeface="Consolas" panose="020B0609020204030204" pitchFamily="49" charset="0"/>
              </a:rPr>
              <a:t>while</a:t>
            </a:r>
            <a:r>
              <a:rPr lang="en-US" altLang="en-US" dirty="0">
                <a:solidFill>
                  <a:srgbClr val="000000"/>
                </a:solidFill>
              </a:rPr>
              <a:t>, </a:t>
            </a:r>
            <a:r>
              <a:rPr lang="en-US" altLang="en-US" dirty="0">
                <a:solidFill>
                  <a:srgbClr val="000000"/>
                </a:solidFill>
                <a:latin typeface="Consolas" panose="020B0609020204030204" pitchFamily="49" charset="0"/>
              </a:rPr>
              <a:t>for</a:t>
            </a:r>
            <a:r>
              <a:rPr lang="en-US" altLang="en-US" dirty="0">
                <a:solidFill>
                  <a:srgbClr val="000000"/>
                </a:solidFill>
              </a:rPr>
              <a:t> or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skips the remaining statements in the loop body and proceeds with the </a:t>
            </a:r>
            <a:r>
              <a:rPr lang="en-US" altLang="en-US" i="1" dirty="0">
                <a:solidFill>
                  <a:srgbClr val="000000"/>
                </a:solidFill>
              </a:rPr>
              <a:t>next iteration</a:t>
            </a:r>
            <a:r>
              <a:rPr lang="en-US" altLang="en-US" dirty="0">
                <a:solidFill>
                  <a:srgbClr val="000000"/>
                </a:solidFill>
              </a:rPr>
              <a:t> of the loop. </a:t>
            </a:r>
          </a:p>
          <a:p>
            <a:pPr eaLnBrk="1" hangingPunct="1"/>
            <a:r>
              <a:rPr lang="en-US" altLang="en-US" dirty="0">
                <a:solidFill>
                  <a:srgbClr val="000000"/>
                </a:solidFill>
              </a:rPr>
              <a:t>In </a:t>
            </a:r>
            <a:r>
              <a:rPr lang="en-US" altLang="en-US" dirty="0">
                <a:solidFill>
                  <a:srgbClr val="000000"/>
                </a:solidFill>
                <a:latin typeface="Consolas" panose="020B0609020204030204" pitchFamily="49" charset="0"/>
              </a:rPr>
              <a:t>while</a:t>
            </a:r>
            <a:r>
              <a:rPr lang="en-US" altLang="en-US" dirty="0">
                <a:solidFill>
                  <a:srgbClr val="000000"/>
                </a:solidFill>
              </a:rPr>
              <a:t> and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statements, the program evaluates the loop-continuation test immediately after the </a:t>
            </a:r>
            <a:r>
              <a:rPr lang="en-US" altLang="en-US" dirty="0">
                <a:solidFill>
                  <a:srgbClr val="000000"/>
                </a:solidFill>
                <a:latin typeface="Consolas" panose="020B0609020204030204" pitchFamily="49" charset="0"/>
              </a:rPr>
              <a:t>continue</a:t>
            </a:r>
            <a:r>
              <a:rPr lang="en-US" altLang="en-US" dirty="0">
                <a:solidFill>
                  <a:srgbClr val="000000"/>
                </a:solidFill>
              </a:rPr>
              <a:t> statement executes. </a:t>
            </a:r>
          </a:p>
          <a:p>
            <a:pPr eaLnBrk="1" hangingPunct="1"/>
            <a:r>
              <a:rPr lang="en-US" altLang="en-US" dirty="0">
                <a:solidFill>
                  <a:srgbClr val="000000"/>
                </a:solidFill>
              </a:rPr>
              <a:t>In a </a:t>
            </a:r>
            <a:r>
              <a:rPr lang="en-US" altLang="en-US" dirty="0">
                <a:solidFill>
                  <a:srgbClr val="000000"/>
                </a:solidFill>
                <a:latin typeface="Consolas" panose="020B0609020204030204" pitchFamily="49" charset="0"/>
              </a:rPr>
              <a:t>for</a:t>
            </a:r>
            <a:r>
              <a:rPr lang="en-US" altLang="en-US" dirty="0">
                <a:solidFill>
                  <a:srgbClr val="000000"/>
                </a:solidFill>
              </a:rPr>
              <a:t> statement, the increment expression executes, then the program evaluates the loop-continuation test. </a:t>
            </a:r>
          </a:p>
        </p:txBody>
      </p:sp>
      <p:sp>
        <p:nvSpPr>
          <p:cNvPr id="4" name="Footer Placeholder 3">
            <a:extLst>
              <a:ext uri="{FF2B5EF4-FFF2-40B4-BE49-F238E27FC236}">
                <a16:creationId xmlns:a16="http://schemas.microsoft.com/office/drawing/2014/main" id="{2A05743E-419A-4295-934C-38B52A5EB29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3447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3">
            <a:extLst>
              <a:ext uri="{FF2B5EF4-FFF2-40B4-BE49-F238E27FC236}">
                <a16:creationId xmlns:a16="http://schemas.microsoft.com/office/drawing/2014/main" id="{35C43631-96AD-4D7D-A38A-BF8725D8CD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2" name="Footer Placeholder 1">
            <a:extLst>
              <a:ext uri="{FF2B5EF4-FFF2-40B4-BE49-F238E27FC236}">
                <a16:creationId xmlns:a16="http://schemas.microsoft.com/office/drawing/2014/main" id="{3F138C9F-3E21-4243-9D7E-02CAD41513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384686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4">
            <a:extLst>
              <a:ext uri="{FF2B5EF4-FFF2-40B4-BE49-F238E27FC236}">
                <a16:creationId xmlns:a16="http://schemas.microsoft.com/office/drawing/2014/main" id="{196C8C90-C413-40D4-A87D-D93BE6DD2E7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9525"/>
            <a:ext cx="12192000" cy="4298950"/>
          </a:xfrm>
          <a:prstGeom prst="rect">
            <a:avLst/>
          </a:prstGeom>
        </p:spPr>
      </p:pic>
      <p:sp>
        <p:nvSpPr>
          <p:cNvPr id="2" name="Footer Placeholder 1">
            <a:extLst>
              <a:ext uri="{FF2B5EF4-FFF2-40B4-BE49-F238E27FC236}">
                <a16:creationId xmlns:a16="http://schemas.microsoft.com/office/drawing/2014/main" id="{38A9C5BE-B3BD-4035-A5A7-52144F9831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67450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5">
            <a:extLst>
              <a:ext uri="{FF2B5EF4-FFF2-40B4-BE49-F238E27FC236}">
                <a16:creationId xmlns:a16="http://schemas.microsoft.com/office/drawing/2014/main" id="{2E3B3723-9B72-43AE-A3BE-9A4A038DB0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4975"/>
          </a:xfrm>
          <a:prstGeom prst="rect">
            <a:avLst/>
          </a:prstGeom>
        </p:spPr>
      </p:pic>
      <p:sp>
        <p:nvSpPr>
          <p:cNvPr id="2" name="Footer Placeholder 1">
            <a:extLst>
              <a:ext uri="{FF2B5EF4-FFF2-40B4-BE49-F238E27FC236}">
                <a16:creationId xmlns:a16="http://schemas.microsoft.com/office/drawing/2014/main" id="{923D6519-26F3-4976-B609-6F50798FB93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083121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380C-2685-4B1E-8588-11C9CFB761E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a:t>
            </a:r>
          </a:p>
        </p:txBody>
      </p:sp>
      <p:sp>
        <p:nvSpPr>
          <p:cNvPr id="94211" name="Text Placeholder 2">
            <a:extLst>
              <a:ext uri="{FF2B5EF4-FFF2-40B4-BE49-F238E27FC236}">
                <a16:creationId xmlns:a16="http://schemas.microsoft.com/office/drawing/2014/main" id="{CDE721BF-F62D-454E-81B7-291815B627D6}"/>
              </a:ext>
            </a:extLst>
          </p:cNvPr>
          <p:cNvSpPr>
            <a:spLocks noGrp="1"/>
          </p:cNvSpPr>
          <p:nvPr>
            <p:ph type="body" idx="1"/>
          </p:nvPr>
        </p:nvSpPr>
        <p:spPr/>
        <p:txBody>
          <a:bodyPr/>
          <a:lstStyle/>
          <a:p>
            <a:pPr eaLnBrk="1" hangingPunct="1">
              <a:lnSpc>
                <a:spcPct val="90000"/>
              </a:lnSpc>
            </a:pPr>
            <a:r>
              <a:rPr lang="en-US" altLang="en-US" dirty="0">
                <a:solidFill>
                  <a:srgbClr val="000000"/>
                </a:solidFill>
              </a:rPr>
              <a:t>Java’s </a:t>
            </a:r>
            <a:r>
              <a:rPr lang="en-US" altLang="en-US" b="1" dirty="0">
                <a:solidFill>
                  <a:srgbClr val="0000FF"/>
                </a:solidFill>
                <a:cs typeface="Times New Roman" panose="02020603050405020304" pitchFamily="18" charset="0"/>
              </a:rPr>
              <a:t>logical operators</a:t>
            </a:r>
            <a:r>
              <a:rPr lang="en-US" altLang="en-US" b="1" dirty="0">
                <a:solidFill>
                  <a:srgbClr val="000000"/>
                </a:solidFill>
                <a:cs typeface="Times New Roman" panose="02020603050405020304" pitchFamily="18" charset="0"/>
              </a:rPr>
              <a:t> </a:t>
            </a:r>
            <a:r>
              <a:rPr lang="en-US" altLang="en-US" dirty="0">
                <a:solidFill>
                  <a:srgbClr val="000000"/>
                </a:solidFill>
              </a:rPr>
              <a:t>enable you to form more complex conditions by combining simple conditions.</a:t>
            </a:r>
            <a:r>
              <a:rPr lang="en-US" altLang="en-US" b="1" dirty="0">
                <a:solidFill>
                  <a:srgbClr val="000000"/>
                </a:solidFill>
              </a:rPr>
              <a:t> </a:t>
            </a:r>
          </a:p>
          <a:p>
            <a:pPr eaLnBrk="1" hangingPunct="1">
              <a:lnSpc>
                <a:spcPct val="90000"/>
              </a:lnSpc>
            </a:pPr>
            <a:r>
              <a:rPr lang="en-US" altLang="en-US" dirty="0">
                <a:solidFill>
                  <a:srgbClr val="000000"/>
                </a:solidFill>
              </a:rPr>
              <a:t>The logical operators are </a:t>
            </a:r>
          </a:p>
          <a:p>
            <a:pPr lvl="1" eaLnBrk="1" hangingPunct="1">
              <a:lnSpc>
                <a:spcPct val="90000"/>
              </a:lnSpc>
            </a:pPr>
            <a:r>
              <a:rPr lang="en-US" altLang="en-US" dirty="0">
                <a:solidFill>
                  <a:srgbClr val="000000"/>
                </a:solidFill>
                <a:latin typeface="Consolas" panose="020B0609020204030204" pitchFamily="49" charset="0"/>
              </a:rPr>
              <a:t>&amp;&amp;</a:t>
            </a:r>
            <a:r>
              <a:rPr lang="en-US" altLang="en-US" dirty="0">
                <a:solidFill>
                  <a:srgbClr val="000000"/>
                </a:solidFill>
              </a:rPr>
              <a:t> (conditional AND)</a:t>
            </a:r>
          </a:p>
          <a:p>
            <a:pPr lvl="1" eaLnBrk="1" hangingPunct="1">
              <a:lnSpc>
                <a:spcPct val="90000"/>
              </a:lnSpc>
            </a:pPr>
            <a:r>
              <a:rPr lang="en-US" altLang="en-US" dirty="0">
                <a:solidFill>
                  <a:srgbClr val="000000"/>
                </a:solidFill>
                <a:latin typeface="Consolas" panose="020B0609020204030204" pitchFamily="49" charset="0"/>
              </a:rPr>
              <a:t>||</a:t>
            </a:r>
            <a:r>
              <a:rPr lang="en-US" altLang="en-US" dirty="0">
                <a:solidFill>
                  <a:srgbClr val="000000"/>
                </a:solidFill>
              </a:rPr>
              <a:t> (conditional OR)</a:t>
            </a:r>
          </a:p>
          <a:p>
            <a:pPr lvl="1" eaLnBrk="1" hangingPunct="1">
              <a:lnSpc>
                <a:spcPct val="90000"/>
              </a:lnSpc>
            </a:pPr>
            <a:r>
              <a:rPr lang="en-US" altLang="en-US" dirty="0">
                <a:solidFill>
                  <a:srgbClr val="000000"/>
                </a:solidFill>
                <a:latin typeface="Consolas" panose="020B0609020204030204" pitchFamily="49" charset="0"/>
              </a:rPr>
              <a:t>&amp;</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AND)</a:t>
            </a:r>
          </a:p>
          <a:p>
            <a:pPr lvl="1" eaLnBrk="1" hangingPunct="1">
              <a:lnSpc>
                <a:spcPct val="90000"/>
              </a:lnSpc>
            </a:pP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inclusive OR)</a:t>
            </a:r>
          </a:p>
          <a:p>
            <a:pPr lvl="1" eaLnBrk="1" hangingPunct="1">
              <a:lnSpc>
                <a:spcPct val="90000"/>
              </a:lnSpc>
            </a:pP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exclusive OR)</a:t>
            </a:r>
          </a:p>
          <a:p>
            <a:pPr lvl="1" eaLnBrk="1" hangingPunct="1">
              <a:lnSpc>
                <a:spcPct val="90000"/>
              </a:lnSpc>
            </a:pPr>
            <a:r>
              <a:rPr lang="en-US" altLang="en-US" dirty="0">
                <a:solidFill>
                  <a:srgbClr val="000000"/>
                </a:solidFill>
                <a:latin typeface="Consolas" panose="020B0609020204030204" pitchFamily="49" charset="0"/>
              </a:rPr>
              <a:t>!</a:t>
            </a:r>
            <a:r>
              <a:rPr lang="en-US" altLang="en-US" dirty="0">
                <a:solidFill>
                  <a:srgbClr val="000000"/>
                </a:solidFill>
              </a:rPr>
              <a:t> (logical NOT). </a:t>
            </a:r>
          </a:p>
          <a:p>
            <a:pPr eaLnBrk="1" hangingPunct="1">
              <a:lnSpc>
                <a:spcPct val="90000"/>
              </a:lnSpc>
            </a:pPr>
            <a:r>
              <a:rPr lang="en-US" altLang="en-US" dirty="0">
                <a:solidFill>
                  <a:srgbClr val="000000"/>
                </a:solidFill>
              </a:rPr>
              <a:t>[</a:t>
            </a:r>
            <a:r>
              <a:rPr lang="en-US" altLang="en-US" i="1" dirty="0">
                <a:solidFill>
                  <a:srgbClr val="000000"/>
                </a:solidFill>
              </a:rPr>
              <a:t>Note:</a:t>
            </a:r>
            <a:r>
              <a:rPr lang="en-US" altLang="en-US" dirty="0">
                <a:solidFill>
                  <a:srgbClr val="000000"/>
                </a:solidFill>
              </a:rPr>
              <a:t> The </a:t>
            </a:r>
            <a:r>
              <a:rPr lang="en-US" altLang="en-US" dirty="0">
                <a:solidFill>
                  <a:srgbClr val="000000"/>
                </a:solidFill>
                <a:latin typeface="Consolas" panose="020B0609020204030204" pitchFamily="49" charset="0"/>
              </a:rPr>
              <a:t>&amp;</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are also bitwise operators when they are applied to integral operands.]</a:t>
            </a:r>
          </a:p>
        </p:txBody>
      </p:sp>
      <p:sp>
        <p:nvSpPr>
          <p:cNvPr id="4" name="Footer Placeholder 3">
            <a:extLst>
              <a:ext uri="{FF2B5EF4-FFF2-40B4-BE49-F238E27FC236}">
                <a16:creationId xmlns:a16="http://schemas.microsoft.com/office/drawing/2014/main" id="{C188CE9F-41B8-4CFF-80B2-5D1E4820A1D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078906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75CC-1730-4FFD-901D-80A341AD2C6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5235" name="Text Placeholder 2">
            <a:extLst>
              <a:ext uri="{FF2B5EF4-FFF2-40B4-BE49-F238E27FC236}">
                <a16:creationId xmlns:a16="http://schemas.microsoft.com/office/drawing/2014/main" id="{92B43765-BAA3-4AC0-8438-482C019DBAB8}"/>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&amp;</a:t>
            </a:r>
            <a:r>
              <a:rPr lang="en-US" altLang="en-US" dirty="0">
                <a:solidFill>
                  <a:srgbClr val="000000"/>
                </a:solidFill>
              </a:rPr>
              <a:t> (</a:t>
            </a:r>
            <a:r>
              <a:rPr lang="en-US" altLang="en-US" b="1" dirty="0">
                <a:solidFill>
                  <a:srgbClr val="0000FF"/>
                </a:solidFill>
                <a:cs typeface="Times New Roman" panose="02020603050405020304" pitchFamily="18" charset="0"/>
              </a:rPr>
              <a:t>conditional AND</a:t>
            </a:r>
            <a:r>
              <a:rPr lang="en-US" altLang="en-US" b="1" dirty="0">
                <a:solidFill>
                  <a:srgbClr val="000000"/>
                </a:solidFill>
              </a:rPr>
              <a:t>) </a:t>
            </a:r>
            <a:r>
              <a:rPr lang="en-US" altLang="en-US" dirty="0">
                <a:solidFill>
                  <a:srgbClr val="000000"/>
                </a:solidFill>
              </a:rPr>
              <a:t>operator ensures that two conditions are </a:t>
            </a:r>
            <a:r>
              <a:rPr lang="en-US" altLang="en-US" i="1" dirty="0">
                <a:solidFill>
                  <a:srgbClr val="000000"/>
                </a:solidFill>
              </a:rPr>
              <a:t>both true </a:t>
            </a:r>
            <a:r>
              <a:rPr lang="en-US" altLang="en-US" dirty="0">
                <a:solidFill>
                  <a:srgbClr val="000000"/>
                </a:solidFill>
              </a:rPr>
              <a:t>before choosing a certain path of execution. </a:t>
            </a:r>
          </a:p>
          <a:p>
            <a:pPr eaLnBrk="1" hangingPunct="1"/>
            <a:r>
              <a:rPr lang="en-US" altLang="en-US" dirty="0">
                <a:solidFill>
                  <a:srgbClr val="000000"/>
                </a:solidFill>
              </a:rPr>
              <a:t>The table in Fig. 5.15 summarizes the </a:t>
            </a:r>
            <a:r>
              <a:rPr lang="en-US" altLang="en-US" dirty="0">
                <a:solidFill>
                  <a:srgbClr val="000000"/>
                </a:solidFill>
                <a:latin typeface="Consolas" panose="020B0609020204030204" pitchFamily="49" charset="0"/>
              </a:rPr>
              <a:t>&amp;&amp;</a:t>
            </a:r>
            <a:r>
              <a:rPr lang="en-US" altLang="en-US" dirty="0">
                <a:solidFill>
                  <a:srgbClr val="000000"/>
                </a:solidFill>
              </a:rPr>
              <a:t> operator. The table shows all four possible combinations of </a:t>
            </a:r>
            <a:r>
              <a:rPr lang="en-US" altLang="en-US" dirty="0">
                <a:solidFill>
                  <a:srgbClr val="000000"/>
                </a:solidFill>
                <a:latin typeface="Consolas" panose="020B0609020204030204" pitchFamily="49" charset="0"/>
              </a:rPr>
              <a:t>false</a:t>
            </a:r>
            <a:r>
              <a:rPr lang="en-US" altLang="en-US" dirty="0">
                <a:solidFill>
                  <a:srgbClr val="000000"/>
                </a:solidFill>
              </a:rPr>
              <a:t> and </a:t>
            </a:r>
            <a:r>
              <a:rPr lang="en-US" altLang="en-US" dirty="0">
                <a:solidFill>
                  <a:srgbClr val="000000"/>
                </a:solidFill>
                <a:latin typeface="Consolas" panose="020B0609020204030204" pitchFamily="49" charset="0"/>
              </a:rPr>
              <a:t>true</a:t>
            </a:r>
            <a:r>
              <a:rPr lang="en-US" altLang="en-US" dirty="0">
                <a:solidFill>
                  <a:srgbClr val="000000"/>
                </a:solidFill>
              </a:rPr>
              <a:t> values for </a:t>
            </a:r>
            <a:r>
              <a:rPr lang="en-US" altLang="en-US" i="1" dirty="0">
                <a:solidFill>
                  <a:srgbClr val="000000"/>
                </a:solidFill>
              </a:rPr>
              <a:t>expression1 </a:t>
            </a:r>
            <a:r>
              <a:rPr lang="en-US" altLang="en-US" dirty="0">
                <a:solidFill>
                  <a:srgbClr val="000000"/>
                </a:solidFill>
              </a:rPr>
              <a:t>and</a:t>
            </a:r>
            <a:r>
              <a:rPr lang="en-US" altLang="en-US" i="1" dirty="0">
                <a:solidFill>
                  <a:srgbClr val="000000"/>
                </a:solidFill>
              </a:rPr>
              <a:t> expression2. </a:t>
            </a:r>
          </a:p>
          <a:p>
            <a:pPr eaLnBrk="1" hangingPunct="1"/>
            <a:r>
              <a:rPr lang="en-US" altLang="en-US" dirty="0">
                <a:solidFill>
                  <a:srgbClr val="000000"/>
                </a:solidFill>
              </a:rPr>
              <a:t>Such tables are called </a:t>
            </a:r>
            <a:r>
              <a:rPr lang="en-US" altLang="en-US" b="1" dirty="0">
                <a:solidFill>
                  <a:srgbClr val="0000FF"/>
                </a:solidFill>
                <a:cs typeface="Times New Roman" panose="02020603050405020304" pitchFamily="18" charset="0"/>
              </a:rPr>
              <a:t>truth tables</a:t>
            </a:r>
            <a:r>
              <a:rPr lang="en-US" altLang="en-US" dirty="0">
                <a:solidFill>
                  <a:srgbClr val="000000"/>
                </a:solidFill>
              </a:rPr>
              <a:t>. Java evaluates to </a:t>
            </a:r>
            <a:r>
              <a:rPr lang="en-US" altLang="en-US" dirty="0">
                <a:solidFill>
                  <a:srgbClr val="000000"/>
                </a:solidFill>
                <a:latin typeface="Consolas" panose="020B0609020204030204" pitchFamily="49" charset="0"/>
              </a:rPr>
              <a:t>false</a:t>
            </a:r>
            <a:r>
              <a:rPr lang="en-US" altLang="en-US" dirty="0">
                <a:solidFill>
                  <a:srgbClr val="000000"/>
                </a:solidFill>
              </a:rPr>
              <a:t> or </a:t>
            </a:r>
            <a:r>
              <a:rPr lang="en-US" altLang="en-US" dirty="0">
                <a:solidFill>
                  <a:srgbClr val="000000"/>
                </a:solidFill>
                <a:latin typeface="Consolas" panose="020B0609020204030204" pitchFamily="49" charset="0"/>
              </a:rPr>
              <a:t>true</a:t>
            </a:r>
            <a:r>
              <a:rPr lang="en-US" altLang="en-US" dirty="0">
                <a:solidFill>
                  <a:srgbClr val="000000"/>
                </a:solidFill>
              </a:rPr>
              <a:t> all expressions that include relational operators, equality operators or logical operators.</a:t>
            </a:r>
          </a:p>
        </p:txBody>
      </p:sp>
      <p:sp>
        <p:nvSpPr>
          <p:cNvPr id="4" name="Footer Placeholder 3">
            <a:extLst>
              <a:ext uri="{FF2B5EF4-FFF2-40B4-BE49-F238E27FC236}">
                <a16:creationId xmlns:a16="http://schemas.microsoft.com/office/drawing/2014/main" id="{8707E631-51DB-4316-88D2-858E6DD961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835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9568-9EB2-414C-AC9A-699D08F76DA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5.2  </a:t>
            </a:r>
            <a:r>
              <a:rPr lang="en-US" dirty="0">
                <a:solidFill>
                  <a:srgbClr val="3380E6"/>
                </a:solidFill>
                <a:latin typeface="Calibri" panose="020F0502020204030204" pitchFamily="34" charset="0"/>
              </a:rPr>
              <a:t>Essentials of Counter-Controlled Iteration</a:t>
            </a:r>
          </a:p>
        </p:txBody>
      </p:sp>
      <p:sp>
        <p:nvSpPr>
          <p:cNvPr id="14339" name="Text Placeholder 2">
            <a:extLst>
              <a:ext uri="{FF2B5EF4-FFF2-40B4-BE49-F238E27FC236}">
                <a16:creationId xmlns:a16="http://schemas.microsoft.com/office/drawing/2014/main" id="{5EB061A2-D43C-4802-ABC0-55D8932D58C4}"/>
              </a:ext>
            </a:extLst>
          </p:cNvPr>
          <p:cNvSpPr>
            <a:spLocks noGrp="1"/>
          </p:cNvSpPr>
          <p:nvPr>
            <p:ph type="body" idx="1"/>
          </p:nvPr>
        </p:nvSpPr>
        <p:spPr/>
        <p:txBody>
          <a:bodyPr/>
          <a:lstStyle/>
          <a:p>
            <a:pPr eaLnBrk="1" hangingPunct="1"/>
            <a:r>
              <a:rPr lang="en-US" altLang="en-US" dirty="0">
                <a:solidFill>
                  <a:srgbClr val="000000"/>
                </a:solidFill>
              </a:rPr>
              <a:t>Counter-controlled iteration requires</a:t>
            </a:r>
          </a:p>
          <a:p>
            <a:pPr lvl="1" eaLnBrk="1" hangingPunct="1"/>
            <a:r>
              <a:rPr lang="en-US" altLang="en-US" dirty="0">
                <a:solidFill>
                  <a:srgbClr val="000000"/>
                </a:solidFill>
                <a:cs typeface="Times New Roman" panose="02020603050405020304" pitchFamily="18" charset="0"/>
              </a:rPr>
              <a:t>a </a:t>
            </a:r>
            <a:r>
              <a:rPr lang="en-US" altLang="en-US" b="1" dirty="0">
                <a:solidFill>
                  <a:srgbClr val="0000FF"/>
                </a:solidFill>
                <a:cs typeface="Times New Roman" panose="02020603050405020304" pitchFamily="18" charset="0"/>
              </a:rPr>
              <a:t>control variable</a:t>
            </a:r>
            <a:r>
              <a:rPr lang="en-US" altLang="en-US" dirty="0">
                <a:solidFill>
                  <a:srgbClr val="000000"/>
                </a:solidFill>
                <a:cs typeface="Times New Roman" panose="02020603050405020304" pitchFamily="18" charset="0"/>
              </a:rPr>
              <a:t> (or loop counter)</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initial value</a:t>
            </a:r>
            <a:r>
              <a:rPr lang="en-US" altLang="en-US" dirty="0">
                <a:solidFill>
                  <a:srgbClr val="000000"/>
                </a:solidFill>
                <a:cs typeface="Times New Roman" panose="02020603050405020304" pitchFamily="18" charset="0"/>
              </a:rPr>
              <a:t> of the control variable</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increment</a:t>
            </a:r>
            <a:r>
              <a:rPr lang="en-US" altLang="en-US" b="1" dirty="0">
                <a:solidFill>
                  <a:srgbClr val="000000"/>
                </a:solidFill>
                <a:cs typeface="Times New Roman" panose="02020603050405020304" pitchFamily="18" charset="0"/>
              </a:rPr>
              <a:t> </a:t>
            </a:r>
            <a:r>
              <a:rPr lang="en-US" altLang="en-US" dirty="0">
                <a:solidFill>
                  <a:srgbClr val="000000"/>
                </a:solidFill>
                <a:cs typeface="Times New Roman" panose="02020603050405020304" pitchFamily="18" charset="0"/>
              </a:rPr>
              <a:t>by which the control variable is modified each time through the loop (also known as </a:t>
            </a:r>
            <a:r>
              <a:rPr lang="en-US" altLang="en-US" b="1" dirty="0">
                <a:solidFill>
                  <a:srgbClr val="0000FF"/>
                </a:solidFill>
                <a:cs typeface="Times New Roman" panose="02020603050405020304" pitchFamily="18" charset="0"/>
              </a:rPr>
              <a:t>each iteration of the loop</a:t>
            </a:r>
            <a:r>
              <a:rPr lang="en-US" altLang="en-US" dirty="0">
                <a:solidFill>
                  <a:srgbClr val="000000"/>
                </a:solidFill>
                <a:cs typeface="Times New Roman" panose="02020603050405020304" pitchFamily="18" charset="0"/>
              </a:rPr>
              <a:t>)</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loop-continuation condition</a:t>
            </a:r>
            <a:r>
              <a:rPr lang="en-US" altLang="en-US" dirty="0">
                <a:solidFill>
                  <a:srgbClr val="000000"/>
                </a:solidFill>
                <a:cs typeface="Times New Roman" panose="02020603050405020304" pitchFamily="18" charset="0"/>
              </a:rPr>
              <a:t> that determines if looping should continue.</a:t>
            </a:r>
          </a:p>
        </p:txBody>
      </p:sp>
      <p:sp>
        <p:nvSpPr>
          <p:cNvPr id="4" name="Footer Placeholder 3">
            <a:extLst>
              <a:ext uri="{FF2B5EF4-FFF2-40B4-BE49-F238E27FC236}">
                <a16:creationId xmlns:a16="http://schemas.microsoft.com/office/drawing/2014/main" id="{B096B39E-5F61-44BF-A047-3681DC445F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646481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6">
            <a:extLst>
              <a:ext uri="{FF2B5EF4-FFF2-40B4-BE49-F238E27FC236}">
                <a16:creationId xmlns:a16="http://schemas.microsoft.com/office/drawing/2014/main" id="{B377A8E7-2681-4007-B0D7-70D1F7674E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5788"/>
            <a:ext cx="12192000" cy="5686425"/>
          </a:xfrm>
          <a:prstGeom prst="rect">
            <a:avLst/>
          </a:prstGeom>
        </p:spPr>
      </p:pic>
      <p:sp>
        <p:nvSpPr>
          <p:cNvPr id="2" name="Footer Placeholder 1">
            <a:extLst>
              <a:ext uri="{FF2B5EF4-FFF2-40B4-BE49-F238E27FC236}">
                <a16:creationId xmlns:a16="http://schemas.microsoft.com/office/drawing/2014/main" id="{58DFCB02-668E-4B72-83D5-18908712E0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9999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A9FA-96E9-475C-8607-D3A8F413BD7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7283" name="Text Placeholder 2">
            <a:extLst>
              <a:ext uri="{FF2B5EF4-FFF2-40B4-BE49-F238E27FC236}">
                <a16:creationId xmlns:a16="http://schemas.microsoft.com/office/drawing/2014/main" id="{EF160E1A-66CD-4F18-9742-165DEDBFC669}"/>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a:t>
            </a:r>
            <a:r>
              <a:rPr lang="en-US" altLang="en-US" dirty="0">
                <a:solidFill>
                  <a:srgbClr val="000000"/>
                </a:solidFill>
              </a:rPr>
              <a:t> (</a:t>
            </a:r>
            <a:r>
              <a:rPr lang="en-US" altLang="en-US" b="1" dirty="0">
                <a:solidFill>
                  <a:srgbClr val="0000FF"/>
                </a:solidFill>
                <a:cs typeface="Times New Roman" panose="02020603050405020304" pitchFamily="18" charset="0"/>
              </a:rPr>
              <a:t>conditional OR</a:t>
            </a:r>
            <a:r>
              <a:rPr lang="en-US" altLang="en-US" dirty="0">
                <a:solidFill>
                  <a:srgbClr val="000000"/>
                </a:solidFill>
              </a:rPr>
              <a:t>) operator ensures that </a:t>
            </a:r>
            <a:r>
              <a:rPr lang="en-US" altLang="en-US" i="1" dirty="0">
                <a:solidFill>
                  <a:srgbClr val="000000"/>
                </a:solidFill>
              </a:rPr>
              <a:t>either or both </a:t>
            </a:r>
            <a:r>
              <a:rPr lang="en-US" altLang="en-US" dirty="0">
                <a:solidFill>
                  <a:srgbClr val="000000"/>
                </a:solidFill>
              </a:rPr>
              <a:t>of two conditions are true before choosing a certain path of execution.</a:t>
            </a:r>
            <a:r>
              <a:rPr lang="en-US" altLang="en-US" b="1" i="1" dirty="0">
                <a:solidFill>
                  <a:srgbClr val="000000"/>
                </a:solidFill>
              </a:rPr>
              <a:t> </a:t>
            </a:r>
          </a:p>
          <a:p>
            <a:pPr eaLnBrk="1" hangingPunct="1"/>
            <a:r>
              <a:rPr lang="en-US" altLang="en-US" dirty="0">
                <a:solidFill>
                  <a:srgbClr val="000000"/>
                </a:solidFill>
              </a:rPr>
              <a:t>Figure 5.16 is a truth table for operator conditional OR (</a:t>
            </a:r>
            <a:r>
              <a:rPr lang="en-US" altLang="en-US" dirty="0">
                <a:solidFill>
                  <a:srgbClr val="000000"/>
                </a:solidFill>
                <a:latin typeface="Consolas" panose="020B0609020204030204" pitchFamily="49" charset="0"/>
              </a:rPr>
              <a:t>||</a:t>
            </a:r>
            <a:r>
              <a:rPr lang="en-US" altLang="en-US" dirty="0">
                <a:solidFill>
                  <a:srgbClr val="000000"/>
                </a:solidFill>
              </a:rPr>
              <a:t>).</a:t>
            </a:r>
          </a:p>
          <a:p>
            <a:pPr eaLnBrk="1" hangingPunct="1"/>
            <a:r>
              <a:rPr lang="en-US" altLang="en-US" dirty="0">
                <a:solidFill>
                  <a:srgbClr val="000000"/>
                </a:solidFill>
              </a:rPr>
              <a:t>Operator </a:t>
            </a:r>
            <a:r>
              <a:rPr lang="en-US" altLang="en-US" dirty="0">
                <a:solidFill>
                  <a:srgbClr val="000000"/>
                </a:solidFill>
                <a:latin typeface="Consolas" panose="020B0609020204030204" pitchFamily="49" charset="0"/>
              </a:rPr>
              <a:t>&amp;&amp;</a:t>
            </a:r>
            <a:r>
              <a:rPr lang="en-US" altLang="en-US" dirty="0">
                <a:solidFill>
                  <a:srgbClr val="000000"/>
                </a:solidFill>
              </a:rPr>
              <a:t> has a higher precedence than operator </a:t>
            </a:r>
            <a:r>
              <a:rPr lang="en-US" altLang="en-US" dirty="0">
                <a:solidFill>
                  <a:srgbClr val="000000"/>
                </a:solidFill>
                <a:latin typeface="Consolas" panose="020B0609020204030204" pitchFamily="49" charset="0"/>
              </a:rPr>
              <a:t>||</a:t>
            </a:r>
            <a:r>
              <a:rPr lang="en-US" altLang="en-US" dirty="0">
                <a:solidFill>
                  <a:srgbClr val="000000"/>
                </a:solidFill>
              </a:rPr>
              <a:t>. </a:t>
            </a:r>
          </a:p>
          <a:p>
            <a:pPr eaLnBrk="1" hangingPunct="1"/>
            <a:r>
              <a:rPr lang="en-US" altLang="en-US" dirty="0">
                <a:solidFill>
                  <a:srgbClr val="000000"/>
                </a:solidFill>
              </a:rPr>
              <a:t>Both operators associate from left to right.  </a:t>
            </a:r>
          </a:p>
        </p:txBody>
      </p:sp>
      <p:sp>
        <p:nvSpPr>
          <p:cNvPr id="4" name="Footer Placeholder 3">
            <a:extLst>
              <a:ext uri="{FF2B5EF4-FFF2-40B4-BE49-F238E27FC236}">
                <a16:creationId xmlns:a16="http://schemas.microsoft.com/office/drawing/2014/main" id="{ABEB5EAC-F306-4191-8A2E-E66F4B77C86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47138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7">
            <a:extLst>
              <a:ext uri="{FF2B5EF4-FFF2-40B4-BE49-F238E27FC236}">
                <a16:creationId xmlns:a16="http://schemas.microsoft.com/office/drawing/2014/main" id="{D51413BF-CE0F-4E98-8CDA-64FEBDBE75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4188"/>
            <a:ext cx="12192000" cy="5888037"/>
          </a:xfrm>
          <a:prstGeom prst="rect">
            <a:avLst/>
          </a:prstGeom>
        </p:spPr>
      </p:pic>
      <p:sp>
        <p:nvSpPr>
          <p:cNvPr id="2" name="Footer Placeholder 1">
            <a:extLst>
              <a:ext uri="{FF2B5EF4-FFF2-40B4-BE49-F238E27FC236}">
                <a16:creationId xmlns:a16="http://schemas.microsoft.com/office/drawing/2014/main" id="{DAECDD73-BC65-489E-8957-C219568C123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0267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9642-3F5B-4F23-873A-A63C78C9A18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9331" name="Text Placeholder 2">
            <a:extLst>
              <a:ext uri="{FF2B5EF4-FFF2-40B4-BE49-F238E27FC236}">
                <a16:creationId xmlns:a16="http://schemas.microsoft.com/office/drawing/2014/main" id="{823BDF82-360D-4D55-9A27-82CEE9E946BA}"/>
              </a:ext>
            </a:extLst>
          </p:cNvPr>
          <p:cNvSpPr>
            <a:spLocks noGrp="1"/>
          </p:cNvSpPr>
          <p:nvPr>
            <p:ph type="body" idx="1"/>
          </p:nvPr>
        </p:nvSpPr>
        <p:spPr/>
        <p:txBody>
          <a:bodyPr/>
          <a:lstStyle/>
          <a:p>
            <a:pPr eaLnBrk="1" hangingPunct="1"/>
            <a:r>
              <a:rPr lang="en-US" altLang="en-US" dirty="0">
                <a:solidFill>
                  <a:srgbClr val="000000"/>
                </a:solidFill>
              </a:rPr>
              <a:t>The parts of an expression containing </a:t>
            </a:r>
            <a:r>
              <a:rPr lang="en-US" altLang="en-US" dirty="0">
                <a:solidFill>
                  <a:srgbClr val="000000"/>
                </a:solidFill>
                <a:latin typeface="Consolas" panose="020B0609020204030204" pitchFamily="49" charset="0"/>
              </a:rPr>
              <a:t>&amp;&amp;</a:t>
            </a:r>
            <a:r>
              <a:rPr lang="en-US" altLang="en-US" dirty="0">
                <a:solidFill>
                  <a:srgbClr val="000000"/>
                </a:solidFill>
              </a:rPr>
              <a:t> or </a:t>
            </a:r>
            <a:r>
              <a:rPr lang="en-US" altLang="en-US" dirty="0">
                <a:solidFill>
                  <a:srgbClr val="000000"/>
                </a:solidFill>
                <a:latin typeface="Consolas" panose="020B0609020204030204" pitchFamily="49" charset="0"/>
              </a:rPr>
              <a:t>||</a:t>
            </a:r>
            <a:r>
              <a:rPr lang="en-US" altLang="en-US" dirty="0">
                <a:solidFill>
                  <a:srgbClr val="000000"/>
                </a:solidFill>
              </a:rPr>
              <a:t> operators are evaluated only until it’s known whether the condition is true or false. T</a:t>
            </a:r>
          </a:p>
          <a:p>
            <a:pPr eaLnBrk="1" hangingPunct="1"/>
            <a:r>
              <a:rPr lang="en-US" altLang="en-US" dirty="0">
                <a:solidFill>
                  <a:srgbClr val="000000"/>
                </a:solidFill>
              </a:rPr>
              <a:t>This feature of conditional AND </a:t>
            </a:r>
            <a:r>
              <a:rPr lang="en-US" altLang="en-US" dirty="0" err="1">
                <a:solidFill>
                  <a:srgbClr val="000000"/>
                </a:solidFill>
              </a:rPr>
              <a:t>and</a:t>
            </a:r>
            <a:r>
              <a:rPr lang="en-US" altLang="en-US" dirty="0">
                <a:solidFill>
                  <a:srgbClr val="000000"/>
                </a:solidFill>
              </a:rPr>
              <a:t> conditional OR expressions is called </a:t>
            </a:r>
            <a:r>
              <a:rPr lang="en-US" altLang="en-US" b="1" dirty="0">
                <a:solidFill>
                  <a:srgbClr val="0000FF"/>
                </a:solidFill>
                <a:cs typeface="Times New Roman" panose="02020603050405020304" pitchFamily="18" charset="0"/>
              </a:rPr>
              <a:t>short-circuit evaluation</a:t>
            </a:r>
            <a:r>
              <a:rPr lang="en-US" altLang="en-US" b="1"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id="{757A0759-036A-4226-BFFA-97CBE6CF423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57990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8">
            <a:extLst>
              <a:ext uri="{FF2B5EF4-FFF2-40B4-BE49-F238E27FC236}">
                <a16:creationId xmlns:a16="http://schemas.microsoft.com/office/drawing/2014/main" id="{D8D69E8E-A12F-4C79-9953-AF44F89FCB2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000"/>
            <a:ext cx="12192000" cy="6602413"/>
          </a:xfrm>
          <a:prstGeom prst="rect">
            <a:avLst/>
          </a:prstGeom>
        </p:spPr>
      </p:pic>
      <p:sp>
        <p:nvSpPr>
          <p:cNvPr id="2" name="Footer Placeholder 1">
            <a:extLst>
              <a:ext uri="{FF2B5EF4-FFF2-40B4-BE49-F238E27FC236}">
                <a16:creationId xmlns:a16="http://schemas.microsoft.com/office/drawing/2014/main" id="{22CA3D94-2F5E-4AEE-8AED-E92E6AD39E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17224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67CC-95F2-4E57-8957-CDC5F631AD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1379" name="Text Placeholder 2">
            <a:extLst>
              <a:ext uri="{FF2B5EF4-FFF2-40B4-BE49-F238E27FC236}">
                <a16:creationId xmlns:a16="http://schemas.microsoft.com/office/drawing/2014/main" id="{954E2D91-8324-492C-8FCA-581B797E27C0}"/>
              </a:ext>
            </a:extLst>
          </p:cNvPr>
          <p:cNvSpPr>
            <a:spLocks noGrp="1"/>
          </p:cNvSpPr>
          <p:nvPr>
            <p:ph type="body" idx="1"/>
          </p:nvPr>
        </p:nvSpPr>
        <p:spPr/>
        <p:txBody>
          <a:bodyPr/>
          <a:lstStyle/>
          <a:p>
            <a:pPr eaLnBrk="1" hangingPunct="1"/>
            <a:r>
              <a:rPr lang="en-US" altLang="en-US" dirty="0">
                <a:solidFill>
                  <a:srgbClr val="000000"/>
                </a:solidFill>
              </a:rPr>
              <a:t>The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AND</a:t>
            </a:r>
            <a:r>
              <a:rPr lang="en-US" altLang="en-US" b="1" dirty="0">
                <a:solidFill>
                  <a:srgbClr val="000000"/>
                </a:solidFill>
              </a:rPr>
              <a:t> </a:t>
            </a:r>
            <a:r>
              <a:rPr lang="en-US" altLang="en-US" dirty="0">
                <a:solidFill>
                  <a:srgbClr val="000000"/>
                </a:solidFill>
              </a:rPr>
              <a:t>(</a:t>
            </a:r>
            <a:r>
              <a:rPr lang="en-US" altLang="en-US" b="1" dirty="0">
                <a:solidFill>
                  <a:srgbClr val="0000FF"/>
                </a:solidFill>
                <a:latin typeface="Consolas" panose="020B0609020204030204" pitchFamily="49" charset="0"/>
              </a:rPr>
              <a:t>&amp;</a:t>
            </a:r>
            <a:r>
              <a:rPr lang="en-US" altLang="en-US" dirty="0">
                <a:solidFill>
                  <a:srgbClr val="000000"/>
                </a:solidFill>
              </a:rPr>
              <a:t>) and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inclusive OR</a:t>
            </a:r>
            <a:r>
              <a:rPr lang="en-US" altLang="en-US" b="1" dirty="0">
                <a:solidFill>
                  <a:srgbClr val="000000"/>
                </a:solidFill>
                <a:cs typeface="Times New Roman" panose="02020603050405020304" pitchFamily="18" charset="0"/>
              </a:rPr>
              <a:t> </a:t>
            </a:r>
            <a:r>
              <a:rPr lang="en-US" altLang="en-US" b="1" dirty="0">
                <a:solidFill>
                  <a:srgbClr val="0000FF"/>
                </a:solidFill>
              </a:rPr>
              <a:t>(</a:t>
            </a:r>
            <a:r>
              <a:rPr lang="en-US" altLang="en-US" b="1" dirty="0">
                <a:solidFill>
                  <a:srgbClr val="0000FF"/>
                </a:solidFill>
                <a:latin typeface="Consolas" panose="020B0609020204030204" pitchFamily="49" charset="0"/>
              </a:rPr>
              <a:t>|</a:t>
            </a:r>
            <a:r>
              <a:rPr lang="en-US" altLang="en-US" b="1" dirty="0">
                <a:solidFill>
                  <a:srgbClr val="0000FF"/>
                </a:solidFill>
              </a:rPr>
              <a:t>)</a:t>
            </a:r>
            <a:r>
              <a:rPr lang="en-US" altLang="en-US" b="1" dirty="0">
                <a:solidFill>
                  <a:srgbClr val="000000"/>
                </a:solidFill>
              </a:rPr>
              <a:t> </a:t>
            </a:r>
            <a:r>
              <a:rPr lang="en-US" altLang="en-US" dirty="0">
                <a:solidFill>
                  <a:srgbClr val="000000"/>
                </a:solidFill>
              </a:rPr>
              <a:t>operators are identical to the </a:t>
            </a:r>
            <a:r>
              <a:rPr lang="en-US" altLang="en-US" dirty="0">
                <a:solidFill>
                  <a:srgbClr val="000000"/>
                </a:solidFill>
                <a:latin typeface="Consolas" panose="020B0609020204030204" pitchFamily="49" charset="0"/>
              </a:rPr>
              <a:t>&amp;&amp;</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except that the </a:t>
            </a:r>
            <a:r>
              <a:rPr lang="en-US" altLang="en-US" dirty="0">
                <a:solidFill>
                  <a:srgbClr val="000000"/>
                </a:solidFill>
                <a:latin typeface="Consolas" panose="020B0609020204030204" pitchFamily="49" charset="0"/>
              </a:rPr>
              <a:t>&amp;</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a:t>
            </a:r>
            <a:r>
              <a:rPr lang="en-US" altLang="en-US" i="1" dirty="0">
                <a:solidFill>
                  <a:srgbClr val="000000"/>
                </a:solidFill>
              </a:rPr>
              <a:t>always evaluate both of their operands </a:t>
            </a:r>
            <a:r>
              <a:rPr lang="en-US" altLang="en-US" dirty="0">
                <a:solidFill>
                  <a:srgbClr val="000000"/>
                </a:solidFill>
              </a:rPr>
              <a:t>(i.e., they do not perform short-circuit evaluation). </a:t>
            </a:r>
          </a:p>
          <a:p>
            <a:pPr eaLnBrk="1" hangingPunct="1"/>
            <a:r>
              <a:rPr lang="en-US" altLang="en-US" dirty="0">
                <a:solidFill>
                  <a:srgbClr val="000000"/>
                </a:solidFill>
              </a:rPr>
              <a:t>This is useful if the right operand has a required </a:t>
            </a:r>
            <a:r>
              <a:rPr lang="en-US" altLang="en-US" b="1" dirty="0">
                <a:solidFill>
                  <a:srgbClr val="0000FF"/>
                </a:solidFill>
                <a:cs typeface="Times New Roman" panose="02020603050405020304" pitchFamily="18" charset="0"/>
              </a:rPr>
              <a:t>side effect</a:t>
            </a:r>
            <a:r>
              <a:rPr lang="en-US" altLang="en-US" dirty="0">
                <a:solidFill>
                  <a:srgbClr val="000000"/>
                </a:solidFill>
              </a:rPr>
              <a:t>—a modification of a variable’s value. </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8723CEF7-F86E-4E82-B7D3-DE018C2EC7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44381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9">
            <a:extLst>
              <a:ext uri="{FF2B5EF4-FFF2-40B4-BE49-F238E27FC236}">
                <a16:creationId xmlns:a16="http://schemas.microsoft.com/office/drawing/2014/main" id="{472EB1EB-4844-48CC-A4C5-96AD3938A2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08163"/>
            <a:ext cx="12192000" cy="3240087"/>
          </a:xfrm>
          <a:prstGeom prst="rect">
            <a:avLst/>
          </a:prstGeom>
        </p:spPr>
      </p:pic>
      <p:sp>
        <p:nvSpPr>
          <p:cNvPr id="2" name="Footer Placeholder 1">
            <a:extLst>
              <a:ext uri="{FF2B5EF4-FFF2-40B4-BE49-F238E27FC236}">
                <a16:creationId xmlns:a16="http://schemas.microsoft.com/office/drawing/2014/main" id="{0D5B5B49-A971-40CB-89A4-9CD369C8A5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00099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0">
            <a:extLst>
              <a:ext uri="{FF2B5EF4-FFF2-40B4-BE49-F238E27FC236}">
                <a16:creationId xmlns:a16="http://schemas.microsoft.com/office/drawing/2014/main" id="{98A90552-C327-44D7-9B8B-1B3FFF5FDC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58888"/>
            <a:ext cx="12192000" cy="4338637"/>
          </a:xfrm>
          <a:prstGeom prst="rect">
            <a:avLst/>
          </a:prstGeom>
        </p:spPr>
      </p:pic>
      <p:sp>
        <p:nvSpPr>
          <p:cNvPr id="2" name="Footer Placeholder 1">
            <a:extLst>
              <a:ext uri="{FF2B5EF4-FFF2-40B4-BE49-F238E27FC236}">
                <a16:creationId xmlns:a16="http://schemas.microsoft.com/office/drawing/2014/main" id="{1E99B50D-6AA2-4C3D-B64B-8F0D0D240F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1185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59C2-6552-4FED-8B28-0CBA416EAD6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4451" name="Text Placeholder 2">
            <a:extLst>
              <a:ext uri="{FF2B5EF4-FFF2-40B4-BE49-F238E27FC236}">
                <a16:creationId xmlns:a16="http://schemas.microsoft.com/office/drawing/2014/main" id="{C58019A5-AD9D-40C2-9509-53EB5C8EB3B1}"/>
              </a:ext>
            </a:extLst>
          </p:cNvPr>
          <p:cNvSpPr>
            <a:spLocks noGrp="1"/>
          </p:cNvSpPr>
          <p:nvPr>
            <p:ph type="body" idx="1"/>
          </p:nvPr>
        </p:nvSpPr>
        <p:spPr/>
        <p:txBody>
          <a:bodyPr/>
          <a:lstStyle/>
          <a:p>
            <a:pPr eaLnBrk="1" hangingPunct="1"/>
            <a:r>
              <a:rPr lang="en-US" altLang="en-US" dirty="0">
                <a:solidFill>
                  <a:srgbClr val="000000"/>
                </a:solidFill>
              </a:rPr>
              <a:t>A simple condition containing </a:t>
            </a:r>
            <a:r>
              <a:rPr lang="en-US" altLang="en-US" dirty="0">
                <a:solidFill>
                  <a:srgbClr val="000000"/>
                </a:solidFill>
                <a:cs typeface="Times New Roman" panose="02020603050405020304" pitchFamily="18" charset="0"/>
              </a:rPr>
              <a:t>the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exclusive OR</a:t>
            </a:r>
            <a:r>
              <a:rPr lang="en-US" altLang="en-US" b="1" dirty="0">
                <a:solidFill>
                  <a:srgbClr val="0000FF"/>
                </a:solidFill>
              </a:rPr>
              <a:t> </a:t>
            </a:r>
            <a:r>
              <a:rPr lang="en-US" altLang="en-US" dirty="0">
                <a:solidFill>
                  <a:srgbClr val="000000"/>
                </a:solidFill>
              </a:rPr>
              <a:t>(</a:t>
            </a:r>
            <a:r>
              <a:rPr lang="en-US" altLang="en-US" b="1" dirty="0">
                <a:solidFill>
                  <a:srgbClr val="0000FF"/>
                </a:solidFill>
                <a:latin typeface="Consolas" panose="020B0609020204030204" pitchFamily="49" charset="0"/>
              </a:rPr>
              <a:t>^</a:t>
            </a:r>
            <a:r>
              <a:rPr lang="en-US" altLang="en-US" dirty="0"/>
              <a:t>)</a:t>
            </a:r>
            <a:r>
              <a:rPr lang="en-US" altLang="en-US" b="1" dirty="0">
                <a:solidFill>
                  <a:srgbClr val="000000"/>
                </a:solidFill>
              </a:rPr>
              <a:t> </a:t>
            </a:r>
            <a:r>
              <a:rPr lang="en-US" altLang="en-US" dirty="0">
                <a:solidFill>
                  <a:srgbClr val="000000"/>
                </a:solidFill>
              </a:rPr>
              <a:t>operator is </a:t>
            </a:r>
            <a:r>
              <a:rPr lang="en-US" altLang="en-US" dirty="0">
                <a:solidFill>
                  <a:srgbClr val="000000"/>
                </a:solidFill>
                <a:latin typeface="Consolas" panose="020B0609020204030204" pitchFamily="49" charset="0"/>
              </a:rPr>
              <a:t>true</a:t>
            </a:r>
            <a:r>
              <a:rPr lang="en-US" altLang="en-US" dirty="0">
                <a:solidFill>
                  <a:srgbClr val="000000"/>
                </a:solidFill>
              </a:rPr>
              <a:t> </a:t>
            </a:r>
            <a:r>
              <a:rPr lang="en-US" altLang="en-US" i="1" dirty="0">
                <a:solidFill>
                  <a:srgbClr val="000000"/>
                </a:solidFill>
              </a:rPr>
              <a:t>if and only if </a:t>
            </a:r>
            <a:r>
              <a:rPr lang="en-US" altLang="en-US" dirty="0">
                <a:solidFill>
                  <a:srgbClr val="000000"/>
                </a:solidFill>
              </a:rPr>
              <a:t>one of its operands is </a:t>
            </a:r>
            <a:r>
              <a:rPr lang="en-US" altLang="en-US" dirty="0">
                <a:solidFill>
                  <a:srgbClr val="000000"/>
                </a:solidFill>
                <a:latin typeface="Consolas" panose="020B0609020204030204" pitchFamily="49" charset="0"/>
              </a:rPr>
              <a:t>true</a:t>
            </a:r>
            <a:r>
              <a:rPr lang="en-US" altLang="en-US" dirty="0">
                <a:solidFill>
                  <a:srgbClr val="000000"/>
                </a:solidFill>
              </a:rPr>
              <a:t> and the other is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If both are </a:t>
            </a:r>
            <a:r>
              <a:rPr lang="en-US" altLang="en-US" dirty="0">
                <a:solidFill>
                  <a:srgbClr val="000000"/>
                </a:solidFill>
                <a:latin typeface="Consolas" panose="020B0609020204030204" pitchFamily="49" charset="0"/>
              </a:rPr>
              <a:t>true</a:t>
            </a:r>
            <a:r>
              <a:rPr lang="en-US" altLang="en-US" dirty="0">
                <a:solidFill>
                  <a:srgbClr val="000000"/>
                </a:solidFill>
              </a:rPr>
              <a:t> or both are </a:t>
            </a:r>
            <a:r>
              <a:rPr lang="en-US" altLang="en-US" dirty="0">
                <a:solidFill>
                  <a:srgbClr val="000000"/>
                </a:solidFill>
                <a:latin typeface="Consolas" panose="020B0609020204030204" pitchFamily="49" charset="0"/>
              </a:rPr>
              <a:t>false</a:t>
            </a:r>
            <a:r>
              <a:rPr lang="en-US" altLang="en-US" dirty="0">
                <a:solidFill>
                  <a:srgbClr val="000000"/>
                </a:solidFill>
              </a:rPr>
              <a:t>, the entire condition is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Figure 5.17 is a truth table for the </a:t>
            </a:r>
            <a:r>
              <a:rPr lang="en-US" altLang="en-US" dirty="0" err="1">
                <a:solidFill>
                  <a:srgbClr val="000000"/>
                </a:solidFill>
              </a:rPr>
              <a:t>boolean</a:t>
            </a:r>
            <a:r>
              <a:rPr lang="en-US" altLang="en-US" dirty="0">
                <a:solidFill>
                  <a:srgbClr val="000000"/>
                </a:solidFill>
              </a:rPr>
              <a:t> logical exclusive OR operator (</a:t>
            </a:r>
            <a:r>
              <a:rPr lang="en-US" altLang="en-US" dirty="0">
                <a:solidFill>
                  <a:srgbClr val="000000"/>
                </a:solidFill>
                <a:latin typeface="Consolas" panose="020B0609020204030204" pitchFamily="49" charset="0"/>
              </a:rPr>
              <a:t>^</a:t>
            </a:r>
            <a:r>
              <a:rPr lang="en-US" altLang="en-US" dirty="0">
                <a:solidFill>
                  <a:srgbClr val="000000"/>
                </a:solidFill>
              </a:rPr>
              <a:t>). </a:t>
            </a:r>
          </a:p>
          <a:p>
            <a:pPr eaLnBrk="1" hangingPunct="1"/>
            <a:r>
              <a:rPr lang="en-US" altLang="en-US" dirty="0">
                <a:solidFill>
                  <a:srgbClr val="000000"/>
                </a:solidFill>
              </a:rPr>
              <a:t>This operator is guaranteed to evaluate both of its operands.</a:t>
            </a:r>
          </a:p>
        </p:txBody>
      </p:sp>
      <p:sp>
        <p:nvSpPr>
          <p:cNvPr id="4" name="Footer Placeholder 3">
            <a:extLst>
              <a:ext uri="{FF2B5EF4-FFF2-40B4-BE49-F238E27FC236}">
                <a16:creationId xmlns:a16="http://schemas.microsoft.com/office/drawing/2014/main" id="{2164FADC-F48B-48A8-BDBA-AB707B6D699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594489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1">
            <a:extLst>
              <a:ext uri="{FF2B5EF4-FFF2-40B4-BE49-F238E27FC236}">
                <a16:creationId xmlns:a16="http://schemas.microsoft.com/office/drawing/2014/main" id="{38B720F6-B676-414D-AB59-702BC61288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79413"/>
            <a:ext cx="12192000" cy="6099175"/>
          </a:xfrm>
          <a:prstGeom prst="rect">
            <a:avLst/>
          </a:prstGeom>
        </p:spPr>
      </p:pic>
      <p:sp>
        <p:nvSpPr>
          <p:cNvPr id="2" name="Footer Placeholder 1">
            <a:extLst>
              <a:ext uri="{FF2B5EF4-FFF2-40B4-BE49-F238E27FC236}">
                <a16:creationId xmlns:a16="http://schemas.microsoft.com/office/drawing/2014/main" id="{1139616A-0433-4BC8-86E0-11C22D7E33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1121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JHTP11_04</Template>
  <TotalTime>368</TotalTime>
  <Words>4230</Words>
  <Application>Microsoft Office PowerPoint</Application>
  <PresentationFormat>Widescreen</PresentationFormat>
  <Paragraphs>430</Paragraphs>
  <Slides>127</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127</vt:i4>
      </vt:variant>
    </vt:vector>
  </HeadingPairs>
  <TitlesOfParts>
    <vt:vector size="138"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5 Control Statements: Part 2; Logical Operators</vt:lpstr>
      <vt:lpstr>PowerPoint Presentation</vt:lpstr>
      <vt:lpstr>PowerPoint Presentation</vt:lpstr>
      <vt:lpstr>PowerPoint Presentation</vt:lpstr>
      <vt:lpstr>PowerPoint Presentation</vt:lpstr>
      <vt:lpstr>PowerPoint Presentation</vt:lpstr>
      <vt:lpstr>PowerPoint Presentation</vt:lpstr>
      <vt:lpstr>5.1  Introduction</vt:lpstr>
      <vt:lpstr>5.2  Essentials of Counter-Controlled Iteration</vt:lpstr>
      <vt:lpstr>PowerPoint Presentation</vt:lpstr>
      <vt:lpstr>5.2  Essentials of Counter-Controlled Iteration (Cont.)</vt:lpstr>
      <vt:lpstr>PowerPoint Presentation</vt:lpstr>
      <vt:lpstr>PowerPoint Presentation</vt:lpstr>
      <vt:lpstr>5.3  for Iteration Statement</vt:lpstr>
      <vt:lpstr>PowerPoint Presentation</vt:lpstr>
      <vt:lpstr>5.3  for Iteration Statement (Cont.)</vt:lpstr>
      <vt:lpstr>PowerPoint Presentation</vt:lpstr>
      <vt:lpstr>PowerPoint Presentation</vt:lpstr>
      <vt:lpstr>PowerPoint Presentation</vt:lpstr>
      <vt:lpstr>PowerPoint Presentation</vt:lpstr>
      <vt:lpstr>5.3  for Iteration Statement (Cont.)</vt:lpstr>
      <vt:lpstr>5.3  for Iteration Statement (Cont.)</vt:lpstr>
      <vt:lpstr>5.3  for Iteration Statement (Cont.)</vt:lpstr>
      <vt:lpstr>PowerPoint Presentation</vt:lpstr>
      <vt:lpstr>5.3  for Iteration Statement (Cont.)</vt:lpstr>
      <vt:lpstr>PowerPoint Presentation</vt:lpstr>
      <vt:lpstr>PowerPoint Presentation</vt:lpstr>
      <vt:lpstr>5.3  for Iteration Statement (Cont.)</vt:lpstr>
      <vt:lpstr>PowerPoint Presentation</vt:lpstr>
      <vt:lpstr>PowerPoint Presentation</vt:lpstr>
      <vt:lpstr>5.4  Examples Using the for Statement</vt:lpstr>
      <vt:lpstr>5.4  Examples Using the for Statement (Cont.)</vt:lpstr>
      <vt:lpstr>PowerPoint Presentation</vt:lpstr>
      <vt:lpstr>PowerPoint Presentation</vt:lpstr>
      <vt:lpstr>PowerPoint Presentation</vt:lpstr>
      <vt:lpstr>PowerPoint Presentation</vt:lpstr>
      <vt:lpstr>5.4  Examples Using the for Statement (Cont.)</vt:lpstr>
      <vt:lpstr>PowerPoint Presentation</vt:lpstr>
      <vt:lpstr>5.4  Examples Using the for Statement (Cont.)</vt:lpstr>
      <vt:lpstr>5.4  Examples Using the for Statement (Cont.)</vt:lpstr>
      <vt:lpstr>PowerPoint Presentation</vt:lpstr>
      <vt:lpstr>PowerPoint Presentation</vt:lpstr>
      <vt:lpstr>5.4  Examples Using the for Statement (Cont.)</vt:lpstr>
      <vt:lpstr>5.4  Examples Using the for Statement (Cont.)</vt:lpstr>
      <vt:lpstr>PowerPoint Presentation</vt:lpstr>
      <vt:lpstr>5.4  Examples Using the for Statement (Cont.)</vt:lpstr>
      <vt:lpstr>PowerPoint Presentation</vt:lpstr>
      <vt:lpstr>PowerPoint Presentation</vt:lpstr>
      <vt:lpstr>5.5  do…while Iteration Statement</vt:lpstr>
      <vt:lpstr>PowerPoint Presentation</vt:lpstr>
      <vt:lpstr>5.5  do…while Iteration Statement (Cont.)</vt:lpstr>
      <vt:lpstr>PowerPoint Presentation</vt:lpstr>
      <vt:lpstr>5.6  switch Multiple-Selection Statement</vt:lpstr>
      <vt:lpstr>5.6  switch Multiple-Selection Statement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5.6  switch Multiple-Selection Statement (Cont.)</vt:lpstr>
      <vt:lpstr>5.6  switch Multiple-Selection Statement (Cont.)</vt:lpstr>
      <vt:lpstr>5.6  switch Multiple-Selection Statement (Cont.)</vt:lpstr>
      <vt:lpstr>PowerPoint Presentation</vt:lpstr>
      <vt:lpstr>PowerPoint Presentation</vt:lpstr>
      <vt:lpstr>5.6  switch Multiple-Selection Statement (Cont.)</vt:lpstr>
      <vt:lpstr>PowerPoint Presentation</vt:lpstr>
      <vt:lpstr>PowerPoint Presentation</vt:lpstr>
      <vt:lpstr>PowerPoint Presentation</vt:lpstr>
      <vt:lpstr>5.6  switch Multiple-Selection Statement (Cont.)</vt:lpstr>
      <vt:lpstr>5.7  Class AutoPolicy Case Study: Strings in switch Statements </vt:lpstr>
      <vt:lpstr>5.7  Class AutoPolicy Case Study: Strings in switch Statements (Cont.) </vt:lpstr>
      <vt:lpstr>PowerPoint Presentation</vt:lpstr>
      <vt:lpstr>PowerPoint Presentation</vt:lpstr>
      <vt:lpstr>PowerPoint Presentation</vt:lpstr>
      <vt:lpstr>PowerPoint Presentation</vt:lpstr>
      <vt:lpstr>5.7  Class AutoPolicy Case Study: Strings in switch Statements (Cont.) </vt:lpstr>
      <vt:lpstr>5.7  Class AutoPolicy Case Study: Strings in switch Statements (Cont.) </vt:lpstr>
      <vt:lpstr>PowerPoint Presentation</vt:lpstr>
      <vt:lpstr>PowerPoint Presentation</vt:lpstr>
      <vt:lpstr>5.8  break and continue Statements </vt:lpstr>
      <vt:lpstr>PowerPoint Presentation</vt:lpstr>
      <vt:lpstr>5.8  break and continue Statements  (Cont.)</vt:lpstr>
      <vt:lpstr>PowerPoint Presentation</vt:lpstr>
      <vt:lpstr>PowerPoint Presentation</vt:lpstr>
      <vt:lpstr>PowerPoint Presentation</vt:lpstr>
      <vt:lpstr>5.9  Logical Operators</vt:lpstr>
      <vt:lpstr>5.9  Logical Operators (Cont.)</vt:lpstr>
      <vt:lpstr>PowerPoint Presentation</vt:lpstr>
      <vt:lpstr>5.9  Logical Operators (Cont.)</vt:lpstr>
      <vt:lpstr>PowerPoint Presentation</vt:lpstr>
      <vt:lpstr>5.9  Logical Operators (Cont.)</vt:lpstr>
      <vt:lpstr>PowerPoint Presentation</vt:lpstr>
      <vt:lpstr>5.9  Logical Operators (Cont.)</vt:lpstr>
      <vt:lpstr>PowerPoint Presentation</vt:lpstr>
      <vt:lpstr>PowerPoint Presentation</vt:lpstr>
      <vt:lpstr>5.9  Logical Operators (Cont.)</vt:lpstr>
      <vt:lpstr>PowerPoint Presentation</vt:lpstr>
      <vt:lpstr>5.9  Logical Operators (Cont.)</vt:lpstr>
      <vt:lpstr>PowerPoint Presentation</vt:lpstr>
      <vt:lpstr>5.9  Logical Operators (Cont.)</vt:lpstr>
      <vt:lpstr>PowerPoint Presentation</vt:lpstr>
      <vt:lpstr>PowerPoint Presentation</vt:lpstr>
      <vt:lpstr>PowerPoint Presentation</vt:lpstr>
      <vt:lpstr>PowerPoint Presentation</vt:lpstr>
      <vt:lpstr>PowerPoint Presentation</vt:lpstr>
      <vt:lpstr>PowerPoint Presentation</vt:lpstr>
      <vt:lpstr>5.10  Structured Programming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5.10  Structured Programming Summary (Cont.)</vt:lpstr>
      <vt:lpstr>5.10  Structured Programming Summary (Cont.)</vt:lpstr>
      <vt:lpstr>5.10  Structured Programming Summary (Cont.)</vt:lpstr>
      <vt:lpstr>5.10  Structured Programming Summary (Cont.)</vt:lpstr>
      <vt:lpstr>5.11  (Optional) GUI and Graphics Case Study: Drawing Rectangles and Ovals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10</cp:revision>
  <dcterms:created xsi:type="dcterms:W3CDTF">2017-07-06T14:36:58Z</dcterms:created>
  <dcterms:modified xsi:type="dcterms:W3CDTF">2017-07-14T00:11:11Z</dcterms:modified>
</cp:coreProperties>
</file>