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9" r:id="rId1"/>
  </p:sldMasterIdLst>
  <p:notesMasterIdLst>
    <p:notesMasterId r:id="rId40"/>
  </p:notesMasterIdLst>
  <p:handoutMasterIdLst>
    <p:handoutMasterId r:id="rId41"/>
  </p:handoutMasterIdLst>
  <p:sldIdLst>
    <p:sldId id="447" r:id="rId2"/>
    <p:sldId id="325" r:id="rId3"/>
    <p:sldId id="326" r:id="rId4"/>
    <p:sldId id="327" r:id="rId5"/>
    <p:sldId id="408" r:id="rId6"/>
    <p:sldId id="410" r:id="rId7"/>
    <p:sldId id="411" r:id="rId8"/>
    <p:sldId id="412" r:id="rId9"/>
    <p:sldId id="413" r:id="rId10"/>
    <p:sldId id="335" r:id="rId11"/>
    <p:sldId id="415" r:id="rId12"/>
    <p:sldId id="414" r:id="rId13"/>
    <p:sldId id="443" r:id="rId14"/>
    <p:sldId id="417" r:id="rId15"/>
    <p:sldId id="418" r:id="rId16"/>
    <p:sldId id="419" r:id="rId17"/>
    <p:sldId id="420" r:id="rId18"/>
    <p:sldId id="422" r:id="rId19"/>
    <p:sldId id="428" r:id="rId20"/>
    <p:sldId id="429" r:id="rId21"/>
    <p:sldId id="421" r:id="rId22"/>
    <p:sldId id="448" r:id="rId23"/>
    <p:sldId id="424" r:id="rId24"/>
    <p:sldId id="446" r:id="rId25"/>
    <p:sldId id="431" r:id="rId26"/>
    <p:sldId id="432" r:id="rId27"/>
    <p:sldId id="425" r:id="rId28"/>
    <p:sldId id="426" r:id="rId29"/>
    <p:sldId id="433" r:id="rId30"/>
    <p:sldId id="435" r:id="rId31"/>
    <p:sldId id="437" r:id="rId32"/>
    <p:sldId id="439" r:id="rId33"/>
    <p:sldId id="440" r:id="rId34"/>
    <p:sldId id="390" r:id="rId35"/>
    <p:sldId id="442" r:id="rId36"/>
    <p:sldId id="393" r:id="rId37"/>
    <p:sldId id="449" r:id="rId38"/>
    <p:sldId id="450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9CA"/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notesViewPr>
    <p:cSldViewPr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4CD549B-6DD5-43A8-92EA-4133B60CD91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7177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8AF5DF4-2674-4B8A-8E2D-CA8DBAAAB9F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5188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289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521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1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20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CE594C-FC0C-4CD3-A4C7-0E1D48E83BA3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2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43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54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352659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16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1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3EF2EC9B-CE85-4392-B06A-278641C08F0A}" type="datetimeFigureOut">
              <a:rPr lang="en-US"/>
              <a:pPr>
                <a:defRPr/>
              </a:pPr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3C738-9BD2-4E63-A9D5-8C894A7146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294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601962A-FBEF-41B2-AA98-8366B737379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80946"/>
            <a:ext cx="8077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Chapter 3</a:t>
            </a:r>
          </a:p>
          <a:p>
            <a:pPr marL="63500" eaLnBrk="1" hangingPunct="1"/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The Relational Database Model</a:t>
            </a:r>
          </a:p>
          <a:p>
            <a:pPr marL="63500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Types of Keys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897438"/>
          </a:xfrm>
        </p:spPr>
        <p:txBody>
          <a:bodyPr>
            <a:normAutofit/>
          </a:bodyPr>
          <a:lstStyle/>
          <a:p>
            <a:pPr marL="342900" lvl="2" indent="-342900" eaLnBrk="1" fontAlgn="auto" hangingPunct="1">
              <a:defRPr/>
            </a:pPr>
            <a:r>
              <a:rPr lang="en-US" sz="2800" b="1" dirty="0" smtClean="0"/>
              <a:t>Null</a:t>
            </a:r>
            <a:r>
              <a:rPr lang="en-US" sz="2800" dirty="0" smtClean="0"/>
              <a:t>:</a:t>
            </a:r>
            <a:r>
              <a:rPr lang="en-US" sz="2800" b="1" dirty="0" smtClean="0"/>
              <a:t> </a:t>
            </a:r>
            <a:r>
              <a:rPr lang="en-US" sz="2800" dirty="0" smtClean="0"/>
              <a:t>Absence of any data value that could represent:</a:t>
            </a:r>
          </a:p>
          <a:p>
            <a:pPr marL="800100" lvl="3" indent="-342900" eaLnBrk="1" fontAlgn="auto" hangingPunct="1">
              <a:defRPr/>
            </a:pPr>
            <a:r>
              <a:rPr lang="en-US" sz="2600" dirty="0" smtClean="0"/>
              <a:t>An </a:t>
            </a:r>
            <a:r>
              <a:rPr lang="en-US" sz="2600" dirty="0"/>
              <a:t>unknown attribute value </a:t>
            </a:r>
            <a:endParaRPr lang="en-US" sz="2600" dirty="0" smtClean="0"/>
          </a:p>
          <a:p>
            <a:pPr marL="800100" lvl="3" indent="-342900" eaLnBrk="1" fontAlgn="auto" hangingPunct="1">
              <a:defRPr/>
            </a:pPr>
            <a:r>
              <a:rPr lang="en-US" sz="2600" dirty="0" smtClean="0"/>
              <a:t>A </a:t>
            </a:r>
            <a:r>
              <a:rPr lang="en-US" sz="2600" dirty="0"/>
              <a:t>known, but missing, attribute value </a:t>
            </a:r>
            <a:r>
              <a:rPr lang="en-US" sz="2600" dirty="0" smtClean="0"/>
              <a:t> </a:t>
            </a:r>
          </a:p>
          <a:p>
            <a:pPr marL="800100" lvl="3" indent="-342900" eaLnBrk="1" fontAlgn="auto" hangingPunct="1">
              <a:defRPr/>
            </a:pPr>
            <a:r>
              <a:rPr lang="en-US" sz="2600" dirty="0" smtClean="0"/>
              <a:t>A inapplicable </a:t>
            </a:r>
            <a:r>
              <a:rPr lang="en-US" sz="2600" dirty="0"/>
              <a:t>condition </a:t>
            </a:r>
          </a:p>
          <a:p>
            <a:pPr marL="342900" lvl="2" indent="-342900" eaLnBrk="1" fontAlgn="auto" hangingPunct="1">
              <a:defRPr/>
            </a:pPr>
            <a:r>
              <a:rPr lang="en-US" sz="2800" b="1" dirty="0"/>
              <a:t>R</a:t>
            </a:r>
            <a:r>
              <a:rPr lang="en-US" sz="2800" b="1" dirty="0" smtClean="0"/>
              <a:t>eferential integrity</a:t>
            </a:r>
            <a:r>
              <a:rPr lang="en-US" sz="2800" dirty="0" smtClean="0"/>
              <a:t>:</a:t>
            </a:r>
            <a:r>
              <a:rPr lang="en-US" sz="2800" b="1" dirty="0" smtClean="0"/>
              <a:t> </a:t>
            </a:r>
            <a:r>
              <a:rPr lang="en-US" sz="2800" dirty="0"/>
              <a:t>E</a:t>
            </a:r>
            <a:r>
              <a:rPr lang="en-US" sz="2800" dirty="0" smtClean="0"/>
              <a:t>very </a:t>
            </a:r>
            <a:r>
              <a:rPr lang="en-US" sz="2800" dirty="0"/>
              <a:t>reference to an entity instance by another entity instance is valid </a:t>
            </a:r>
            <a:endParaRPr lang="en-US" sz="2800" dirty="0" smtClean="0"/>
          </a:p>
          <a:p>
            <a:pPr marL="342900" lvl="2" indent="-342900" eaLnBrk="1" fontAlgn="auto" hangingPunct="1">
              <a:defRPr/>
            </a:pPr>
            <a:r>
              <a:rPr lang="en-US" sz="2800" b="1" dirty="0" smtClean="0"/>
              <a:t>Secondary key: </a:t>
            </a:r>
            <a:r>
              <a:rPr lang="en-US" sz="2800" dirty="0" smtClean="0"/>
              <a:t>Key used strictly for data retrieval purposes</a:t>
            </a:r>
            <a:endParaRPr lang="en-US" sz="2800" b="1" dirty="0" smtClean="0"/>
          </a:p>
          <a:p>
            <a:pPr marL="365760" indent="-256032" eaLnBrk="1" fontAlgn="auto" hangingPunct="1">
              <a:defRPr/>
            </a:pPr>
            <a:endParaRPr lang="en-US" altLang="en-US" dirty="0" smtClean="0"/>
          </a:p>
          <a:p>
            <a:pPr marL="0" indent="0" eaLnBrk="1" fontAlgn="auto" hangingPunct="1">
              <a:buFontTx/>
              <a:buNone/>
              <a:defRPr/>
            </a:pPr>
            <a:endParaRPr lang="en-US" altLang="en-US" dirty="0" smtClean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194F7F-99B8-449D-9969-2280638A345B}" type="slidenum">
              <a:rPr lang="en-US" altLang="en-US" sz="1400">
                <a:latin typeface="Times New Roman" panose="02020603050405020304" pitchFamily="18" charset="0"/>
              </a:rPr>
              <a:pPr/>
              <a:t>10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Figure 3.2 - An Example of a Simple Relational Database </a:t>
            </a:r>
            <a:br>
              <a:rPr lang="en-US" altLang="en-US" sz="4400" dirty="0" smtClean="0"/>
            </a:br>
            <a:endParaRPr lang="en-US" altLang="en-US" sz="4400" dirty="0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19C1EF-972F-457E-992D-F13BB1FF7B56}" type="slidenum">
              <a:rPr lang="en-US" altLang="en-US" sz="1400">
                <a:latin typeface="Times New Roman" panose="02020603050405020304" pitchFamily="18" charset="0"/>
              </a:rPr>
              <a:pPr/>
              <a:t>11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421732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2455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3.3 - Relational Database Keys 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645C6D-B6C0-4452-965E-824B355E033C}" type="slidenum">
              <a:rPr lang="en-US" altLang="en-US" sz="1400">
                <a:latin typeface="Times New Roman" panose="02020603050405020304" pitchFamily="18" charset="0"/>
              </a:rPr>
              <a:pPr/>
              <a:t>12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7" y="2209800"/>
            <a:ext cx="8106004" cy="2985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Integrity Rules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B234A2-7F65-4BC3-ABCE-11EF530BA099}" type="slidenum">
              <a:rPr lang="en-US" altLang="en-US" sz="1400">
                <a:latin typeface="Times New Roman" panose="02020603050405020304" pitchFamily="18" charset="0"/>
              </a:rPr>
              <a:pPr/>
              <a:t>13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8" y="1371600"/>
            <a:ext cx="8392420" cy="4756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Figure 3.3 - An Illustration of Integrity Rules </a:t>
            </a:r>
            <a:r>
              <a:rPr lang="en-US" altLang="en-US" sz="4400" dirty="0" smtClean="0">
                <a:solidFill>
                  <a:srgbClr val="FF0000"/>
                </a:solidFill>
              </a:rPr>
              <a:t/>
            </a:r>
            <a:br>
              <a:rPr lang="en-US" altLang="en-US" sz="4400" dirty="0" smtClean="0">
                <a:solidFill>
                  <a:srgbClr val="FF0000"/>
                </a:solidFill>
              </a:rPr>
            </a:br>
            <a:endParaRPr lang="en-US" altLang="en-US" sz="4400" dirty="0" smtClean="0">
              <a:solidFill>
                <a:srgbClr val="FF0000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009BF-9D01-47AB-81F3-85EF393E0755}" type="slidenum">
              <a:rPr lang="en-US" altLang="en-US" sz="1400">
                <a:latin typeface="Times New Roman" panose="02020603050405020304" pitchFamily="18" charset="0"/>
              </a:rPr>
              <a:pPr/>
              <a:t>14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7098406" cy="4440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Ways to Handle Nulls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Flags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Special codes used to indicate the absence of some value </a:t>
            </a:r>
          </a:p>
          <a:p>
            <a:pPr eaLnBrk="1" hangingPunct="1"/>
            <a:r>
              <a:rPr lang="en-US" altLang="en-US" dirty="0" smtClean="0"/>
              <a:t>NOT NULL constraint - Placed on a column to ensure that every row in the table has a value for that column</a:t>
            </a:r>
          </a:p>
          <a:p>
            <a:pPr eaLnBrk="1" hangingPunct="1"/>
            <a:r>
              <a:rPr lang="en-US" altLang="en-US" dirty="0" smtClean="0"/>
              <a:t>UNIQUE constraint - Restriction placed on a column to ensure that no duplicate values exist for that column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BC919F3-19A6-4CA6-84BF-41DB725C7BB1}" type="slidenum">
              <a:rPr lang="en-US" altLang="en-US" sz="1400">
                <a:latin typeface="Times New Roman" panose="02020603050405020304" pitchFamily="18" charset="0"/>
              </a:rPr>
              <a:pPr/>
              <a:t>15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Relational Algebra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Theoretical way of manipulating table contents using relational operators</a:t>
            </a:r>
          </a:p>
          <a:p>
            <a:pPr eaLnBrk="1" hangingPunct="1"/>
            <a:r>
              <a:rPr lang="en-US" altLang="en-US" b="1" dirty="0" err="1" smtClean="0"/>
              <a:t>Relvar</a:t>
            </a:r>
            <a:r>
              <a:rPr lang="en-US" altLang="en-US" dirty="0" smtClean="0"/>
              <a:t>: Variable that holds a relation</a:t>
            </a:r>
          </a:p>
          <a:p>
            <a:pPr lvl="1" eaLnBrk="1" hangingPunct="1"/>
            <a:r>
              <a:rPr lang="en-US" altLang="en-US" dirty="0" smtClean="0"/>
              <a:t>Heading contains the names of the attributes and the body contains the relation</a:t>
            </a:r>
          </a:p>
          <a:p>
            <a:pPr eaLnBrk="1" hangingPunct="1"/>
            <a:r>
              <a:rPr lang="en-US" altLang="en-US" dirty="0" smtClean="0"/>
              <a:t>Relational operators have the property of closure</a:t>
            </a:r>
          </a:p>
          <a:p>
            <a:pPr lvl="1" eaLnBrk="1" hangingPunct="1"/>
            <a:r>
              <a:rPr lang="en-US" altLang="en-US" b="1" dirty="0" smtClean="0"/>
              <a:t>Closure</a:t>
            </a:r>
            <a:r>
              <a:rPr lang="en-US" altLang="en-US" dirty="0" smtClean="0"/>
              <a:t>: Use of relational algebra operators on existing relations produces new relations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8227D-5DF3-4E3C-8572-63F139D150B0}" type="slidenum">
              <a:rPr lang="en-US" altLang="en-US" sz="1400"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Relational Set Operators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A0DDDFC-C54B-420C-897E-DE7239400B00}" type="slidenum">
              <a:rPr lang="en-US" altLang="en-US" sz="1400"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30724" name="Group 5"/>
          <p:cNvGrpSpPr>
            <a:grpSpLocks/>
          </p:cNvGrpSpPr>
          <p:nvPr/>
        </p:nvGrpSpPr>
        <p:grpSpPr bwMode="auto">
          <a:xfrm>
            <a:off x="533400" y="1600200"/>
            <a:ext cx="8077200" cy="4724400"/>
            <a:chOff x="533400" y="1815224"/>
            <a:chExt cx="8077200" cy="4294351"/>
          </a:xfrm>
        </p:grpSpPr>
        <p:sp>
          <p:nvSpPr>
            <p:cNvPr id="8" name="Freeform 7"/>
            <p:cNvSpPr/>
            <p:nvPr/>
          </p:nvSpPr>
          <p:spPr>
            <a:xfrm>
              <a:off x="533400" y="2036003"/>
              <a:ext cx="8077200" cy="626260"/>
            </a:xfrm>
            <a:custGeom>
              <a:avLst/>
              <a:gdLst>
                <a:gd name="connsiteX0" fmla="*/ 0 w 8077200"/>
                <a:gd name="connsiteY0" fmla="*/ 0 h 626062"/>
                <a:gd name="connsiteX1" fmla="*/ 8077200 w 8077200"/>
                <a:gd name="connsiteY1" fmla="*/ 0 h 626062"/>
                <a:gd name="connsiteX2" fmla="*/ 8077200 w 8077200"/>
                <a:gd name="connsiteY2" fmla="*/ 626062 h 626062"/>
                <a:gd name="connsiteX3" fmla="*/ 0 w 8077200"/>
                <a:gd name="connsiteY3" fmla="*/ 626062 h 626062"/>
                <a:gd name="connsiteX4" fmla="*/ 0 w 8077200"/>
                <a:gd name="connsiteY4" fmla="*/ 0 h 62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626062">
                  <a:moveTo>
                    <a:pt x="0" y="0"/>
                  </a:moveTo>
                  <a:lnTo>
                    <a:pt x="8077200" y="0"/>
                  </a:lnTo>
                  <a:lnTo>
                    <a:pt x="8077200" y="626062"/>
                  </a:lnTo>
                  <a:lnTo>
                    <a:pt x="0" y="626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>
                  <a:solidFill>
                    <a:srgbClr val="002060"/>
                  </a:solidFill>
                </a:rPr>
                <a:t>Unary operator that yields a horizontal subset of a table</a:t>
              </a:r>
              <a:endParaRPr lang="en-CA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936625" y="1815224"/>
              <a:ext cx="5654675" cy="443000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00" b="1" dirty="0"/>
                <a:t>Select (Restrict) </a:t>
              </a:r>
              <a:endParaRPr lang="en-CA" sz="2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2965291"/>
              <a:ext cx="8077200" cy="626260"/>
            </a:xfrm>
            <a:custGeom>
              <a:avLst/>
              <a:gdLst>
                <a:gd name="connsiteX0" fmla="*/ 0 w 8077200"/>
                <a:gd name="connsiteY0" fmla="*/ 0 h 626062"/>
                <a:gd name="connsiteX1" fmla="*/ 8077200 w 8077200"/>
                <a:gd name="connsiteY1" fmla="*/ 0 h 626062"/>
                <a:gd name="connsiteX2" fmla="*/ 8077200 w 8077200"/>
                <a:gd name="connsiteY2" fmla="*/ 626062 h 626062"/>
                <a:gd name="connsiteX3" fmla="*/ 0 w 8077200"/>
                <a:gd name="connsiteY3" fmla="*/ 626062 h 626062"/>
                <a:gd name="connsiteX4" fmla="*/ 0 w 8077200"/>
                <a:gd name="connsiteY4" fmla="*/ 0 h 62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626062">
                  <a:moveTo>
                    <a:pt x="0" y="0"/>
                  </a:moveTo>
                  <a:lnTo>
                    <a:pt x="8077200" y="0"/>
                  </a:lnTo>
                  <a:lnTo>
                    <a:pt x="8077200" y="626062"/>
                  </a:lnTo>
                  <a:lnTo>
                    <a:pt x="0" y="626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Clr>
                  <a:srgbClr val="002060"/>
                </a:buClr>
                <a:buFontTx/>
                <a:buChar char="••"/>
                <a:defRPr/>
              </a:pPr>
              <a:r>
                <a:rPr lang="en-US" dirty="0">
                  <a:solidFill>
                    <a:srgbClr val="002060"/>
                  </a:solidFill>
                </a:rPr>
                <a:t>Unary operator that yields a vertical subset of a table  </a:t>
              </a:r>
              <a:endParaRPr lang="en-CA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936625" y="2743070"/>
              <a:ext cx="5654675" cy="442999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00" b="1" dirty="0"/>
                <a:t>Project </a:t>
              </a:r>
              <a:endParaRPr lang="en-CA" sz="2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3400" y="3893136"/>
              <a:ext cx="8077200" cy="1063487"/>
            </a:xfrm>
            <a:custGeom>
              <a:avLst/>
              <a:gdLst>
                <a:gd name="connsiteX0" fmla="*/ 0 w 8077200"/>
                <a:gd name="connsiteY0" fmla="*/ 0 h 1063125"/>
                <a:gd name="connsiteX1" fmla="*/ 8077200 w 8077200"/>
                <a:gd name="connsiteY1" fmla="*/ 0 h 1063125"/>
                <a:gd name="connsiteX2" fmla="*/ 8077200 w 8077200"/>
                <a:gd name="connsiteY2" fmla="*/ 1063125 h 1063125"/>
                <a:gd name="connsiteX3" fmla="*/ 0 w 8077200"/>
                <a:gd name="connsiteY3" fmla="*/ 1063125 h 1063125"/>
                <a:gd name="connsiteX4" fmla="*/ 0 w 8077200"/>
                <a:gd name="connsiteY4" fmla="*/ 0 h 106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063125">
                  <a:moveTo>
                    <a:pt x="0" y="0"/>
                  </a:moveTo>
                  <a:lnTo>
                    <a:pt x="8077200" y="0"/>
                  </a:lnTo>
                  <a:lnTo>
                    <a:pt x="8077200" y="1063125"/>
                  </a:lnTo>
                  <a:lnTo>
                    <a:pt x="0" y="1063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Clr>
                  <a:srgbClr val="002060"/>
                </a:buClr>
                <a:buFontTx/>
                <a:buChar char="••"/>
                <a:defRPr/>
              </a:pPr>
              <a:r>
                <a:rPr lang="en-US" dirty="0">
                  <a:solidFill>
                    <a:srgbClr val="002060"/>
                  </a:solidFill>
                </a:rPr>
                <a:t>Combines all rows from two tables, excluding duplicate rows</a:t>
              </a:r>
              <a:endParaRPr lang="en-CA" dirty="0">
                <a:solidFill>
                  <a:srgbClr val="002060"/>
                </a:solidFill>
              </a:endParaRPr>
            </a:p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Clr>
                  <a:srgbClr val="002060"/>
                </a:buClr>
                <a:buFontTx/>
                <a:buChar char="••"/>
                <a:defRPr/>
              </a:pPr>
              <a:r>
                <a:rPr lang="en-US" b="1" dirty="0">
                  <a:solidFill>
                    <a:srgbClr val="002060"/>
                  </a:solidFill>
                </a:rPr>
                <a:t>Union-compatible</a:t>
              </a:r>
              <a:r>
                <a:rPr lang="en-US" dirty="0">
                  <a:solidFill>
                    <a:srgbClr val="002060"/>
                  </a:solidFill>
                </a:rPr>
                <a:t>: Tables share the same number of columns, and their corresponding columns share compatible domains</a:t>
              </a:r>
              <a:endParaRPr lang="en-CA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936625" y="3672358"/>
              <a:ext cx="5654675" cy="442999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00" b="1" dirty="0"/>
                <a:t>Union </a:t>
              </a:r>
              <a:endParaRPr lang="en-CA" sz="2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33400" y="5259652"/>
              <a:ext cx="8077200" cy="849923"/>
            </a:xfrm>
            <a:custGeom>
              <a:avLst/>
              <a:gdLst>
                <a:gd name="connsiteX0" fmla="*/ 0 w 8077200"/>
                <a:gd name="connsiteY0" fmla="*/ 0 h 850500"/>
                <a:gd name="connsiteX1" fmla="*/ 8077200 w 8077200"/>
                <a:gd name="connsiteY1" fmla="*/ 0 h 850500"/>
                <a:gd name="connsiteX2" fmla="*/ 8077200 w 8077200"/>
                <a:gd name="connsiteY2" fmla="*/ 850500 h 850500"/>
                <a:gd name="connsiteX3" fmla="*/ 0 w 8077200"/>
                <a:gd name="connsiteY3" fmla="*/ 850500 h 850500"/>
                <a:gd name="connsiteX4" fmla="*/ 0 w 8077200"/>
                <a:gd name="connsiteY4" fmla="*/ 0 h 85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850500">
                  <a:moveTo>
                    <a:pt x="0" y="0"/>
                  </a:moveTo>
                  <a:lnTo>
                    <a:pt x="8077200" y="0"/>
                  </a:lnTo>
                  <a:lnTo>
                    <a:pt x="8077200" y="850500"/>
                  </a:lnTo>
                  <a:lnTo>
                    <a:pt x="0" y="850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Clr>
                  <a:srgbClr val="002060"/>
                </a:buClr>
                <a:buFontTx/>
                <a:buChar char="••"/>
                <a:defRPr/>
              </a:pPr>
              <a:r>
                <a:rPr lang="en-US" dirty="0">
                  <a:solidFill>
                    <a:srgbClr val="002060"/>
                  </a:solidFill>
                </a:rPr>
                <a:t>Yields only the rows that appear in both tables</a:t>
              </a:r>
              <a:endParaRPr lang="en-CA" dirty="0">
                <a:solidFill>
                  <a:srgbClr val="002060"/>
                </a:solidFill>
              </a:endParaRPr>
            </a:p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Clr>
                  <a:srgbClr val="002060"/>
                </a:buClr>
                <a:buFontTx/>
                <a:buChar char="••"/>
                <a:defRPr/>
              </a:pPr>
              <a:r>
                <a:rPr lang="en-US" dirty="0">
                  <a:solidFill>
                    <a:srgbClr val="002060"/>
                  </a:solidFill>
                </a:rPr>
                <a:t>Tables must be union-compatible to yield valid results</a:t>
              </a:r>
              <a:endParaRPr lang="en-CA" dirty="0">
                <a:solidFill>
                  <a:srgbClr val="002060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936625" y="5037431"/>
              <a:ext cx="5654675" cy="442999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rgbClr val="A0C9C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00" b="1" dirty="0"/>
                <a:t>Intersect</a:t>
              </a:r>
              <a:endParaRPr lang="en-CA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Figure 3.4 - Select </a:t>
            </a:r>
            <a:br>
              <a:rPr lang="en-US" altLang="en-US" sz="4400" dirty="0" smtClean="0"/>
            </a:br>
            <a:endParaRPr lang="en-US" altLang="en-US" sz="4400" dirty="0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EA6AED-6978-4472-824A-2639D663EF53}" type="slidenum">
              <a:rPr lang="en-US" altLang="en-US" sz="1400"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326597" cy="354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Figure 3.5 - Project </a:t>
            </a:r>
            <a:br>
              <a:rPr lang="en-US" altLang="en-US" sz="4400" dirty="0" smtClean="0"/>
            </a:br>
            <a:endParaRPr lang="en-US" altLang="en-US" sz="4400" dirty="0" smtClean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8FD27A-B172-499F-81BA-24DB66532B15}" type="slidenum">
              <a:rPr lang="en-US" altLang="en-US" sz="1400"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897684" cy="4342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this chapter, you will learn:</a:t>
            </a:r>
          </a:p>
          <a:p>
            <a:pPr lvl="1" eaLnBrk="1" hangingPunct="1"/>
            <a:r>
              <a:rPr lang="en-US" altLang="en-US" dirty="0" smtClean="0"/>
              <a:t>That the relational database model offers a logical view of data</a:t>
            </a:r>
          </a:p>
          <a:p>
            <a:pPr lvl="1" eaLnBrk="1" hangingPunct="1"/>
            <a:r>
              <a:rPr lang="en-US" altLang="en-US" dirty="0" smtClean="0"/>
              <a:t>About the relational model’s basic component: relations</a:t>
            </a:r>
          </a:p>
          <a:p>
            <a:pPr lvl="1" eaLnBrk="1" hangingPunct="1"/>
            <a:r>
              <a:rPr lang="en-US" altLang="en-US" dirty="0" smtClean="0"/>
              <a:t>That relations are logical constructs composed of rows (tuples) and columns (attributes)</a:t>
            </a:r>
          </a:p>
          <a:p>
            <a:pPr lvl="1" eaLnBrk="1" hangingPunct="1"/>
            <a:r>
              <a:rPr lang="en-US" altLang="en-US" dirty="0" smtClean="0"/>
              <a:t>That relations are implemented as tables in a relational DBMS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A3AD25-E3F1-4153-AB49-0284BEA64FBF}" type="slidenum">
              <a:rPr lang="en-US" altLang="en-US" sz="1400">
                <a:latin typeface="Times New Roman" panose="02020603050405020304" pitchFamily="18" charset="0"/>
              </a:rPr>
              <a:pPr/>
              <a:t>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Figure 3.6 - Union and Figure 3.7 - Intersect</a:t>
            </a:r>
            <a:br>
              <a:rPr lang="en-US" altLang="en-US" sz="4400" dirty="0" smtClean="0"/>
            </a:br>
            <a:endParaRPr lang="en-US" altLang="en-US" sz="4400" dirty="0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1948C2-46BC-41DE-B0CA-7CAA7AFCEB95}" type="slidenum">
              <a:rPr lang="en-US" altLang="en-US" sz="1400"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8487430" cy="181695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8507715" cy="1721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Relational Set Operators</a:t>
            </a:r>
          </a:p>
        </p:txBody>
      </p:sp>
      <p:sp>
        <p:nvSpPr>
          <p:cNvPr id="35843" name="Content Placeholder 1"/>
          <p:cNvSpPr>
            <a:spLocks noGrp="1"/>
          </p:cNvSpPr>
          <p:nvPr>
            <p:ph idx="1"/>
          </p:nvPr>
        </p:nvSpPr>
        <p:spPr>
          <a:xfrm>
            <a:off x="457200" y="1956406"/>
            <a:ext cx="8229600" cy="3910994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Difference </a:t>
            </a:r>
          </a:p>
          <a:p>
            <a:pPr lvl="1" eaLnBrk="1" hangingPunct="1"/>
            <a:r>
              <a:rPr lang="en-US" altLang="en-US" dirty="0" smtClean="0"/>
              <a:t>Yields all rows in one table that are not found in the other table</a:t>
            </a:r>
          </a:p>
          <a:p>
            <a:pPr lvl="1" eaLnBrk="1" hangingPunct="1"/>
            <a:r>
              <a:rPr lang="en-US" altLang="en-US" dirty="0" smtClean="0"/>
              <a:t>Tables must be union-compatible to yield valid results </a:t>
            </a:r>
          </a:p>
          <a:p>
            <a:pPr eaLnBrk="1" hangingPunct="1"/>
            <a:r>
              <a:rPr lang="en-US" altLang="en-US" b="1" dirty="0" smtClean="0"/>
              <a:t>Product </a:t>
            </a:r>
          </a:p>
          <a:p>
            <a:pPr lvl="1" eaLnBrk="1" hangingPunct="1"/>
            <a:r>
              <a:rPr lang="en-US" altLang="en-US" dirty="0" smtClean="0"/>
              <a:t>Yields all possible pairs of rows from two tables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B3D940-38CF-407B-BEAA-58109FD0975F}" type="slidenum">
              <a:rPr lang="en-US" altLang="en-US" sz="1400">
                <a:latin typeface="Times New Roman" panose="02020603050405020304" pitchFamily="18" charset="0"/>
              </a:rPr>
              <a:pPr/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Figure 3.8 – Difference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EB462C-A669-4E09-AC01-9D842600E4CF}" type="slidenum">
              <a:rPr lang="en-US" altLang="en-US" sz="1400"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8610600" cy="16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679524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Figure 3.9 - Product </a:t>
            </a:r>
            <a:br>
              <a:rPr lang="en-US" altLang="en-US" sz="4400" dirty="0" smtClean="0"/>
            </a:br>
            <a:endParaRPr lang="en-US" altLang="en-US" sz="4400" dirty="0" smtClean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91D903-035C-4A62-9C40-7024C64F9E26}" type="slidenum">
              <a:rPr lang="en-US" altLang="en-US" sz="1400">
                <a:latin typeface="Times New Roman" panose="02020603050405020304" pitchFamily="18" charset="0"/>
              </a:rPr>
              <a:pPr/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43456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Relational Set Operators</a:t>
            </a:r>
          </a:p>
        </p:txBody>
      </p:sp>
      <p:sp>
        <p:nvSpPr>
          <p:cNvPr id="3686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Join</a:t>
            </a:r>
          </a:p>
          <a:p>
            <a:pPr lvl="1" eaLnBrk="1" hangingPunct="1"/>
            <a:r>
              <a:rPr lang="en-US" altLang="en-US" smtClean="0"/>
              <a:t>Allows information to be intelligently combined from two or more tables </a:t>
            </a:r>
          </a:p>
          <a:p>
            <a:pPr eaLnBrk="1" hangingPunct="1"/>
            <a:r>
              <a:rPr lang="en-US" altLang="en-US" b="1" smtClean="0"/>
              <a:t>Divide</a:t>
            </a:r>
          </a:p>
          <a:p>
            <a:pPr lvl="1" eaLnBrk="1" hangingPunct="1"/>
            <a:r>
              <a:rPr lang="en-US" altLang="en-US" smtClean="0"/>
              <a:t>Uses one 2-column table as the dividend and one single-column table as the divisor</a:t>
            </a:r>
          </a:p>
          <a:p>
            <a:pPr lvl="1" eaLnBrk="1" hangingPunct="1"/>
            <a:r>
              <a:rPr lang="en-US" altLang="en-US" smtClean="0"/>
              <a:t>Output is a single column that contains all values from the second column of the dividend that are associated with every row in the divisor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24645F-8AD1-4E53-9F1B-8579BCCCE553}" type="slidenum">
              <a:rPr lang="en-US" altLang="en-US" sz="1400">
                <a:latin typeface="Times New Roman" panose="02020603050405020304" pitchFamily="18" charset="0"/>
              </a:rPr>
              <a:pPr/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of Joins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Natural join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Links tables by selecting only the rows with common values in their common attributes</a:t>
            </a:r>
          </a:p>
          <a:p>
            <a:pPr lvl="1" eaLnBrk="1" hangingPunct="1"/>
            <a:r>
              <a:rPr lang="en-US" altLang="en-US" b="1" smtClean="0"/>
              <a:t>Join columns</a:t>
            </a:r>
            <a:r>
              <a:rPr lang="en-US" altLang="en-US" smtClean="0"/>
              <a:t>: Common columns</a:t>
            </a:r>
            <a:r>
              <a:rPr lang="en-US" altLang="en-US" b="1" smtClean="0"/>
              <a:t> </a:t>
            </a:r>
          </a:p>
          <a:p>
            <a:pPr eaLnBrk="1" hangingPunct="1"/>
            <a:r>
              <a:rPr lang="en-US" altLang="en-US" b="1" smtClean="0"/>
              <a:t>Equijoin</a:t>
            </a:r>
            <a:r>
              <a:rPr lang="en-US" altLang="en-US" smtClean="0"/>
              <a:t>: Links tables on the basis of an equality condition that compares specified columns of each table</a:t>
            </a:r>
          </a:p>
          <a:p>
            <a:pPr eaLnBrk="1" hangingPunct="1"/>
            <a:r>
              <a:rPr lang="en-US" altLang="en-US" b="1" smtClean="0"/>
              <a:t>Theta join</a:t>
            </a:r>
            <a:r>
              <a:rPr lang="en-US" altLang="en-US" smtClean="0"/>
              <a:t>: Extension of natural join, denoted by adding a theta subscript after the JOIN symbol 	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D1507A-2C8B-4C6F-96F3-8D131940189F}" type="slidenum">
              <a:rPr lang="en-US" altLang="en-US" sz="1400">
                <a:latin typeface="Times New Roman" panose="02020603050405020304" pitchFamily="18" charset="0"/>
              </a:rPr>
              <a:pPr/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of Joins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Inner join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Only returns matched records from the tables that are being joined</a:t>
            </a:r>
          </a:p>
          <a:p>
            <a:pPr eaLnBrk="1" hangingPunct="1"/>
            <a:r>
              <a:rPr lang="en-US" altLang="en-US" b="1" smtClean="0"/>
              <a:t>Outer join</a:t>
            </a:r>
            <a:r>
              <a:rPr lang="en-US" altLang="en-US" smtClean="0"/>
              <a:t>: Matched pairs are retained and unmatched values in the other table are left null </a:t>
            </a:r>
          </a:p>
          <a:p>
            <a:pPr lvl="1" eaLnBrk="1" hangingPunct="1"/>
            <a:r>
              <a:rPr lang="en-US" altLang="en-US" b="1" smtClean="0"/>
              <a:t>Left outer join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Yields all of the rows in the first table, including those that do not have a matching value in the second table </a:t>
            </a:r>
          </a:p>
          <a:p>
            <a:pPr lvl="1" eaLnBrk="1" hangingPunct="1"/>
            <a:r>
              <a:rPr lang="en-US" altLang="en-US" b="1" smtClean="0"/>
              <a:t>Right outer join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Yields all of the rows in the second table, including those that do not have matching values in the first table 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5EC201-953B-4BCE-9610-7002C0C701E4}" type="slidenum">
              <a:rPr lang="en-US" altLang="en-US" sz="1400">
                <a:latin typeface="Times New Roman" panose="02020603050405020304" pitchFamily="18" charset="0"/>
              </a:rPr>
              <a:pPr/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4915" y="9144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Figure 3.10 - Two Tables That Will Be Used in JOIN Illustrations </a:t>
            </a:r>
            <a:br>
              <a:rPr lang="en-US" altLang="en-US" sz="4400" dirty="0" smtClean="0"/>
            </a:br>
            <a:endParaRPr lang="en-US" altLang="en-US" sz="4400" dirty="0" smtClean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EA1C69-7C3B-46FA-9725-77C8D9E7CA76}" type="slidenum">
              <a:rPr lang="en-US" altLang="en-US" sz="1400">
                <a:latin typeface="Times New Roman" panose="02020603050405020304" pitchFamily="18" charset="0"/>
              </a:rPr>
              <a:pPr/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8231885" cy="2686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Figure 3.16 - Divide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030054-835D-406E-8AEF-63BA4E0BF39C}" type="slidenum">
              <a:rPr lang="en-US" altLang="en-US" sz="1400">
                <a:latin typeface="Times New Roman" panose="02020603050405020304" pitchFamily="18" charset="0"/>
              </a:rPr>
              <a:pPr/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848600" cy="2906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Data Dictionary and the System Catalog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/>
              <a:t>Data dictionary</a:t>
            </a:r>
            <a:r>
              <a:rPr lang="en-US" altLang="en-US" sz="2600" dirty="0" smtClean="0"/>
              <a:t>:</a:t>
            </a:r>
            <a:r>
              <a:rPr lang="en-US" altLang="en-US" sz="2600" b="1" dirty="0" smtClean="0"/>
              <a:t> </a:t>
            </a:r>
            <a:r>
              <a:rPr lang="en-US" altLang="en-US" sz="2600" dirty="0" smtClean="0"/>
              <a:t>Description of all tables in the database created by the user and designer </a:t>
            </a:r>
          </a:p>
          <a:p>
            <a:pPr eaLnBrk="1" hangingPunct="1"/>
            <a:r>
              <a:rPr lang="en-US" altLang="en-US" sz="2600" b="1" dirty="0" smtClean="0"/>
              <a:t>System catalog</a:t>
            </a:r>
            <a:r>
              <a:rPr lang="en-US" altLang="en-US" sz="2600" dirty="0" smtClean="0"/>
              <a:t>: System data dictionary that describes all objects within the database </a:t>
            </a:r>
          </a:p>
          <a:p>
            <a:pPr eaLnBrk="1" hangingPunct="1"/>
            <a:r>
              <a:rPr lang="en-US" altLang="en-US" sz="2600" dirty="0" smtClean="0"/>
              <a:t>Homonyms and synonyms must be avoided to lessen confusion</a:t>
            </a:r>
          </a:p>
          <a:p>
            <a:pPr lvl="2" eaLnBrk="1" hangingPunct="1"/>
            <a:r>
              <a:rPr lang="en-US" altLang="en-US" b="1" dirty="0" smtClean="0"/>
              <a:t>Homonym</a:t>
            </a:r>
            <a:r>
              <a:rPr lang="en-US" altLang="en-US" dirty="0" smtClean="0"/>
              <a:t>: Same name is used to label different attributes </a:t>
            </a:r>
          </a:p>
          <a:p>
            <a:pPr lvl="2" eaLnBrk="1" hangingPunct="1"/>
            <a:r>
              <a:rPr lang="en-US" altLang="en-US" b="1" dirty="0" smtClean="0"/>
              <a:t>Synonym</a:t>
            </a:r>
            <a:r>
              <a:rPr lang="en-US" altLang="en-US" dirty="0" smtClean="0"/>
              <a:t>: Different names are used to describe the same attribute 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15DF2B-AE34-4B53-B723-EF22C8A030BF}" type="slidenum">
              <a:rPr lang="en-US" altLang="en-US" sz="1400">
                <a:latin typeface="Times New Roman" panose="02020603050405020304" pitchFamily="18" charset="0"/>
              </a:rPr>
              <a:pPr/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this chapter, you will learn:</a:t>
            </a:r>
          </a:p>
          <a:p>
            <a:pPr lvl="1" eaLnBrk="1" hangingPunct="1"/>
            <a:r>
              <a:rPr lang="en-US" altLang="en-US" dirty="0" smtClean="0"/>
              <a:t>About relational database operators, the data dictionary, and the system catalog</a:t>
            </a:r>
          </a:p>
          <a:p>
            <a:pPr lvl="1" eaLnBrk="1" hangingPunct="1"/>
            <a:r>
              <a:rPr lang="en-US" altLang="en-US" dirty="0" smtClean="0"/>
              <a:t>How data redundancy is handled in the relational database model</a:t>
            </a:r>
          </a:p>
          <a:p>
            <a:pPr lvl="1" eaLnBrk="1" hangingPunct="1"/>
            <a:r>
              <a:rPr lang="en-US" altLang="en-US" dirty="0" smtClean="0"/>
              <a:t>Why indexing is important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CA1308-8751-4961-864C-912DE35883F3}" type="slidenum">
              <a:rPr lang="en-US" altLang="en-US" sz="1400">
                <a:latin typeface="Times New Roman" panose="02020603050405020304" pitchFamily="18" charset="0"/>
              </a:rPr>
              <a:pPr/>
              <a:t>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41434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Relationships within the Relational Database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41434" y="19812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1:M relationship - Norm for relational databases </a:t>
            </a:r>
          </a:p>
          <a:p>
            <a:pPr eaLnBrk="1" hangingPunct="1"/>
            <a:r>
              <a:rPr lang="en-US" altLang="en-US" dirty="0" smtClean="0"/>
              <a:t>1:1 relationship - One entity can be related to only one other entity and vice versa </a:t>
            </a:r>
          </a:p>
          <a:p>
            <a:pPr eaLnBrk="1" hangingPunct="1"/>
            <a:r>
              <a:rPr lang="en-US" altLang="en-US" dirty="0" smtClean="0"/>
              <a:t>Many-to-many (M:N) relationship - Implemented by creating a new entity in 1:M relationships with the original entities </a:t>
            </a:r>
          </a:p>
          <a:p>
            <a:pPr lvl="1" eaLnBrk="1" hangingPunct="1"/>
            <a:r>
              <a:rPr lang="en-US" altLang="en-US" b="1" dirty="0" smtClean="0"/>
              <a:t>Composite entity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Bridge </a:t>
            </a:r>
            <a:r>
              <a:rPr lang="en-US" altLang="en-US" dirty="0" smtClean="0"/>
              <a:t>or </a:t>
            </a:r>
            <a:r>
              <a:rPr lang="en-US" altLang="en-US" b="1" dirty="0" smtClean="0"/>
              <a:t>associative entity</a:t>
            </a:r>
            <a:r>
              <a:rPr lang="en-US" altLang="en-US" dirty="0" smtClean="0"/>
              <a:t>): Helps avoid problems inherent to M:N relationships, includes the primary keys of tables to be linked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4DA527-9223-4D0E-8FAB-8DF8417F57A2}" type="slidenum">
              <a:rPr lang="en-US" altLang="en-US" sz="1400">
                <a:latin typeface="Times New Roman" panose="02020603050405020304" pitchFamily="18" charset="0"/>
              </a:rPr>
              <a:pPr/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3.21 - The 1:1 Relationship between PROFESSOR and DEPARTMENT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10CD11-4C17-4046-8C1B-FC5BA0E386BC}" type="slidenum">
              <a:rPr lang="en-US" altLang="en-US" sz="1400">
                <a:latin typeface="Times New Roman" panose="02020603050405020304" pitchFamily="18" charset="0"/>
              </a:rPr>
              <a:pPr/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0"/>
            <a:ext cx="8001000" cy="1910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Figure 3.26 - Changing the M:N Relationship to Two 1:M Relationships </a:t>
            </a:r>
            <a:br>
              <a:rPr lang="en-US" altLang="en-US" sz="4400" dirty="0" smtClean="0"/>
            </a:br>
            <a:endParaRPr lang="en-US" altLang="en-US" sz="4400" dirty="0" smtClean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BF5E5F-59E8-40AD-9C8B-8AE8B6FB43B8}" type="slidenum">
              <a:rPr lang="en-US" altLang="en-US" sz="1400">
                <a:latin typeface="Times New Roman" panose="02020603050405020304" pitchFamily="18" charset="0"/>
              </a:rPr>
              <a:pPr/>
              <a:t>32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8534400" cy="2979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Figure 3.27 - The Expanded ER Model </a:t>
            </a:r>
            <a:br>
              <a:rPr lang="en-US" altLang="en-US" sz="4400" dirty="0" smtClean="0"/>
            </a:br>
            <a:endParaRPr lang="en-US" altLang="en-US" sz="4400" dirty="0" smtClean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38CD2B2-D458-44DE-B0BD-E04A5ED0DC30}" type="slidenum">
              <a:rPr lang="en-US" altLang="en-US" sz="1400">
                <a:latin typeface="Times New Roman" panose="02020603050405020304" pitchFamily="18" charset="0"/>
              </a:rPr>
              <a:pPr/>
              <a:t>33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458200" cy="3059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221" y="747001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Redundancy Revisited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75593" y="1876671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Relational database facilitates control of data redundancies through use of foreign keys</a:t>
            </a:r>
          </a:p>
          <a:p>
            <a:pPr eaLnBrk="1" hangingPunct="1"/>
            <a:r>
              <a:rPr lang="en-US" altLang="en-US" dirty="0" smtClean="0"/>
              <a:t>To be controlled except the following circumstances</a:t>
            </a:r>
          </a:p>
          <a:p>
            <a:pPr lvl="1" eaLnBrk="1" hangingPunct="1"/>
            <a:r>
              <a:rPr lang="en-CA" altLang="en-US" dirty="0" smtClean="0"/>
              <a:t>Data redundancy must be increased to make the database serve crucial information purposes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Exists to preserve the historical accuracy of the data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6583B7-4355-4C4A-931D-9952712E78F9}" type="slidenum">
              <a:rPr lang="en-US" altLang="en-US" sz="1400">
                <a:latin typeface="Times New Roman" panose="02020603050405020304" pitchFamily="18" charset="0"/>
              </a:rPr>
              <a:pPr/>
              <a:t>34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Figure 3.30 - The Relational Diagram for the Invoicing System </a:t>
            </a:r>
            <a:br>
              <a:rPr lang="en-US" altLang="en-US" sz="4400" dirty="0" smtClean="0"/>
            </a:br>
            <a:endParaRPr lang="en-US" altLang="en-US" sz="4400" dirty="0" smtClean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F5375C-02BE-4206-B83C-9E0B11DE5EA5}" type="slidenum">
              <a:rPr lang="en-US" altLang="en-US" sz="1400">
                <a:latin typeface="Times New Roman" panose="02020603050405020304" pitchFamily="18" charset="0"/>
              </a:rPr>
              <a:pPr/>
              <a:t>35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8389375" cy="2009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8962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Indexes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8162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Orderly arrangement to logically access rows in a table</a:t>
            </a:r>
          </a:p>
          <a:p>
            <a:pPr eaLnBrk="1" hangingPunct="1"/>
            <a:r>
              <a:rPr lang="en-US" altLang="en-US" b="1" dirty="0" smtClean="0"/>
              <a:t>Index key</a:t>
            </a:r>
            <a:r>
              <a:rPr lang="en-US" altLang="en-US" dirty="0" smtClean="0"/>
              <a:t>: Index’s reference point that leads to data location identified by the key</a:t>
            </a:r>
          </a:p>
          <a:p>
            <a:pPr eaLnBrk="1" hangingPunct="1"/>
            <a:r>
              <a:rPr lang="en-US" altLang="en-US" b="1" dirty="0" smtClean="0"/>
              <a:t>Unique index</a:t>
            </a:r>
            <a:r>
              <a:rPr lang="en-US" altLang="en-US" dirty="0" smtClean="0"/>
              <a:t>: Index key can have only one pointer value associated with it</a:t>
            </a:r>
          </a:p>
          <a:p>
            <a:pPr eaLnBrk="1" hangingPunct="1"/>
            <a:r>
              <a:rPr lang="en-US" altLang="en-US" dirty="0" smtClean="0"/>
              <a:t>Each index is associated with only one table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C3645E-A2CA-4FCC-B9A4-F842C83B9275}" type="slidenum">
              <a:rPr lang="en-US" altLang="en-US" sz="1400">
                <a:latin typeface="Times New Roman" panose="02020603050405020304" pitchFamily="18" charset="0"/>
              </a:rPr>
              <a:pPr/>
              <a:t>36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Table 3.8 – Dr. </a:t>
            </a:r>
            <a:r>
              <a:rPr lang="en-US" altLang="en-US" sz="4400" dirty="0" err="1" smtClean="0"/>
              <a:t>Codd’s</a:t>
            </a:r>
            <a:r>
              <a:rPr lang="en-US" altLang="en-US" sz="4400" dirty="0" smtClean="0"/>
              <a:t> 12 Relational Database Rules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F5375C-02BE-4206-B83C-9E0B11DE5EA5}" type="slidenum">
              <a:rPr lang="en-US" altLang="en-US" sz="1400">
                <a:latin typeface="Times New Roman" panose="02020603050405020304" pitchFamily="18" charset="0"/>
              </a:rPr>
              <a:pPr/>
              <a:t>37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676450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400" dirty="0" smtClean="0"/>
              <a:t>Table 3.8 – Dr. </a:t>
            </a:r>
            <a:r>
              <a:rPr lang="en-US" altLang="en-US" sz="4400" dirty="0" err="1" smtClean="0"/>
              <a:t>Codd’s</a:t>
            </a:r>
            <a:r>
              <a:rPr lang="en-US" altLang="en-US" sz="4400" dirty="0" smtClean="0"/>
              <a:t> 12 Relational Database Rules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F5375C-02BE-4206-B83C-9E0B11DE5EA5}" type="slidenum">
              <a:rPr lang="en-US" altLang="en-US" sz="1400">
                <a:latin typeface="Times New Roman" panose="02020603050405020304" pitchFamily="18" charset="0"/>
              </a:rPr>
              <a:pPr/>
              <a:t>38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404481" cy="4337273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04" y="2667000"/>
            <a:ext cx="7416991" cy="35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Logical View of Data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Relational database model enables logical representation of the data and its relationships</a:t>
            </a:r>
          </a:p>
          <a:p>
            <a:pPr eaLnBrk="1" hangingPunct="1"/>
            <a:r>
              <a:rPr lang="en-US" altLang="en-US" dirty="0" smtClean="0"/>
              <a:t>Logical simplicity yields simple and effective database design methodologies </a:t>
            </a:r>
          </a:p>
          <a:p>
            <a:pPr eaLnBrk="1" hangingPunct="1"/>
            <a:r>
              <a:rPr lang="en-US" altLang="en-US" dirty="0" smtClean="0"/>
              <a:t>Facilitated by the creation of data relationships based on a logical construct called a relation 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72DB0F-3F0A-4ED8-873D-619B324CF4A4}" type="slidenum">
              <a:rPr lang="en-US" altLang="en-US" sz="1400">
                <a:latin typeface="Times New Roman" panose="02020603050405020304" pitchFamily="18" charset="0"/>
              </a:rPr>
              <a:pPr/>
              <a:t>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Table 3.1 - Characteristics of a Relational Table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C0A6D5-9029-4AC6-BA6B-B700ABB7E4D4}" type="slidenum">
              <a:rPr lang="en-US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3" y="2438400"/>
            <a:ext cx="8109179" cy="2816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Keys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9743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 smtClean="0"/>
              <a:t>Consist of one or more attributes that determine other attributes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Used to: 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Ensure that each row in a table is uniquely identifiable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Establish relationships among tables and to ensure the integrity of the data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 smtClean="0">
                <a:uFill>
                  <a:solidFill>
                    <a:srgbClr val="FF0000"/>
                  </a:solidFill>
                </a:uFill>
              </a:rPr>
              <a:t>Primary key (PK)</a:t>
            </a:r>
            <a:r>
              <a:rPr lang="en-US" altLang="en-US" dirty="0" smtClean="0">
                <a:uFill>
                  <a:solidFill>
                    <a:srgbClr val="FF0000"/>
                  </a:solidFill>
                </a:uFill>
              </a:rPr>
              <a:t>: </a:t>
            </a:r>
            <a:r>
              <a:rPr lang="en-US" altLang="en-US" dirty="0" smtClean="0"/>
              <a:t>Attribute or combination of attributes that uniquely identifies any given row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A28F75-82FF-4D6F-927F-9FF61E47358D}" type="slidenum">
              <a:rPr lang="en-US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Determination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State in which knowing the value of one attribute makes it possible to determine the value of another</a:t>
            </a:r>
          </a:p>
          <a:p>
            <a:pPr eaLnBrk="1" hangingPunct="1"/>
            <a:r>
              <a:rPr lang="en-US" altLang="en-US" dirty="0"/>
              <a:t>B</a:t>
            </a:r>
            <a:r>
              <a:rPr lang="en-US" altLang="en-US" dirty="0" smtClean="0"/>
              <a:t>asis for establishing the role of a key </a:t>
            </a:r>
          </a:p>
          <a:p>
            <a:pPr eaLnBrk="1" hangingPunct="1"/>
            <a:r>
              <a:rPr lang="en-CA" altLang="en-US" dirty="0" smtClean="0"/>
              <a:t>Based on the relationships among the attributes </a:t>
            </a:r>
            <a:endParaRPr lang="en-US" altLang="en-US" dirty="0" smtClean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F8430A-B0CE-4589-BC39-7F649724E3C9}" type="slidenum">
              <a:rPr lang="en-US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Dependencies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Functional dependence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Value of one or more attributes determines the value of one or more other attributes</a:t>
            </a:r>
          </a:p>
          <a:p>
            <a:pPr lvl="1" eaLnBrk="1" hangingPunct="1"/>
            <a:r>
              <a:rPr lang="en-US" altLang="en-US" b="1" dirty="0" smtClean="0"/>
              <a:t>Determinant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Attribute whose value determines another </a:t>
            </a:r>
            <a:endParaRPr lang="en-US" altLang="en-US" b="1" dirty="0" smtClean="0"/>
          </a:p>
          <a:p>
            <a:pPr lvl="1" eaLnBrk="1" hangingPunct="1"/>
            <a:r>
              <a:rPr lang="en-US" altLang="en-US" b="1" dirty="0" smtClean="0"/>
              <a:t>Dependent</a:t>
            </a:r>
            <a:r>
              <a:rPr lang="en-US" altLang="en-US" dirty="0" smtClean="0"/>
              <a:t>: Attribute whose value is determined by the other attribute</a:t>
            </a:r>
          </a:p>
          <a:p>
            <a:pPr eaLnBrk="1" hangingPunct="1"/>
            <a:r>
              <a:rPr lang="en-US" altLang="en-US" b="1" dirty="0" smtClean="0"/>
              <a:t>Full functional dependence</a:t>
            </a:r>
            <a:r>
              <a:rPr lang="en-US" altLang="en-US" dirty="0" smtClean="0"/>
              <a:t>: Entire collection of attributes in the determinant is necessary for the relationship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0A0B9A-79DB-4A1C-93D8-DCFD54AE32D2}" type="slidenum">
              <a:rPr lang="en-US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of Keys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Composite key</a:t>
            </a:r>
            <a:r>
              <a:rPr lang="en-US" altLang="en-US" dirty="0" smtClean="0"/>
              <a:t>: Key that is composed of more than one attribute</a:t>
            </a:r>
          </a:p>
          <a:p>
            <a:pPr eaLnBrk="1" hangingPunct="1"/>
            <a:r>
              <a:rPr lang="en-US" altLang="en-US" b="1" dirty="0" smtClean="0"/>
              <a:t>Key attribute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Attribute that is a part of a key</a:t>
            </a:r>
          </a:p>
          <a:p>
            <a:pPr eaLnBrk="1" hangingPunct="1"/>
            <a:r>
              <a:rPr lang="en-US" altLang="en-US" b="1" dirty="0" smtClean="0"/>
              <a:t>Entity integrity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Condition in which each row in the table has its own unique identity </a:t>
            </a:r>
          </a:p>
          <a:p>
            <a:pPr lvl="1" eaLnBrk="1" hangingPunct="1"/>
            <a:r>
              <a:rPr lang="en-US" altLang="en-US" dirty="0" smtClean="0"/>
              <a:t>All of the values in the primary key must be unique</a:t>
            </a:r>
          </a:p>
          <a:p>
            <a:pPr lvl="1" eaLnBrk="1" hangingPunct="1"/>
            <a:r>
              <a:rPr lang="en-US" altLang="en-US" dirty="0" smtClean="0"/>
              <a:t>No key attribute in the primary key can contain a null 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723D28-3FCD-4EAA-A10E-85A3E7738DA3}" type="slidenum">
              <a:rPr lang="en-US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1108</Words>
  <Application>Microsoft Office PowerPoint</Application>
  <PresentationFormat>On-screen Show (4:3)</PresentationFormat>
  <Paragraphs>166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Georgia</vt:lpstr>
      <vt:lpstr>ＭＳ Ｐゴシック</vt:lpstr>
      <vt:lpstr>Times New Roman</vt:lpstr>
      <vt:lpstr>Wingdings</vt:lpstr>
      <vt:lpstr>Urban</vt:lpstr>
      <vt:lpstr>PowerPoint Presentation</vt:lpstr>
      <vt:lpstr>Learning Objectives</vt:lpstr>
      <vt:lpstr>Learning Objectives</vt:lpstr>
      <vt:lpstr>A Logical View of Data</vt:lpstr>
      <vt:lpstr>Table 3.1 - Characteristics of a Relational Table</vt:lpstr>
      <vt:lpstr>Keys</vt:lpstr>
      <vt:lpstr>Determination</vt:lpstr>
      <vt:lpstr>Dependencies</vt:lpstr>
      <vt:lpstr>Types of Keys </vt:lpstr>
      <vt:lpstr>Types of Keys </vt:lpstr>
      <vt:lpstr> Figure 3.2 - An Example of a Simple Relational Database  </vt:lpstr>
      <vt:lpstr>Table 3.3 - Relational Database Keys </vt:lpstr>
      <vt:lpstr>Integrity Rules </vt:lpstr>
      <vt:lpstr> Figure 3.3 - An Illustration of Integrity Rules  </vt:lpstr>
      <vt:lpstr>Ways to Handle Nulls</vt:lpstr>
      <vt:lpstr>Relational Algebra</vt:lpstr>
      <vt:lpstr>Relational Set Operators</vt:lpstr>
      <vt:lpstr> Figure 3.4 - Select  </vt:lpstr>
      <vt:lpstr> Figure 3.5 - Project  </vt:lpstr>
      <vt:lpstr> Figure 3.6 - Union and Figure 3.7 - Intersect </vt:lpstr>
      <vt:lpstr>Relational Set Operators</vt:lpstr>
      <vt:lpstr> Figure 3.8 – Difference</vt:lpstr>
      <vt:lpstr> Figure 3.9 - Product  </vt:lpstr>
      <vt:lpstr>Relational Set Operators</vt:lpstr>
      <vt:lpstr>Types of Joins </vt:lpstr>
      <vt:lpstr>Types of Joins </vt:lpstr>
      <vt:lpstr> Figure 3.10 - Two Tables That Will Be Used in JOIN Illustrations  </vt:lpstr>
      <vt:lpstr> Figure 3.16 - Divide  </vt:lpstr>
      <vt:lpstr>Data Dictionary and the System Catalog </vt:lpstr>
      <vt:lpstr>Relationships within the Relational Database </vt:lpstr>
      <vt:lpstr>Figure 3.21 - The 1:1 Relationship between PROFESSOR and DEPARTMENT</vt:lpstr>
      <vt:lpstr> Figure 3.26 - Changing the M:N Relationship to Two 1:M Relationships  </vt:lpstr>
      <vt:lpstr> Figure 3.27 - The Expanded ER Model  </vt:lpstr>
      <vt:lpstr>Data Redundancy Revisited</vt:lpstr>
      <vt:lpstr> Figure 3.30 - The Relational Diagram for the Invoicing System  </vt:lpstr>
      <vt:lpstr>Indexes</vt:lpstr>
      <vt:lpstr> Table 3.8 – Dr. Codd’s 12 Relational Database Rules</vt:lpstr>
      <vt:lpstr> Table 3.8 – Dr. Codd’s 12 Relational Database Rules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417</cp:revision>
  <dcterms:created xsi:type="dcterms:W3CDTF">2009-10-29T14:03:08Z</dcterms:created>
  <dcterms:modified xsi:type="dcterms:W3CDTF">2015-11-21T22:22:29Z</dcterms:modified>
</cp:coreProperties>
</file>