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904" r:id="rId1"/>
  </p:sldMasterIdLst>
  <p:notesMasterIdLst>
    <p:notesMasterId r:id="rId38"/>
  </p:notesMasterIdLst>
  <p:handoutMasterIdLst>
    <p:handoutMasterId r:id="rId39"/>
  </p:handoutMasterIdLst>
  <p:sldIdLst>
    <p:sldId id="397" r:id="rId2"/>
    <p:sldId id="325" r:id="rId3"/>
    <p:sldId id="326" r:id="rId4"/>
    <p:sldId id="327" r:id="rId5"/>
    <p:sldId id="329" r:id="rId6"/>
    <p:sldId id="377" r:id="rId7"/>
    <p:sldId id="332" r:id="rId8"/>
    <p:sldId id="379" r:id="rId9"/>
    <p:sldId id="334" r:id="rId10"/>
    <p:sldId id="335" r:id="rId11"/>
    <p:sldId id="380" r:id="rId12"/>
    <p:sldId id="396" r:id="rId13"/>
    <p:sldId id="381" r:id="rId14"/>
    <p:sldId id="394" r:id="rId15"/>
    <p:sldId id="342" r:id="rId16"/>
    <p:sldId id="382" r:id="rId17"/>
    <p:sldId id="368" r:id="rId18"/>
    <p:sldId id="344" r:id="rId19"/>
    <p:sldId id="383" r:id="rId20"/>
    <p:sldId id="347" r:id="rId21"/>
    <p:sldId id="384" r:id="rId22"/>
    <p:sldId id="350" r:id="rId23"/>
    <p:sldId id="385" r:id="rId24"/>
    <p:sldId id="352" r:id="rId25"/>
    <p:sldId id="386" r:id="rId26"/>
    <p:sldId id="387" r:id="rId27"/>
    <p:sldId id="355" r:id="rId28"/>
    <p:sldId id="388" r:id="rId29"/>
    <p:sldId id="389" r:id="rId30"/>
    <p:sldId id="390" r:id="rId31"/>
    <p:sldId id="358" r:id="rId32"/>
    <p:sldId id="391" r:id="rId33"/>
    <p:sldId id="392" r:id="rId34"/>
    <p:sldId id="360" r:id="rId35"/>
    <p:sldId id="393" r:id="rId36"/>
    <p:sldId id="398" r:id="rId3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2222"/>
    <a:srgbClr val="FFFFFF"/>
    <a:srgbClr val="18B2B6"/>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21" autoAdjust="0"/>
    <p:restoredTop sz="94660"/>
  </p:normalViewPr>
  <p:slideViewPr>
    <p:cSldViewPr>
      <p:cViewPr>
        <p:scale>
          <a:sx n="70" d="100"/>
          <a:sy n="70" d="100"/>
        </p:scale>
        <p:origin x="-1373" y="-28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922"/>
    </p:cViewPr>
  </p:sorterViewPr>
  <p:notesViewPr>
    <p:cSldViewPr>
      <p:cViewPr varScale="1">
        <p:scale>
          <a:sx n="70" d="100"/>
          <a:sy n="70" d="100"/>
        </p:scale>
        <p:origin x="-142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solidFill>
                  <a:schemeClr val="tx1"/>
                </a:solidFill>
                <a:latin typeface="Times New Roman" pitchFamily="18" charset="0"/>
                <a:ea typeface="+mn-ea"/>
              </a:defRPr>
            </a:lvl1pPr>
          </a:lstStyle>
          <a:p>
            <a:pPr>
              <a:defRPr/>
            </a:pPr>
            <a:endParaRPr lang="en-US" dirty="0">
              <a:latin typeface="Calibri" panose="020F0502020204030204" pitchFamily="34" charset="0"/>
            </a:endParaRPr>
          </a:p>
        </p:txBody>
      </p:sp>
      <p:sp>
        <p:nvSpPr>
          <p:cNvPr id="12288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solidFill>
                  <a:schemeClr val="tx1"/>
                </a:solidFill>
                <a:latin typeface="Times New Roman" pitchFamily="18" charset="0"/>
                <a:ea typeface="+mn-ea"/>
              </a:defRPr>
            </a:lvl1pPr>
          </a:lstStyle>
          <a:p>
            <a:pPr>
              <a:defRPr/>
            </a:pPr>
            <a:endParaRPr lang="en-US" dirty="0">
              <a:latin typeface="Calibri" panose="020F0502020204030204" pitchFamily="34" charset="0"/>
            </a:endParaRPr>
          </a:p>
        </p:txBody>
      </p:sp>
      <p:sp>
        <p:nvSpPr>
          <p:cNvPr id="12288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solidFill>
                  <a:schemeClr val="tx1"/>
                </a:solidFill>
                <a:latin typeface="Times New Roman" pitchFamily="18" charset="0"/>
                <a:ea typeface="+mn-ea"/>
              </a:defRPr>
            </a:lvl1pPr>
          </a:lstStyle>
          <a:p>
            <a:pPr>
              <a:defRPr/>
            </a:pPr>
            <a:endParaRPr lang="en-US" dirty="0">
              <a:latin typeface="Calibri" panose="020F0502020204030204" pitchFamily="34" charset="0"/>
            </a:endParaRPr>
          </a:p>
        </p:txBody>
      </p:sp>
      <p:sp>
        <p:nvSpPr>
          <p:cNvPr id="12288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anose="02020603050405020304" pitchFamily="18" charset="0"/>
              </a:defRPr>
            </a:lvl1pPr>
          </a:lstStyle>
          <a:p>
            <a:fld id="{C4228F4E-1473-40C2-A3BD-4D3B9747D03F}" type="slidenum">
              <a:rPr lang="en-US" altLang="en-US">
                <a:latin typeface="Calibri" panose="020F0502020204030204" pitchFamily="34" charset="0"/>
              </a:rPr>
              <a:pPr/>
              <a:t>‹#›</a:t>
            </a:fld>
            <a:endParaRPr lang="en-US" altLang="en-US" dirty="0">
              <a:latin typeface="Calibri" panose="020F0502020204030204" pitchFamily="34" charset="0"/>
            </a:endParaRPr>
          </a:p>
        </p:txBody>
      </p:sp>
    </p:spTree>
    <p:extLst>
      <p:ext uri="{BB962C8B-B14F-4D97-AF65-F5344CB8AC3E}">
        <p14:creationId xmlns:p14="http://schemas.microsoft.com/office/powerpoint/2010/main" val="58203438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solidFill>
                  <a:schemeClr val="tx1"/>
                </a:solidFill>
                <a:latin typeface="Calibri" panose="020F0502020204030204" pitchFamily="34" charset="0"/>
                <a:ea typeface="+mn-ea"/>
              </a:defRPr>
            </a:lvl1pPr>
          </a:lstStyle>
          <a:p>
            <a:pPr>
              <a:defRPr/>
            </a:pPr>
            <a:endParaRPr lang="en-US" dirty="0"/>
          </a:p>
        </p:txBody>
      </p:sp>
      <p:sp>
        <p:nvSpPr>
          <p:cNvPr id="6451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solidFill>
                  <a:schemeClr val="tx1"/>
                </a:solidFill>
                <a:latin typeface="Calibri" panose="020F0502020204030204" pitchFamily="34" charset="0"/>
                <a:ea typeface="+mn-ea"/>
              </a:defRPr>
            </a:lvl1pPr>
          </a:lstStyle>
          <a:p>
            <a:pPr>
              <a:defRPr/>
            </a:pPr>
            <a:endParaRPr lang="en-US" dirty="0"/>
          </a:p>
        </p:txBody>
      </p:sp>
      <p:sp>
        <p:nvSpPr>
          <p:cNvPr id="512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6451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solidFill>
                  <a:schemeClr val="tx1"/>
                </a:solidFill>
                <a:latin typeface="Calibri" panose="020F0502020204030204" pitchFamily="34" charset="0"/>
                <a:ea typeface="+mn-ea"/>
              </a:defRPr>
            </a:lvl1pPr>
          </a:lstStyle>
          <a:p>
            <a:pPr>
              <a:defRPr/>
            </a:pPr>
            <a:endParaRPr lang="en-US" dirty="0"/>
          </a:p>
        </p:txBody>
      </p:sp>
      <p:sp>
        <p:nvSpPr>
          <p:cNvPr id="6451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6983407C-7C6D-4691-8698-0E367DA85D61}" type="slidenum">
              <a:rPr lang="en-US" altLang="en-US" smtClean="0"/>
              <a:pPr/>
              <a:t>‹#›</a:t>
            </a:fld>
            <a:endParaRPr lang="en-US" altLang="en-US" dirty="0"/>
          </a:p>
        </p:txBody>
      </p:sp>
    </p:spTree>
    <p:extLst>
      <p:ext uri="{BB962C8B-B14F-4D97-AF65-F5344CB8AC3E}">
        <p14:creationId xmlns:p14="http://schemas.microsoft.com/office/powerpoint/2010/main" val="3329127046"/>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ea typeface="ＭＳ Ｐゴシック" panose="020B0600070205080204" pitchFamily="34" charset="-128"/>
            </a:endParaRPr>
          </a:p>
        </p:txBody>
      </p:sp>
    </p:spTree>
    <p:extLst>
      <p:ext uri="{BB962C8B-B14F-4D97-AF65-F5344CB8AC3E}">
        <p14:creationId xmlns:p14="http://schemas.microsoft.com/office/powerpoint/2010/main" val="12782950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ea typeface="ＭＳ Ｐゴシック" panose="020B0600070205080204" pitchFamily="34" charset="-128"/>
            </a:endParaRPr>
          </a:p>
        </p:txBody>
      </p:sp>
    </p:spTree>
    <p:extLst>
      <p:ext uri="{BB962C8B-B14F-4D97-AF65-F5344CB8AC3E}">
        <p14:creationId xmlns:p14="http://schemas.microsoft.com/office/powerpoint/2010/main" val="40056030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ea typeface="ＭＳ Ｐゴシック" panose="020B0600070205080204" pitchFamily="34" charset="-128"/>
            </a:endParaRPr>
          </a:p>
        </p:txBody>
      </p:sp>
    </p:spTree>
    <p:extLst>
      <p:ext uri="{BB962C8B-B14F-4D97-AF65-F5344CB8AC3E}">
        <p14:creationId xmlns:p14="http://schemas.microsoft.com/office/powerpoint/2010/main" val="4146546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ea typeface="ＭＳ Ｐゴシック" panose="020B0600070205080204" pitchFamily="34" charset="-128"/>
            </a:endParaRPr>
          </a:p>
        </p:txBody>
      </p:sp>
    </p:spTree>
    <p:extLst>
      <p:ext uri="{BB962C8B-B14F-4D97-AF65-F5344CB8AC3E}">
        <p14:creationId xmlns:p14="http://schemas.microsoft.com/office/powerpoint/2010/main" val="9702914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ea typeface="ＭＳ Ｐゴシック" panose="020B0600070205080204" pitchFamily="34" charset="-128"/>
            </a:endParaRPr>
          </a:p>
        </p:txBody>
      </p:sp>
    </p:spTree>
    <p:extLst>
      <p:ext uri="{BB962C8B-B14F-4D97-AF65-F5344CB8AC3E}">
        <p14:creationId xmlns:p14="http://schemas.microsoft.com/office/powerpoint/2010/main" val="33660420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ea typeface="ＭＳ Ｐゴシック" panose="020B0600070205080204" pitchFamily="34" charset="-128"/>
            </a:endParaRPr>
          </a:p>
        </p:txBody>
      </p:sp>
    </p:spTree>
    <p:extLst>
      <p:ext uri="{BB962C8B-B14F-4D97-AF65-F5344CB8AC3E}">
        <p14:creationId xmlns:p14="http://schemas.microsoft.com/office/powerpoint/2010/main" val="17418353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ea typeface="ＭＳ Ｐゴシック" panose="020B0600070205080204" pitchFamily="34" charset="-128"/>
            </a:endParaRPr>
          </a:p>
        </p:txBody>
      </p:sp>
    </p:spTree>
    <p:extLst>
      <p:ext uri="{BB962C8B-B14F-4D97-AF65-F5344CB8AC3E}">
        <p14:creationId xmlns:p14="http://schemas.microsoft.com/office/powerpoint/2010/main" val="42494539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ea typeface="ＭＳ Ｐゴシック" panose="020B0600070205080204" pitchFamily="34" charset="-128"/>
            </a:endParaRPr>
          </a:p>
        </p:txBody>
      </p:sp>
    </p:spTree>
    <p:extLst>
      <p:ext uri="{BB962C8B-B14F-4D97-AF65-F5344CB8AC3E}">
        <p14:creationId xmlns:p14="http://schemas.microsoft.com/office/powerpoint/2010/main" val="7209567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ea typeface="ＭＳ Ｐゴシック" panose="020B0600070205080204" pitchFamily="34" charset="-128"/>
            </a:endParaRPr>
          </a:p>
        </p:txBody>
      </p:sp>
    </p:spTree>
    <p:extLst>
      <p:ext uri="{BB962C8B-B14F-4D97-AF65-F5344CB8AC3E}">
        <p14:creationId xmlns:p14="http://schemas.microsoft.com/office/powerpoint/2010/main" val="15708691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ea typeface="ＭＳ Ｐゴシック" panose="020B0600070205080204" pitchFamily="34" charset="-128"/>
            </a:endParaRPr>
          </a:p>
        </p:txBody>
      </p:sp>
    </p:spTree>
    <p:extLst>
      <p:ext uri="{BB962C8B-B14F-4D97-AF65-F5344CB8AC3E}">
        <p14:creationId xmlns:p14="http://schemas.microsoft.com/office/powerpoint/2010/main" val="241846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ea typeface="ＭＳ Ｐゴシック" panose="020B0600070205080204" pitchFamily="34" charset="-128"/>
            </a:endParaRPr>
          </a:p>
        </p:txBody>
      </p:sp>
    </p:spTree>
    <p:extLst>
      <p:ext uri="{BB962C8B-B14F-4D97-AF65-F5344CB8AC3E}">
        <p14:creationId xmlns:p14="http://schemas.microsoft.com/office/powerpoint/2010/main" val="24296363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ea typeface="ＭＳ Ｐゴシック" panose="020B0600070205080204" pitchFamily="34" charset="-128"/>
            </a:endParaRPr>
          </a:p>
        </p:txBody>
      </p:sp>
    </p:spTree>
    <p:extLst>
      <p:ext uri="{BB962C8B-B14F-4D97-AF65-F5344CB8AC3E}">
        <p14:creationId xmlns:p14="http://schemas.microsoft.com/office/powerpoint/2010/main" val="24098400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ea typeface="ＭＳ Ｐゴシック" panose="020B0600070205080204" pitchFamily="34" charset="-128"/>
            </a:endParaRPr>
          </a:p>
        </p:txBody>
      </p:sp>
    </p:spTree>
    <p:extLst>
      <p:ext uri="{BB962C8B-B14F-4D97-AF65-F5344CB8AC3E}">
        <p14:creationId xmlns:p14="http://schemas.microsoft.com/office/powerpoint/2010/main" val="12591588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ea typeface="ＭＳ Ｐゴシック" panose="020B0600070205080204" pitchFamily="34" charset="-128"/>
            </a:endParaRPr>
          </a:p>
        </p:txBody>
      </p:sp>
    </p:spTree>
    <p:extLst>
      <p:ext uri="{BB962C8B-B14F-4D97-AF65-F5344CB8AC3E}">
        <p14:creationId xmlns:p14="http://schemas.microsoft.com/office/powerpoint/2010/main" val="38255041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ea typeface="ＭＳ Ｐゴシック" panose="020B0600070205080204" pitchFamily="34" charset="-128"/>
            </a:endParaRPr>
          </a:p>
        </p:txBody>
      </p:sp>
    </p:spTree>
    <p:extLst>
      <p:ext uri="{BB962C8B-B14F-4D97-AF65-F5344CB8AC3E}">
        <p14:creationId xmlns:p14="http://schemas.microsoft.com/office/powerpoint/2010/main" val="14556992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ea typeface="ＭＳ Ｐゴシック" panose="020B0600070205080204" pitchFamily="34" charset="-128"/>
            </a:endParaRPr>
          </a:p>
        </p:txBody>
      </p:sp>
    </p:spTree>
    <p:extLst>
      <p:ext uri="{BB962C8B-B14F-4D97-AF65-F5344CB8AC3E}">
        <p14:creationId xmlns:p14="http://schemas.microsoft.com/office/powerpoint/2010/main" val="23140191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ea typeface="ＭＳ Ｐゴシック" panose="020B0600070205080204" pitchFamily="34" charset="-128"/>
            </a:endParaRPr>
          </a:p>
        </p:txBody>
      </p:sp>
    </p:spTree>
    <p:extLst>
      <p:ext uri="{BB962C8B-B14F-4D97-AF65-F5344CB8AC3E}">
        <p14:creationId xmlns:p14="http://schemas.microsoft.com/office/powerpoint/2010/main" val="11183867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ea typeface="ＭＳ Ｐゴシック" panose="020B0600070205080204" pitchFamily="34" charset="-128"/>
            </a:endParaRPr>
          </a:p>
        </p:txBody>
      </p:sp>
    </p:spTree>
    <p:extLst>
      <p:ext uri="{BB962C8B-B14F-4D97-AF65-F5344CB8AC3E}">
        <p14:creationId xmlns:p14="http://schemas.microsoft.com/office/powerpoint/2010/main" val="9469704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ea typeface="ＭＳ Ｐゴシック" panose="020B0600070205080204" pitchFamily="34" charset="-128"/>
            </a:endParaRPr>
          </a:p>
        </p:txBody>
      </p:sp>
    </p:spTree>
    <p:extLst>
      <p:ext uri="{BB962C8B-B14F-4D97-AF65-F5344CB8AC3E}">
        <p14:creationId xmlns:p14="http://schemas.microsoft.com/office/powerpoint/2010/main" val="28569437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ea typeface="ＭＳ Ｐゴシック" panose="020B0600070205080204" pitchFamily="34" charset="-128"/>
            </a:endParaRPr>
          </a:p>
        </p:txBody>
      </p:sp>
    </p:spTree>
    <p:extLst>
      <p:ext uri="{BB962C8B-B14F-4D97-AF65-F5344CB8AC3E}">
        <p14:creationId xmlns:p14="http://schemas.microsoft.com/office/powerpoint/2010/main" val="807839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ea typeface="ＭＳ Ｐゴシック" panose="020B0600070205080204" pitchFamily="34" charset="-128"/>
            </a:endParaRPr>
          </a:p>
        </p:txBody>
      </p:sp>
    </p:spTree>
    <p:extLst>
      <p:ext uri="{BB962C8B-B14F-4D97-AF65-F5344CB8AC3E}">
        <p14:creationId xmlns:p14="http://schemas.microsoft.com/office/powerpoint/2010/main" val="3531613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ea typeface="ＭＳ Ｐゴシック" panose="020B0600070205080204" pitchFamily="34" charset="-128"/>
            </a:endParaRPr>
          </a:p>
        </p:txBody>
      </p:sp>
    </p:spTree>
    <p:extLst>
      <p:ext uri="{BB962C8B-B14F-4D97-AF65-F5344CB8AC3E}">
        <p14:creationId xmlns:p14="http://schemas.microsoft.com/office/powerpoint/2010/main" val="26447813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ea typeface="ＭＳ Ｐゴシック" panose="020B0600070205080204" pitchFamily="34" charset="-128"/>
            </a:endParaRPr>
          </a:p>
        </p:txBody>
      </p:sp>
    </p:spTree>
    <p:extLst>
      <p:ext uri="{BB962C8B-B14F-4D97-AF65-F5344CB8AC3E}">
        <p14:creationId xmlns:p14="http://schemas.microsoft.com/office/powerpoint/2010/main" val="39466014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ea typeface="ＭＳ Ｐゴシック" panose="020B0600070205080204" pitchFamily="34" charset="-128"/>
            </a:endParaRPr>
          </a:p>
        </p:txBody>
      </p:sp>
    </p:spTree>
    <p:extLst>
      <p:ext uri="{BB962C8B-B14F-4D97-AF65-F5344CB8AC3E}">
        <p14:creationId xmlns:p14="http://schemas.microsoft.com/office/powerpoint/2010/main" val="19398424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ea typeface="ＭＳ Ｐゴシック" panose="020B0600070205080204" pitchFamily="34" charset="-128"/>
            </a:endParaRPr>
          </a:p>
        </p:txBody>
      </p:sp>
    </p:spTree>
    <p:extLst>
      <p:ext uri="{BB962C8B-B14F-4D97-AF65-F5344CB8AC3E}">
        <p14:creationId xmlns:p14="http://schemas.microsoft.com/office/powerpoint/2010/main" val="34653820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ea typeface="ＭＳ Ｐゴシック" panose="020B0600070205080204" pitchFamily="34" charset="-128"/>
            </a:endParaRPr>
          </a:p>
        </p:txBody>
      </p:sp>
    </p:spTree>
    <p:extLst>
      <p:ext uri="{BB962C8B-B14F-4D97-AF65-F5344CB8AC3E}">
        <p14:creationId xmlns:p14="http://schemas.microsoft.com/office/powerpoint/2010/main" val="32935288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ea typeface="ＭＳ Ｐゴシック" panose="020B0600070205080204" pitchFamily="34" charset="-128"/>
            </a:endParaRPr>
          </a:p>
        </p:txBody>
      </p:sp>
    </p:spTree>
    <p:extLst>
      <p:ext uri="{BB962C8B-B14F-4D97-AF65-F5344CB8AC3E}">
        <p14:creationId xmlns:p14="http://schemas.microsoft.com/office/powerpoint/2010/main" val="42812277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ea typeface="ＭＳ Ｐゴシック" panose="020B0600070205080204" pitchFamily="34" charset="-128"/>
            </a:endParaRPr>
          </a:p>
        </p:txBody>
      </p:sp>
    </p:spTree>
    <p:extLst>
      <p:ext uri="{BB962C8B-B14F-4D97-AF65-F5344CB8AC3E}">
        <p14:creationId xmlns:p14="http://schemas.microsoft.com/office/powerpoint/2010/main" val="2404601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ea typeface="ＭＳ Ｐゴシック" panose="020B0600070205080204" pitchFamily="34" charset="-128"/>
            </a:endParaRPr>
          </a:p>
        </p:txBody>
      </p:sp>
    </p:spTree>
    <p:extLst>
      <p:ext uri="{BB962C8B-B14F-4D97-AF65-F5344CB8AC3E}">
        <p14:creationId xmlns:p14="http://schemas.microsoft.com/office/powerpoint/2010/main" val="5061807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ea typeface="ＭＳ Ｐゴシック" panose="020B0600070205080204" pitchFamily="34" charset="-128"/>
            </a:endParaRPr>
          </a:p>
        </p:txBody>
      </p:sp>
    </p:spTree>
    <p:extLst>
      <p:ext uri="{BB962C8B-B14F-4D97-AF65-F5344CB8AC3E}">
        <p14:creationId xmlns:p14="http://schemas.microsoft.com/office/powerpoint/2010/main" val="33886849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ea typeface="ＭＳ Ｐゴシック" panose="020B0600070205080204" pitchFamily="34" charset="-128"/>
            </a:endParaRPr>
          </a:p>
        </p:txBody>
      </p:sp>
    </p:spTree>
    <p:extLst>
      <p:ext uri="{BB962C8B-B14F-4D97-AF65-F5344CB8AC3E}">
        <p14:creationId xmlns:p14="http://schemas.microsoft.com/office/powerpoint/2010/main" val="22241430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ea typeface="ＭＳ Ｐゴシック" panose="020B0600070205080204" pitchFamily="34" charset="-128"/>
            </a:endParaRPr>
          </a:p>
        </p:txBody>
      </p:sp>
    </p:spTree>
    <p:extLst>
      <p:ext uri="{BB962C8B-B14F-4D97-AF65-F5344CB8AC3E}">
        <p14:creationId xmlns:p14="http://schemas.microsoft.com/office/powerpoint/2010/main" val="96660481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 Id="rId9"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3.jpe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descr="Title_Slide.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8134" y="254002"/>
            <a:ext cx="8713465" cy="6526752"/>
          </a:xfrm>
          <a:prstGeom prst="rect">
            <a:avLst/>
          </a:prstGeom>
        </p:spPr>
      </p:pic>
      <p:sp>
        <p:nvSpPr>
          <p:cNvPr id="2" name="Title 1"/>
          <p:cNvSpPr>
            <a:spLocks noGrp="1"/>
          </p:cNvSpPr>
          <p:nvPr>
            <p:ph type="ctrTitle"/>
          </p:nvPr>
        </p:nvSpPr>
        <p:spPr>
          <a:xfrm>
            <a:off x="698500" y="2723470"/>
            <a:ext cx="7747000" cy="366254"/>
          </a:xfrm>
        </p:spPr>
        <p:txBody>
          <a:bodyPr anchor="b"/>
          <a:lstStyle>
            <a:lvl1pPr algn="ctr">
              <a:defRPr sz="2800">
                <a:solidFill>
                  <a:schemeClr val="accent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98500" y="3352800"/>
            <a:ext cx="7747000" cy="233910"/>
          </a:xfrm>
        </p:spPr>
        <p:txBody>
          <a:bodyPr/>
          <a:lstStyle>
            <a:lvl1pPr marL="0" indent="0" algn="ctr">
              <a:buNone/>
              <a:defRPr sz="16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Rectangle 3"/>
          <p:cNvSpPr/>
          <p:nvPr/>
        </p:nvSpPr>
        <p:spPr>
          <a:xfrm>
            <a:off x="3482340" y="223521"/>
            <a:ext cx="2125980" cy="985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Rules_Single_A.png"/>
          <p:cNvPicPr>
            <a:picLocks noChangeAspect="1"/>
          </p:cNvPicPr>
          <p:nvPr/>
        </p:nvPicPr>
        <p:blipFill rotWithShape="1">
          <a:blip r:embed="rId3" cstate="print">
            <a:extLst>
              <a:ext uri="{28A0092B-C50C-407E-A947-70E740481C1C}">
                <a14:useLocalDpi xmlns:a14="http://schemas.microsoft.com/office/drawing/2010/main" val="0"/>
              </a:ext>
            </a:extLst>
          </a:blip>
          <a:srcRect r="-76729"/>
          <a:stretch/>
        </p:blipFill>
        <p:spPr>
          <a:xfrm>
            <a:off x="1627124" y="481306"/>
            <a:ext cx="10034016" cy="99113"/>
          </a:xfrm>
          <a:prstGeom prst="rect">
            <a:avLst/>
          </a:prstGeom>
        </p:spPr>
      </p:pic>
      <p:sp>
        <p:nvSpPr>
          <p:cNvPr id="5" name="Rectangle 4"/>
          <p:cNvSpPr/>
          <p:nvPr/>
        </p:nvSpPr>
        <p:spPr>
          <a:xfrm>
            <a:off x="6812287" y="4885107"/>
            <a:ext cx="2080291" cy="1926128"/>
          </a:xfrm>
          <a:custGeom>
            <a:avLst/>
            <a:gdLst>
              <a:gd name="connsiteX0" fmla="*/ 0 w 1973580"/>
              <a:gd name="connsiteY0" fmla="*/ 0 h 1389864"/>
              <a:gd name="connsiteX1" fmla="*/ 1973580 w 1973580"/>
              <a:gd name="connsiteY1" fmla="*/ 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0 h 1389864"/>
              <a:gd name="connsiteX1" fmla="*/ 1935480 w 1973580"/>
              <a:gd name="connsiteY1" fmla="*/ 6096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54731 h 1444595"/>
              <a:gd name="connsiteX1" fmla="*/ 1577340 w 1973580"/>
              <a:gd name="connsiteY1" fmla="*/ 1391 h 1444595"/>
              <a:gd name="connsiteX2" fmla="*/ 1935480 w 1973580"/>
              <a:gd name="connsiteY2" fmla="*/ 115691 h 1444595"/>
              <a:gd name="connsiteX3" fmla="*/ 1973580 w 1973580"/>
              <a:gd name="connsiteY3" fmla="*/ 1444595 h 1444595"/>
              <a:gd name="connsiteX4" fmla="*/ 0 w 1973580"/>
              <a:gd name="connsiteY4" fmla="*/ 1444595 h 1444595"/>
              <a:gd name="connsiteX5" fmla="*/ 0 w 1973580"/>
              <a:gd name="connsiteY5"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0 w 2080291"/>
              <a:gd name="connsiteY6"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60960 w 2080291"/>
              <a:gd name="connsiteY6" fmla="*/ 103009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99060 w 2080291"/>
              <a:gd name="connsiteY6" fmla="*/ 991992 h 1444595"/>
              <a:gd name="connsiteX7" fmla="*/ 0 w 2080291"/>
              <a:gd name="connsiteY7" fmla="*/ 54731 h 144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0291" h="1444595">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udio.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65369" y="5389521"/>
            <a:ext cx="987056" cy="1040948"/>
          </a:xfrm>
          <a:prstGeom prst="rect">
            <a:avLst/>
          </a:prstGeom>
        </p:spPr>
      </p:pic>
      <p:pic>
        <p:nvPicPr>
          <p:cNvPr id="12" name="Picture 11"/>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8674492" y="5121743"/>
            <a:ext cx="275507" cy="710099"/>
          </a:xfrm>
          <a:prstGeom prst="rect">
            <a:avLst/>
          </a:prstGeom>
        </p:spPr>
      </p:pic>
      <p:pic>
        <p:nvPicPr>
          <p:cNvPr id="13" name="Picture 12" descr="Swirl_3.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9688654">
            <a:off x="7441072" y="6393021"/>
            <a:ext cx="386047" cy="285072"/>
          </a:xfrm>
          <a:prstGeom prst="rect">
            <a:avLst/>
          </a:prstGeom>
        </p:spPr>
      </p:pic>
      <p:pic>
        <p:nvPicPr>
          <p:cNvPr id="14" name="Picture 13" descr="Swirl_3.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8073124">
            <a:off x="7908376" y="5449331"/>
            <a:ext cx="591497" cy="245691"/>
          </a:xfrm>
          <a:prstGeom prst="rect">
            <a:avLst/>
          </a:prstGeom>
        </p:spPr>
      </p:pic>
      <p:pic>
        <p:nvPicPr>
          <p:cNvPr id="16" name="Picture 15"/>
          <p:cNvPicPr>
            <a:picLocks noChangeAspect="1"/>
          </p:cNvPicPr>
          <p:nvPr/>
        </p:nvPicPr>
        <p:blipFill rotWithShape="1">
          <a:blip r:embed="rId8" cstate="print">
            <a:extLst>
              <a:ext uri="{28A0092B-C50C-407E-A947-70E740481C1C}">
                <a14:useLocalDpi xmlns:a14="http://schemas.microsoft.com/office/drawing/2010/main" val="0"/>
              </a:ext>
            </a:extLst>
          </a:blip>
          <a:srcRect/>
          <a:stretch/>
        </p:blipFill>
        <p:spPr>
          <a:xfrm>
            <a:off x="7939373" y="5831841"/>
            <a:ext cx="672857" cy="745880"/>
          </a:xfrm>
          <a:prstGeom prst="rect">
            <a:avLst/>
          </a:prstGeom>
        </p:spPr>
      </p:pic>
      <p:sp>
        <p:nvSpPr>
          <p:cNvPr id="6" name="Footer Placeholder 5"/>
          <p:cNvSpPr>
            <a:spLocks noGrp="1"/>
          </p:cNvSpPr>
          <p:nvPr>
            <p:ph type="ftr" sz="quarter" idx="10"/>
          </p:nvPr>
        </p:nvSpPr>
        <p:spPr>
          <a:xfrm>
            <a:off x="1204120" y="6363871"/>
            <a:ext cx="6201666" cy="366183"/>
          </a:xfrm>
        </p:spPr>
        <p:txBody>
          <a:bodyPr/>
          <a:lstStyle>
            <a:lvl1pPr>
              <a:defRPr sz="600"/>
            </a:lvl1pPr>
          </a:lstStyle>
          <a:p>
            <a:r>
              <a:rPr lang="en-US" dirty="0" smtClean="0"/>
              <a:t>© 2019 Cengage. May not be copied, scanned, or duplicated, in whole or in part, except for use as permitted in a license distributed with a certain product or service or otherwise on a password-protected website for classroom use.</a:t>
            </a:r>
            <a:endParaRPr lang="en-US" dirty="0"/>
          </a:p>
        </p:txBody>
      </p:sp>
      <p:pic>
        <p:nvPicPr>
          <p:cNvPr id="9" name="Picture 8"/>
          <p:cNvPicPr>
            <a:picLocks noChangeAspect="1"/>
          </p:cNvPicPr>
          <p:nvPr/>
        </p:nvPicPr>
        <p:blipFill>
          <a:blip r:embed="rId9" cstate="print"/>
          <a:stretch>
            <a:fillRect/>
          </a:stretch>
        </p:blipFill>
        <p:spPr>
          <a:xfrm>
            <a:off x="0" y="6415637"/>
            <a:ext cx="1151034" cy="354164"/>
          </a:xfrm>
          <a:prstGeom prst="rect">
            <a:avLst/>
          </a:prstGeom>
        </p:spPr>
      </p:pic>
    </p:spTree>
    <p:extLst>
      <p:ext uri="{BB962C8B-B14F-4D97-AF65-F5344CB8AC3E}">
        <p14:creationId xmlns:p14="http://schemas.microsoft.com/office/powerpoint/2010/main" val="2594084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41600" y="2233574"/>
            <a:ext cx="6172200" cy="366254"/>
          </a:xfrm>
        </p:spPr>
        <p:txBody>
          <a:bodyPr anchor="ctr"/>
          <a:lstStyle>
            <a:lvl1pPr algn="l">
              <a:defRPr sz="2800" b="0" cap="none" baseline="0">
                <a:solidFill>
                  <a:srgbClr val="055C9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41600" y="2942672"/>
            <a:ext cx="6172200" cy="263149"/>
          </a:xfrm>
        </p:spPr>
        <p:txBody>
          <a:bodyPr anchor="t"/>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pic>
        <p:nvPicPr>
          <p:cNvPr id="6" name="Picture 5" descr="Rules_Single_A.png"/>
          <p:cNvPicPr>
            <a:picLocks noChangeAspect="1"/>
          </p:cNvPicPr>
          <p:nvPr/>
        </p:nvPicPr>
        <p:blipFill rotWithShape="1">
          <a:blip r:embed="rId2" cstate="print">
            <a:extLst>
              <a:ext uri="{28A0092B-C50C-407E-A947-70E740481C1C}">
                <a14:useLocalDpi xmlns:a14="http://schemas.microsoft.com/office/drawing/2010/main" val="0"/>
              </a:ext>
            </a:extLst>
          </a:blip>
          <a:srcRect r="-76729"/>
          <a:stretch/>
        </p:blipFill>
        <p:spPr>
          <a:xfrm>
            <a:off x="1597686" y="6487631"/>
            <a:ext cx="11423745" cy="90835"/>
          </a:xfrm>
          <a:prstGeom prst="rect">
            <a:avLst/>
          </a:prstGeom>
        </p:spPr>
      </p:pic>
      <p:pic>
        <p:nvPicPr>
          <p:cNvPr id="4" name="Picture 3" descr="Audio.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0711" y="361953"/>
            <a:ext cx="1840495" cy="1940983"/>
          </a:xfrm>
          <a:prstGeom prst="rect">
            <a:avLst/>
          </a:prstGeom>
        </p:spPr>
      </p:pic>
      <p:pic>
        <p:nvPicPr>
          <p:cNvPr id="11" name="Picture 10" descr="Swirl_3.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569126">
            <a:off x="1431691" y="1916271"/>
            <a:ext cx="908570" cy="670924"/>
          </a:xfrm>
          <a:prstGeom prst="rect">
            <a:avLst/>
          </a:prstGeom>
        </p:spPr>
      </p:pic>
      <p:pic>
        <p:nvPicPr>
          <p:cNvPr id="12" name="Picture 11" descr="Swirl_2.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3873741" flipH="1">
            <a:off x="218018" y="3551101"/>
            <a:ext cx="795867" cy="833254"/>
          </a:xfrm>
          <a:prstGeom prst="rect">
            <a:avLst/>
          </a:prstGeom>
        </p:spPr>
      </p:pic>
      <p:pic>
        <p:nvPicPr>
          <p:cNvPr id="14" name="Picture 13"/>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879649" y="2604922"/>
            <a:ext cx="1101550" cy="1221098"/>
          </a:xfrm>
          <a:prstGeom prst="rect">
            <a:avLst/>
          </a:prstGeom>
        </p:spPr>
      </p:pic>
      <p:pic>
        <p:nvPicPr>
          <p:cNvPr id="15" name="Picture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40704" y="4534755"/>
            <a:ext cx="596838" cy="795784"/>
          </a:xfrm>
          <a:prstGeom prst="rect">
            <a:avLst/>
          </a:prstGeom>
        </p:spPr>
      </p:pic>
      <p:pic>
        <p:nvPicPr>
          <p:cNvPr id="16" name="Picture 15"/>
          <p:cNvPicPr>
            <a:picLocks noChangeAspect="1"/>
          </p:cNvPicPr>
          <p:nvPr/>
        </p:nvPicPr>
        <p:blipFill rotWithShape="1">
          <a:blip r:embed="rId8" cstate="print">
            <a:extLst>
              <a:ext uri="{28A0092B-C50C-407E-A947-70E740481C1C}">
                <a14:useLocalDpi xmlns:a14="http://schemas.microsoft.com/office/drawing/2010/main" val="0"/>
              </a:ext>
            </a:extLst>
          </a:blip>
          <a:srcRect/>
          <a:stretch/>
        </p:blipFill>
        <p:spPr>
          <a:xfrm>
            <a:off x="737542" y="4804755"/>
            <a:ext cx="252342" cy="650393"/>
          </a:xfrm>
          <a:prstGeom prst="rect">
            <a:avLst/>
          </a:prstGeom>
        </p:spPr>
      </p:pic>
      <p:sp>
        <p:nvSpPr>
          <p:cNvPr id="7" name="Footer Placeholder 6"/>
          <p:cNvSpPr>
            <a:spLocks noGrp="1"/>
          </p:cNvSpPr>
          <p:nvPr>
            <p:ph type="ftr" sz="quarter" idx="10"/>
          </p:nvPr>
        </p:nvSpPr>
        <p:spPr>
          <a:xfrm>
            <a:off x="1597686" y="6578467"/>
            <a:ext cx="6781693" cy="244535"/>
          </a:xfrm>
        </p:spPr>
        <p:txBody>
          <a:bodyPr/>
          <a:lstStyle>
            <a:lvl1pPr>
              <a:defRPr sz="600"/>
            </a:lvl1pPr>
          </a:lstStyle>
          <a:p>
            <a:r>
              <a:rPr lang="en-US" dirty="0" smtClean="0"/>
              <a:t>© 2019 Cengage. May not be copied, scanned, or duplicated, in whole or in part, except for use as permitted in a license distributed with a certain product or service or otherwise on a password-protected website for classroom use.</a:t>
            </a:r>
            <a:endParaRPr lang="en-US" dirty="0"/>
          </a:p>
        </p:txBody>
      </p:sp>
      <p:pic>
        <p:nvPicPr>
          <p:cNvPr id="17" name="Picture 16"/>
          <p:cNvPicPr>
            <a:picLocks noChangeAspect="1"/>
          </p:cNvPicPr>
          <p:nvPr/>
        </p:nvPicPr>
        <p:blipFill>
          <a:blip r:embed="rId9" cstate="print"/>
          <a:stretch>
            <a:fillRect/>
          </a:stretch>
        </p:blipFill>
        <p:spPr>
          <a:xfrm>
            <a:off x="118724" y="6363035"/>
            <a:ext cx="1400289" cy="430858"/>
          </a:xfrm>
          <a:prstGeom prst="rect">
            <a:avLst/>
          </a:prstGeom>
        </p:spPr>
      </p:pic>
    </p:spTree>
    <p:extLst>
      <p:ext uri="{BB962C8B-B14F-4D97-AF65-F5344CB8AC3E}">
        <p14:creationId xmlns:p14="http://schemas.microsoft.com/office/powerpoint/2010/main" val="2706735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1"/>
          <p:cNvSpPr>
            <a:spLocks noGrp="1"/>
          </p:cNvSpPr>
          <p:nvPr>
            <p:ph type="title"/>
          </p:nvPr>
        </p:nvSpPr>
        <p:spPr>
          <a:xfrm>
            <a:off x="762000" y="516444"/>
            <a:ext cx="8026400" cy="287771"/>
          </a:xfrm>
        </p:spPr>
        <p:txBody>
          <a:bodyPr/>
          <a:lstStyle/>
          <a:p>
            <a:r>
              <a:rPr lang="en-US" dirty="0" smtClean="0"/>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448"/>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79668" y="222265"/>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r="-76729"/>
          <a:stretch/>
        </p:blipFill>
        <p:spPr>
          <a:xfrm>
            <a:off x="1597686" y="6487631"/>
            <a:ext cx="11423745" cy="90835"/>
          </a:xfrm>
          <a:prstGeom prst="rect">
            <a:avLst/>
          </a:prstGeom>
        </p:spPr>
      </p:pic>
      <p:sp>
        <p:nvSpPr>
          <p:cNvPr id="2" name="Footer Placeholder 1"/>
          <p:cNvSpPr>
            <a:spLocks noGrp="1"/>
          </p:cNvSpPr>
          <p:nvPr>
            <p:ph type="ftr" sz="quarter" idx="10"/>
          </p:nvPr>
        </p:nvSpPr>
        <p:spPr>
          <a:xfrm>
            <a:off x="1597686" y="6578467"/>
            <a:ext cx="6781693" cy="244535"/>
          </a:xfrm>
        </p:spPr>
        <p:txBody>
          <a:bodyPr/>
          <a:lstStyle>
            <a:lvl1pPr>
              <a:defRPr sz="600"/>
            </a:lvl1pPr>
          </a:lstStyle>
          <a:p>
            <a:r>
              <a:rPr lang="en-US" dirty="0" smtClean="0"/>
              <a:t>© 2019 Cengage. May not be copied, scanned, or duplicated, in whole or in part, except for use as permitted in a license distributed with a certain product or service or otherwise on a password-protected website for classroom use.</a:t>
            </a:r>
            <a:endParaRPr lang="en-US" dirty="0"/>
          </a:p>
        </p:txBody>
      </p:sp>
      <p:pic>
        <p:nvPicPr>
          <p:cNvPr id="5" name="Picture 4"/>
          <p:cNvPicPr>
            <a:picLocks noChangeAspect="1"/>
          </p:cNvPicPr>
          <p:nvPr/>
        </p:nvPicPr>
        <p:blipFill>
          <a:blip r:embed="rId5" cstate="print"/>
          <a:stretch>
            <a:fillRect/>
          </a:stretch>
        </p:blipFill>
        <p:spPr>
          <a:xfrm>
            <a:off x="47181" y="6324600"/>
            <a:ext cx="1439449" cy="442907"/>
          </a:xfrm>
          <a:prstGeom prst="rect">
            <a:avLst/>
          </a:prstGeom>
        </p:spPr>
      </p:pic>
    </p:spTree>
    <p:extLst>
      <p:ext uri="{BB962C8B-B14F-4D97-AF65-F5344CB8AC3E}">
        <p14:creationId xmlns:p14="http://schemas.microsoft.com/office/powerpoint/2010/main" val="402461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410493"/>
            <a:ext cx="8026400" cy="287771"/>
          </a:xfrm>
        </p:spPr>
        <p:txBody>
          <a:bodyPr/>
          <a:lstStyle/>
          <a:p>
            <a:r>
              <a:rPr lang="en-US" smtClean="0"/>
              <a:t>Click to edit Master title style</a:t>
            </a:r>
            <a:endParaRPr lang="en-US" dirty="0"/>
          </a:p>
        </p:txBody>
      </p:sp>
      <p:pic>
        <p:nvPicPr>
          <p:cNvPr id="8" name="Picture 7"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448"/>
          <a:stretch/>
        </p:blipFill>
        <p:spPr>
          <a:xfrm>
            <a:off x="215900" y="948267"/>
            <a:ext cx="8586216" cy="44704"/>
          </a:xfrm>
          <a:prstGeom prst="rect">
            <a:avLst/>
          </a:prstGeom>
        </p:spPr>
      </p:pic>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79668" y="222265"/>
            <a:ext cx="628992" cy="697255"/>
          </a:xfrm>
          <a:prstGeom prst="rect">
            <a:avLst/>
          </a:prstGeom>
        </p:spPr>
      </p:pic>
      <p:pic>
        <p:nvPicPr>
          <p:cNvPr id="22" name="Picture 21"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r="-76729"/>
          <a:stretch/>
        </p:blipFill>
        <p:spPr>
          <a:xfrm>
            <a:off x="1597686" y="6487631"/>
            <a:ext cx="11423745" cy="90835"/>
          </a:xfrm>
          <a:prstGeom prst="rect">
            <a:avLst/>
          </a:prstGeom>
        </p:spPr>
      </p:pic>
      <p:sp>
        <p:nvSpPr>
          <p:cNvPr id="3" name="Footer Placeholder 2"/>
          <p:cNvSpPr>
            <a:spLocks noGrp="1"/>
          </p:cNvSpPr>
          <p:nvPr>
            <p:ph type="ftr" sz="quarter" idx="10"/>
          </p:nvPr>
        </p:nvSpPr>
        <p:spPr>
          <a:xfrm>
            <a:off x="1597686" y="6578467"/>
            <a:ext cx="6781693" cy="244535"/>
          </a:xfrm>
        </p:spPr>
        <p:txBody>
          <a:bodyPr/>
          <a:lstStyle>
            <a:lvl1pPr>
              <a:defRPr sz="600"/>
            </a:lvl1pPr>
          </a:lstStyle>
          <a:p>
            <a:r>
              <a:rPr lang="en-US" dirty="0" smtClean="0"/>
              <a:t>© 2019 Cengage. May not be copied, scanned, or duplicated, in whole or in part, except for use as permitted in a license distributed with a certain product or service or otherwise on a password-protected website for classroom use.</a:t>
            </a:r>
            <a:endParaRPr lang="en-US" dirty="0"/>
          </a:p>
        </p:txBody>
      </p:sp>
      <p:pic>
        <p:nvPicPr>
          <p:cNvPr id="9" name="Picture 8"/>
          <p:cNvPicPr>
            <a:picLocks noChangeAspect="1"/>
          </p:cNvPicPr>
          <p:nvPr/>
        </p:nvPicPr>
        <p:blipFill>
          <a:blip r:embed="rId5" cstate="print"/>
          <a:stretch>
            <a:fillRect/>
          </a:stretch>
        </p:blipFill>
        <p:spPr>
          <a:xfrm>
            <a:off x="60488" y="6305980"/>
            <a:ext cx="1403024" cy="431699"/>
          </a:xfrm>
          <a:prstGeom prst="rect">
            <a:avLst/>
          </a:prstGeom>
        </p:spPr>
      </p:pic>
    </p:spTree>
    <p:extLst>
      <p:ext uri="{BB962C8B-B14F-4D97-AF65-F5344CB8AC3E}">
        <p14:creationId xmlns:p14="http://schemas.microsoft.com/office/powerpoint/2010/main" val="1336393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dirty="0" smtClean="0"/>
              <a:t>©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647033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3" name="Rectangle 2"/>
          <p:cNvSpPr/>
          <p:nvPr/>
        </p:nvSpPr>
        <p:spPr>
          <a:xfrm flipV="1">
            <a:off x="0" y="4137025"/>
            <a:ext cx="9144000" cy="4603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307" dirty="0">
              <a:latin typeface="Calibri" pitchFamily="34" charset="0"/>
            </a:endParaRPr>
          </a:p>
        </p:txBody>
      </p:sp>
      <p:sp useBgFill="1">
        <p:nvSpPr>
          <p:cNvPr id="4" name="Rounded Rectangle 3"/>
          <p:cNvSpPr/>
          <p:nvPr/>
        </p:nvSpPr>
        <p:spPr bwMode="white">
          <a:xfrm>
            <a:off x="5410202" y="3962404"/>
            <a:ext cx="3063875" cy="26988"/>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307" dirty="0">
              <a:latin typeface="Calibri" pitchFamily="34" charset="0"/>
            </a:endParaRPr>
          </a:p>
        </p:txBody>
      </p:sp>
      <p:sp useBgFill="1">
        <p:nvSpPr>
          <p:cNvPr id="5" name="Rounded Rectangle 4"/>
          <p:cNvSpPr/>
          <p:nvPr/>
        </p:nvSpPr>
        <p:spPr bwMode="white">
          <a:xfrm>
            <a:off x="7377113" y="4060828"/>
            <a:ext cx="1600200" cy="36513"/>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307" dirty="0">
              <a:latin typeface="Calibri" pitchFamily="34" charset="0"/>
            </a:endParaRPr>
          </a:p>
        </p:txBody>
      </p:sp>
      <p:sp>
        <p:nvSpPr>
          <p:cNvPr id="6" name="Rectangle 5"/>
          <p:cNvSpPr/>
          <p:nvPr/>
        </p:nvSpPr>
        <p:spPr>
          <a:xfrm>
            <a:off x="0" y="3962404"/>
            <a:ext cx="9144000" cy="244475"/>
          </a:xfrm>
          <a:prstGeom prst="rect">
            <a:avLst/>
          </a:prstGeom>
          <a:solidFill>
            <a:schemeClr val="accent6">
              <a:lumMod val="40000"/>
              <a:lumOff val="60000"/>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307" dirty="0">
              <a:latin typeface="Calibri" pitchFamily="34" charset="0"/>
            </a:endParaRPr>
          </a:p>
        </p:txBody>
      </p:sp>
      <p:sp>
        <p:nvSpPr>
          <p:cNvPr id="7" name="Rectangle 6"/>
          <p:cNvSpPr/>
          <p:nvPr/>
        </p:nvSpPr>
        <p:spPr>
          <a:xfrm>
            <a:off x="0" y="3970338"/>
            <a:ext cx="9144000" cy="141287"/>
          </a:xfrm>
          <a:prstGeom prst="rect">
            <a:avLst/>
          </a:prstGeom>
          <a:solidFill>
            <a:srgbClr val="00206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307" dirty="0">
              <a:latin typeface="Calibri" pitchFamily="34" charset="0"/>
            </a:endParaRPr>
          </a:p>
        </p:txBody>
      </p:sp>
      <p:sp>
        <p:nvSpPr>
          <p:cNvPr id="8" name="Rectangle 7"/>
          <p:cNvSpPr/>
          <p:nvPr userDrawn="1"/>
        </p:nvSpPr>
        <p:spPr>
          <a:xfrm>
            <a:off x="0" y="4"/>
            <a:ext cx="9144000" cy="3970338"/>
          </a:xfrm>
          <a:prstGeom prst="rect">
            <a:avLst/>
          </a:prstGeom>
          <a:solidFill>
            <a:schemeClr val="accent4">
              <a:lumMod val="7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307" dirty="0">
              <a:latin typeface="Calibri" pitchFamily="34" charset="0"/>
            </a:endParaRPr>
          </a:p>
        </p:txBody>
      </p:sp>
      <p:sp>
        <p:nvSpPr>
          <p:cNvPr id="9" name="Subtitle 8"/>
          <p:cNvSpPr>
            <a:spLocks noGrp="1"/>
          </p:cNvSpPr>
          <p:nvPr>
            <p:ph type="subTitle" idx="1"/>
          </p:nvPr>
        </p:nvSpPr>
        <p:spPr>
          <a:xfrm>
            <a:off x="1584293" y="4724400"/>
            <a:ext cx="6324600" cy="1295400"/>
          </a:xfrm>
        </p:spPr>
        <p:txBody>
          <a:bodyPr>
            <a:noAutofit/>
          </a:bodyPr>
          <a:lstStyle>
            <a:lvl1pPr marL="59739" indent="0" algn="ctr">
              <a:buNone/>
              <a:defRPr sz="3200">
                <a:solidFill>
                  <a:schemeClr val="accent3">
                    <a:lumMod val="75000"/>
                  </a:schemeClr>
                </a:solidFill>
              </a:defRPr>
            </a:lvl1pPr>
            <a:lvl2pPr marL="426705" indent="0" algn="ctr">
              <a:buNone/>
            </a:lvl2pPr>
            <a:lvl3pPr marL="853410" indent="0" algn="ctr">
              <a:buNone/>
            </a:lvl3pPr>
            <a:lvl4pPr marL="1280114" indent="0" algn="ctr">
              <a:buNone/>
            </a:lvl4pPr>
            <a:lvl5pPr marL="1706819" indent="0" algn="ctr">
              <a:buNone/>
            </a:lvl5pPr>
            <a:lvl6pPr marL="2133524" indent="0" algn="ctr">
              <a:buNone/>
            </a:lvl6pPr>
            <a:lvl7pPr marL="2560229" indent="0" algn="ctr">
              <a:buNone/>
            </a:lvl7pPr>
            <a:lvl8pPr marL="2986933" indent="0" algn="ctr">
              <a:buNone/>
            </a:lvl8pPr>
            <a:lvl9pPr marL="3413638" indent="0" algn="ctr">
              <a:buNone/>
            </a:lvl9pPr>
          </a:lstStyle>
          <a:p>
            <a:r>
              <a:rPr lang="en-US" dirty="0" smtClean="0"/>
              <a:t>Click to edit Master subtitle style</a:t>
            </a:r>
            <a:endParaRPr lang="en-US" dirty="0"/>
          </a:p>
        </p:txBody>
      </p:sp>
      <p:pic>
        <p:nvPicPr>
          <p:cNvPr id="1026" name="Picture 2"/>
          <p:cNvPicPr>
            <a:picLocks noChangeAspect="1" noChangeArrowheads="1"/>
          </p:cNvPicPr>
          <p:nvPr userDrawn="1"/>
        </p:nvPicPr>
        <p:blipFill>
          <a:blip r:embed="rId2" cstate="print"/>
          <a:srcRect/>
          <a:stretch>
            <a:fillRect/>
          </a:stretch>
        </p:blipFill>
        <p:spPr bwMode="auto">
          <a:xfrm>
            <a:off x="3200400" y="163289"/>
            <a:ext cx="2667000" cy="3688497"/>
          </a:xfrm>
          <a:prstGeom prst="rect">
            <a:avLst/>
          </a:prstGeom>
          <a:noFill/>
          <a:ln w="9525">
            <a:noFill/>
            <a:miter lim="800000"/>
            <a:headEnd/>
            <a:tailEnd/>
          </a:ln>
        </p:spPr>
      </p:pic>
    </p:spTree>
    <p:extLst>
      <p:ext uri="{BB962C8B-B14F-4D97-AF65-F5344CB8AC3E}">
        <p14:creationId xmlns:p14="http://schemas.microsoft.com/office/powerpoint/2010/main" val="2960804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779787"/>
            <a:ext cx="8382000" cy="418576"/>
          </a:xfrm>
        </p:spPr>
        <p:txBody>
          <a:bodyPr/>
          <a:lstStyle>
            <a:lvl1pPr>
              <a:defRPr sz="3200" b="0" i="0" cap="none" baseline="0">
                <a:solidFill>
                  <a:schemeClr val="accent3">
                    <a:lumMod val="75000"/>
                  </a:schemeClr>
                </a:solidFill>
              </a:defRPr>
            </a:lvl1pPr>
          </a:lstStyle>
          <a:p>
            <a:r>
              <a:rPr lang="en-US" dirty="0" smtClean="0"/>
              <a:t>Click to edit Master title style</a:t>
            </a:r>
            <a:endParaRPr lang="en-US" dirty="0"/>
          </a:p>
        </p:txBody>
      </p:sp>
      <p:sp>
        <p:nvSpPr>
          <p:cNvPr id="5" name="Content Placeholder 4"/>
          <p:cNvSpPr>
            <a:spLocks noGrp="1"/>
          </p:cNvSpPr>
          <p:nvPr>
            <p:ph sz="quarter" idx="2"/>
          </p:nvPr>
        </p:nvSpPr>
        <p:spPr>
          <a:xfrm>
            <a:off x="381000" y="1828800"/>
            <a:ext cx="4041648" cy="1526508"/>
          </a:xfrm>
        </p:spPr>
        <p:txBody>
          <a:bodyPr/>
          <a:lstStyle>
            <a:lvl1pPr>
              <a:defRPr sz="2400"/>
            </a:lvl1pPr>
            <a:lvl2pPr>
              <a:defRPr sz="1867"/>
            </a:lvl2pPr>
            <a:lvl3pPr>
              <a:defRPr sz="1680"/>
            </a:lvl3pPr>
            <a:lvl4pPr>
              <a:defRPr sz="1493"/>
            </a:lvl4pPr>
            <a:lvl5pPr>
              <a:defRPr sz="1493"/>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4"/>
          </p:nvPr>
        </p:nvSpPr>
        <p:spPr>
          <a:xfrm>
            <a:off x="4718312" y="1828800"/>
            <a:ext cx="4041775" cy="1526508"/>
          </a:xfrm>
        </p:spPr>
        <p:txBody>
          <a:bodyPr/>
          <a:lstStyle>
            <a:lvl1pPr>
              <a:defRPr sz="2400"/>
            </a:lvl1pPr>
            <a:lvl2pPr>
              <a:defRPr sz="1867"/>
            </a:lvl2pPr>
            <a:lvl3pPr>
              <a:defRPr sz="1680"/>
            </a:lvl3pPr>
            <a:lvl4pPr>
              <a:defRPr sz="1493"/>
            </a:lvl4pPr>
            <a:lvl5pPr>
              <a:defRPr sz="1493"/>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12076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3" name="Rectangle 2"/>
          <p:cNvSpPr/>
          <p:nvPr/>
        </p:nvSpPr>
        <p:spPr>
          <a:xfrm flipV="1">
            <a:off x="0" y="4137025"/>
            <a:ext cx="9144000" cy="4603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307" dirty="0">
              <a:latin typeface="Calibri" pitchFamily="34" charset="0"/>
            </a:endParaRPr>
          </a:p>
        </p:txBody>
      </p:sp>
      <p:sp useBgFill="1">
        <p:nvSpPr>
          <p:cNvPr id="4" name="Rounded Rectangle 3"/>
          <p:cNvSpPr/>
          <p:nvPr/>
        </p:nvSpPr>
        <p:spPr bwMode="white">
          <a:xfrm>
            <a:off x="5410202" y="3962406"/>
            <a:ext cx="3063875" cy="26988"/>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307" dirty="0">
              <a:latin typeface="Calibri" pitchFamily="34" charset="0"/>
            </a:endParaRPr>
          </a:p>
        </p:txBody>
      </p:sp>
      <p:sp useBgFill="1">
        <p:nvSpPr>
          <p:cNvPr id="5" name="Rounded Rectangle 4"/>
          <p:cNvSpPr/>
          <p:nvPr/>
        </p:nvSpPr>
        <p:spPr bwMode="white">
          <a:xfrm>
            <a:off x="7377113" y="4060828"/>
            <a:ext cx="1600200" cy="36513"/>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307" dirty="0">
              <a:latin typeface="Calibri" pitchFamily="34" charset="0"/>
            </a:endParaRPr>
          </a:p>
        </p:txBody>
      </p:sp>
      <p:sp>
        <p:nvSpPr>
          <p:cNvPr id="6" name="Rectangle 5"/>
          <p:cNvSpPr/>
          <p:nvPr/>
        </p:nvSpPr>
        <p:spPr>
          <a:xfrm>
            <a:off x="0" y="3962406"/>
            <a:ext cx="9144000" cy="244475"/>
          </a:xfrm>
          <a:prstGeom prst="rect">
            <a:avLst/>
          </a:prstGeom>
          <a:solidFill>
            <a:schemeClr val="accent6">
              <a:lumMod val="40000"/>
              <a:lumOff val="60000"/>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307" dirty="0">
              <a:latin typeface="Calibri" pitchFamily="34" charset="0"/>
            </a:endParaRPr>
          </a:p>
        </p:txBody>
      </p:sp>
      <p:sp>
        <p:nvSpPr>
          <p:cNvPr id="7" name="Rectangle 6"/>
          <p:cNvSpPr/>
          <p:nvPr/>
        </p:nvSpPr>
        <p:spPr>
          <a:xfrm>
            <a:off x="0" y="3970338"/>
            <a:ext cx="9144000" cy="141287"/>
          </a:xfrm>
          <a:prstGeom prst="rect">
            <a:avLst/>
          </a:prstGeom>
          <a:solidFill>
            <a:srgbClr val="00206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307" dirty="0">
              <a:latin typeface="Calibri" pitchFamily="34" charset="0"/>
            </a:endParaRPr>
          </a:p>
        </p:txBody>
      </p:sp>
      <p:sp>
        <p:nvSpPr>
          <p:cNvPr id="8" name="Rectangle 7"/>
          <p:cNvSpPr/>
          <p:nvPr userDrawn="1"/>
        </p:nvSpPr>
        <p:spPr>
          <a:xfrm>
            <a:off x="0" y="6"/>
            <a:ext cx="9144000" cy="3970338"/>
          </a:xfrm>
          <a:prstGeom prst="rect">
            <a:avLst/>
          </a:prstGeom>
          <a:solidFill>
            <a:schemeClr val="accent4">
              <a:lumMod val="7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307" dirty="0">
              <a:latin typeface="Calibri" pitchFamily="34" charset="0"/>
            </a:endParaRPr>
          </a:p>
        </p:txBody>
      </p:sp>
      <p:sp>
        <p:nvSpPr>
          <p:cNvPr id="9" name="Subtitle 8"/>
          <p:cNvSpPr>
            <a:spLocks noGrp="1"/>
          </p:cNvSpPr>
          <p:nvPr>
            <p:ph type="subTitle" idx="1"/>
          </p:nvPr>
        </p:nvSpPr>
        <p:spPr>
          <a:xfrm>
            <a:off x="1584293" y="4724400"/>
            <a:ext cx="6324600" cy="1295400"/>
          </a:xfrm>
        </p:spPr>
        <p:txBody>
          <a:bodyPr>
            <a:noAutofit/>
          </a:bodyPr>
          <a:lstStyle>
            <a:lvl1pPr marL="59739" indent="0" algn="ctr">
              <a:buNone/>
              <a:defRPr sz="3200">
                <a:solidFill>
                  <a:schemeClr val="accent3">
                    <a:lumMod val="75000"/>
                  </a:schemeClr>
                </a:solidFill>
              </a:defRPr>
            </a:lvl1pPr>
            <a:lvl2pPr marL="426705" indent="0" algn="ctr">
              <a:buNone/>
            </a:lvl2pPr>
            <a:lvl3pPr marL="853410" indent="0" algn="ctr">
              <a:buNone/>
            </a:lvl3pPr>
            <a:lvl4pPr marL="1280114" indent="0" algn="ctr">
              <a:buNone/>
            </a:lvl4pPr>
            <a:lvl5pPr marL="1706819" indent="0" algn="ctr">
              <a:buNone/>
            </a:lvl5pPr>
            <a:lvl6pPr marL="2133524" indent="0" algn="ctr">
              <a:buNone/>
            </a:lvl6pPr>
            <a:lvl7pPr marL="2560229" indent="0" algn="ctr">
              <a:buNone/>
            </a:lvl7pPr>
            <a:lvl8pPr marL="2986933" indent="0" algn="ctr">
              <a:buNone/>
            </a:lvl8pPr>
            <a:lvl9pPr marL="3413638" indent="0" algn="ctr">
              <a:buNone/>
            </a:lvl9pPr>
          </a:lstStyle>
          <a:p>
            <a:r>
              <a:rPr lang="en-US" dirty="0" smtClean="0"/>
              <a:t>Click to edit Master subtitle style</a:t>
            </a:r>
            <a:endParaRPr lang="en-US" dirty="0"/>
          </a:p>
        </p:txBody>
      </p:sp>
      <p:pic>
        <p:nvPicPr>
          <p:cNvPr id="1026" name="Picture 2"/>
          <p:cNvPicPr>
            <a:picLocks noChangeAspect="1" noChangeArrowheads="1"/>
          </p:cNvPicPr>
          <p:nvPr userDrawn="1"/>
        </p:nvPicPr>
        <p:blipFill>
          <a:blip r:embed="rId2" cstate="print"/>
          <a:srcRect/>
          <a:stretch>
            <a:fillRect/>
          </a:stretch>
        </p:blipFill>
        <p:spPr bwMode="auto">
          <a:xfrm>
            <a:off x="3200400" y="163291"/>
            <a:ext cx="2667000" cy="3688497"/>
          </a:xfrm>
          <a:prstGeom prst="rect">
            <a:avLst/>
          </a:prstGeom>
          <a:noFill/>
          <a:ln w="9525">
            <a:noFill/>
            <a:miter lim="800000"/>
            <a:headEnd/>
            <a:tailEnd/>
          </a:ln>
        </p:spPr>
      </p:pic>
    </p:spTree>
    <p:extLst>
      <p:ext uri="{BB962C8B-B14F-4D97-AF65-F5344CB8AC3E}">
        <p14:creationId xmlns:p14="http://schemas.microsoft.com/office/powerpoint/2010/main" val="2960804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3_Title Slide">
    <p:spTree>
      <p:nvGrpSpPr>
        <p:cNvPr id="1" name=""/>
        <p:cNvGrpSpPr/>
        <p:nvPr/>
      </p:nvGrpSpPr>
      <p:grpSpPr>
        <a:xfrm>
          <a:off x="0" y="0"/>
          <a:ext cx="0" cy="0"/>
          <a:chOff x="0" y="0"/>
          <a:chExt cx="0" cy="0"/>
        </a:xfrm>
      </p:grpSpPr>
      <p:sp>
        <p:nvSpPr>
          <p:cNvPr id="3" name="Rectangle 2"/>
          <p:cNvSpPr/>
          <p:nvPr/>
        </p:nvSpPr>
        <p:spPr>
          <a:xfrm flipV="1">
            <a:off x="0" y="4137025"/>
            <a:ext cx="9144000" cy="4603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307" dirty="0">
              <a:latin typeface="Calibri" panose="020F0502020204030204" pitchFamily="34" charset="0"/>
            </a:endParaRPr>
          </a:p>
        </p:txBody>
      </p:sp>
      <p:sp useBgFill="1">
        <p:nvSpPr>
          <p:cNvPr id="4" name="Rounded Rectangle 3"/>
          <p:cNvSpPr/>
          <p:nvPr/>
        </p:nvSpPr>
        <p:spPr bwMode="white">
          <a:xfrm>
            <a:off x="5410202" y="3962402"/>
            <a:ext cx="3063875" cy="26988"/>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307" dirty="0">
              <a:latin typeface="Calibri" panose="020F0502020204030204" pitchFamily="34" charset="0"/>
            </a:endParaRPr>
          </a:p>
        </p:txBody>
      </p:sp>
      <p:sp useBgFill="1">
        <p:nvSpPr>
          <p:cNvPr id="5" name="Rounded Rectangle 4"/>
          <p:cNvSpPr/>
          <p:nvPr/>
        </p:nvSpPr>
        <p:spPr bwMode="white">
          <a:xfrm>
            <a:off x="7377113" y="4060827"/>
            <a:ext cx="1600200" cy="36513"/>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307" dirty="0">
              <a:latin typeface="Calibri" panose="020F0502020204030204" pitchFamily="34" charset="0"/>
            </a:endParaRPr>
          </a:p>
        </p:txBody>
      </p:sp>
      <p:sp>
        <p:nvSpPr>
          <p:cNvPr id="6" name="Rectangle 5"/>
          <p:cNvSpPr/>
          <p:nvPr/>
        </p:nvSpPr>
        <p:spPr>
          <a:xfrm>
            <a:off x="0" y="3962402"/>
            <a:ext cx="9144000" cy="244475"/>
          </a:xfrm>
          <a:prstGeom prst="rect">
            <a:avLst/>
          </a:prstGeom>
          <a:solidFill>
            <a:schemeClr val="accent6">
              <a:lumMod val="40000"/>
              <a:lumOff val="60000"/>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307" dirty="0">
              <a:latin typeface="Calibri" panose="020F0502020204030204" pitchFamily="34" charset="0"/>
            </a:endParaRPr>
          </a:p>
        </p:txBody>
      </p:sp>
      <p:sp>
        <p:nvSpPr>
          <p:cNvPr id="7" name="Rectangle 6"/>
          <p:cNvSpPr/>
          <p:nvPr/>
        </p:nvSpPr>
        <p:spPr>
          <a:xfrm>
            <a:off x="0" y="3970338"/>
            <a:ext cx="9144000" cy="141287"/>
          </a:xfrm>
          <a:prstGeom prst="rect">
            <a:avLst/>
          </a:prstGeom>
          <a:solidFill>
            <a:srgbClr val="00206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307" dirty="0">
              <a:latin typeface="Calibri" panose="020F0502020204030204" pitchFamily="34" charset="0"/>
            </a:endParaRPr>
          </a:p>
        </p:txBody>
      </p:sp>
      <p:sp>
        <p:nvSpPr>
          <p:cNvPr id="8" name="Rectangle 7"/>
          <p:cNvSpPr/>
          <p:nvPr userDrawn="1"/>
        </p:nvSpPr>
        <p:spPr>
          <a:xfrm>
            <a:off x="0" y="2"/>
            <a:ext cx="9144000" cy="3970338"/>
          </a:xfrm>
          <a:prstGeom prst="rect">
            <a:avLst/>
          </a:prstGeom>
          <a:solidFill>
            <a:schemeClr val="accent4">
              <a:lumMod val="7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307" dirty="0">
              <a:latin typeface="Calibri" panose="020F0502020204030204" pitchFamily="34" charset="0"/>
            </a:endParaRPr>
          </a:p>
        </p:txBody>
      </p:sp>
      <p:sp>
        <p:nvSpPr>
          <p:cNvPr id="9" name="Subtitle 8"/>
          <p:cNvSpPr>
            <a:spLocks noGrp="1"/>
          </p:cNvSpPr>
          <p:nvPr>
            <p:ph type="subTitle" idx="1"/>
          </p:nvPr>
        </p:nvSpPr>
        <p:spPr>
          <a:xfrm>
            <a:off x="1584293" y="4724400"/>
            <a:ext cx="6324600" cy="1295400"/>
          </a:xfrm>
        </p:spPr>
        <p:txBody>
          <a:bodyPr>
            <a:noAutofit/>
          </a:bodyPr>
          <a:lstStyle>
            <a:lvl1pPr marL="59739" indent="0" algn="ctr">
              <a:buNone/>
              <a:defRPr sz="3200">
                <a:solidFill>
                  <a:schemeClr val="accent3">
                    <a:lumMod val="75000"/>
                  </a:schemeClr>
                </a:solidFill>
              </a:defRPr>
            </a:lvl1pPr>
            <a:lvl2pPr marL="426705" indent="0" algn="ctr">
              <a:buNone/>
            </a:lvl2pPr>
            <a:lvl3pPr marL="853410" indent="0" algn="ctr">
              <a:buNone/>
            </a:lvl3pPr>
            <a:lvl4pPr marL="1280114" indent="0" algn="ctr">
              <a:buNone/>
            </a:lvl4pPr>
            <a:lvl5pPr marL="1706819" indent="0" algn="ctr">
              <a:buNone/>
            </a:lvl5pPr>
            <a:lvl6pPr marL="2133524" indent="0" algn="ctr">
              <a:buNone/>
            </a:lvl6pPr>
            <a:lvl7pPr marL="2560229" indent="0" algn="ctr">
              <a:buNone/>
            </a:lvl7pPr>
            <a:lvl8pPr marL="2986933" indent="0" algn="ctr">
              <a:buNone/>
            </a:lvl8pPr>
            <a:lvl9pPr marL="3413638" indent="0" algn="ctr">
              <a:buNone/>
            </a:lvl9pPr>
          </a:lstStyle>
          <a:p>
            <a:r>
              <a:rPr lang="en-US" dirty="0" smtClean="0"/>
              <a:t>Click to edit Master subtitle style</a:t>
            </a:r>
            <a:endParaRPr lang="en-US" dirty="0"/>
          </a:p>
        </p:txBody>
      </p:sp>
      <p:pic>
        <p:nvPicPr>
          <p:cNvPr id="1026" name="Picture 2"/>
          <p:cNvPicPr>
            <a:picLocks noChangeAspect="1" noChangeArrowheads="1"/>
          </p:cNvPicPr>
          <p:nvPr userDrawn="1"/>
        </p:nvPicPr>
        <p:blipFill>
          <a:blip r:embed="rId2" cstate="print"/>
          <a:srcRect/>
          <a:stretch>
            <a:fillRect/>
          </a:stretch>
        </p:blipFill>
        <p:spPr bwMode="auto">
          <a:xfrm>
            <a:off x="3200400" y="163287"/>
            <a:ext cx="2667000" cy="3688497"/>
          </a:xfrm>
          <a:prstGeom prst="rect">
            <a:avLst/>
          </a:prstGeom>
          <a:noFill/>
          <a:ln w="9525">
            <a:noFill/>
            <a:miter lim="800000"/>
            <a:headEnd/>
            <a:tailEnd/>
          </a:ln>
        </p:spPr>
      </p:pic>
    </p:spTree>
    <p:extLst>
      <p:ext uri="{BB962C8B-B14F-4D97-AF65-F5344CB8AC3E}">
        <p14:creationId xmlns:p14="http://schemas.microsoft.com/office/powerpoint/2010/main" val="2960804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65125" y="1538819"/>
            <a:ext cx="8415338" cy="1411156"/>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5"/>
          <p:cNvSpPr txBox="1">
            <a:spLocks/>
          </p:cNvSpPr>
          <p:nvPr/>
        </p:nvSpPr>
        <p:spPr>
          <a:xfrm>
            <a:off x="8382578" y="6513744"/>
            <a:ext cx="306494" cy="215444"/>
          </a:xfrm>
          <a:prstGeom prst="rect">
            <a:avLst/>
          </a:prstGeom>
        </p:spPr>
        <p:txBody>
          <a:bodyPr vert="horz" wrap="none" lIns="91440" tIns="45720" rIns="91440" bIns="45720" rtlCol="0" anchor="ctr">
            <a:spAutoFit/>
          </a:bodyP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8B40067-BD2A-418A-98BB-08A98047DC47}" type="slidenum">
              <a:rPr kumimoji="0" lang="en-US" sz="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2" name="Title Placeholder 1"/>
          <p:cNvSpPr>
            <a:spLocks noGrp="1"/>
          </p:cNvSpPr>
          <p:nvPr>
            <p:ph type="title"/>
          </p:nvPr>
        </p:nvSpPr>
        <p:spPr>
          <a:xfrm>
            <a:off x="365125" y="485019"/>
            <a:ext cx="8415338" cy="287771"/>
          </a:xfrm>
          <a:prstGeom prst="rect">
            <a:avLst/>
          </a:prstGeom>
        </p:spPr>
        <p:txBody>
          <a:bodyPr vert="horz" wrap="square" lIns="0" tIns="0" rIns="0" bIns="0" rtlCol="0" anchor="ctr">
            <a:spAutoFit/>
          </a:bodyPr>
          <a:lstStyle/>
          <a:p>
            <a:r>
              <a:rPr lang="en-US" dirty="0" smtClean="0"/>
              <a:t>Click to edit Master title style</a:t>
            </a:r>
            <a:endParaRPr lang="en-US" dirty="0"/>
          </a:p>
        </p:txBody>
      </p:sp>
      <p:sp>
        <p:nvSpPr>
          <p:cNvPr id="4" name="Footer Placeholder 3"/>
          <p:cNvSpPr>
            <a:spLocks noGrp="1"/>
          </p:cNvSpPr>
          <p:nvPr>
            <p:ph type="ftr" sz="quarter" idx="3"/>
          </p:nvPr>
        </p:nvSpPr>
        <p:spPr>
          <a:xfrm>
            <a:off x="365130" y="6611009"/>
            <a:ext cx="8014247" cy="211991"/>
          </a:xfrm>
          <a:prstGeom prst="rect">
            <a:avLst/>
          </a:prstGeom>
        </p:spPr>
        <p:txBody>
          <a:bodyPr vert="horz" lIns="91440" tIns="45720" rIns="91440" bIns="45720" rtlCol="0" anchor="ctr"/>
          <a:lstStyle>
            <a:lvl1pPr algn="ctr">
              <a:defRPr sz="600">
                <a:solidFill>
                  <a:schemeClr val="tx1">
                    <a:tint val="75000"/>
                  </a:schemeClr>
                </a:solidFill>
                <a:latin typeface="Calibri" pitchFamily="34" charset="0"/>
              </a:defRPr>
            </a:lvl1pPr>
          </a:lstStyle>
          <a:p>
            <a:r>
              <a:rPr lang="en-US" dirty="0" smtClean="0"/>
              <a:t>© 2019 Cengage. May not be copied, scanned, or duplicated, in whole or in part, except for use as permitted in a license distributed with a certain product or service or otherwise on a password-protected website for classroom use.</a:t>
            </a:r>
            <a:endParaRPr lang="en-US" dirty="0"/>
          </a:p>
        </p:txBody>
      </p:sp>
      <p:sp>
        <p:nvSpPr>
          <p:cNvPr id="6" name="Rectangle 5"/>
          <p:cNvSpPr/>
          <p:nvPr userDrawn="1"/>
        </p:nvSpPr>
        <p:spPr>
          <a:xfrm>
            <a:off x="0" y="0"/>
            <a:ext cx="9144000" cy="381000"/>
          </a:xfrm>
          <a:prstGeom prst="rect">
            <a:avLst/>
          </a:prstGeom>
          <a:solidFill>
            <a:srgbClr val="0070C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307" dirty="0">
              <a:latin typeface="Calibri" pitchFamily="34" charset="0"/>
            </a:endParaRPr>
          </a:p>
        </p:txBody>
      </p:sp>
      <p:sp>
        <p:nvSpPr>
          <p:cNvPr id="8" name="Rectangle 7"/>
          <p:cNvSpPr/>
          <p:nvPr userDrawn="1"/>
        </p:nvSpPr>
        <p:spPr>
          <a:xfrm>
            <a:off x="0" y="7941"/>
            <a:ext cx="9144000" cy="220662"/>
          </a:xfrm>
          <a:prstGeom prst="rect">
            <a:avLst/>
          </a:prstGeom>
          <a:solidFill>
            <a:srgbClr val="00206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307" dirty="0">
              <a:latin typeface="Calibri" pitchFamily="34" charset="0"/>
            </a:endParaRPr>
          </a:p>
        </p:txBody>
      </p:sp>
      <p:sp>
        <p:nvSpPr>
          <p:cNvPr id="9" name="Rectangle 8"/>
          <p:cNvSpPr/>
          <p:nvPr userDrawn="1"/>
        </p:nvSpPr>
        <p:spPr>
          <a:xfrm>
            <a:off x="0" y="381000"/>
            <a:ext cx="9144000" cy="58738"/>
          </a:xfrm>
          <a:prstGeom prst="rect">
            <a:avLst/>
          </a:prstGeom>
          <a:solidFill>
            <a:schemeClr val="accent6">
              <a:lumMod val="40000"/>
              <a:lumOff val="60000"/>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307" dirty="0">
              <a:latin typeface="Calibri" pitchFamily="34" charset="0"/>
            </a:endParaRPr>
          </a:p>
        </p:txBody>
      </p:sp>
    </p:spTree>
    <p:extLst>
      <p:ext uri="{BB962C8B-B14F-4D97-AF65-F5344CB8AC3E}">
        <p14:creationId xmlns:p14="http://schemas.microsoft.com/office/powerpoint/2010/main" val="4092161740"/>
      </p:ext>
    </p:extLst>
  </p:cSld>
  <p:clrMap bg1="lt1" tx1="dk1" bg2="lt2" tx2="dk2" accent1="accent1" accent2="accent2" accent3="accent3" accent4="accent4" accent5="accent5" accent6="accent6" hlink="hlink" folHlink="folHlink"/>
  <p:sldLayoutIdLst>
    <p:sldLayoutId id="2147483905" r:id="rId1"/>
    <p:sldLayoutId id="2147483906" r:id="rId2"/>
    <p:sldLayoutId id="2147483907" r:id="rId3"/>
    <p:sldLayoutId id="2147483908" r:id="rId4"/>
    <p:sldLayoutId id="2147483909" r:id="rId5"/>
    <p:sldLayoutId id="2147483910" r:id="rId6"/>
    <p:sldLayoutId id="2147483911" r:id="rId7"/>
    <p:sldLayoutId id="2147483912" r:id="rId8"/>
    <p:sldLayoutId id="2147483913" r:id="rId9"/>
  </p:sldLayoutIdLst>
  <p:hf sldNum="0" hdr="0" dt="0"/>
  <p:txStyles>
    <p:titleStyle>
      <a:lvl1pPr algn="l" defTabSz="914400" rtl="0" eaLnBrk="1" latinLnBrk="0" hangingPunct="1">
        <a:lnSpc>
          <a:spcPct val="85000"/>
        </a:lnSpc>
        <a:spcBef>
          <a:spcPct val="0"/>
        </a:spcBef>
        <a:buNone/>
        <a:defRPr sz="2200" kern="1200">
          <a:solidFill>
            <a:schemeClr val="accent2"/>
          </a:solidFill>
          <a:latin typeface="Calibri" panose="020F0502020204030204" pitchFamily="34" charset="0"/>
          <a:ea typeface="+mj-ea"/>
          <a:cs typeface="+mj-cs"/>
        </a:defRPr>
      </a:lvl1pPr>
    </p:titleStyle>
    <p:bodyStyle>
      <a:lvl1pPr marL="171450" indent="-171450" algn="l" defTabSz="914400" rtl="0" eaLnBrk="1" latinLnBrk="0" hangingPunct="1">
        <a:lnSpc>
          <a:spcPct val="95000"/>
        </a:lnSpc>
        <a:spcBef>
          <a:spcPts val="1200"/>
        </a:spcBef>
        <a:buClr>
          <a:schemeClr val="accent2"/>
        </a:buClr>
        <a:buFont typeface="Arial" pitchFamily="34" charset="0"/>
        <a:buChar char="•"/>
        <a:defRPr sz="2000" kern="1200">
          <a:solidFill>
            <a:schemeClr val="tx1">
              <a:lumMod val="75000"/>
              <a:lumOff val="25000"/>
            </a:schemeClr>
          </a:solidFill>
          <a:latin typeface="+mn-lt"/>
          <a:ea typeface="+mn-ea"/>
          <a:cs typeface="+mn-cs"/>
        </a:defRPr>
      </a:lvl1pPr>
      <a:lvl2pPr marL="400050" indent="-171450" algn="l" defTabSz="914400" rtl="0" eaLnBrk="1" latinLnBrk="0" hangingPunct="1">
        <a:lnSpc>
          <a:spcPct val="95000"/>
        </a:lnSpc>
        <a:spcBef>
          <a:spcPts val="600"/>
        </a:spcBef>
        <a:buClr>
          <a:schemeClr val="accent1"/>
        </a:buClr>
        <a:buFont typeface="Arial" pitchFamily="34" charset="0"/>
        <a:buChar char="•"/>
        <a:defRPr sz="1800" kern="1200">
          <a:solidFill>
            <a:schemeClr val="tx1">
              <a:lumMod val="75000"/>
              <a:lumOff val="25000"/>
            </a:schemeClr>
          </a:solidFill>
          <a:latin typeface="+mn-lt"/>
          <a:ea typeface="+mn-ea"/>
          <a:cs typeface="+mn-cs"/>
        </a:defRPr>
      </a:lvl2pPr>
      <a:lvl3pPr marL="571500" indent="-114300" algn="l" defTabSz="914400" rtl="0" eaLnBrk="1" latinLnBrk="0" hangingPunct="1">
        <a:lnSpc>
          <a:spcPct val="95000"/>
        </a:lnSpc>
        <a:spcBef>
          <a:spcPct val="20000"/>
        </a:spcBef>
        <a:buClr>
          <a:schemeClr val="tx1">
            <a:lumMod val="75000"/>
            <a:lumOff val="25000"/>
          </a:schemeClr>
        </a:buClr>
        <a:buFont typeface="Arial" pitchFamily="34" charset="0"/>
        <a:buChar char="-"/>
        <a:defRPr sz="1600" kern="1200">
          <a:solidFill>
            <a:schemeClr val="tx1">
              <a:lumMod val="75000"/>
              <a:lumOff val="25000"/>
            </a:schemeClr>
          </a:solidFill>
          <a:latin typeface="+mn-lt"/>
          <a:ea typeface="+mn-ea"/>
          <a:cs typeface="+mn-cs"/>
        </a:defRPr>
      </a:lvl3pPr>
      <a:lvl4pPr marL="74295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4pPr>
      <a:lvl5pPr marL="91440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ubtitle 2"/>
          <p:cNvSpPr>
            <a:spLocks noGrp="1"/>
          </p:cNvSpPr>
          <p:nvPr>
            <p:ph type="subTitle" idx="1"/>
          </p:nvPr>
        </p:nvSpPr>
        <p:spPr/>
        <p:txBody>
          <a:bodyPr/>
          <a:lstStyle/>
          <a:p>
            <a:r>
              <a:rPr lang="en-US" altLang="en-US" dirty="0" smtClean="0"/>
              <a:t>Chapter 5</a:t>
            </a:r>
          </a:p>
          <a:p>
            <a:r>
              <a:rPr lang="en-US" altLang="en-US" dirty="0" smtClean="0"/>
              <a:t>Advanced Data Modeling</a:t>
            </a:r>
          </a:p>
          <a:p>
            <a:endParaRPr lang="en-US" alt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dirty="0" smtClean="0"/>
              <a:t>Disjoint and Overlapping Constraints (1 of 2)</a:t>
            </a:r>
          </a:p>
        </p:txBody>
      </p:sp>
      <p:sp>
        <p:nvSpPr>
          <p:cNvPr id="22531" name="Rectangle 3"/>
          <p:cNvSpPr>
            <a:spLocks noGrp="1" noChangeArrowheads="1"/>
          </p:cNvSpPr>
          <p:nvPr>
            <p:ph idx="1"/>
          </p:nvPr>
        </p:nvSpPr>
        <p:spPr>
          <a:xfrm>
            <a:off x="365125" y="1538819"/>
            <a:ext cx="8415338" cy="2022092"/>
          </a:xfrm>
        </p:spPr>
        <p:txBody>
          <a:bodyPr/>
          <a:lstStyle/>
          <a:p>
            <a:r>
              <a:rPr lang="en-US" altLang="en-US" dirty="0" smtClean="0"/>
              <a:t>Disjoint subtypes: contain a unique subset of the supertype entity set</a:t>
            </a:r>
          </a:p>
          <a:p>
            <a:pPr lvl="1"/>
            <a:r>
              <a:rPr lang="en-US" altLang="en-US" dirty="0" smtClean="0"/>
              <a:t>Known as nonoverlapping subtypes</a:t>
            </a:r>
          </a:p>
          <a:p>
            <a:pPr lvl="1"/>
            <a:r>
              <a:rPr lang="en-US" altLang="en-US" dirty="0" smtClean="0"/>
              <a:t>Implementation is based on the value of the subtype discriminator attribute in the supertype</a:t>
            </a:r>
          </a:p>
          <a:p>
            <a:r>
              <a:rPr lang="en-US" altLang="en-US" dirty="0" smtClean="0"/>
              <a:t>Overlapping subtypes: contain nonunique subsets of the supertype entity set</a:t>
            </a:r>
          </a:p>
          <a:p>
            <a:pPr lvl="1"/>
            <a:r>
              <a:rPr lang="en-US" altLang="en-US" dirty="0" smtClean="0"/>
              <a:t>Implementation requires the use of one discriminator attribute for each subtype</a:t>
            </a:r>
          </a:p>
        </p:txBody>
      </p:sp>
      <p:sp>
        <p:nvSpPr>
          <p:cNvPr id="7" name="Footer Placeholder 6"/>
          <p:cNvSpPr>
            <a:spLocks noGrp="1"/>
          </p:cNvSpPr>
          <p:nvPr>
            <p:ph type="ftr" sz="quarter" idx="10"/>
          </p:nvPr>
        </p:nvSpPr>
        <p:spPr/>
        <p:txBody>
          <a:bodyPr/>
          <a:lstStyle/>
          <a:p>
            <a:r>
              <a:rPr lang="en-US" dirty="0" smtClean="0"/>
              <a:t>©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en-US" dirty="0"/>
              <a:t>Disjoint and Overlapping </a:t>
            </a:r>
            <a:r>
              <a:rPr lang="en-US" altLang="en-US" dirty="0" smtClean="0"/>
              <a:t>Constraints (2 of 2)</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3129110406"/>
              </p:ext>
            </p:extLst>
          </p:nvPr>
        </p:nvGraphicFramePr>
        <p:xfrm>
          <a:off x="395639" y="2133600"/>
          <a:ext cx="8415339" cy="2509520"/>
        </p:xfrm>
        <a:graphic>
          <a:graphicData uri="http://schemas.openxmlformats.org/drawingml/2006/table">
            <a:tbl>
              <a:tblPr firstRow="1" bandRow="1">
                <a:tableStyleId>{5C22544A-7EE6-4342-B048-85BDC9FD1C3A}</a:tableStyleId>
              </a:tblPr>
              <a:tblGrid>
                <a:gridCol w="2042761">
                  <a:extLst>
                    <a:ext uri="{9D8B030D-6E8A-4147-A177-3AD203B41FA5}">
                      <a16:colId xmlns="" xmlns:a16="http://schemas.microsoft.com/office/drawing/2014/main" val="2691649485"/>
                    </a:ext>
                  </a:extLst>
                </a:gridCol>
                <a:gridCol w="2133600">
                  <a:extLst>
                    <a:ext uri="{9D8B030D-6E8A-4147-A177-3AD203B41FA5}">
                      <a16:colId xmlns="" xmlns:a16="http://schemas.microsoft.com/office/drawing/2014/main" val="192281069"/>
                    </a:ext>
                  </a:extLst>
                </a:gridCol>
                <a:gridCol w="4238978">
                  <a:extLst>
                    <a:ext uri="{9D8B030D-6E8A-4147-A177-3AD203B41FA5}">
                      <a16:colId xmlns="" xmlns:a16="http://schemas.microsoft.com/office/drawing/2014/main" val="72550230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kern="1200" baseline="0" dirty="0" smtClean="0">
                          <a:solidFill>
                            <a:schemeClr val="lt1"/>
                          </a:solidFill>
                          <a:latin typeface="+mn-lt"/>
                          <a:ea typeface="+mn-ea"/>
                          <a:cs typeface="+mn-cs"/>
                        </a:rPr>
                        <a:t>TABLE 5.1: Discriminator Attributes with Overlapping Subtypes</a:t>
                      </a:r>
                      <a:endParaRPr lang="en-US" sz="1400" b="1" dirty="0" smtClean="0"/>
                    </a:p>
                  </a:txBody>
                  <a:tcPr/>
                </a:tc>
                <a:tc>
                  <a:txBody>
                    <a:bodyPr/>
                    <a:lstStyle/>
                    <a:p>
                      <a:endParaRPr lang="en-US" sz="1400" dirty="0"/>
                    </a:p>
                  </a:txBody>
                  <a:tcPr/>
                </a:tc>
                <a:tc>
                  <a:txBody>
                    <a:bodyPr/>
                    <a:lstStyle/>
                    <a:p>
                      <a:endParaRPr lang="en-US" sz="1400" dirty="0"/>
                    </a:p>
                  </a:txBody>
                  <a:tcPr/>
                </a:tc>
                <a:extLst>
                  <a:ext uri="{0D108BD9-81ED-4DB2-BD59-A6C34878D82A}">
                    <a16:rowId xmlns="" xmlns:a16="http://schemas.microsoft.com/office/drawing/2014/main" val="390934078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kern="1200" baseline="0" dirty="0" smtClean="0">
                          <a:solidFill>
                            <a:schemeClr val="bg1"/>
                          </a:solidFill>
                          <a:latin typeface="+mn-lt"/>
                          <a:ea typeface="+mn-ea"/>
                          <a:cs typeface="+mn-cs"/>
                        </a:rPr>
                        <a:t>Discriminator Attributes: Professor</a:t>
                      </a:r>
                      <a:endParaRPr lang="en-US" sz="1400" b="1" dirty="0" smtClean="0">
                        <a:solidFill>
                          <a:schemeClr val="bg1"/>
                        </a:solidFill>
                      </a:endParaRPr>
                    </a:p>
                  </a:txBody>
                  <a:tcPr>
                    <a:solidFill>
                      <a:schemeClr val="accent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kern="1200" baseline="0" dirty="0" smtClean="0">
                          <a:solidFill>
                            <a:schemeClr val="bg1"/>
                          </a:solidFill>
                          <a:latin typeface="+mn-lt"/>
                          <a:ea typeface="+mn-ea"/>
                          <a:cs typeface="+mn-cs"/>
                        </a:rPr>
                        <a:t>Discriminator Attributes: Administrator</a:t>
                      </a:r>
                      <a:endParaRPr lang="en-US" sz="1400" b="1" dirty="0" smtClean="0">
                        <a:solidFill>
                          <a:schemeClr val="bg1"/>
                        </a:solidFill>
                      </a:endParaRPr>
                    </a:p>
                  </a:txBody>
                  <a:tcPr>
                    <a:solidFill>
                      <a:schemeClr val="accent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kern="1200" baseline="0" dirty="0" smtClean="0">
                          <a:solidFill>
                            <a:schemeClr val="bg1"/>
                          </a:solidFill>
                          <a:latin typeface="+mn-lt"/>
                          <a:ea typeface="+mn-ea"/>
                          <a:cs typeface="+mn-cs"/>
                        </a:rPr>
                        <a:t>Comment</a:t>
                      </a:r>
                      <a:endParaRPr lang="en-US" sz="1400" b="1" dirty="0" smtClean="0">
                        <a:solidFill>
                          <a:schemeClr val="bg1"/>
                        </a:solidFill>
                      </a:endParaRPr>
                    </a:p>
                    <a:p>
                      <a:endParaRPr lang="en-US" sz="1400" b="1" dirty="0">
                        <a:solidFill>
                          <a:schemeClr val="bg1"/>
                        </a:solidFill>
                      </a:endParaRPr>
                    </a:p>
                  </a:txBody>
                  <a:tcPr>
                    <a:solidFill>
                      <a:schemeClr val="accent1"/>
                    </a:solidFill>
                  </a:tcPr>
                </a:tc>
                <a:extLst>
                  <a:ext uri="{0D108BD9-81ED-4DB2-BD59-A6C34878D82A}">
                    <a16:rowId xmlns="" xmlns:a16="http://schemas.microsoft.com/office/drawing/2014/main" val="2795526874"/>
                  </a:ext>
                </a:extLst>
              </a:tr>
              <a:tr h="370840">
                <a:tc>
                  <a:txBody>
                    <a:bodyPr/>
                    <a:lstStyle/>
                    <a:p>
                      <a:r>
                        <a:rPr lang="en-US" sz="1400" dirty="0" smtClean="0"/>
                        <a:t>Y</a:t>
                      </a:r>
                      <a:endParaRPr lang="en-US" sz="1400" dirty="0"/>
                    </a:p>
                  </a:txBody>
                  <a:tcPr/>
                </a:tc>
                <a:tc>
                  <a:txBody>
                    <a:bodyPr/>
                    <a:lstStyle/>
                    <a:p>
                      <a:r>
                        <a:rPr lang="en-US" sz="1400" dirty="0" smtClean="0"/>
                        <a:t>N</a:t>
                      </a:r>
                      <a:endParaRPr lang="en-US" sz="1400" dirty="0"/>
                    </a:p>
                  </a:txBody>
                  <a:tcPr/>
                </a:tc>
                <a:tc>
                  <a:txBody>
                    <a:bodyPr/>
                    <a:lstStyle/>
                    <a:p>
                      <a:r>
                        <a:rPr lang="en-US" sz="1400" b="0" i="0" u="none" strike="noStrike" kern="1200" baseline="0" dirty="0" smtClean="0">
                          <a:solidFill>
                            <a:schemeClr val="dk1"/>
                          </a:solidFill>
                          <a:latin typeface="+mn-lt"/>
                          <a:ea typeface="+mn-ea"/>
                          <a:cs typeface="+mn-cs"/>
                        </a:rPr>
                        <a:t>The Employee is a member of the Professor subtype.</a:t>
                      </a:r>
                      <a:endParaRPr lang="en-US" sz="1400" dirty="0"/>
                    </a:p>
                  </a:txBody>
                  <a:tcPr/>
                </a:tc>
                <a:extLst>
                  <a:ext uri="{0D108BD9-81ED-4DB2-BD59-A6C34878D82A}">
                    <a16:rowId xmlns="" xmlns:a16="http://schemas.microsoft.com/office/drawing/2014/main" val="3964625079"/>
                  </a:ext>
                </a:extLst>
              </a:tr>
              <a:tr h="370840">
                <a:tc>
                  <a:txBody>
                    <a:bodyPr/>
                    <a:lstStyle/>
                    <a:p>
                      <a:r>
                        <a:rPr lang="en-US" sz="1400" dirty="0" smtClean="0"/>
                        <a:t>N</a:t>
                      </a:r>
                      <a:endParaRPr lang="en-US" sz="1400" dirty="0"/>
                    </a:p>
                  </a:txBody>
                  <a:tcPr/>
                </a:tc>
                <a:tc>
                  <a:txBody>
                    <a:bodyPr/>
                    <a:lstStyle/>
                    <a:p>
                      <a:r>
                        <a:rPr lang="en-US" sz="1400" dirty="0" smtClean="0"/>
                        <a:t>Y</a:t>
                      </a:r>
                      <a:endParaRPr lang="en-US" sz="1400" dirty="0"/>
                    </a:p>
                  </a:txBody>
                  <a:tcPr/>
                </a:tc>
                <a:tc>
                  <a:txBody>
                    <a:bodyPr/>
                    <a:lstStyle/>
                    <a:p>
                      <a:r>
                        <a:rPr lang="en-US" sz="1400" b="0" i="0" u="none" strike="noStrike" kern="1200" baseline="0" dirty="0" smtClean="0">
                          <a:solidFill>
                            <a:schemeClr val="dk1"/>
                          </a:solidFill>
                          <a:latin typeface="+mn-lt"/>
                          <a:ea typeface="+mn-ea"/>
                          <a:cs typeface="+mn-cs"/>
                        </a:rPr>
                        <a:t>The Employee is a member of the Administrator subtype.</a:t>
                      </a:r>
                      <a:endParaRPr lang="en-US" sz="1400" dirty="0"/>
                    </a:p>
                  </a:txBody>
                  <a:tcPr/>
                </a:tc>
                <a:extLst>
                  <a:ext uri="{0D108BD9-81ED-4DB2-BD59-A6C34878D82A}">
                    <a16:rowId xmlns="" xmlns:a16="http://schemas.microsoft.com/office/drawing/2014/main" val="4057700858"/>
                  </a:ext>
                </a:extLst>
              </a:tr>
              <a:tr h="370840">
                <a:tc>
                  <a:txBody>
                    <a:bodyPr/>
                    <a:lstStyle/>
                    <a:p>
                      <a:r>
                        <a:rPr lang="en-US" sz="1400" dirty="0" smtClean="0"/>
                        <a:t>Y</a:t>
                      </a:r>
                      <a:endParaRPr lang="en-US" sz="1400" dirty="0"/>
                    </a:p>
                  </a:txBody>
                  <a:tcPr/>
                </a:tc>
                <a:tc>
                  <a:txBody>
                    <a:bodyPr/>
                    <a:lstStyle/>
                    <a:p>
                      <a:r>
                        <a:rPr lang="en-US" sz="1400" dirty="0" smtClean="0"/>
                        <a:t>Y</a:t>
                      </a:r>
                      <a:endParaRPr lang="en-US" sz="1400" dirty="0"/>
                    </a:p>
                  </a:txBody>
                  <a:tcPr/>
                </a:tc>
                <a:tc>
                  <a:txBody>
                    <a:bodyPr/>
                    <a:lstStyle/>
                    <a:p>
                      <a:r>
                        <a:rPr lang="en-US" sz="1400" b="0" i="0" u="none" strike="noStrike" kern="1200" baseline="0" dirty="0" smtClean="0">
                          <a:solidFill>
                            <a:schemeClr val="dk1"/>
                          </a:solidFill>
                          <a:latin typeface="+mn-lt"/>
                          <a:ea typeface="+mn-ea"/>
                          <a:cs typeface="+mn-cs"/>
                        </a:rPr>
                        <a:t>The Employee is both a Professor and an Administrator.</a:t>
                      </a:r>
                      <a:endParaRPr lang="en-US" sz="1400" dirty="0"/>
                    </a:p>
                  </a:txBody>
                  <a:tcPr/>
                </a:tc>
                <a:extLst>
                  <a:ext uri="{0D108BD9-81ED-4DB2-BD59-A6C34878D82A}">
                    <a16:rowId xmlns="" xmlns:a16="http://schemas.microsoft.com/office/drawing/2014/main" val="1549242702"/>
                  </a:ext>
                </a:extLst>
              </a:tr>
            </a:tbl>
          </a:graphicData>
        </a:graphic>
      </p:graphicFrame>
      <p:sp>
        <p:nvSpPr>
          <p:cNvPr id="7" name="Footer Placeholder 6"/>
          <p:cNvSpPr>
            <a:spLocks noGrp="1"/>
          </p:cNvSpPr>
          <p:nvPr>
            <p:ph type="ftr" sz="quarter" idx="10"/>
          </p:nvPr>
        </p:nvSpPr>
        <p:spPr/>
        <p:txBody>
          <a:bodyPr/>
          <a:lstStyle/>
          <a:p>
            <a:r>
              <a:rPr lang="en-US" dirty="0" smtClean="0"/>
              <a:t>©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ltLang="en-US" dirty="0" smtClean="0"/>
              <a:t>Completeness Constraint (1 of 2)</a:t>
            </a:r>
          </a:p>
        </p:txBody>
      </p:sp>
      <p:sp>
        <p:nvSpPr>
          <p:cNvPr id="25603" name="Content Placeholder 2"/>
          <p:cNvSpPr>
            <a:spLocks noGrp="1"/>
          </p:cNvSpPr>
          <p:nvPr>
            <p:ph idx="1"/>
          </p:nvPr>
        </p:nvSpPr>
        <p:spPr>
          <a:xfrm>
            <a:off x="365125" y="1538819"/>
            <a:ext cx="8415338" cy="1528111"/>
          </a:xfrm>
        </p:spPr>
        <p:txBody>
          <a:bodyPr/>
          <a:lstStyle/>
          <a:p>
            <a:r>
              <a:rPr lang="en-US" altLang="en-US" dirty="0" smtClean="0"/>
              <a:t>Specifies whether each supertype occurrence must also be a member of at least one subtype</a:t>
            </a:r>
          </a:p>
          <a:p>
            <a:pPr lvl="1"/>
            <a:r>
              <a:rPr lang="en-US" altLang="en-US" dirty="0" smtClean="0"/>
              <a:t>Partial completeness: not every supertype occurrence is a member of a subtype</a:t>
            </a:r>
          </a:p>
          <a:p>
            <a:pPr lvl="1"/>
            <a:r>
              <a:rPr lang="en-US" altLang="en-US" dirty="0" smtClean="0"/>
              <a:t>Total completeness: every supertype occurrence must be a member of at least one subtypes </a:t>
            </a:r>
          </a:p>
        </p:txBody>
      </p:sp>
      <p:sp>
        <p:nvSpPr>
          <p:cNvPr id="7" name="Footer Placeholder 6"/>
          <p:cNvSpPr>
            <a:spLocks noGrp="1"/>
          </p:cNvSpPr>
          <p:nvPr>
            <p:ph type="ftr" sz="quarter" idx="10"/>
          </p:nvPr>
        </p:nvSpPr>
        <p:spPr/>
        <p:txBody>
          <a:bodyPr/>
          <a:lstStyle/>
          <a:p>
            <a:r>
              <a:rPr lang="en-US" dirty="0" smtClean="0"/>
              <a:t>©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en-US" dirty="0"/>
              <a:t>Completeness </a:t>
            </a:r>
            <a:r>
              <a:rPr lang="en-US" altLang="en-US" dirty="0" smtClean="0"/>
              <a:t>Constraint (2 of 2)</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146835921"/>
              </p:ext>
            </p:extLst>
          </p:nvPr>
        </p:nvGraphicFramePr>
        <p:xfrm>
          <a:off x="365125" y="1538288"/>
          <a:ext cx="8245475" cy="2565400"/>
        </p:xfrm>
        <a:graphic>
          <a:graphicData uri="http://schemas.openxmlformats.org/drawingml/2006/table">
            <a:tbl>
              <a:tblPr firstRow="1" bandRow="1">
                <a:tableStyleId>{5C22544A-7EE6-4342-B048-85BDC9FD1C3A}</a:tableStyleId>
              </a:tblPr>
              <a:tblGrid>
                <a:gridCol w="1210145">
                  <a:extLst>
                    <a:ext uri="{9D8B030D-6E8A-4147-A177-3AD203B41FA5}">
                      <a16:colId xmlns="" xmlns:a16="http://schemas.microsoft.com/office/drawing/2014/main" val="819849271"/>
                    </a:ext>
                  </a:extLst>
                </a:gridCol>
                <a:gridCol w="3359785">
                  <a:extLst>
                    <a:ext uri="{9D8B030D-6E8A-4147-A177-3AD203B41FA5}">
                      <a16:colId xmlns="" xmlns:a16="http://schemas.microsoft.com/office/drawing/2014/main" val="3215280136"/>
                    </a:ext>
                  </a:extLst>
                </a:gridCol>
                <a:gridCol w="3675545">
                  <a:extLst>
                    <a:ext uri="{9D8B030D-6E8A-4147-A177-3AD203B41FA5}">
                      <a16:colId xmlns="" xmlns:a16="http://schemas.microsoft.com/office/drawing/2014/main" val="1614843310"/>
                    </a:ext>
                  </a:extLst>
                </a:gridCol>
              </a:tblGrid>
              <a:tr h="370840">
                <a:tc>
                  <a:txBody>
                    <a:bodyPr/>
                    <a:lstStyle/>
                    <a:p>
                      <a:r>
                        <a:rPr lang="en-US" sz="1400" b="1" i="0" u="none" strike="noStrike" kern="1200" baseline="0" dirty="0" smtClean="0">
                          <a:solidFill>
                            <a:schemeClr val="lt1"/>
                          </a:solidFill>
                          <a:latin typeface="+mn-lt"/>
                          <a:ea typeface="+mn-ea"/>
                          <a:cs typeface="+mn-cs"/>
                        </a:rPr>
                        <a:t>Table 5.2</a:t>
                      </a:r>
                      <a:endParaRPr lang="en-US" sz="1400" b="1" dirty="0"/>
                    </a:p>
                  </a:txBody>
                  <a:tcPr/>
                </a:tc>
                <a:tc>
                  <a:txBody>
                    <a:bodyPr/>
                    <a:lstStyle/>
                    <a:p>
                      <a:r>
                        <a:rPr lang="en-US" sz="1400" b="1" i="0" u="none" strike="noStrike" kern="1200" baseline="0" dirty="0" smtClean="0">
                          <a:solidFill>
                            <a:schemeClr val="lt1"/>
                          </a:solidFill>
                          <a:latin typeface="+mn-lt"/>
                          <a:ea typeface="+mn-ea"/>
                          <a:cs typeface="+mn-cs"/>
                        </a:rPr>
                        <a:t>Specialization Hierarchy Constraint Scenarios</a:t>
                      </a:r>
                      <a:endParaRPr lang="en-US" sz="1400" dirty="0"/>
                    </a:p>
                  </a:txBody>
                  <a:tcPr/>
                </a:tc>
                <a:tc>
                  <a:txBody>
                    <a:bodyPr/>
                    <a:lstStyle/>
                    <a:p>
                      <a:endParaRPr lang="en-US" sz="1400" dirty="0"/>
                    </a:p>
                  </a:txBody>
                  <a:tcPr/>
                </a:tc>
                <a:extLst>
                  <a:ext uri="{0D108BD9-81ED-4DB2-BD59-A6C34878D82A}">
                    <a16:rowId xmlns="" xmlns:a16="http://schemas.microsoft.com/office/drawing/2014/main" val="3646287900"/>
                  </a:ext>
                </a:extLst>
              </a:tr>
              <a:tr h="370840">
                <a:tc>
                  <a:txBody>
                    <a:bodyPr/>
                    <a:lstStyle/>
                    <a:p>
                      <a:r>
                        <a:rPr lang="en-US" sz="1400" b="1" i="0" u="none" strike="noStrike" kern="1200" baseline="0" dirty="0" smtClean="0">
                          <a:solidFill>
                            <a:schemeClr val="bg1"/>
                          </a:solidFill>
                          <a:latin typeface="+mn-lt"/>
                          <a:ea typeface="+mn-ea"/>
                          <a:cs typeface="+mn-cs"/>
                        </a:rPr>
                        <a:t>Type</a:t>
                      </a:r>
                      <a:endParaRPr lang="en-US" sz="1400" b="1" dirty="0">
                        <a:solidFill>
                          <a:schemeClr val="bg1"/>
                        </a:solidFill>
                      </a:endParaRPr>
                    </a:p>
                  </a:txBody>
                  <a:tcPr>
                    <a:solidFill>
                      <a:schemeClr val="accent1"/>
                    </a:solidFill>
                  </a:tcPr>
                </a:tc>
                <a:tc>
                  <a:txBody>
                    <a:bodyPr/>
                    <a:lstStyle/>
                    <a:p>
                      <a:r>
                        <a:rPr lang="en-US" sz="1400" b="1" i="0" u="none" strike="noStrike" kern="1200" baseline="0" dirty="0" smtClean="0">
                          <a:solidFill>
                            <a:schemeClr val="bg1"/>
                          </a:solidFill>
                          <a:latin typeface="+mn-lt"/>
                          <a:ea typeface="+mn-ea"/>
                          <a:cs typeface="+mn-cs"/>
                        </a:rPr>
                        <a:t>Disjoint Constraint</a:t>
                      </a:r>
                      <a:endParaRPr lang="en-US" sz="1400" b="1" dirty="0">
                        <a:solidFill>
                          <a:schemeClr val="bg1"/>
                        </a:solidFill>
                      </a:endParaRPr>
                    </a:p>
                  </a:txBody>
                  <a:tcPr>
                    <a:solidFill>
                      <a:schemeClr val="accent1"/>
                    </a:solidFill>
                  </a:tcPr>
                </a:tc>
                <a:tc>
                  <a:txBody>
                    <a:bodyPr/>
                    <a:lstStyle/>
                    <a:p>
                      <a:r>
                        <a:rPr lang="en-US" sz="1400" b="1" i="0" u="none" strike="noStrike" kern="1200" baseline="0" dirty="0" smtClean="0">
                          <a:solidFill>
                            <a:schemeClr val="bg1"/>
                          </a:solidFill>
                          <a:latin typeface="+mn-lt"/>
                          <a:ea typeface="+mn-ea"/>
                          <a:cs typeface="+mn-cs"/>
                        </a:rPr>
                        <a:t>Overlapping Constraint</a:t>
                      </a:r>
                      <a:endParaRPr lang="en-US" sz="1400" b="1" dirty="0">
                        <a:solidFill>
                          <a:schemeClr val="bg1"/>
                        </a:solidFill>
                      </a:endParaRPr>
                    </a:p>
                  </a:txBody>
                  <a:tcPr>
                    <a:solidFill>
                      <a:schemeClr val="accent1"/>
                    </a:solidFill>
                  </a:tcPr>
                </a:tc>
                <a:extLst>
                  <a:ext uri="{0D108BD9-81ED-4DB2-BD59-A6C34878D82A}">
                    <a16:rowId xmlns="" xmlns:a16="http://schemas.microsoft.com/office/drawing/2014/main" val="4197040837"/>
                  </a:ext>
                </a:extLst>
              </a:tr>
              <a:tr h="370840">
                <a:tc>
                  <a:txBody>
                    <a:bodyPr/>
                    <a:lstStyle/>
                    <a:p>
                      <a:r>
                        <a:rPr lang="en-US" sz="1400" b="0" i="0" u="none" strike="noStrike" kern="1200" baseline="0" dirty="0" smtClean="0">
                          <a:solidFill>
                            <a:schemeClr val="dk1"/>
                          </a:solidFill>
                          <a:latin typeface="+mn-lt"/>
                          <a:ea typeface="+mn-ea"/>
                          <a:cs typeface="+mn-cs"/>
                        </a:rPr>
                        <a:t>Partial</a:t>
                      </a:r>
                      <a:endParaRPr lang="en-US" sz="1400" dirty="0"/>
                    </a:p>
                  </a:txBody>
                  <a:tcPr/>
                </a:tc>
                <a:tc>
                  <a:txBody>
                    <a:bodyPr/>
                    <a:lstStyle/>
                    <a:p>
                      <a:r>
                        <a:rPr lang="en-US" sz="1400" b="0" i="0" u="none" strike="noStrike" kern="1200" baseline="0" dirty="0" smtClean="0">
                          <a:solidFill>
                            <a:schemeClr val="dk1"/>
                          </a:solidFill>
                          <a:latin typeface="+mn-lt"/>
                          <a:ea typeface="+mn-ea"/>
                          <a:cs typeface="+mn-cs"/>
                        </a:rPr>
                        <a:t>Supertype has optional subtypes.</a:t>
                      </a:r>
                    </a:p>
                    <a:p>
                      <a:r>
                        <a:rPr lang="en-US" sz="1400" b="0" i="0" u="none" strike="noStrike" kern="1200" baseline="0" dirty="0" smtClean="0">
                          <a:solidFill>
                            <a:schemeClr val="dk1"/>
                          </a:solidFill>
                          <a:latin typeface="+mn-lt"/>
                          <a:ea typeface="+mn-ea"/>
                          <a:cs typeface="+mn-cs"/>
                        </a:rPr>
                        <a:t>Subtype discriminator can be null.</a:t>
                      </a:r>
                    </a:p>
                    <a:p>
                      <a:r>
                        <a:rPr lang="en-US" sz="1400" b="0" i="0" u="none" strike="noStrike" kern="1200" baseline="0" dirty="0" smtClean="0">
                          <a:solidFill>
                            <a:schemeClr val="dk1"/>
                          </a:solidFill>
                          <a:latin typeface="+mn-lt"/>
                          <a:ea typeface="+mn-ea"/>
                          <a:cs typeface="+mn-cs"/>
                        </a:rPr>
                        <a:t>Subtype sets are unique.</a:t>
                      </a:r>
                      <a:endParaRPr lang="en-US" sz="1400" dirty="0"/>
                    </a:p>
                  </a:txBody>
                  <a:tcPr/>
                </a:tc>
                <a:tc>
                  <a:txBody>
                    <a:bodyPr/>
                    <a:lstStyle/>
                    <a:p>
                      <a:r>
                        <a:rPr lang="en-US" sz="1400" b="0" i="0" u="none" strike="noStrike" kern="1200" baseline="0" dirty="0" smtClean="0">
                          <a:solidFill>
                            <a:schemeClr val="dk1"/>
                          </a:solidFill>
                          <a:latin typeface="+mn-lt"/>
                          <a:ea typeface="+mn-ea"/>
                          <a:cs typeface="+mn-cs"/>
                        </a:rPr>
                        <a:t>Supertype has optional subtypes.</a:t>
                      </a:r>
                    </a:p>
                    <a:p>
                      <a:r>
                        <a:rPr lang="en-US" sz="1400" b="0" i="0" u="none" strike="noStrike" kern="1200" baseline="0" dirty="0" smtClean="0">
                          <a:solidFill>
                            <a:schemeClr val="dk1"/>
                          </a:solidFill>
                          <a:latin typeface="+mn-lt"/>
                          <a:ea typeface="+mn-ea"/>
                          <a:cs typeface="+mn-cs"/>
                        </a:rPr>
                        <a:t>Subtype discriminators can be null.</a:t>
                      </a:r>
                    </a:p>
                    <a:p>
                      <a:r>
                        <a:rPr lang="en-US" sz="1400" b="0" i="0" u="none" strike="noStrike" kern="1200" baseline="0" dirty="0" smtClean="0">
                          <a:solidFill>
                            <a:schemeClr val="dk1"/>
                          </a:solidFill>
                          <a:latin typeface="+mn-lt"/>
                          <a:ea typeface="+mn-ea"/>
                          <a:cs typeface="+mn-cs"/>
                        </a:rPr>
                        <a:t>Subtype sets are not unique.</a:t>
                      </a:r>
                      <a:endParaRPr lang="en-US" sz="1400" dirty="0"/>
                    </a:p>
                  </a:txBody>
                  <a:tcPr/>
                </a:tc>
                <a:extLst>
                  <a:ext uri="{0D108BD9-81ED-4DB2-BD59-A6C34878D82A}">
                    <a16:rowId xmlns="" xmlns:a16="http://schemas.microsoft.com/office/drawing/2014/main" val="2385917107"/>
                  </a:ext>
                </a:extLst>
              </a:tr>
              <a:tr h="370840">
                <a:tc>
                  <a:txBody>
                    <a:bodyPr/>
                    <a:lstStyle/>
                    <a:p>
                      <a:r>
                        <a:rPr lang="en-US" sz="1400" b="0" i="0" u="none" strike="noStrike" kern="1200" baseline="0" dirty="0" smtClean="0">
                          <a:solidFill>
                            <a:schemeClr val="dk1"/>
                          </a:solidFill>
                          <a:latin typeface="+mn-lt"/>
                          <a:ea typeface="+mn-ea"/>
                          <a:cs typeface="+mn-cs"/>
                        </a:rPr>
                        <a:t>Total</a:t>
                      </a:r>
                      <a:endParaRPr lang="en-US" sz="1400" dirty="0"/>
                    </a:p>
                  </a:txBody>
                  <a:tcPr/>
                </a:tc>
                <a:tc>
                  <a:txBody>
                    <a:bodyPr/>
                    <a:lstStyle/>
                    <a:p>
                      <a:r>
                        <a:rPr lang="en-US" sz="1400" b="0" i="0" u="none" strike="noStrike" kern="1200" baseline="0" dirty="0" smtClean="0">
                          <a:solidFill>
                            <a:schemeClr val="dk1"/>
                          </a:solidFill>
                          <a:latin typeface="+mn-lt"/>
                          <a:ea typeface="+mn-ea"/>
                          <a:cs typeface="+mn-cs"/>
                        </a:rPr>
                        <a:t>Every supertype occurrence is a member of only one subtype.</a:t>
                      </a:r>
                    </a:p>
                    <a:p>
                      <a:r>
                        <a:rPr lang="en-US" sz="1400" b="0" i="0" u="none" strike="noStrike" kern="1200" baseline="0" dirty="0" smtClean="0">
                          <a:solidFill>
                            <a:schemeClr val="dk1"/>
                          </a:solidFill>
                          <a:latin typeface="+mn-lt"/>
                          <a:ea typeface="+mn-ea"/>
                          <a:cs typeface="+mn-cs"/>
                        </a:rPr>
                        <a:t>Subtype discriminator cannot be null.</a:t>
                      </a:r>
                    </a:p>
                    <a:p>
                      <a:r>
                        <a:rPr lang="en-US" sz="1400" b="0" i="0" u="none" strike="noStrike" kern="1200" baseline="0" dirty="0" smtClean="0">
                          <a:solidFill>
                            <a:schemeClr val="dk1"/>
                          </a:solidFill>
                          <a:latin typeface="+mn-lt"/>
                          <a:ea typeface="+mn-ea"/>
                          <a:cs typeface="+mn-cs"/>
                        </a:rPr>
                        <a:t>Subtype sets are unique.</a:t>
                      </a:r>
                      <a:endParaRPr lang="en-US" sz="1400" dirty="0"/>
                    </a:p>
                  </a:txBody>
                  <a:tcPr/>
                </a:tc>
                <a:tc>
                  <a:txBody>
                    <a:bodyPr/>
                    <a:lstStyle/>
                    <a:p>
                      <a:r>
                        <a:rPr lang="en-US" sz="1400" b="0" i="0" u="none" strike="noStrike" kern="1200" baseline="0" dirty="0" smtClean="0">
                          <a:solidFill>
                            <a:schemeClr val="dk1"/>
                          </a:solidFill>
                          <a:latin typeface="+mn-lt"/>
                          <a:ea typeface="+mn-ea"/>
                          <a:cs typeface="+mn-cs"/>
                        </a:rPr>
                        <a:t>Every supertype occurrence is a member of at</a:t>
                      </a:r>
                    </a:p>
                    <a:p>
                      <a:r>
                        <a:rPr lang="en-US" sz="1400" b="0" i="0" u="none" strike="noStrike" kern="1200" baseline="0" dirty="0" smtClean="0">
                          <a:solidFill>
                            <a:schemeClr val="dk1"/>
                          </a:solidFill>
                          <a:latin typeface="+mn-lt"/>
                          <a:ea typeface="+mn-ea"/>
                          <a:cs typeface="+mn-cs"/>
                        </a:rPr>
                        <a:t>least one subtype.</a:t>
                      </a:r>
                    </a:p>
                    <a:p>
                      <a:r>
                        <a:rPr lang="en-US" sz="1400" b="0" i="0" u="none" strike="noStrike" kern="1200" baseline="0" dirty="0" smtClean="0">
                          <a:solidFill>
                            <a:schemeClr val="dk1"/>
                          </a:solidFill>
                          <a:latin typeface="+mn-lt"/>
                          <a:ea typeface="+mn-ea"/>
                          <a:cs typeface="+mn-cs"/>
                        </a:rPr>
                        <a:t>Subtype discriminators cannot be null.</a:t>
                      </a:r>
                    </a:p>
                    <a:p>
                      <a:r>
                        <a:rPr lang="en-US" sz="1400" b="0" i="0" u="none" strike="noStrike" kern="1200" baseline="0" dirty="0" smtClean="0">
                          <a:solidFill>
                            <a:schemeClr val="dk1"/>
                          </a:solidFill>
                          <a:latin typeface="+mn-lt"/>
                          <a:ea typeface="+mn-ea"/>
                          <a:cs typeface="+mn-cs"/>
                        </a:rPr>
                        <a:t>Subtype sets are not unique.</a:t>
                      </a:r>
                      <a:endParaRPr lang="en-US" sz="1400" dirty="0"/>
                    </a:p>
                  </a:txBody>
                  <a:tcPr/>
                </a:tc>
                <a:extLst>
                  <a:ext uri="{0D108BD9-81ED-4DB2-BD59-A6C34878D82A}">
                    <a16:rowId xmlns="" xmlns:a16="http://schemas.microsoft.com/office/drawing/2014/main" val="2609109546"/>
                  </a:ext>
                </a:extLst>
              </a:tr>
            </a:tbl>
          </a:graphicData>
        </a:graphic>
      </p:graphicFrame>
      <p:sp>
        <p:nvSpPr>
          <p:cNvPr id="7" name="Footer Placeholder 6"/>
          <p:cNvSpPr>
            <a:spLocks noGrp="1"/>
          </p:cNvSpPr>
          <p:nvPr>
            <p:ph type="ftr" sz="quarter" idx="10"/>
          </p:nvPr>
        </p:nvSpPr>
        <p:spPr/>
        <p:txBody>
          <a:bodyPr/>
          <a:lstStyle/>
          <a:p>
            <a:r>
              <a:rPr lang="en-US" dirty="0" smtClean="0"/>
              <a:t>©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ltLang="en-US" dirty="0" smtClean="0"/>
              <a:t>Specialization and Generalization</a:t>
            </a:r>
          </a:p>
        </p:txBody>
      </p:sp>
      <p:sp>
        <p:nvSpPr>
          <p:cNvPr id="10" name="Content Placeholder 9"/>
          <p:cNvSpPr>
            <a:spLocks noGrp="1"/>
          </p:cNvSpPr>
          <p:nvPr>
            <p:ph idx="1"/>
          </p:nvPr>
        </p:nvSpPr>
        <p:spPr>
          <a:xfrm>
            <a:off x="365125" y="1538819"/>
            <a:ext cx="8415338" cy="4984441"/>
          </a:xfrm>
        </p:spPr>
        <p:txBody>
          <a:bodyPr/>
          <a:lstStyle/>
          <a:p>
            <a:r>
              <a:rPr lang="en-US" dirty="0" smtClean="0"/>
              <a:t>Specialization</a:t>
            </a:r>
          </a:p>
          <a:p>
            <a:pPr lvl="1"/>
            <a:r>
              <a:rPr lang="en-US" dirty="0" smtClean="0"/>
              <a:t>Top-down process</a:t>
            </a:r>
          </a:p>
          <a:p>
            <a:pPr lvl="1"/>
            <a:r>
              <a:rPr lang="en-US" dirty="0" smtClean="0"/>
              <a:t>Identifies lower-level, more specific entity subtypes from a higher-level entity supertype</a:t>
            </a:r>
          </a:p>
          <a:p>
            <a:pPr lvl="1"/>
            <a:r>
              <a:rPr lang="en-US" dirty="0" smtClean="0"/>
              <a:t>Based on grouping unique characteristics and relationships of the subtypes</a:t>
            </a:r>
          </a:p>
          <a:p>
            <a:r>
              <a:rPr lang="en-US" dirty="0" smtClean="0"/>
              <a:t>Generalization</a:t>
            </a:r>
          </a:p>
          <a:p>
            <a:pPr lvl="1"/>
            <a:r>
              <a:rPr lang="en-US" dirty="0" smtClean="0"/>
              <a:t>Bottom-up process</a:t>
            </a:r>
          </a:p>
          <a:p>
            <a:pPr lvl="1"/>
            <a:r>
              <a:rPr lang="en-US" dirty="0" smtClean="0"/>
              <a:t>Identifies a higher-level, more generic entity supertype from lower-level entity subtypes</a:t>
            </a:r>
          </a:p>
          <a:p>
            <a:pPr lvl="1"/>
            <a:r>
              <a:rPr lang="en-US" dirty="0" smtClean="0"/>
              <a:t>Based on grouping common characteristics and relationships of the subtypes</a:t>
            </a:r>
          </a:p>
          <a:p>
            <a:pPr lvl="1"/>
            <a:endParaRPr lang="en-US" dirty="0" smtClean="0"/>
          </a:p>
          <a:p>
            <a:endParaRPr lang="en-US" dirty="0" smtClean="0"/>
          </a:p>
          <a:p>
            <a:endParaRPr lang="en-US" dirty="0" smtClean="0"/>
          </a:p>
          <a:p>
            <a:endParaRPr lang="en-US" dirty="0"/>
          </a:p>
        </p:txBody>
      </p:sp>
      <p:sp>
        <p:nvSpPr>
          <p:cNvPr id="11" name="Footer Placeholder 10"/>
          <p:cNvSpPr>
            <a:spLocks noGrp="1"/>
          </p:cNvSpPr>
          <p:nvPr>
            <p:ph type="ftr" sz="quarter" idx="10"/>
          </p:nvPr>
        </p:nvSpPr>
        <p:spPr/>
        <p:txBody>
          <a:bodyPr/>
          <a:lstStyle/>
          <a:p>
            <a:r>
              <a:rPr lang="en-US" dirty="0" smtClean="0"/>
              <a:t>©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en-US" dirty="0" smtClean="0"/>
              <a:t>Entity Clustering (1 of 2)</a:t>
            </a:r>
          </a:p>
        </p:txBody>
      </p:sp>
      <p:sp>
        <p:nvSpPr>
          <p:cNvPr id="28675" name="Rectangle 3"/>
          <p:cNvSpPr>
            <a:spLocks noGrp="1" noChangeArrowheads="1"/>
          </p:cNvSpPr>
          <p:nvPr>
            <p:ph idx="1"/>
          </p:nvPr>
        </p:nvSpPr>
        <p:spPr>
          <a:xfrm>
            <a:off x="365125" y="1538819"/>
            <a:ext cx="8415338" cy="1528111"/>
          </a:xfrm>
        </p:spPr>
        <p:txBody>
          <a:bodyPr/>
          <a:lstStyle/>
          <a:p>
            <a:r>
              <a:rPr lang="en-US" altLang="en-US" dirty="0" smtClean="0"/>
              <a:t>“Virtual” entity type used to represent multiple entities and relationships in ERD</a:t>
            </a:r>
          </a:p>
          <a:p>
            <a:pPr lvl="1"/>
            <a:r>
              <a:rPr lang="en-US" dirty="0" smtClean="0"/>
              <a:t>Formed </a:t>
            </a:r>
            <a:r>
              <a:rPr lang="en-US" dirty="0"/>
              <a:t>by combining multiple </a:t>
            </a:r>
            <a:r>
              <a:rPr lang="en-US" dirty="0" smtClean="0"/>
              <a:t>interrelated entities </a:t>
            </a:r>
            <a:r>
              <a:rPr lang="en-US" dirty="0"/>
              <a:t>into a single, abstract entity object</a:t>
            </a:r>
            <a:endParaRPr lang="en-US" altLang="en-US" dirty="0" smtClean="0"/>
          </a:p>
          <a:p>
            <a:pPr lvl="1"/>
            <a:r>
              <a:rPr lang="en-US" altLang="en-US" dirty="0" smtClean="0"/>
              <a:t>General rule: avoid the display of attributes to eliminate complications that result when the inheritance rules change</a:t>
            </a:r>
          </a:p>
        </p:txBody>
      </p:sp>
      <p:sp>
        <p:nvSpPr>
          <p:cNvPr id="7" name="Footer Placeholder 6"/>
          <p:cNvSpPr>
            <a:spLocks noGrp="1"/>
          </p:cNvSpPr>
          <p:nvPr>
            <p:ph type="ftr" sz="quarter" idx="10"/>
          </p:nvPr>
        </p:nvSpPr>
        <p:spPr/>
        <p:txBody>
          <a:bodyPr/>
          <a:lstStyle/>
          <a:p>
            <a:r>
              <a:rPr lang="en-US" dirty="0" smtClean="0"/>
              <a:t>©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en-US" dirty="0"/>
              <a:t>Entity </a:t>
            </a:r>
            <a:r>
              <a:rPr lang="en-US" altLang="en-US" dirty="0" smtClean="0"/>
              <a:t>Clustering (2 of 2)</a:t>
            </a:r>
          </a:p>
        </p:txBody>
      </p:sp>
      <p:pic>
        <p:nvPicPr>
          <p:cNvPr id="2" name="Picture 1" descr="Figure 5.6 illustrates the use of entity clusters based on the Tiny College example in Chapter 4. OFFERING groups SEMESTER, COURSE, and CLASS entities and relationships. LOCATION groups ROOM and BUILDING entities and relationships." title="Figure 5.6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3600" y="1197523"/>
            <a:ext cx="5016103" cy="5029200"/>
          </a:xfrm>
          <a:prstGeom prst="rect">
            <a:avLst/>
          </a:prstGeom>
        </p:spPr>
      </p:pic>
      <p:sp>
        <p:nvSpPr>
          <p:cNvPr id="7" name="Footer Placeholder 6"/>
          <p:cNvSpPr>
            <a:spLocks noGrp="1"/>
          </p:cNvSpPr>
          <p:nvPr>
            <p:ph type="ftr" sz="quarter" idx="10"/>
          </p:nvPr>
        </p:nvSpPr>
        <p:spPr/>
        <p:txBody>
          <a:bodyPr/>
          <a:lstStyle/>
          <a:p>
            <a:r>
              <a:rPr lang="en-US" dirty="0" smtClean="0"/>
              <a:t>©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en-US" dirty="0"/>
              <a:t>Entity Integrity: Selecting Primary Keys</a:t>
            </a:r>
            <a:endParaRPr lang="en-US" altLang="en-US" dirty="0" smtClean="0"/>
          </a:p>
        </p:txBody>
      </p:sp>
      <p:sp>
        <p:nvSpPr>
          <p:cNvPr id="30723" name="Rectangle 3"/>
          <p:cNvSpPr>
            <a:spLocks noGrp="1" noChangeArrowheads="1"/>
          </p:cNvSpPr>
          <p:nvPr>
            <p:ph idx="1"/>
          </p:nvPr>
        </p:nvSpPr>
        <p:spPr>
          <a:xfrm>
            <a:off x="365125" y="1538819"/>
            <a:ext cx="8415338" cy="1312667"/>
          </a:xfrm>
        </p:spPr>
        <p:txBody>
          <a:bodyPr/>
          <a:lstStyle/>
          <a:p>
            <a:r>
              <a:rPr lang="en-US" altLang="en-US" dirty="0"/>
              <a:t>Primary k</a:t>
            </a:r>
            <a:r>
              <a:rPr lang="en-US" altLang="en-US" dirty="0" smtClean="0"/>
              <a:t>eys: single attribute or a combination of attributes</a:t>
            </a:r>
          </a:p>
          <a:p>
            <a:pPr lvl="1"/>
            <a:r>
              <a:rPr lang="en-US" altLang="en-US" dirty="0"/>
              <a:t>U</a:t>
            </a:r>
            <a:r>
              <a:rPr lang="en-US" altLang="en-US" dirty="0" smtClean="0"/>
              <a:t>niquely identifies each entity instance</a:t>
            </a:r>
          </a:p>
          <a:p>
            <a:pPr lvl="1"/>
            <a:r>
              <a:rPr lang="en-US" altLang="en-US" dirty="0" smtClean="0"/>
              <a:t>Guarantees entity integrity</a:t>
            </a:r>
          </a:p>
          <a:p>
            <a:pPr lvl="1"/>
            <a:r>
              <a:rPr lang="en-US" altLang="en-US" dirty="0" smtClean="0"/>
              <a:t>Works with foreign keys to implement relationships</a:t>
            </a:r>
          </a:p>
        </p:txBody>
      </p:sp>
      <p:sp>
        <p:nvSpPr>
          <p:cNvPr id="7" name="Footer Placeholder 6"/>
          <p:cNvSpPr>
            <a:spLocks noGrp="1"/>
          </p:cNvSpPr>
          <p:nvPr>
            <p:ph type="ftr" sz="quarter" idx="10"/>
          </p:nvPr>
        </p:nvSpPr>
        <p:spPr/>
        <p:txBody>
          <a:bodyPr/>
          <a:lstStyle/>
          <a:p>
            <a:r>
              <a:rPr lang="en-US" dirty="0" smtClean="0"/>
              <a:t>©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762000" y="515162"/>
            <a:ext cx="8026400" cy="290336"/>
          </a:xfrm>
        </p:spPr>
        <p:txBody>
          <a:bodyPr/>
          <a:lstStyle/>
          <a:p>
            <a:r>
              <a:rPr lang="en-US" dirty="0"/>
              <a:t>Natural Keys and Primary Keys</a:t>
            </a:r>
            <a:endParaRPr lang="en-US" altLang="en-US" dirty="0" smtClean="0"/>
          </a:p>
        </p:txBody>
      </p:sp>
      <p:sp>
        <p:nvSpPr>
          <p:cNvPr id="31747" name="Rectangle 3"/>
          <p:cNvSpPr>
            <a:spLocks noGrp="1" noChangeArrowheads="1"/>
          </p:cNvSpPr>
          <p:nvPr>
            <p:ph idx="1"/>
          </p:nvPr>
        </p:nvSpPr>
        <p:spPr>
          <a:xfrm>
            <a:off x="365125" y="1538819"/>
            <a:ext cx="8415338" cy="1264962"/>
          </a:xfrm>
        </p:spPr>
        <p:txBody>
          <a:bodyPr/>
          <a:lstStyle/>
          <a:p>
            <a:r>
              <a:rPr lang="en-US" dirty="0"/>
              <a:t>N</a:t>
            </a:r>
            <a:r>
              <a:rPr lang="en-US" dirty="0" smtClean="0"/>
              <a:t>atural </a:t>
            </a:r>
            <a:r>
              <a:rPr lang="en-US" dirty="0"/>
              <a:t>key or natural </a:t>
            </a:r>
            <a:r>
              <a:rPr lang="en-US" dirty="0" smtClean="0"/>
              <a:t>identifier: </a:t>
            </a:r>
            <a:r>
              <a:rPr lang="en-US" dirty="0"/>
              <a:t>r</a:t>
            </a:r>
            <a:r>
              <a:rPr lang="en-US" altLang="en-US" dirty="0" smtClean="0"/>
              <a:t>eal-world identifier used to uniquely identify real-world objects</a:t>
            </a:r>
          </a:p>
          <a:p>
            <a:pPr lvl="1"/>
            <a:r>
              <a:rPr lang="en-US" altLang="en-US" dirty="0" smtClean="0"/>
              <a:t>Familiar to end users and forms part of their day-to-day business vocabulary</a:t>
            </a:r>
          </a:p>
          <a:p>
            <a:pPr lvl="1"/>
            <a:r>
              <a:rPr lang="en-US" altLang="en-US" dirty="0" smtClean="0"/>
              <a:t>Used as the primary key of the entity being modeled </a:t>
            </a:r>
          </a:p>
        </p:txBody>
      </p:sp>
      <p:sp>
        <p:nvSpPr>
          <p:cNvPr id="7" name="Footer Placeholder 6"/>
          <p:cNvSpPr>
            <a:spLocks noGrp="1"/>
          </p:cNvSpPr>
          <p:nvPr>
            <p:ph type="ftr" sz="quarter" idx="10"/>
          </p:nvPr>
        </p:nvSpPr>
        <p:spPr/>
        <p:txBody>
          <a:bodyPr/>
          <a:lstStyle/>
          <a:p>
            <a:r>
              <a:rPr lang="en-US" dirty="0" smtClean="0"/>
              <a:t>©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dirty="0" smtClean="0"/>
              <a:t>Primary Key Guidelines</a:t>
            </a:r>
            <a:endParaRPr lang="en-US" altLang="en-US" dirty="0" smtClean="0"/>
          </a:p>
        </p:txBody>
      </p:sp>
      <p:sp>
        <p:nvSpPr>
          <p:cNvPr id="10" name="Content Placeholder 9"/>
          <p:cNvSpPr>
            <a:spLocks noGrp="1"/>
          </p:cNvSpPr>
          <p:nvPr>
            <p:ph idx="1"/>
          </p:nvPr>
        </p:nvSpPr>
        <p:spPr>
          <a:xfrm>
            <a:off x="365125" y="1538819"/>
            <a:ext cx="8415338" cy="2332946"/>
          </a:xfrm>
        </p:spPr>
        <p:txBody>
          <a:bodyPr/>
          <a:lstStyle/>
          <a:p>
            <a:pPr lvl="0"/>
            <a:r>
              <a:rPr lang="en-US" dirty="0" smtClean="0"/>
              <a:t>Desirable primary key characteristics</a:t>
            </a:r>
          </a:p>
          <a:p>
            <a:pPr lvl="1"/>
            <a:r>
              <a:rPr lang="en-US" dirty="0" smtClean="0"/>
              <a:t>Non </a:t>
            </a:r>
            <a:r>
              <a:rPr lang="en-US" dirty="0"/>
              <a:t>intelligent </a:t>
            </a:r>
            <a:endParaRPr lang="en-CA" dirty="0"/>
          </a:p>
          <a:p>
            <a:pPr lvl="1"/>
            <a:r>
              <a:rPr lang="en-US" dirty="0"/>
              <a:t>No change over time </a:t>
            </a:r>
            <a:endParaRPr lang="en-CA" dirty="0"/>
          </a:p>
          <a:p>
            <a:pPr lvl="1"/>
            <a:r>
              <a:rPr lang="en-US" dirty="0"/>
              <a:t>Preferably single-attribute</a:t>
            </a:r>
            <a:endParaRPr lang="en-CA" dirty="0"/>
          </a:p>
          <a:p>
            <a:pPr lvl="1"/>
            <a:r>
              <a:rPr lang="en-US" dirty="0"/>
              <a:t>Preferably numeric</a:t>
            </a:r>
            <a:endParaRPr lang="en-CA" dirty="0"/>
          </a:p>
          <a:p>
            <a:pPr lvl="1"/>
            <a:r>
              <a:rPr lang="en-US" dirty="0"/>
              <a:t>Security-compliant</a:t>
            </a:r>
            <a:endParaRPr lang="en-CA" dirty="0"/>
          </a:p>
          <a:p>
            <a:pPr lvl="1"/>
            <a:endParaRPr lang="en-US" dirty="0"/>
          </a:p>
        </p:txBody>
      </p:sp>
      <p:sp>
        <p:nvSpPr>
          <p:cNvPr id="7" name="Footer Placeholder 6"/>
          <p:cNvSpPr>
            <a:spLocks noGrp="1"/>
          </p:cNvSpPr>
          <p:nvPr>
            <p:ph type="ftr" sz="quarter" idx="10"/>
          </p:nvPr>
        </p:nvSpPr>
        <p:spPr/>
        <p:txBody>
          <a:bodyPr/>
          <a:lstStyle/>
          <a:p>
            <a:r>
              <a:rPr lang="en-US" dirty="0" smtClean="0"/>
              <a:t>©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dirty="0" smtClean="0"/>
              <a:t>Learning Objectives</a:t>
            </a:r>
          </a:p>
        </p:txBody>
      </p:sp>
      <p:sp>
        <p:nvSpPr>
          <p:cNvPr id="14339" name="Rectangle 3"/>
          <p:cNvSpPr>
            <a:spLocks noGrp="1" noChangeArrowheads="1"/>
          </p:cNvSpPr>
          <p:nvPr>
            <p:ph idx="1"/>
          </p:nvPr>
        </p:nvSpPr>
        <p:spPr/>
        <p:txBody>
          <a:bodyPr/>
          <a:lstStyle/>
          <a:p>
            <a:r>
              <a:rPr lang="en-US" altLang="en-US" dirty="0" smtClean="0"/>
              <a:t>After completing this chapter, you will be able to:</a:t>
            </a:r>
          </a:p>
          <a:p>
            <a:pPr lvl="1"/>
            <a:r>
              <a:rPr lang="en-US" altLang="en-US" dirty="0" smtClean="0"/>
              <a:t>Describe the main extended entity relationship (EER) model constructs and how they are represented in ERDs and EERDs</a:t>
            </a:r>
          </a:p>
          <a:p>
            <a:pPr lvl="1"/>
            <a:r>
              <a:rPr lang="en-US" altLang="en-US" dirty="0" smtClean="0"/>
              <a:t>Use entity clusters to represent multiple entities and relationships in an entity relationship diagram (ERD)</a:t>
            </a:r>
          </a:p>
          <a:p>
            <a:pPr lvl="1"/>
            <a:r>
              <a:rPr lang="en-US" altLang="en-US" dirty="0" smtClean="0"/>
              <a:t>Describe the characteristics of good primary keys and how to select them</a:t>
            </a:r>
          </a:p>
          <a:p>
            <a:pPr lvl="1"/>
            <a:r>
              <a:rPr lang="en-US" altLang="en-US" dirty="0" smtClean="0"/>
              <a:t>Apply flexible solutions for special data-modeling cases</a:t>
            </a:r>
          </a:p>
        </p:txBody>
      </p:sp>
      <p:sp>
        <p:nvSpPr>
          <p:cNvPr id="7" name="Footer Placeholder 6"/>
          <p:cNvSpPr>
            <a:spLocks noGrp="1"/>
          </p:cNvSpPr>
          <p:nvPr>
            <p:ph type="ftr" sz="quarter" idx="10"/>
          </p:nvPr>
        </p:nvSpPr>
        <p:spPr/>
        <p:txBody>
          <a:bodyPr/>
          <a:lstStyle/>
          <a:p>
            <a:r>
              <a:rPr lang="en-US" dirty="0" smtClean="0"/>
              <a:t>©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762000" y="515162"/>
            <a:ext cx="8026400" cy="290336"/>
          </a:xfrm>
        </p:spPr>
        <p:txBody>
          <a:bodyPr/>
          <a:lstStyle/>
          <a:p>
            <a:r>
              <a:rPr lang="en-US" dirty="0"/>
              <a:t>When to Use Composite Primary </a:t>
            </a:r>
            <a:r>
              <a:rPr lang="en-US" dirty="0" smtClean="0"/>
              <a:t>Keys (1 of 2)</a:t>
            </a:r>
            <a:endParaRPr lang="en-US" altLang="en-US" dirty="0" smtClean="0"/>
          </a:p>
        </p:txBody>
      </p:sp>
      <p:sp>
        <p:nvSpPr>
          <p:cNvPr id="33795" name="Rectangle 3"/>
          <p:cNvSpPr>
            <a:spLocks noGrp="1" noChangeArrowheads="1"/>
          </p:cNvSpPr>
          <p:nvPr>
            <p:ph idx="1"/>
          </p:nvPr>
        </p:nvSpPr>
        <p:spPr>
          <a:xfrm>
            <a:off x="365125" y="1538819"/>
            <a:ext cx="8415338" cy="2965427"/>
          </a:xfrm>
        </p:spPr>
        <p:txBody>
          <a:bodyPr/>
          <a:lstStyle/>
          <a:p>
            <a:r>
              <a:rPr lang="en-US" altLang="en-US" dirty="0" smtClean="0"/>
              <a:t>Identifiers of composite entities</a:t>
            </a:r>
          </a:p>
          <a:p>
            <a:pPr lvl="1"/>
            <a:r>
              <a:rPr lang="en-US" altLang="en-US" dirty="0" smtClean="0"/>
              <a:t>Each primary key combination is allowed once in M:N relationship</a:t>
            </a:r>
          </a:p>
          <a:p>
            <a:r>
              <a:rPr lang="en-US" altLang="en-US" dirty="0" smtClean="0"/>
              <a:t>Identifiers of weak entities</a:t>
            </a:r>
          </a:p>
          <a:p>
            <a:pPr lvl="1"/>
            <a:r>
              <a:rPr lang="en-US" altLang="en-US" dirty="0"/>
              <a:t>S</a:t>
            </a:r>
            <a:r>
              <a:rPr lang="en-US" altLang="en-US" dirty="0" smtClean="0"/>
              <a:t>trong identifying relationship with the parent entity</a:t>
            </a:r>
          </a:p>
          <a:p>
            <a:pPr lvl="1"/>
            <a:r>
              <a:rPr lang="en-US" altLang="en-US" dirty="0" smtClean="0"/>
              <a:t>Represents </a:t>
            </a:r>
            <a:r>
              <a:rPr lang="en-US" altLang="en-US" dirty="0"/>
              <a:t>a real-world object </a:t>
            </a:r>
            <a:r>
              <a:rPr lang="en-US" altLang="en-US" dirty="0" smtClean="0"/>
              <a:t>that is existence-dependent </a:t>
            </a:r>
            <a:r>
              <a:rPr lang="en-US" altLang="en-US" dirty="0"/>
              <a:t>on another real-world object</a:t>
            </a:r>
          </a:p>
          <a:p>
            <a:pPr lvl="1"/>
            <a:r>
              <a:rPr lang="en-US" altLang="en-US" dirty="0"/>
              <a:t>Represented in the data model as two separate entities in a strong identifying relationship</a:t>
            </a:r>
          </a:p>
          <a:p>
            <a:pPr lvl="1"/>
            <a:endParaRPr lang="en-US" altLang="en-US" dirty="0" smtClean="0"/>
          </a:p>
        </p:txBody>
      </p:sp>
      <p:sp>
        <p:nvSpPr>
          <p:cNvPr id="7" name="Footer Placeholder 6"/>
          <p:cNvSpPr>
            <a:spLocks noGrp="1"/>
          </p:cNvSpPr>
          <p:nvPr>
            <p:ph type="ftr" sz="quarter" idx="10"/>
          </p:nvPr>
        </p:nvSpPr>
        <p:spPr/>
        <p:txBody>
          <a:bodyPr/>
          <a:lstStyle/>
          <a:p>
            <a:r>
              <a:rPr lang="en-US" dirty="0" smtClean="0"/>
              <a:t>©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dirty="0"/>
              <a:t>When to Use Composite Primary </a:t>
            </a:r>
            <a:r>
              <a:rPr lang="en-US" dirty="0" smtClean="0"/>
              <a:t>Keys (2 of 2)</a:t>
            </a:r>
            <a:endParaRPr lang="en-US" altLang="en-US" dirty="0" smtClean="0"/>
          </a:p>
        </p:txBody>
      </p:sp>
      <p:pic>
        <p:nvPicPr>
          <p:cNvPr id="2" name="Content Placeholder 1" descr="In Figure 5.7, the M:N relationship between STUDENT and CLASS for the Tiny College is illustrated using an ERD. " title="Figure 5.7"/>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089474" y="1524000"/>
            <a:ext cx="7324541" cy="3733800"/>
          </a:xfrm>
        </p:spPr>
      </p:pic>
      <p:sp>
        <p:nvSpPr>
          <p:cNvPr id="8" name="Footer Placeholder 7"/>
          <p:cNvSpPr>
            <a:spLocks noGrp="1"/>
          </p:cNvSpPr>
          <p:nvPr>
            <p:ph type="ftr" sz="quarter" idx="10"/>
          </p:nvPr>
        </p:nvSpPr>
        <p:spPr/>
        <p:txBody>
          <a:bodyPr/>
          <a:lstStyle/>
          <a:p>
            <a:r>
              <a:rPr lang="en-US" dirty="0" smtClean="0"/>
              <a:t>©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762000" y="515162"/>
            <a:ext cx="8026400" cy="290336"/>
          </a:xfrm>
        </p:spPr>
        <p:txBody>
          <a:bodyPr/>
          <a:lstStyle/>
          <a:p>
            <a:r>
              <a:rPr lang="en-US" dirty="0"/>
              <a:t>When to Use Surrogate Primary </a:t>
            </a:r>
            <a:r>
              <a:rPr lang="en-US" dirty="0" smtClean="0"/>
              <a:t>Keys (1 of 2)</a:t>
            </a:r>
            <a:endParaRPr lang="en-US" altLang="en-US" dirty="0" smtClean="0"/>
          </a:p>
        </p:txBody>
      </p:sp>
      <p:sp>
        <p:nvSpPr>
          <p:cNvPr id="36867" name="Rectangle 3"/>
          <p:cNvSpPr>
            <a:spLocks noGrp="1" noChangeArrowheads="1"/>
          </p:cNvSpPr>
          <p:nvPr>
            <p:ph idx="1"/>
          </p:nvPr>
        </p:nvSpPr>
        <p:spPr>
          <a:xfrm>
            <a:off x="365125" y="1538819"/>
            <a:ext cx="8415338" cy="2099036"/>
          </a:xfrm>
        </p:spPr>
        <p:txBody>
          <a:bodyPr/>
          <a:lstStyle/>
          <a:p>
            <a:r>
              <a:rPr lang="en-US" altLang="en-US" dirty="0" smtClean="0"/>
              <a:t>Primary key used to simplify the identification of entity instances </a:t>
            </a:r>
            <a:endParaRPr lang="en-US" altLang="en-US" dirty="0"/>
          </a:p>
          <a:p>
            <a:pPr lvl="1"/>
            <a:r>
              <a:rPr lang="en-US" altLang="en-US" dirty="0"/>
              <a:t>U</a:t>
            </a:r>
            <a:r>
              <a:rPr lang="en-US" altLang="en-US" dirty="0" smtClean="0"/>
              <a:t>seful when there is no natural key</a:t>
            </a:r>
          </a:p>
          <a:p>
            <a:pPr lvl="1"/>
            <a:r>
              <a:rPr lang="en-US" altLang="en-US" dirty="0" smtClean="0"/>
              <a:t>Helpful if selected candidate key has embedded semantic contents or is too long </a:t>
            </a:r>
          </a:p>
          <a:p>
            <a:r>
              <a:rPr lang="en-US" altLang="en-US" dirty="0" smtClean="0"/>
              <a:t>Require ensuring that the candidate key of entity in question performs properly</a:t>
            </a:r>
          </a:p>
          <a:p>
            <a:pPr lvl="1"/>
            <a:r>
              <a:rPr lang="en-US" altLang="en-US" dirty="0" smtClean="0"/>
              <a:t>Use “unique index” and “not null” constraints</a:t>
            </a:r>
          </a:p>
          <a:p>
            <a:pPr lvl="1"/>
            <a:endParaRPr lang="en-US" altLang="en-US" dirty="0" smtClean="0"/>
          </a:p>
        </p:txBody>
      </p:sp>
      <p:sp>
        <p:nvSpPr>
          <p:cNvPr id="7" name="Footer Placeholder 6"/>
          <p:cNvSpPr>
            <a:spLocks noGrp="1"/>
          </p:cNvSpPr>
          <p:nvPr>
            <p:ph type="ftr" sz="quarter" idx="10"/>
          </p:nvPr>
        </p:nvSpPr>
        <p:spPr/>
        <p:txBody>
          <a:bodyPr/>
          <a:lstStyle/>
          <a:p>
            <a:r>
              <a:rPr lang="en-US" dirty="0" smtClean="0"/>
              <a:t>©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dirty="0"/>
              <a:t>When to Use Surrogate Primary </a:t>
            </a:r>
            <a:r>
              <a:rPr lang="en-US" dirty="0" smtClean="0"/>
              <a:t>Keys (2 of 2)</a:t>
            </a:r>
            <a:endParaRPr lang="en-US" altLang="en-US" dirty="0" smtClean="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194387630"/>
              </p:ext>
            </p:extLst>
          </p:nvPr>
        </p:nvGraphicFramePr>
        <p:xfrm>
          <a:off x="365125" y="1538288"/>
          <a:ext cx="8245475" cy="3845560"/>
        </p:xfrm>
        <a:graphic>
          <a:graphicData uri="http://schemas.openxmlformats.org/drawingml/2006/table">
            <a:tbl>
              <a:tblPr firstRow="1" bandRow="1">
                <a:tableStyleId>{5C22544A-7EE6-4342-B048-85BDC9FD1C3A}</a:tableStyleId>
              </a:tblPr>
              <a:tblGrid>
                <a:gridCol w="1539875">
                  <a:extLst>
                    <a:ext uri="{9D8B030D-6E8A-4147-A177-3AD203B41FA5}">
                      <a16:colId xmlns="" xmlns:a16="http://schemas.microsoft.com/office/drawing/2014/main" val="2555620180"/>
                    </a:ext>
                  </a:extLst>
                </a:gridCol>
                <a:gridCol w="1524000">
                  <a:extLst>
                    <a:ext uri="{9D8B030D-6E8A-4147-A177-3AD203B41FA5}">
                      <a16:colId xmlns="" xmlns:a16="http://schemas.microsoft.com/office/drawing/2014/main" val="3085203106"/>
                    </a:ext>
                  </a:extLst>
                </a:gridCol>
                <a:gridCol w="1403445">
                  <a:extLst>
                    <a:ext uri="{9D8B030D-6E8A-4147-A177-3AD203B41FA5}">
                      <a16:colId xmlns="" xmlns:a16="http://schemas.microsoft.com/office/drawing/2014/main" val="689501623"/>
                    </a:ext>
                  </a:extLst>
                </a:gridCol>
                <a:gridCol w="1373429">
                  <a:extLst>
                    <a:ext uri="{9D8B030D-6E8A-4147-A177-3AD203B41FA5}">
                      <a16:colId xmlns="" xmlns:a16="http://schemas.microsoft.com/office/drawing/2014/main" val="1058614871"/>
                    </a:ext>
                  </a:extLst>
                </a:gridCol>
                <a:gridCol w="1414126">
                  <a:extLst>
                    <a:ext uri="{9D8B030D-6E8A-4147-A177-3AD203B41FA5}">
                      <a16:colId xmlns="" xmlns:a16="http://schemas.microsoft.com/office/drawing/2014/main" val="999054016"/>
                    </a:ext>
                  </a:extLst>
                </a:gridCol>
                <a:gridCol w="990600">
                  <a:extLst>
                    <a:ext uri="{9D8B030D-6E8A-4147-A177-3AD203B41FA5}">
                      <a16:colId xmlns="" xmlns:a16="http://schemas.microsoft.com/office/drawing/2014/main" val="3780900397"/>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kern="1200" baseline="0" dirty="0" smtClean="0">
                          <a:solidFill>
                            <a:schemeClr val="lt1"/>
                          </a:solidFill>
                          <a:latin typeface="+mn-lt"/>
                          <a:ea typeface="+mn-ea"/>
                          <a:cs typeface="+mn-cs"/>
                        </a:rPr>
                        <a:t>Table 5.4: Data Used to Keep Track of Events</a:t>
                      </a:r>
                      <a:endParaRPr lang="en-US" sz="1400" b="1"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smtClean="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 xmlns:a16="http://schemas.microsoft.com/office/drawing/2014/main" val="1910561147"/>
                  </a:ext>
                </a:extLst>
              </a:tr>
              <a:tr h="370840">
                <a:tc>
                  <a:txBody>
                    <a:bodyPr/>
                    <a:lstStyle/>
                    <a:p>
                      <a:r>
                        <a:rPr lang="en-US" sz="1400" b="0" i="0" u="none" strike="noStrike" kern="1200" baseline="0" dirty="0" smtClean="0">
                          <a:solidFill>
                            <a:schemeClr val="dk1"/>
                          </a:solidFill>
                          <a:latin typeface="+mn-lt"/>
                          <a:ea typeface="+mn-ea"/>
                          <a:cs typeface="+mn-cs"/>
                        </a:rPr>
                        <a:t>DATE</a:t>
                      </a:r>
                      <a:endParaRPr lang="en-US" sz="1400" dirty="0"/>
                    </a:p>
                  </a:txBody>
                  <a:tcPr/>
                </a:tc>
                <a:tc>
                  <a:txBody>
                    <a:bodyPr/>
                    <a:lstStyle/>
                    <a:p>
                      <a:r>
                        <a:rPr lang="en-US" sz="1400" b="0" i="0" u="none" strike="noStrike" kern="1200" baseline="0" dirty="0" smtClean="0">
                          <a:solidFill>
                            <a:schemeClr val="dk1"/>
                          </a:solidFill>
                          <a:latin typeface="+mn-lt"/>
                          <a:ea typeface="+mn-ea"/>
                          <a:cs typeface="+mn-cs"/>
                        </a:rPr>
                        <a:t>TIME_START </a:t>
                      </a:r>
                      <a:endParaRPr lang="en-US" sz="1400" dirty="0"/>
                    </a:p>
                  </a:txBody>
                  <a:tcPr/>
                </a:tc>
                <a:tc>
                  <a:txBody>
                    <a:bodyPr/>
                    <a:lstStyle/>
                    <a:p>
                      <a:r>
                        <a:rPr lang="en-US" sz="1400" b="0" i="0" u="none" strike="noStrike" kern="1200" baseline="0" dirty="0" smtClean="0">
                          <a:solidFill>
                            <a:schemeClr val="dk1"/>
                          </a:solidFill>
                          <a:latin typeface="+mn-lt"/>
                          <a:ea typeface="+mn-ea"/>
                          <a:cs typeface="+mn-cs"/>
                        </a:rPr>
                        <a:t>TIME_END</a:t>
                      </a:r>
                      <a:endParaRPr lang="en-US" sz="1400" dirty="0"/>
                    </a:p>
                  </a:txBody>
                  <a:tcPr/>
                </a:tc>
                <a:tc>
                  <a:txBody>
                    <a:bodyPr/>
                    <a:lstStyle/>
                    <a:p>
                      <a:r>
                        <a:rPr lang="en-US" sz="1400" b="0" i="0" u="none" strike="noStrike" kern="1200" baseline="0" dirty="0" smtClean="0">
                          <a:solidFill>
                            <a:schemeClr val="dk1"/>
                          </a:solidFill>
                          <a:latin typeface="+mn-lt"/>
                          <a:ea typeface="+mn-ea"/>
                          <a:cs typeface="+mn-cs"/>
                        </a:rPr>
                        <a:t>ROOM</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kern="1200" baseline="0" dirty="0" smtClean="0">
                          <a:solidFill>
                            <a:schemeClr val="dk1"/>
                          </a:solidFill>
                          <a:latin typeface="+mn-lt"/>
                          <a:ea typeface="+mn-ea"/>
                          <a:cs typeface="+mn-cs"/>
                        </a:rPr>
                        <a:t>EVENT_NAME</a:t>
                      </a:r>
                      <a:endParaRPr lang="en-US" sz="1400" dirty="0" smtClean="0"/>
                    </a:p>
                    <a:p>
                      <a:endParaRPr lang="en-US" sz="1400" dirty="0"/>
                    </a:p>
                  </a:txBody>
                  <a:tcPr/>
                </a:tc>
                <a:tc>
                  <a:txBody>
                    <a:bodyPr/>
                    <a:lstStyle/>
                    <a:p>
                      <a:r>
                        <a:rPr lang="en-US" sz="1400" dirty="0" smtClean="0"/>
                        <a:t>PARTY_OF</a:t>
                      </a:r>
                      <a:endParaRPr lang="en-US" sz="1400" dirty="0"/>
                    </a:p>
                  </a:txBody>
                  <a:tcPr/>
                </a:tc>
                <a:extLst>
                  <a:ext uri="{0D108BD9-81ED-4DB2-BD59-A6C34878D82A}">
                    <a16:rowId xmlns="" xmlns:a16="http://schemas.microsoft.com/office/drawing/2014/main" val="1792513974"/>
                  </a:ext>
                </a:extLst>
              </a:tr>
              <a:tr h="370840">
                <a:tc>
                  <a:txBody>
                    <a:bodyPr/>
                    <a:lstStyle/>
                    <a:p>
                      <a:r>
                        <a:rPr lang="en-US" sz="1400" b="0" i="0" u="none" strike="noStrike" kern="1200" baseline="0" dirty="0" smtClean="0">
                          <a:solidFill>
                            <a:schemeClr val="dk1"/>
                          </a:solidFill>
                          <a:latin typeface="+mn-lt"/>
                          <a:ea typeface="+mn-ea"/>
                          <a:cs typeface="+mn-cs"/>
                        </a:rPr>
                        <a:t>6/17/2018</a:t>
                      </a:r>
                      <a:endParaRPr lang="en-US" sz="1400" dirty="0"/>
                    </a:p>
                  </a:txBody>
                  <a:tcPr/>
                </a:tc>
                <a:tc>
                  <a:txBody>
                    <a:bodyPr/>
                    <a:lstStyle/>
                    <a:p>
                      <a:r>
                        <a:rPr lang="en-US" sz="1400" b="0" i="0" u="none" strike="noStrike" kern="1200" baseline="0" dirty="0" smtClean="0">
                          <a:solidFill>
                            <a:schemeClr val="dk1"/>
                          </a:solidFill>
                          <a:latin typeface="+mn-lt"/>
                          <a:ea typeface="+mn-ea"/>
                          <a:cs typeface="+mn-cs"/>
                        </a:rPr>
                        <a:t>11:00 a.m.</a:t>
                      </a:r>
                      <a:endParaRPr lang="en-US" sz="1400" dirty="0"/>
                    </a:p>
                  </a:txBody>
                  <a:tcPr/>
                </a:tc>
                <a:tc>
                  <a:txBody>
                    <a:bodyPr/>
                    <a:lstStyle/>
                    <a:p>
                      <a:r>
                        <a:rPr lang="en-US" sz="1400" b="0" i="0" u="none" strike="noStrike" kern="1200" baseline="0" dirty="0" smtClean="0">
                          <a:solidFill>
                            <a:schemeClr val="dk1"/>
                          </a:solidFill>
                          <a:latin typeface="+mn-lt"/>
                          <a:ea typeface="+mn-ea"/>
                          <a:cs typeface="+mn-cs"/>
                        </a:rPr>
                        <a:t>2:00 p.m.</a:t>
                      </a:r>
                      <a:endParaRPr lang="en-US" sz="1400" dirty="0"/>
                    </a:p>
                  </a:txBody>
                  <a:tcPr/>
                </a:tc>
                <a:tc>
                  <a:txBody>
                    <a:bodyPr/>
                    <a:lstStyle/>
                    <a:p>
                      <a:r>
                        <a:rPr lang="en-US" sz="1400" b="0" i="0" u="none" strike="noStrike" kern="1200" baseline="0" dirty="0" smtClean="0">
                          <a:solidFill>
                            <a:schemeClr val="dk1"/>
                          </a:solidFill>
                          <a:latin typeface="+mn-lt"/>
                          <a:ea typeface="+mn-ea"/>
                          <a:cs typeface="+mn-cs"/>
                        </a:rPr>
                        <a:t>Allure</a:t>
                      </a:r>
                      <a:endParaRPr lang="en-US" sz="1400" dirty="0"/>
                    </a:p>
                  </a:txBody>
                  <a:tcPr/>
                </a:tc>
                <a:tc>
                  <a:txBody>
                    <a:bodyPr/>
                    <a:lstStyle/>
                    <a:p>
                      <a:r>
                        <a:rPr lang="en-US" sz="1400" b="0" i="0" u="none" strike="noStrike" kern="1200" baseline="0" dirty="0" smtClean="0">
                          <a:solidFill>
                            <a:schemeClr val="dk1"/>
                          </a:solidFill>
                          <a:latin typeface="+mn-lt"/>
                          <a:ea typeface="+mn-ea"/>
                          <a:cs typeface="+mn-cs"/>
                        </a:rPr>
                        <a:t>Burton Wedding</a:t>
                      </a:r>
                      <a:endParaRPr lang="en-US" sz="1400" dirty="0"/>
                    </a:p>
                  </a:txBody>
                  <a:tcPr/>
                </a:tc>
                <a:tc>
                  <a:txBody>
                    <a:bodyPr/>
                    <a:lstStyle/>
                    <a:p>
                      <a:r>
                        <a:rPr lang="en-US" sz="1400" dirty="0" smtClean="0"/>
                        <a:t>60</a:t>
                      </a:r>
                      <a:endParaRPr lang="en-US" sz="1400" dirty="0"/>
                    </a:p>
                  </a:txBody>
                  <a:tcPr/>
                </a:tc>
                <a:extLst>
                  <a:ext uri="{0D108BD9-81ED-4DB2-BD59-A6C34878D82A}">
                    <a16:rowId xmlns="" xmlns:a16="http://schemas.microsoft.com/office/drawing/2014/main" val="2593103186"/>
                  </a:ext>
                </a:extLst>
              </a:tr>
              <a:tr h="370840">
                <a:tc>
                  <a:txBody>
                    <a:bodyPr/>
                    <a:lstStyle/>
                    <a:p>
                      <a:r>
                        <a:rPr lang="en-US" sz="1400" b="0" i="0" u="none" strike="noStrike" kern="1200" baseline="0" dirty="0" smtClean="0">
                          <a:solidFill>
                            <a:schemeClr val="dk1"/>
                          </a:solidFill>
                          <a:latin typeface="+mn-lt"/>
                          <a:ea typeface="+mn-ea"/>
                          <a:cs typeface="+mn-cs"/>
                        </a:rPr>
                        <a:t>6/17/2018</a:t>
                      </a:r>
                      <a:endParaRPr lang="en-US" sz="1400" dirty="0"/>
                    </a:p>
                  </a:txBody>
                  <a:tcPr/>
                </a:tc>
                <a:tc>
                  <a:txBody>
                    <a:bodyPr/>
                    <a:lstStyle/>
                    <a:p>
                      <a:r>
                        <a:rPr lang="en-US" sz="1400" b="0" i="0" u="none" strike="noStrike" kern="1200" baseline="0" dirty="0" smtClean="0">
                          <a:solidFill>
                            <a:schemeClr val="dk1"/>
                          </a:solidFill>
                          <a:latin typeface="+mn-lt"/>
                          <a:ea typeface="+mn-ea"/>
                          <a:cs typeface="+mn-cs"/>
                        </a:rPr>
                        <a:t>11:00 a.m.</a:t>
                      </a:r>
                      <a:endParaRPr lang="en-US" sz="1400" dirty="0"/>
                    </a:p>
                  </a:txBody>
                  <a:tcPr/>
                </a:tc>
                <a:tc>
                  <a:txBody>
                    <a:bodyPr/>
                    <a:lstStyle/>
                    <a:p>
                      <a:r>
                        <a:rPr lang="en-US" sz="1400" b="0" i="0" u="none" strike="noStrike" kern="1200" baseline="0" dirty="0" smtClean="0">
                          <a:solidFill>
                            <a:schemeClr val="dk1"/>
                          </a:solidFill>
                          <a:latin typeface="+mn-lt"/>
                          <a:ea typeface="+mn-ea"/>
                          <a:cs typeface="+mn-cs"/>
                        </a:rPr>
                        <a:t>2:00 p.m.</a:t>
                      </a:r>
                      <a:endParaRPr lang="en-US" sz="1400" dirty="0"/>
                    </a:p>
                  </a:txBody>
                  <a:tcPr/>
                </a:tc>
                <a:tc>
                  <a:txBody>
                    <a:bodyPr/>
                    <a:lstStyle/>
                    <a:p>
                      <a:r>
                        <a:rPr lang="en-US" sz="1400" b="0" i="0" u="none" strike="noStrike" kern="1200" baseline="0" dirty="0" smtClean="0">
                          <a:solidFill>
                            <a:schemeClr val="dk1"/>
                          </a:solidFill>
                          <a:latin typeface="+mn-lt"/>
                          <a:ea typeface="+mn-ea"/>
                          <a:cs typeface="+mn-cs"/>
                        </a:rPr>
                        <a:t>Bonanza</a:t>
                      </a:r>
                      <a:endParaRPr lang="en-US" sz="1400" dirty="0"/>
                    </a:p>
                  </a:txBody>
                  <a:tcPr/>
                </a:tc>
                <a:tc>
                  <a:txBody>
                    <a:bodyPr/>
                    <a:lstStyle/>
                    <a:p>
                      <a:r>
                        <a:rPr lang="en-US" sz="1400" b="0" i="0" u="none" strike="noStrike" kern="1200" baseline="0" dirty="0" smtClean="0">
                          <a:solidFill>
                            <a:schemeClr val="dk1"/>
                          </a:solidFill>
                          <a:latin typeface="+mn-lt"/>
                          <a:ea typeface="+mn-ea"/>
                          <a:cs typeface="+mn-cs"/>
                        </a:rPr>
                        <a:t>Adams Office</a:t>
                      </a:r>
                      <a:endParaRPr lang="en-US" sz="1400" dirty="0"/>
                    </a:p>
                  </a:txBody>
                  <a:tcPr/>
                </a:tc>
                <a:tc>
                  <a:txBody>
                    <a:bodyPr/>
                    <a:lstStyle/>
                    <a:p>
                      <a:r>
                        <a:rPr lang="en-US" sz="1400" dirty="0" smtClean="0"/>
                        <a:t>12</a:t>
                      </a:r>
                      <a:endParaRPr lang="en-US" sz="1400" dirty="0"/>
                    </a:p>
                  </a:txBody>
                  <a:tcPr/>
                </a:tc>
                <a:extLst>
                  <a:ext uri="{0D108BD9-81ED-4DB2-BD59-A6C34878D82A}">
                    <a16:rowId xmlns="" xmlns:a16="http://schemas.microsoft.com/office/drawing/2014/main" val="1328022037"/>
                  </a:ext>
                </a:extLst>
              </a:tr>
              <a:tr h="370840">
                <a:tc>
                  <a:txBody>
                    <a:bodyPr/>
                    <a:lstStyle/>
                    <a:p>
                      <a:r>
                        <a:rPr lang="en-US" sz="1400" b="0" i="0" u="none" strike="noStrike" kern="1200" baseline="0" dirty="0" smtClean="0">
                          <a:solidFill>
                            <a:schemeClr val="dk1"/>
                          </a:solidFill>
                          <a:latin typeface="+mn-lt"/>
                          <a:ea typeface="+mn-ea"/>
                          <a:cs typeface="+mn-cs"/>
                        </a:rPr>
                        <a:t>6/17/2018</a:t>
                      </a:r>
                      <a:endParaRPr lang="en-US" sz="1400" dirty="0"/>
                    </a:p>
                  </a:txBody>
                  <a:tcPr/>
                </a:tc>
                <a:tc>
                  <a:txBody>
                    <a:bodyPr/>
                    <a:lstStyle/>
                    <a:p>
                      <a:r>
                        <a:rPr lang="en-US" sz="1400" b="0" i="0" u="none" strike="noStrike" kern="1200" baseline="0" dirty="0" smtClean="0">
                          <a:solidFill>
                            <a:schemeClr val="dk1"/>
                          </a:solidFill>
                          <a:latin typeface="+mn-lt"/>
                          <a:ea typeface="+mn-ea"/>
                          <a:cs typeface="+mn-cs"/>
                        </a:rPr>
                        <a:t>3:00 p.m.</a:t>
                      </a:r>
                      <a:endParaRPr lang="en-US" sz="1400" dirty="0"/>
                    </a:p>
                  </a:txBody>
                  <a:tcPr/>
                </a:tc>
                <a:tc>
                  <a:txBody>
                    <a:bodyPr/>
                    <a:lstStyle/>
                    <a:p>
                      <a:r>
                        <a:rPr lang="en-US" sz="1400" b="0" i="0" u="none" strike="noStrike" kern="1200" baseline="0" dirty="0" smtClean="0">
                          <a:solidFill>
                            <a:schemeClr val="dk1"/>
                          </a:solidFill>
                          <a:latin typeface="+mn-lt"/>
                          <a:ea typeface="+mn-ea"/>
                          <a:cs typeface="+mn-cs"/>
                        </a:rPr>
                        <a:t>5:30 p.m.</a:t>
                      </a:r>
                      <a:endParaRPr lang="en-US" sz="1400" dirty="0"/>
                    </a:p>
                  </a:txBody>
                  <a:tcPr/>
                </a:tc>
                <a:tc>
                  <a:txBody>
                    <a:bodyPr/>
                    <a:lstStyle/>
                    <a:p>
                      <a:r>
                        <a:rPr lang="en-US" sz="1400" b="0" i="0" u="none" strike="noStrike" kern="1200" baseline="0" dirty="0" smtClean="0">
                          <a:solidFill>
                            <a:schemeClr val="dk1"/>
                          </a:solidFill>
                          <a:latin typeface="+mn-lt"/>
                          <a:ea typeface="+mn-ea"/>
                          <a:cs typeface="+mn-cs"/>
                        </a:rPr>
                        <a:t>Allure</a:t>
                      </a:r>
                      <a:endParaRPr lang="en-US" sz="1400" dirty="0"/>
                    </a:p>
                  </a:txBody>
                  <a:tcPr/>
                </a:tc>
                <a:tc>
                  <a:txBody>
                    <a:bodyPr/>
                    <a:lstStyle/>
                    <a:p>
                      <a:r>
                        <a:rPr lang="en-US" sz="1400" b="0" i="0" u="none" strike="noStrike" kern="1200" baseline="0" dirty="0" smtClean="0">
                          <a:solidFill>
                            <a:schemeClr val="dk1"/>
                          </a:solidFill>
                          <a:latin typeface="+mn-lt"/>
                          <a:ea typeface="+mn-ea"/>
                          <a:cs typeface="+mn-cs"/>
                        </a:rPr>
                        <a:t>Smith Family</a:t>
                      </a:r>
                      <a:endParaRPr lang="en-US" sz="1400" dirty="0"/>
                    </a:p>
                  </a:txBody>
                  <a:tcPr/>
                </a:tc>
                <a:tc>
                  <a:txBody>
                    <a:bodyPr/>
                    <a:lstStyle/>
                    <a:p>
                      <a:r>
                        <a:rPr lang="en-US" sz="1400" dirty="0" smtClean="0"/>
                        <a:t>15</a:t>
                      </a:r>
                      <a:endParaRPr lang="en-US" sz="1400" dirty="0"/>
                    </a:p>
                  </a:txBody>
                  <a:tcPr/>
                </a:tc>
                <a:extLst>
                  <a:ext uri="{0D108BD9-81ED-4DB2-BD59-A6C34878D82A}">
                    <a16:rowId xmlns="" xmlns:a16="http://schemas.microsoft.com/office/drawing/2014/main" val="2126092284"/>
                  </a:ext>
                </a:extLst>
              </a:tr>
              <a:tr h="370840">
                <a:tc>
                  <a:txBody>
                    <a:bodyPr/>
                    <a:lstStyle/>
                    <a:p>
                      <a:r>
                        <a:rPr lang="en-US" sz="1400" b="0" i="0" u="none" strike="noStrike" kern="1200" baseline="0" dirty="0" smtClean="0">
                          <a:solidFill>
                            <a:schemeClr val="dk1"/>
                          </a:solidFill>
                          <a:latin typeface="+mn-lt"/>
                          <a:ea typeface="+mn-ea"/>
                          <a:cs typeface="+mn-cs"/>
                        </a:rPr>
                        <a:t>6/17/2018</a:t>
                      </a:r>
                      <a:endParaRPr lang="en-US" sz="1400" dirty="0"/>
                    </a:p>
                  </a:txBody>
                  <a:tcPr/>
                </a:tc>
                <a:tc>
                  <a:txBody>
                    <a:bodyPr/>
                    <a:lstStyle/>
                    <a:p>
                      <a:r>
                        <a:rPr lang="en-US" sz="1400" b="0" i="0" u="none" strike="noStrike" kern="1200" baseline="0" dirty="0" smtClean="0">
                          <a:solidFill>
                            <a:schemeClr val="dk1"/>
                          </a:solidFill>
                          <a:latin typeface="+mn-lt"/>
                          <a:ea typeface="+mn-ea"/>
                          <a:cs typeface="+mn-cs"/>
                        </a:rPr>
                        <a:t>3:30 p.m.</a:t>
                      </a:r>
                      <a:endParaRPr lang="en-US" sz="1400" dirty="0"/>
                    </a:p>
                  </a:txBody>
                  <a:tcPr/>
                </a:tc>
                <a:tc>
                  <a:txBody>
                    <a:bodyPr/>
                    <a:lstStyle/>
                    <a:p>
                      <a:r>
                        <a:rPr lang="en-US" sz="1400" b="0" i="0" u="none" strike="noStrike" kern="1200" baseline="0" dirty="0" smtClean="0">
                          <a:solidFill>
                            <a:schemeClr val="dk1"/>
                          </a:solidFill>
                          <a:latin typeface="+mn-lt"/>
                          <a:ea typeface="+mn-ea"/>
                          <a:cs typeface="+mn-cs"/>
                        </a:rPr>
                        <a:t>5:30 p.m.</a:t>
                      </a:r>
                      <a:endParaRPr lang="en-US" sz="1400" dirty="0"/>
                    </a:p>
                  </a:txBody>
                  <a:tcPr/>
                </a:tc>
                <a:tc>
                  <a:txBody>
                    <a:bodyPr/>
                    <a:lstStyle/>
                    <a:p>
                      <a:r>
                        <a:rPr lang="en-US" sz="1400" b="0" i="0" u="none" strike="noStrike" kern="1200" baseline="0" dirty="0" smtClean="0">
                          <a:solidFill>
                            <a:schemeClr val="dk1"/>
                          </a:solidFill>
                          <a:latin typeface="+mn-lt"/>
                          <a:ea typeface="+mn-ea"/>
                          <a:cs typeface="+mn-cs"/>
                        </a:rPr>
                        <a:t>Bonanza</a:t>
                      </a:r>
                      <a:endParaRPr lang="en-US" sz="1400" dirty="0"/>
                    </a:p>
                  </a:txBody>
                  <a:tcPr/>
                </a:tc>
                <a:tc>
                  <a:txBody>
                    <a:bodyPr/>
                    <a:lstStyle/>
                    <a:p>
                      <a:r>
                        <a:rPr lang="en-US" sz="1400" b="0" i="0" u="none" strike="noStrike" kern="1200" baseline="0" dirty="0" smtClean="0">
                          <a:solidFill>
                            <a:schemeClr val="dk1"/>
                          </a:solidFill>
                          <a:latin typeface="+mn-lt"/>
                          <a:ea typeface="+mn-ea"/>
                          <a:cs typeface="+mn-cs"/>
                        </a:rPr>
                        <a:t>Adams Office</a:t>
                      </a:r>
                      <a:endParaRPr lang="en-US" sz="1400" dirty="0"/>
                    </a:p>
                  </a:txBody>
                  <a:tcPr/>
                </a:tc>
                <a:tc>
                  <a:txBody>
                    <a:bodyPr/>
                    <a:lstStyle/>
                    <a:p>
                      <a:r>
                        <a:rPr lang="en-US" sz="1400" dirty="0" smtClean="0"/>
                        <a:t>12</a:t>
                      </a:r>
                      <a:endParaRPr lang="en-US" sz="1400" dirty="0"/>
                    </a:p>
                  </a:txBody>
                  <a:tcPr/>
                </a:tc>
                <a:extLst>
                  <a:ext uri="{0D108BD9-81ED-4DB2-BD59-A6C34878D82A}">
                    <a16:rowId xmlns="" xmlns:a16="http://schemas.microsoft.com/office/drawing/2014/main" val="2295881985"/>
                  </a:ext>
                </a:extLst>
              </a:tr>
              <a:tr h="370840">
                <a:tc>
                  <a:txBody>
                    <a:bodyPr/>
                    <a:lstStyle/>
                    <a:p>
                      <a:r>
                        <a:rPr lang="en-US" sz="1400" b="0" i="0" u="none" strike="noStrike" kern="1200" baseline="0" dirty="0" smtClean="0">
                          <a:solidFill>
                            <a:schemeClr val="dk1"/>
                          </a:solidFill>
                          <a:latin typeface="+mn-lt"/>
                          <a:ea typeface="+mn-ea"/>
                          <a:cs typeface="+mn-cs"/>
                        </a:rPr>
                        <a:t>6/18/2018</a:t>
                      </a:r>
                      <a:endParaRPr lang="en-US" sz="1400" dirty="0"/>
                    </a:p>
                  </a:txBody>
                  <a:tcPr/>
                </a:tc>
                <a:tc>
                  <a:txBody>
                    <a:bodyPr/>
                    <a:lstStyle/>
                    <a:p>
                      <a:r>
                        <a:rPr lang="en-US" sz="1400" b="0" i="0" u="none" strike="noStrike" kern="1200" baseline="0" dirty="0" smtClean="0">
                          <a:solidFill>
                            <a:schemeClr val="dk1"/>
                          </a:solidFill>
                          <a:latin typeface="+mn-lt"/>
                          <a:ea typeface="+mn-ea"/>
                          <a:cs typeface="+mn-cs"/>
                        </a:rPr>
                        <a:t>1:00 p.m.</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kern="1200" baseline="0" dirty="0" smtClean="0">
                          <a:solidFill>
                            <a:schemeClr val="dk1"/>
                          </a:solidFill>
                          <a:latin typeface="+mn-lt"/>
                          <a:ea typeface="+mn-ea"/>
                          <a:cs typeface="+mn-cs"/>
                        </a:rPr>
                        <a:t>3:00 p.m.</a:t>
                      </a:r>
                      <a:endParaRPr lang="en-US" sz="1400" dirty="0" smtClean="0"/>
                    </a:p>
                  </a:txBody>
                  <a:tcPr/>
                </a:tc>
                <a:tc>
                  <a:txBody>
                    <a:bodyPr/>
                    <a:lstStyle/>
                    <a:p>
                      <a:r>
                        <a:rPr lang="en-US" sz="1400" b="0" i="0" u="none" strike="noStrike" kern="1200" baseline="0" dirty="0" smtClean="0">
                          <a:solidFill>
                            <a:schemeClr val="dk1"/>
                          </a:solidFill>
                          <a:latin typeface="+mn-lt"/>
                          <a:ea typeface="+mn-ea"/>
                          <a:cs typeface="+mn-cs"/>
                        </a:rPr>
                        <a:t>Bonanza</a:t>
                      </a:r>
                      <a:endParaRPr lang="en-US" sz="1400" dirty="0"/>
                    </a:p>
                  </a:txBody>
                  <a:tcPr/>
                </a:tc>
                <a:tc>
                  <a:txBody>
                    <a:bodyPr/>
                    <a:lstStyle/>
                    <a:p>
                      <a:r>
                        <a:rPr lang="en-US" sz="1400" b="0" i="0" u="none" strike="noStrike" kern="1200" baseline="0" dirty="0" smtClean="0">
                          <a:solidFill>
                            <a:schemeClr val="dk1"/>
                          </a:solidFill>
                          <a:latin typeface="+mn-lt"/>
                          <a:ea typeface="+mn-ea"/>
                          <a:cs typeface="+mn-cs"/>
                        </a:rPr>
                        <a:t>Boy Scouts</a:t>
                      </a:r>
                      <a:endParaRPr lang="en-US" sz="1400" dirty="0"/>
                    </a:p>
                  </a:txBody>
                  <a:tcPr/>
                </a:tc>
                <a:tc>
                  <a:txBody>
                    <a:bodyPr/>
                    <a:lstStyle/>
                    <a:p>
                      <a:r>
                        <a:rPr lang="en-US" sz="1400" dirty="0" smtClean="0"/>
                        <a:t>33</a:t>
                      </a:r>
                      <a:endParaRPr lang="en-US" sz="1400" dirty="0"/>
                    </a:p>
                  </a:txBody>
                  <a:tcPr/>
                </a:tc>
                <a:extLst>
                  <a:ext uri="{0D108BD9-81ED-4DB2-BD59-A6C34878D82A}">
                    <a16:rowId xmlns="" xmlns:a16="http://schemas.microsoft.com/office/drawing/2014/main" val="1001157229"/>
                  </a:ext>
                </a:extLst>
              </a:tr>
              <a:tr h="370840">
                <a:tc>
                  <a:txBody>
                    <a:bodyPr/>
                    <a:lstStyle/>
                    <a:p>
                      <a:r>
                        <a:rPr lang="en-US" sz="1400" b="0" i="0" u="none" strike="noStrike" kern="1200" baseline="0" dirty="0" smtClean="0">
                          <a:solidFill>
                            <a:schemeClr val="dk1"/>
                          </a:solidFill>
                          <a:latin typeface="+mn-lt"/>
                          <a:ea typeface="+mn-ea"/>
                          <a:cs typeface="+mn-cs"/>
                        </a:rPr>
                        <a:t>6/18/2018</a:t>
                      </a:r>
                      <a:endParaRPr lang="en-US" sz="1400" dirty="0"/>
                    </a:p>
                  </a:txBody>
                  <a:tcPr/>
                </a:tc>
                <a:tc>
                  <a:txBody>
                    <a:bodyPr/>
                    <a:lstStyle/>
                    <a:p>
                      <a:r>
                        <a:rPr lang="en-US" sz="1400" b="0" i="0" u="none" strike="noStrike" kern="1200" baseline="0" dirty="0" smtClean="0">
                          <a:solidFill>
                            <a:schemeClr val="dk1"/>
                          </a:solidFill>
                          <a:latin typeface="+mn-lt"/>
                          <a:ea typeface="+mn-ea"/>
                          <a:cs typeface="+mn-cs"/>
                        </a:rPr>
                        <a:t>11:00 a.m.</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kern="1200" baseline="0" dirty="0" smtClean="0">
                          <a:solidFill>
                            <a:schemeClr val="dk1"/>
                          </a:solidFill>
                          <a:latin typeface="+mn-lt"/>
                          <a:ea typeface="+mn-ea"/>
                          <a:cs typeface="+mn-cs"/>
                        </a:rPr>
                        <a:t>2:00 p.m.</a:t>
                      </a:r>
                      <a:endParaRPr lang="en-US" sz="1400" dirty="0" smtClean="0"/>
                    </a:p>
                  </a:txBody>
                  <a:tcPr/>
                </a:tc>
                <a:tc>
                  <a:txBody>
                    <a:bodyPr/>
                    <a:lstStyle/>
                    <a:p>
                      <a:r>
                        <a:rPr lang="en-US" sz="1400" b="0" i="0" u="none" strike="noStrike" kern="1200" baseline="0" dirty="0" smtClean="0">
                          <a:solidFill>
                            <a:schemeClr val="dk1"/>
                          </a:solidFill>
                          <a:latin typeface="+mn-lt"/>
                          <a:ea typeface="+mn-ea"/>
                          <a:cs typeface="+mn-cs"/>
                        </a:rPr>
                        <a:t>Allure</a:t>
                      </a:r>
                      <a:endParaRPr lang="en-US" sz="1400" dirty="0"/>
                    </a:p>
                  </a:txBody>
                  <a:tcPr/>
                </a:tc>
                <a:tc>
                  <a:txBody>
                    <a:bodyPr/>
                    <a:lstStyle/>
                    <a:p>
                      <a:r>
                        <a:rPr lang="en-US" sz="1400" b="0" i="0" u="none" strike="noStrike" kern="1200" baseline="0" dirty="0" smtClean="0">
                          <a:solidFill>
                            <a:schemeClr val="dk1"/>
                          </a:solidFill>
                          <a:latin typeface="+mn-lt"/>
                          <a:ea typeface="+mn-ea"/>
                          <a:cs typeface="+mn-cs"/>
                        </a:rPr>
                        <a:t>March of Dimes</a:t>
                      </a:r>
                      <a:endParaRPr lang="en-US" sz="1400" dirty="0"/>
                    </a:p>
                  </a:txBody>
                  <a:tcPr/>
                </a:tc>
                <a:tc>
                  <a:txBody>
                    <a:bodyPr/>
                    <a:lstStyle/>
                    <a:p>
                      <a:r>
                        <a:rPr lang="en-US" sz="1400" dirty="0" smtClean="0"/>
                        <a:t>25</a:t>
                      </a:r>
                      <a:endParaRPr lang="en-US" sz="1400" dirty="0"/>
                    </a:p>
                  </a:txBody>
                  <a:tcPr/>
                </a:tc>
                <a:extLst>
                  <a:ext uri="{0D108BD9-81ED-4DB2-BD59-A6C34878D82A}">
                    <a16:rowId xmlns="" xmlns:a16="http://schemas.microsoft.com/office/drawing/2014/main" val="2510456670"/>
                  </a:ext>
                </a:extLst>
              </a:tr>
              <a:tr h="370840">
                <a:tc>
                  <a:txBody>
                    <a:bodyPr/>
                    <a:lstStyle/>
                    <a:p>
                      <a:r>
                        <a:rPr lang="en-US" sz="1400" b="0" i="0" u="none" strike="noStrike" kern="1200" baseline="0" dirty="0" smtClean="0">
                          <a:solidFill>
                            <a:schemeClr val="dk1"/>
                          </a:solidFill>
                          <a:latin typeface="+mn-lt"/>
                          <a:ea typeface="+mn-ea"/>
                          <a:cs typeface="+mn-cs"/>
                        </a:rPr>
                        <a:t>6/18/2018</a:t>
                      </a:r>
                      <a:endParaRPr lang="en-US" sz="1400" dirty="0"/>
                    </a:p>
                  </a:txBody>
                  <a:tcPr/>
                </a:tc>
                <a:tc>
                  <a:txBody>
                    <a:bodyPr/>
                    <a:lstStyle/>
                    <a:p>
                      <a:r>
                        <a:rPr lang="en-US" sz="1400" b="0" i="0" u="none" strike="noStrike" kern="1200" baseline="0" dirty="0" smtClean="0">
                          <a:solidFill>
                            <a:schemeClr val="dk1"/>
                          </a:solidFill>
                          <a:latin typeface="+mn-lt"/>
                          <a:ea typeface="+mn-ea"/>
                          <a:cs typeface="+mn-cs"/>
                        </a:rPr>
                        <a:t>11:00 a.m.</a:t>
                      </a:r>
                      <a:endParaRPr lang="en-US" sz="1400" dirty="0"/>
                    </a:p>
                  </a:txBody>
                  <a:tcPr/>
                </a:tc>
                <a:tc>
                  <a:txBody>
                    <a:bodyPr/>
                    <a:lstStyle/>
                    <a:p>
                      <a:r>
                        <a:rPr lang="en-US" sz="1400" b="0" i="0" u="none" strike="noStrike" kern="1200" baseline="0" dirty="0" smtClean="0">
                          <a:solidFill>
                            <a:schemeClr val="dk1"/>
                          </a:solidFill>
                          <a:latin typeface="+mn-lt"/>
                          <a:ea typeface="+mn-ea"/>
                          <a:cs typeface="+mn-cs"/>
                        </a:rPr>
                        <a:t>12:30 p.m.</a:t>
                      </a:r>
                      <a:endParaRPr lang="en-US" sz="1400" dirty="0"/>
                    </a:p>
                  </a:txBody>
                  <a:tcPr/>
                </a:tc>
                <a:tc>
                  <a:txBody>
                    <a:bodyPr/>
                    <a:lstStyle/>
                    <a:p>
                      <a:r>
                        <a:rPr lang="en-US" sz="1400" b="0" i="0" u="none" strike="noStrike" kern="1200" baseline="0" dirty="0" smtClean="0">
                          <a:solidFill>
                            <a:schemeClr val="dk1"/>
                          </a:solidFill>
                          <a:latin typeface="+mn-lt"/>
                          <a:ea typeface="+mn-ea"/>
                          <a:cs typeface="+mn-cs"/>
                        </a:rPr>
                        <a:t>Bonanza</a:t>
                      </a:r>
                      <a:endParaRPr lang="en-US" sz="1400" dirty="0"/>
                    </a:p>
                  </a:txBody>
                  <a:tcPr/>
                </a:tc>
                <a:tc>
                  <a:txBody>
                    <a:bodyPr/>
                    <a:lstStyle/>
                    <a:p>
                      <a:r>
                        <a:rPr lang="en-US" sz="1400" b="0" i="0" u="none" strike="noStrike" kern="1200" baseline="0" dirty="0" smtClean="0">
                          <a:solidFill>
                            <a:schemeClr val="dk1"/>
                          </a:solidFill>
                          <a:latin typeface="+mn-lt"/>
                          <a:ea typeface="+mn-ea"/>
                          <a:cs typeface="+mn-cs"/>
                        </a:rPr>
                        <a:t>Smith Family</a:t>
                      </a:r>
                      <a:endParaRPr lang="en-US" sz="1400" dirty="0"/>
                    </a:p>
                  </a:txBody>
                  <a:tcPr/>
                </a:tc>
                <a:tc>
                  <a:txBody>
                    <a:bodyPr/>
                    <a:lstStyle/>
                    <a:p>
                      <a:r>
                        <a:rPr lang="en-US" sz="1400" dirty="0" smtClean="0"/>
                        <a:t>12</a:t>
                      </a:r>
                      <a:endParaRPr lang="en-US" sz="1400" dirty="0"/>
                    </a:p>
                  </a:txBody>
                  <a:tcPr/>
                </a:tc>
                <a:extLst>
                  <a:ext uri="{0D108BD9-81ED-4DB2-BD59-A6C34878D82A}">
                    <a16:rowId xmlns="" xmlns:a16="http://schemas.microsoft.com/office/drawing/2014/main" val="3566220510"/>
                  </a:ext>
                </a:extLst>
              </a:tr>
            </a:tbl>
          </a:graphicData>
        </a:graphic>
      </p:graphicFrame>
      <p:sp>
        <p:nvSpPr>
          <p:cNvPr id="7" name="Footer Placeholder 6"/>
          <p:cNvSpPr>
            <a:spLocks noGrp="1"/>
          </p:cNvSpPr>
          <p:nvPr>
            <p:ph type="ftr" sz="quarter" idx="10"/>
          </p:nvPr>
        </p:nvSpPr>
        <p:spPr/>
        <p:txBody>
          <a:bodyPr/>
          <a:lstStyle/>
          <a:p>
            <a:r>
              <a:rPr lang="en-US" dirty="0" smtClean="0"/>
              <a:t>©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en-US" dirty="0" smtClean="0"/>
              <a:t>Design Case 1: Implementing 1:1 Relationships (1 of 3)</a:t>
            </a:r>
          </a:p>
        </p:txBody>
      </p:sp>
      <p:sp>
        <p:nvSpPr>
          <p:cNvPr id="30723" name="Rectangle 3"/>
          <p:cNvSpPr>
            <a:spLocks noGrp="1" noChangeArrowheads="1"/>
          </p:cNvSpPr>
          <p:nvPr>
            <p:ph idx="1"/>
          </p:nvPr>
        </p:nvSpPr>
        <p:spPr>
          <a:xfrm>
            <a:off x="365125" y="1538819"/>
            <a:ext cx="8415338" cy="2497607"/>
          </a:xfrm>
        </p:spPr>
        <p:txBody>
          <a:bodyPr/>
          <a:lstStyle/>
          <a:p>
            <a:r>
              <a:rPr lang="en-US" altLang="en-US" dirty="0" smtClean="0"/>
              <a:t>Foreign keys work with primary keys to properly implement relationships in relational model</a:t>
            </a:r>
          </a:p>
          <a:p>
            <a:pPr lvl="1"/>
            <a:r>
              <a:rPr lang="en-US" altLang="en-US" dirty="0" smtClean="0"/>
              <a:t>Place primary key of the parent entity on the dependent entity as foreign key</a:t>
            </a:r>
          </a:p>
          <a:p>
            <a:r>
              <a:rPr lang="en-US" altLang="en-US" dirty="0" smtClean="0"/>
              <a:t>Options for selecting and placing the foreign key</a:t>
            </a:r>
          </a:p>
          <a:p>
            <a:pPr lvl="1"/>
            <a:r>
              <a:rPr lang="en-US" altLang="en-US" dirty="0" smtClean="0"/>
              <a:t>Place a foreign key in both entities</a:t>
            </a:r>
          </a:p>
          <a:p>
            <a:pPr lvl="1"/>
            <a:r>
              <a:rPr lang="en-US" altLang="en-US" dirty="0" smtClean="0"/>
              <a:t>Place a foreign key in one of the entities </a:t>
            </a:r>
          </a:p>
          <a:p>
            <a:endParaRPr lang="en-US" altLang="en-US" dirty="0" smtClean="0"/>
          </a:p>
        </p:txBody>
      </p:sp>
      <p:sp>
        <p:nvSpPr>
          <p:cNvPr id="7" name="Footer Placeholder 6"/>
          <p:cNvSpPr>
            <a:spLocks noGrp="1"/>
          </p:cNvSpPr>
          <p:nvPr>
            <p:ph type="ftr" sz="quarter" idx="10"/>
          </p:nvPr>
        </p:nvSpPr>
        <p:spPr/>
        <p:txBody>
          <a:bodyPr/>
          <a:lstStyle/>
          <a:p>
            <a:r>
              <a:rPr lang="en-US" dirty="0" smtClean="0"/>
              <a:t>©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en-US" dirty="0"/>
              <a:t>Design Case 1: Implementing 1:1 </a:t>
            </a:r>
            <a:r>
              <a:rPr lang="en-US" altLang="en-US" dirty="0" smtClean="0"/>
              <a:t>Relationships (2 of 3)</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1262191771"/>
              </p:ext>
            </p:extLst>
          </p:nvPr>
        </p:nvGraphicFramePr>
        <p:xfrm>
          <a:off x="365125" y="1538288"/>
          <a:ext cx="8415339" cy="3510280"/>
        </p:xfrm>
        <a:graphic>
          <a:graphicData uri="http://schemas.openxmlformats.org/drawingml/2006/table">
            <a:tbl>
              <a:tblPr firstRow="1" bandRow="1">
                <a:tableStyleId>{5C22544A-7EE6-4342-B048-85BDC9FD1C3A}</a:tableStyleId>
              </a:tblPr>
              <a:tblGrid>
                <a:gridCol w="1539875">
                  <a:extLst>
                    <a:ext uri="{9D8B030D-6E8A-4147-A177-3AD203B41FA5}">
                      <a16:colId xmlns="" xmlns:a16="http://schemas.microsoft.com/office/drawing/2014/main" val="1307346342"/>
                    </a:ext>
                  </a:extLst>
                </a:gridCol>
                <a:gridCol w="2895600">
                  <a:extLst>
                    <a:ext uri="{9D8B030D-6E8A-4147-A177-3AD203B41FA5}">
                      <a16:colId xmlns="" xmlns:a16="http://schemas.microsoft.com/office/drawing/2014/main" val="23900665"/>
                    </a:ext>
                  </a:extLst>
                </a:gridCol>
                <a:gridCol w="3979864">
                  <a:extLst>
                    <a:ext uri="{9D8B030D-6E8A-4147-A177-3AD203B41FA5}">
                      <a16:colId xmlns="" xmlns:a16="http://schemas.microsoft.com/office/drawing/2014/main" val="584905250"/>
                    </a:ext>
                  </a:extLst>
                </a:gridCol>
              </a:tblGrid>
              <a:tr h="370840">
                <a:tc>
                  <a:txBody>
                    <a:bodyPr/>
                    <a:lstStyle/>
                    <a:p>
                      <a:r>
                        <a:rPr lang="en-US" sz="1400" b="1" i="0" u="none" strike="noStrike" kern="1200" baseline="0" dirty="0" smtClean="0">
                          <a:solidFill>
                            <a:schemeClr val="lt1"/>
                          </a:solidFill>
                          <a:latin typeface="+mn-lt"/>
                          <a:ea typeface="+mn-ea"/>
                          <a:cs typeface="+mn-cs"/>
                        </a:rPr>
                        <a:t>Table 5.5: Selection of Foreign Key in a 1:1 Relationship</a:t>
                      </a:r>
                      <a:endParaRPr lang="en-US" sz="1400" b="1" dirty="0"/>
                    </a:p>
                  </a:txBody>
                  <a:tcPr/>
                </a:tc>
                <a:tc>
                  <a:txBody>
                    <a:bodyPr/>
                    <a:lstStyle/>
                    <a:p>
                      <a:endParaRPr lang="en-US" sz="1400" dirty="0"/>
                    </a:p>
                  </a:txBody>
                  <a:tcPr/>
                </a:tc>
                <a:tc>
                  <a:txBody>
                    <a:bodyPr/>
                    <a:lstStyle/>
                    <a:p>
                      <a:endParaRPr lang="en-US" sz="1400" dirty="0"/>
                    </a:p>
                  </a:txBody>
                  <a:tcPr/>
                </a:tc>
                <a:extLst>
                  <a:ext uri="{0D108BD9-81ED-4DB2-BD59-A6C34878D82A}">
                    <a16:rowId xmlns="" xmlns:a16="http://schemas.microsoft.com/office/drawing/2014/main" val="4007029726"/>
                  </a:ext>
                </a:extLst>
              </a:tr>
              <a:tr h="370840">
                <a:tc>
                  <a:txBody>
                    <a:bodyPr/>
                    <a:lstStyle/>
                    <a:p>
                      <a:r>
                        <a:rPr lang="en-US" sz="1400" b="1" dirty="0" smtClean="0">
                          <a:solidFill>
                            <a:schemeClr val="bg1"/>
                          </a:solidFill>
                        </a:rPr>
                        <a:t>Case</a:t>
                      </a:r>
                      <a:endParaRPr lang="en-US" sz="1400" b="1" dirty="0">
                        <a:solidFill>
                          <a:schemeClr val="bg1"/>
                        </a:solidFill>
                      </a:endParaRPr>
                    </a:p>
                  </a:txBody>
                  <a:tcPr>
                    <a:solidFill>
                      <a:schemeClr val="accent1"/>
                    </a:solidFill>
                  </a:tcPr>
                </a:tc>
                <a:tc>
                  <a:txBody>
                    <a:bodyPr/>
                    <a:lstStyle/>
                    <a:p>
                      <a:r>
                        <a:rPr lang="en-US" sz="1400" b="1" dirty="0" smtClean="0">
                          <a:solidFill>
                            <a:schemeClr val="bg1"/>
                          </a:solidFill>
                        </a:rPr>
                        <a:t>ER Relationship Constraint</a:t>
                      </a:r>
                      <a:r>
                        <a:rPr lang="en-US" sz="1400" b="1" baseline="0" dirty="0" smtClean="0">
                          <a:solidFill>
                            <a:schemeClr val="bg1"/>
                          </a:solidFill>
                        </a:rPr>
                        <a:t>s</a:t>
                      </a:r>
                      <a:endParaRPr lang="en-US" sz="1400" b="1" dirty="0">
                        <a:solidFill>
                          <a:schemeClr val="bg1"/>
                        </a:solidFill>
                      </a:endParaRPr>
                    </a:p>
                  </a:txBody>
                  <a:tcPr>
                    <a:solidFill>
                      <a:schemeClr val="accent1"/>
                    </a:solidFill>
                  </a:tcPr>
                </a:tc>
                <a:tc>
                  <a:txBody>
                    <a:bodyPr/>
                    <a:lstStyle/>
                    <a:p>
                      <a:r>
                        <a:rPr lang="en-US" sz="1400" b="1" dirty="0" smtClean="0">
                          <a:solidFill>
                            <a:schemeClr val="bg1"/>
                          </a:solidFill>
                        </a:rPr>
                        <a:t>Action</a:t>
                      </a:r>
                      <a:endParaRPr lang="en-US" sz="1400" b="1" dirty="0">
                        <a:solidFill>
                          <a:schemeClr val="bg1"/>
                        </a:solidFill>
                      </a:endParaRPr>
                    </a:p>
                  </a:txBody>
                  <a:tcPr>
                    <a:solidFill>
                      <a:schemeClr val="accent1"/>
                    </a:solidFill>
                  </a:tcPr>
                </a:tc>
                <a:extLst>
                  <a:ext uri="{0D108BD9-81ED-4DB2-BD59-A6C34878D82A}">
                    <a16:rowId xmlns="" xmlns:a16="http://schemas.microsoft.com/office/drawing/2014/main" val="2080638975"/>
                  </a:ext>
                </a:extLst>
              </a:tr>
              <a:tr h="370840">
                <a:tc>
                  <a:txBody>
                    <a:bodyPr/>
                    <a:lstStyle/>
                    <a:p>
                      <a:r>
                        <a:rPr lang="en-US" sz="1400" dirty="0" smtClean="0"/>
                        <a:t>I</a:t>
                      </a:r>
                      <a:endParaRPr lang="en-US" sz="1400" dirty="0"/>
                    </a:p>
                  </a:txBody>
                  <a:tcPr/>
                </a:tc>
                <a:tc>
                  <a:txBody>
                    <a:bodyPr/>
                    <a:lstStyle/>
                    <a:p>
                      <a:r>
                        <a:rPr lang="en-US" sz="1400" b="0" i="0" u="none" strike="noStrike" kern="1200" baseline="0" dirty="0" smtClean="0">
                          <a:solidFill>
                            <a:schemeClr val="dk1"/>
                          </a:solidFill>
                          <a:latin typeface="+mn-lt"/>
                          <a:ea typeface="+mn-ea"/>
                          <a:cs typeface="+mn-cs"/>
                        </a:rPr>
                        <a:t>One side is mandatory and the other side</a:t>
                      </a:r>
                      <a:endParaRPr lang="en-US" sz="1400" dirty="0"/>
                    </a:p>
                  </a:txBody>
                  <a:tcPr/>
                </a:tc>
                <a:tc>
                  <a:txBody>
                    <a:bodyPr/>
                    <a:lstStyle/>
                    <a:p>
                      <a:r>
                        <a:rPr lang="en-US" sz="1400" b="0" i="0" u="none" strike="noStrike" kern="1200" baseline="0" dirty="0" smtClean="0">
                          <a:solidFill>
                            <a:schemeClr val="dk1"/>
                          </a:solidFill>
                          <a:latin typeface="+mn-lt"/>
                          <a:ea typeface="+mn-ea"/>
                          <a:cs typeface="+mn-cs"/>
                        </a:rPr>
                        <a:t>Place the PK of the entity on the mandatory side in the entity on the optional side as a FK, and make the FK mandatory</a:t>
                      </a:r>
                      <a:endParaRPr lang="en-US" sz="1400" dirty="0"/>
                    </a:p>
                  </a:txBody>
                  <a:tcPr/>
                </a:tc>
                <a:extLst>
                  <a:ext uri="{0D108BD9-81ED-4DB2-BD59-A6C34878D82A}">
                    <a16:rowId xmlns="" xmlns:a16="http://schemas.microsoft.com/office/drawing/2014/main" val="2407496267"/>
                  </a:ext>
                </a:extLst>
              </a:tr>
              <a:tr h="370840">
                <a:tc>
                  <a:txBody>
                    <a:bodyPr/>
                    <a:lstStyle/>
                    <a:p>
                      <a:r>
                        <a:rPr lang="en-US" sz="1400" dirty="0" smtClean="0"/>
                        <a:t>II</a:t>
                      </a:r>
                      <a:endParaRPr lang="en-US" sz="1400" dirty="0"/>
                    </a:p>
                  </a:txBody>
                  <a:tcPr/>
                </a:tc>
                <a:tc>
                  <a:txBody>
                    <a:bodyPr/>
                    <a:lstStyle/>
                    <a:p>
                      <a:r>
                        <a:rPr lang="en-US" sz="1400" b="0" i="0" u="none" strike="noStrike" kern="1200" baseline="0" dirty="0" smtClean="0">
                          <a:solidFill>
                            <a:schemeClr val="dk1"/>
                          </a:solidFill>
                          <a:latin typeface="+mn-lt"/>
                          <a:ea typeface="+mn-ea"/>
                          <a:cs typeface="+mn-cs"/>
                        </a:rPr>
                        <a:t>Both sides are optional</a:t>
                      </a:r>
                      <a:endParaRPr lang="en-US" sz="1400" dirty="0"/>
                    </a:p>
                  </a:txBody>
                  <a:tcPr/>
                </a:tc>
                <a:tc>
                  <a:txBody>
                    <a:bodyPr/>
                    <a:lstStyle/>
                    <a:p>
                      <a:r>
                        <a:rPr lang="en-US" sz="1400" b="0" i="0" u="none" strike="noStrike" kern="1200" baseline="0" dirty="0" smtClean="0">
                          <a:solidFill>
                            <a:schemeClr val="dk1"/>
                          </a:solidFill>
                          <a:latin typeface="+mn-lt"/>
                          <a:ea typeface="+mn-ea"/>
                          <a:cs typeface="+mn-cs"/>
                        </a:rPr>
                        <a:t>Select the FK that causes the fewest nulls, or place the FK in the entity in which the (relationship) role is played</a:t>
                      </a:r>
                      <a:endParaRPr lang="en-US" sz="1400" dirty="0"/>
                    </a:p>
                  </a:txBody>
                  <a:tcPr/>
                </a:tc>
                <a:extLst>
                  <a:ext uri="{0D108BD9-81ED-4DB2-BD59-A6C34878D82A}">
                    <a16:rowId xmlns="" xmlns:a16="http://schemas.microsoft.com/office/drawing/2014/main" val="2595492235"/>
                  </a:ext>
                </a:extLst>
              </a:tr>
              <a:tr h="370840">
                <a:tc>
                  <a:txBody>
                    <a:bodyPr/>
                    <a:lstStyle/>
                    <a:p>
                      <a:r>
                        <a:rPr lang="en-US" sz="1400" dirty="0" smtClean="0"/>
                        <a:t>III</a:t>
                      </a:r>
                      <a:endParaRPr lang="en-US" sz="1400" dirty="0"/>
                    </a:p>
                  </a:txBody>
                  <a:tcPr/>
                </a:tc>
                <a:tc>
                  <a:txBody>
                    <a:bodyPr/>
                    <a:lstStyle/>
                    <a:p>
                      <a:r>
                        <a:rPr lang="en-US" sz="1400" b="0" i="0" u="none" strike="noStrike" kern="1200" baseline="0" dirty="0" smtClean="0">
                          <a:solidFill>
                            <a:schemeClr val="dk1"/>
                          </a:solidFill>
                          <a:latin typeface="+mn-lt"/>
                          <a:ea typeface="+mn-ea"/>
                          <a:cs typeface="+mn-cs"/>
                        </a:rPr>
                        <a:t>Both sides are mandatory</a:t>
                      </a:r>
                      <a:endParaRPr lang="en-US" sz="1400" dirty="0"/>
                    </a:p>
                  </a:txBody>
                  <a:tcPr/>
                </a:tc>
                <a:tc>
                  <a:txBody>
                    <a:bodyPr/>
                    <a:lstStyle/>
                    <a:p>
                      <a:r>
                        <a:rPr lang="en-US" sz="1400" b="0" i="0" u="none" strike="noStrike" kern="1200" baseline="0" dirty="0" smtClean="0">
                          <a:solidFill>
                            <a:schemeClr val="dk1"/>
                          </a:solidFill>
                          <a:latin typeface="+mn-lt"/>
                          <a:ea typeface="+mn-ea"/>
                          <a:cs typeface="+mn-cs"/>
                        </a:rPr>
                        <a:t>See Case II, or consider revising your model to ensure that the two entities do not belong together in a single entity</a:t>
                      </a:r>
                      <a:endParaRPr lang="en-US" sz="1400" dirty="0"/>
                    </a:p>
                  </a:txBody>
                  <a:tcPr/>
                </a:tc>
                <a:extLst>
                  <a:ext uri="{0D108BD9-81ED-4DB2-BD59-A6C34878D82A}">
                    <a16:rowId xmlns="" xmlns:a16="http://schemas.microsoft.com/office/drawing/2014/main" val="4283561727"/>
                  </a:ext>
                </a:extLst>
              </a:tr>
            </a:tbl>
          </a:graphicData>
        </a:graphic>
      </p:graphicFrame>
      <p:sp>
        <p:nvSpPr>
          <p:cNvPr id="7" name="Footer Placeholder 6"/>
          <p:cNvSpPr>
            <a:spLocks noGrp="1"/>
          </p:cNvSpPr>
          <p:nvPr>
            <p:ph type="ftr" sz="quarter" idx="10"/>
          </p:nvPr>
        </p:nvSpPr>
        <p:spPr/>
        <p:txBody>
          <a:bodyPr/>
          <a:lstStyle/>
          <a:p>
            <a:r>
              <a:rPr lang="en-US" dirty="0" smtClean="0"/>
              <a:t>©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en-US" dirty="0"/>
              <a:t>Design Case 1: Implementing 1:1 </a:t>
            </a:r>
            <a:r>
              <a:rPr lang="en-US" altLang="en-US" dirty="0" smtClean="0"/>
              <a:t>Relationships (3 of 3)</a:t>
            </a:r>
          </a:p>
        </p:txBody>
      </p:sp>
      <p:pic>
        <p:nvPicPr>
          <p:cNvPr id="3" name="Picture 2" descr="Figure 5.8 illustrates the “EMPLOYEE manages DEPARTMENT” 1:1 relationship." title="Figure 5.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673" y="2209800"/>
            <a:ext cx="7391400" cy="2208758"/>
          </a:xfrm>
          <a:prstGeom prst="rect">
            <a:avLst/>
          </a:prstGeom>
        </p:spPr>
      </p:pic>
      <p:sp>
        <p:nvSpPr>
          <p:cNvPr id="7" name="Footer Placeholder 6"/>
          <p:cNvSpPr>
            <a:spLocks noGrp="1"/>
          </p:cNvSpPr>
          <p:nvPr>
            <p:ph type="ftr" sz="quarter" idx="10"/>
          </p:nvPr>
        </p:nvSpPr>
        <p:spPr/>
        <p:txBody>
          <a:bodyPr/>
          <a:lstStyle/>
          <a:p>
            <a:r>
              <a:rPr lang="en-US" dirty="0" smtClean="0"/>
              <a:t>©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en-US" dirty="0" smtClean="0"/>
              <a:t>Design Case 2: Maintaining History of Time-Variant Data (1 of 4)</a:t>
            </a:r>
          </a:p>
        </p:txBody>
      </p:sp>
      <p:sp>
        <p:nvSpPr>
          <p:cNvPr id="41987" name="Rectangle 3"/>
          <p:cNvSpPr>
            <a:spLocks noGrp="1" noChangeArrowheads="1"/>
          </p:cNvSpPr>
          <p:nvPr>
            <p:ph idx="1"/>
          </p:nvPr>
        </p:nvSpPr>
        <p:spPr>
          <a:xfrm>
            <a:off x="365125" y="1538819"/>
            <a:ext cx="8415338" cy="1528111"/>
          </a:xfrm>
        </p:spPr>
        <p:txBody>
          <a:bodyPr/>
          <a:lstStyle/>
          <a:p>
            <a:r>
              <a:rPr lang="en-US" altLang="en-US" dirty="0" smtClean="0"/>
              <a:t>Time-variant data: data whose values change over time and for which a history of the data changes must be retained</a:t>
            </a:r>
          </a:p>
          <a:p>
            <a:pPr lvl="1"/>
            <a:r>
              <a:rPr lang="en-US" altLang="en-US" dirty="0" smtClean="0"/>
              <a:t>Requires creating a new entity in a 1:M relationship with the original entity </a:t>
            </a:r>
          </a:p>
          <a:p>
            <a:pPr lvl="1"/>
            <a:r>
              <a:rPr lang="en-US" altLang="en-US" dirty="0" smtClean="0"/>
              <a:t>New entity contains the new value, date of the change, and any other pertinent attribute</a:t>
            </a:r>
          </a:p>
        </p:txBody>
      </p:sp>
      <p:sp>
        <p:nvSpPr>
          <p:cNvPr id="7" name="Footer Placeholder 6"/>
          <p:cNvSpPr>
            <a:spLocks noGrp="1"/>
          </p:cNvSpPr>
          <p:nvPr>
            <p:ph type="ftr" sz="quarter" idx="10"/>
          </p:nvPr>
        </p:nvSpPr>
        <p:spPr/>
        <p:txBody>
          <a:bodyPr/>
          <a:lstStyle/>
          <a:p>
            <a:r>
              <a:rPr lang="en-US" dirty="0" smtClean="0"/>
              <a:t>©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en-US" dirty="0"/>
              <a:t>Design Case 2: Maintaining History of Time-Variant </a:t>
            </a:r>
            <a:r>
              <a:rPr lang="en-US" altLang="en-US" dirty="0" smtClean="0"/>
              <a:t>Data (2 of 4)</a:t>
            </a:r>
          </a:p>
        </p:txBody>
      </p:sp>
      <p:pic>
        <p:nvPicPr>
          <p:cNvPr id="3" name="Picture 2" descr="In Figure 5.9, the use of current and historical data for maintaining a salary history is illustrated using an ERD. " title="Figure 5.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2782" y="1625160"/>
            <a:ext cx="7410749" cy="4132362"/>
          </a:xfrm>
          <a:prstGeom prst="rect">
            <a:avLst/>
          </a:prstGeom>
        </p:spPr>
      </p:pic>
      <p:sp>
        <p:nvSpPr>
          <p:cNvPr id="7" name="Footer Placeholder 6"/>
          <p:cNvSpPr>
            <a:spLocks noGrp="1"/>
          </p:cNvSpPr>
          <p:nvPr>
            <p:ph type="ftr" sz="quarter" idx="10"/>
          </p:nvPr>
        </p:nvSpPr>
        <p:spPr/>
        <p:txBody>
          <a:bodyPr/>
          <a:lstStyle/>
          <a:p>
            <a:r>
              <a:rPr lang="en-US" dirty="0" smtClean="0"/>
              <a:t>©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en-US" dirty="0"/>
              <a:t>Design Case 2: Maintaining History of Time-Variant </a:t>
            </a:r>
            <a:r>
              <a:rPr lang="en-US" altLang="en-US" dirty="0" smtClean="0"/>
              <a:t>Data (3 of 4)</a:t>
            </a:r>
          </a:p>
        </p:txBody>
      </p:sp>
      <p:pic>
        <p:nvPicPr>
          <p:cNvPr id="3" name="Picture 2" descr="Figure 5.10 differentiates between current data and historic data for maintaining manager history in an ERD." title="Figure 5.10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2782" y="1655372"/>
            <a:ext cx="7315200" cy="4071938"/>
          </a:xfrm>
          <a:prstGeom prst="rect">
            <a:avLst/>
          </a:prstGeom>
        </p:spPr>
      </p:pic>
      <p:sp>
        <p:nvSpPr>
          <p:cNvPr id="7" name="Footer Placeholder 6"/>
          <p:cNvSpPr>
            <a:spLocks noGrp="1"/>
          </p:cNvSpPr>
          <p:nvPr>
            <p:ph type="ftr" sz="quarter" idx="10"/>
          </p:nvPr>
        </p:nvSpPr>
        <p:spPr/>
        <p:txBody>
          <a:bodyPr/>
          <a:lstStyle/>
          <a:p>
            <a:r>
              <a:rPr lang="en-US" dirty="0" smtClean="0"/>
              <a:t>©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dirty="0" smtClean="0"/>
              <a:t>The Extended Entity Relationship Model (EERM)</a:t>
            </a:r>
          </a:p>
        </p:txBody>
      </p:sp>
      <p:sp>
        <p:nvSpPr>
          <p:cNvPr id="15363" name="Rectangle 3"/>
          <p:cNvSpPr>
            <a:spLocks noGrp="1" noChangeArrowheads="1"/>
          </p:cNvSpPr>
          <p:nvPr>
            <p:ph idx="1"/>
          </p:nvPr>
        </p:nvSpPr>
        <p:spPr>
          <a:xfrm>
            <a:off x="365125" y="1538819"/>
            <a:ext cx="8415338" cy="1235723"/>
          </a:xfrm>
        </p:spPr>
        <p:txBody>
          <a:bodyPr/>
          <a:lstStyle/>
          <a:p>
            <a:r>
              <a:rPr lang="en-US" dirty="0"/>
              <a:t>E</a:t>
            </a:r>
            <a:r>
              <a:rPr lang="en-US" dirty="0" smtClean="0"/>
              <a:t>nhanced </a:t>
            </a:r>
            <a:r>
              <a:rPr lang="en-US" dirty="0"/>
              <a:t>entity relationship </a:t>
            </a:r>
            <a:r>
              <a:rPr lang="en-US" dirty="0" smtClean="0"/>
              <a:t>model</a:t>
            </a:r>
          </a:p>
          <a:p>
            <a:pPr lvl="1"/>
            <a:r>
              <a:rPr lang="en-US" altLang="en-US" dirty="0" smtClean="0"/>
              <a:t>Result of adding more semantic constructs to the original entity relationship (ER) model</a:t>
            </a:r>
          </a:p>
          <a:p>
            <a:pPr lvl="1"/>
            <a:r>
              <a:rPr lang="en-US" altLang="en-US" dirty="0" smtClean="0"/>
              <a:t>EER diagrams (EERDs) use the EER model</a:t>
            </a:r>
          </a:p>
        </p:txBody>
      </p:sp>
      <p:sp>
        <p:nvSpPr>
          <p:cNvPr id="7" name="Footer Placeholder 6"/>
          <p:cNvSpPr>
            <a:spLocks noGrp="1"/>
          </p:cNvSpPr>
          <p:nvPr>
            <p:ph type="ftr" sz="quarter" idx="10"/>
          </p:nvPr>
        </p:nvSpPr>
        <p:spPr/>
        <p:txBody>
          <a:bodyPr/>
          <a:lstStyle/>
          <a:p>
            <a:r>
              <a:rPr lang="en-US" dirty="0" smtClean="0"/>
              <a:t>©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en-US" dirty="0"/>
              <a:t>Design Case 2: Maintaining History of Time-Variant </a:t>
            </a:r>
            <a:r>
              <a:rPr lang="en-US" altLang="en-US" dirty="0" smtClean="0"/>
              <a:t>Data (4 of 4)</a:t>
            </a:r>
          </a:p>
        </p:txBody>
      </p:sp>
      <p:pic>
        <p:nvPicPr>
          <p:cNvPr id="3" name="Picture 2" descr="Figure 5.11 shows the use of the JOB_HIST entity, as well as “manages” and “employs” relationships to separate current data from historic data to maintain the employee’s history in an ERD." title="Figure 5.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1604608"/>
            <a:ext cx="7280458" cy="4173466"/>
          </a:xfrm>
          <a:prstGeom prst="rect">
            <a:avLst/>
          </a:prstGeom>
        </p:spPr>
      </p:pic>
      <p:sp>
        <p:nvSpPr>
          <p:cNvPr id="7" name="Footer Placeholder 6"/>
          <p:cNvSpPr>
            <a:spLocks noGrp="1"/>
          </p:cNvSpPr>
          <p:nvPr>
            <p:ph type="ftr" sz="quarter" idx="10"/>
          </p:nvPr>
        </p:nvSpPr>
        <p:spPr/>
        <p:txBody>
          <a:bodyPr/>
          <a:lstStyle/>
          <a:p>
            <a:r>
              <a:rPr lang="en-US" dirty="0" smtClean="0"/>
              <a:t>©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en-US" dirty="0" smtClean="0"/>
              <a:t>Design Case 3: Fan Traps (1 of 3)</a:t>
            </a:r>
          </a:p>
        </p:txBody>
      </p:sp>
      <p:sp>
        <p:nvSpPr>
          <p:cNvPr id="46083" name="Rectangle 3"/>
          <p:cNvSpPr>
            <a:spLocks noGrp="1" noChangeArrowheads="1"/>
          </p:cNvSpPr>
          <p:nvPr>
            <p:ph idx="1"/>
          </p:nvPr>
        </p:nvSpPr>
        <p:spPr/>
        <p:txBody>
          <a:bodyPr/>
          <a:lstStyle/>
          <a:p>
            <a:r>
              <a:rPr lang="en-US" altLang="en-US" dirty="0" smtClean="0"/>
              <a:t>Design trap: occurs when a relationship is improperly or incompletely identified</a:t>
            </a:r>
          </a:p>
          <a:p>
            <a:pPr lvl="1"/>
            <a:r>
              <a:rPr lang="en-US" altLang="en-US" dirty="0" smtClean="0"/>
              <a:t>Represented in a way not consistent with the real world</a:t>
            </a:r>
          </a:p>
          <a:p>
            <a:r>
              <a:rPr lang="en-US" altLang="en-US" dirty="0" smtClean="0"/>
              <a:t>Fan trap: occurs when one entity is in two 1:M relationships to other entities</a:t>
            </a:r>
          </a:p>
          <a:p>
            <a:pPr lvl="1"/>
            <a:r>
              <a:rPr lang="en-US" altLang="en-US" dirty="0" smtClean="0"/>
              <a:t>Produces an association among other entities not expressed in the model</a:t>
            </a:r>
          </a:p>
        </p:txBody>
      </p:sp>
      <p:sp>
        <p:nvSpPr>
          <p:cNvPr id="7" name="Footer Placeholder 6"/>
          <p:cNvSpPr>
            <a:spLocks noGrp="1"/>
          </p:cNvSpPr>
          <p:nvPr>
            <p:ph type="ftr" sz="quarter" idx="10"/>
          </p:nvPr>
        </p:nvSpPr>
        <p:spPr/>
        <p:txBody>
          <a:bodyPr/>
          <a:lstStyle/>
          <a:p>
            <a:r>
              <a:rPr lang="en-US" dirty="0" smtClean="0"/>
              <a:t>©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ltLang="en-US" dirty="0"/>
              <a:t>Design Case 3: Fan </a:t>
            </a:r>
            <a:r>
              <a:rPr lang="en-US" altLang="en-US" dirty="0" smtClean="0"/>
              <a:t>Traps (2 of 3)</a:t>
            </a:r>
          </a:p>
        </p:txBody>
      </p:sp>
      <p:pic>
        <p:nvPicPr>
          <p:cNvPr id="3" name="Content Placeholder 2" descr="In Figure 5.12, an incorrect ERD with a fan trap problem due to incomplete business rules is depicted. " title="Figure 5.12"/>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990600" y="1219200"/>
            <a:ext cx="6679864" cy="4481512"/>
          </a:xfrm>
        </p:spPr>
      </p:pic>
      <p:sp>
        <p:nvSpPr>
          <p:cNvPr id="7" name="Footer Placeholder 6"/>
          <p:cNvSpPr>
            <a:spLocks noGrp="1"/>
          </p:cNvSpPr>
          <p:nvPr>
            <p:ph type="ftr" sz="quarter" idx="10"/>
          </p:nvPr>
        </p:nvSpPr>
        <p:spPr/>
        <p:txBody>
          <a:bodyPr/>
          <a:lstStyle/>
          <a:p>
            <a:r>
              <a:rPr lang="en-US" dirty="0" smtClean="0"/>
              <a:t>©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ltLang="en-US" dirty="0"/>
              <a:t>Design Case 3: Fan </a:t>
            </a:r>
            <a:r>
              <a:rPr lang="en-US" altLang="en-US" dirty="0" smtClean="0"/>
              <a:t>Traps (3 of 3)</a:t>
            </a:r>
          </a:p>
        </p:txBody>
      </p:sp>
      <p:pic>
        <p:nvPicPr>
          <p:cNvPr id="3" name="Picture 2" descr="Figure 5.13 shows the correct ERD after the fan trap depicted in Figure 5.12 has been eliminated through proper identification of relationships. " title="Figure 5.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1447800"/>
            <a:ext cx="7832437" cy="4038600"/>
          </a:xfrm>
          <a:prstGeom prst="rect">
            <a:avLst/>
          </a:prstGeom>
        </p:spPr>
      </p:pic>
      <p:sp>
        <p:nvSpPr>
          <p:cNvPr id="7" name="Footer Placeholder 6"/>
          <p:cNvSpPr>
            <a:spLocks noGrp="1"/>
          </p:cNvSpPr>
          <p:nvPr>
            <p:ph type="ftr" sz="quarter" idx="10"/>
          </p:nvPr>
        </p:nvSpPr>
        <p:spPr/>
        <p:txBody>
          <a:bodyPr/>
          <a:lstStyle/>
          <a:p>
            <a:r>
              <a:rPr lang="en-US" dirty="0" smtClean="0"/>
              <a:t>©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en-US" dirty="0" smtClean="0"/>
              <a:t>Design Case 4: Redundant Relationships (1 of 2)</a:t>
            </a:r>
          </a:p>
        </p:txBody>
      </p:sp>
      <p:sp>
        <p:nvSpPr>
          <p:cNvPr id="49155" name="Rectangle 3"/>
          <p:cNvSpPr>
            <a:spLocks noGrp="1" noChangeArrowheads="1"/>
          </p:cNvSpPr>
          <p:nvPr>
            <p:ph idx="1"/>
          </p:nvPr>
        </p:nvSpPr>
        <p:spPr>
          <a:xfrm>
            <a:off x="365125" y="1538819"/>
            <a:ext cx="8415338" cy="972574"/>
          </a:xfrm>
        </p:spPr>
        <p:txBody>
          <a:bodyPr/>
          <a:lstStyle/>
          <a:p>
            <a:r>
              <a:rPr lang="en-US" altLang="en-US" dirty="0" smtClean="0"/>
              <a:t>Occur when there are multiple relationship paths between related entities</a:t>
            </a:r>
          </a:p>
          <a:p>
            <a:pPr lvl="1"/>
            <a:r>
              <a:rPr lang="en-US" altLang="en-US" dirty="0" smtClean="0"/>
              <a:t>Must remain consistent across the model</a:t>
            </a:r>
          </a:p>
          <a:p>
            <a:pPr lvl="1"/>
            <a:r>
              <a:rPr lang="en-US" altLang="en-US" dirty="0" smtClean="0"/>
              <a:t>Help simplify the design</a:t>
            </a:r>
          </a:p>
        </p:txBody>
      </p:sp>
      <p:sp>
        <p:nvSpPr>
          <p:cNvPr id="7" name="Footer Placeholder 6"/>
          <p:cNvSpPr>
            <a:spLocks noGrp="1"/>
          </p:cNvSpPr>
          <p:nvPr>
            <p:ph type="ftr" sz="quarter" idx="10"/>
          </p:nvPr>
        </p:nvSpPr>
        <p:spPr/>
        <p:txBody>
          <a:bodyPr/>
          <a:lstStyle/>
          <a:p>
            <a:r>
              <a:rPr lang="en-US" dirty="0" smtClean="0"/>
              <a:t>©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en-US" dirty="0"/>
              <a:t>Design Case 4: Redundant </a:t>
            </a:r>
            <a:r>
              <a:rPr lang="en-US" altLang="en-US" dirty="0" smtClean="0"/>
              <a:t>Relationships (2 of 2)</a:t>
            </a:r>
          </a:p>
        </p:txBody>
      </p:sp>
      <p:pic>
        <p:nvPicPr>
          <p:cNvPr id="3" name="Picture 2" descr="Figure 5.14 shows a redundant relationship between DIVISION and PLAYER. " title="Figure 5.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2133600"/>
            <a:ext cx="8390192" cy="2286000"/>
          </a:xfrm>
          <a:prstGeom prst="rect">
            <a:avLst/>
          </a:prstGeom>
        </p:spPr>
      </p:pic>
      <p:sp>
        <p:nvSpPr>
          <p:cNvPr id="7" name="Footer Placeholder 6"/>
          <p:cNvSpPr>
            <a:spLocks noGrp="1"/>
          </p:cNvSpPr>
          <p:nvPr>
            <p:ph type="ftr" sz="quarter" idx="10"/>
          </p:nvPr>
        </p:nvSpPr>
        <p:spPr/>
        <p:txBody>
          <a:bodyPr/>
          <a:lstStyle/>
          <a:p>
            <a:r>
              <a:rPr lang="en-US" dirty="0" smtClean="0"/>
              <a:t>©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Summary </a:t>
            </a:r>
            <a:endParaRPr lang="en-US" dirty="0"/>
          </a:p>
        </p:txBody>
      </p:sp>
      <p:sp>
        <p:nvSpPr>
          <p:cNvPr id="2" name="Content Placeholder 1"/>
          <p:cNvSpPr>
            <a:spLocks noGrp="1"/>
          </p:cNvSpPr>
          <p:nvPr>
            <p:ph idx="1"/>
          </p:nvPr>
        </p:nvSpPr>
        <p:spPr/>
        <p:txBody>
          <a:bodyPr/>
          <a:lstStyle/>
          <a:p>
            <a:r>
              <a:rPr lang="en-US" dirty="0" smtClean="0"/>
              <a:t>The extended entity relationship (EER) model adds semantics to the ER model via entity supertypes, subtypes, and clusters</a:t>
            </a:r>
          </a:p>
          <a:p>
            <a:pPr lvl="1"/>
            <a:r>
              <a:rPr lang="en-US" dirty="0" smtClean="0"/>
              <a:t>A specialization hierarchy depicts the arrangement and relationships between entity supertypes and entity subtypes</a:t>
            </a:r>
          </a:p>
          <a:p>
            <a:pPr lvl="1"/>
            <a:r>
              <a:rPr lang="en-US" dirty="0" smtClean="0"/>
              <a:t>An entity cluster is a “virtual” entity type used to represent multiple entities and relationships in the ERD</a:t>
            </a:r>
          </a:p>
          <a:p>
            <a:pPr lvl="1"/>
            <a:r>
              <a:rPr lang="en-US" dirty="0" smtClean="0"/>
              <a:t>Natural keys are identifiers that exist in the real world</a:t>
            </a:r>
          </a:p>
          <a:p>
            <a:pPr lvl="1"/>
            <a:r>
              <a:rPr lang="en-US" dirty="0" smtClean="0"/>
              <a:t>Composite keys are useful to represent M:N relationships and weak (strong identifying) entities</a:t>
            </a:r>
          </a:p>
          <a:p>
            <a:pPr lvl="1"/>
            <a:r>
              <a:rPr lang="en-US" dirty="0" smtClean="0"/>
              <a:t>Surrogate primary keys are useful when there is no natural key that makes a suitable primary key, when the primary key is a composite primary key with multiple data types, or when the primary key is too long to be usable</a:t>
            </a:r>
          </a:p>
          <a:p>
            <a:pPr lvl="1"/>
            <a:r>
              <a:rPr lang="en-US" dirty="0" smtClean="0"/>
              <a:t>Time-variant data refers to data whose values change over time and require that you keep a history of data changes</a:t>
            </a:r>
          </a:p>
          <a:p>
            <a:pPr lvl="1"/>
            <a:r>
              <a:rPr lang="en-US" dirty="0" smtClean="0"/>
              <a:t>A fan trap occurs when you have one entity in two 1:M relationships to other entities, and there is an association among the other entities not expressed in the model</a:t>
            </a:r>
            <a:endParaRPr lang="en-US" dirty="0"/>
          </a:p>
        </p:txBody>
      </p:sp>
      <p:sp>
        <p:nvSpPr>
          <p:cNvPr id="4" name="Footer Placeholder 3"/>
          <p:cNvSpPr>
            <a:spLocks noGrp="1"/>
          </p:cNvSpPr>
          <p:nvPr>
            <p:ph type="ftr" sz="quarter" idx="10"/>
          </p:nvPr>
        </p:nvSpPr>
        <p:spPr/>
        <p:txBody>
          <a:bodyPr/>
          <a:lstStyle/>
          <a:p>
            <a:r>
              <a:rPr lang="en-US" dirty="0" smtClean="0"/>
              <a:t>©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8328557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dirty="0" smtClean="0"/>
              <a:t>Entity Supertypes and Subtypes</a:t>
            </a:r>
          </a:p>
        </p:txBody>
      </p:sp>
      <p:sp>
        <p:nvSpPr>
          <p:cNvPr id="8195" name="Rectangle 3"/>
          <p:cNvSpPr>
            <a:spLocks noGrp="1" noChangeArrowheads="1"/>
          </p:cNvSpPr>
          <p:nvPr>
            <p:ph idx="1"/>
          </p:nvPr>
        </p:nvSpPr>
        <p:spPr>
          <a:xfrm>
            <a:off x="365125" y="1538819"/>
            <a:ext cx="8415338" cy="3594830"/>
          </a:xfrm>
        </p:spPr>
        <p:txBody>
          <a:bodyPr/>
          <a:lstStyle/>
          <a:p>
            <a:r>
              <a:rPr lang="en-US" altLang="en-US" dirty="0" smtClean="0"/>
              <a:t>Entity supertype</a:t>
            </a:r>
            <a:endParaRPr lang="en-US" altLang="en-US" dirty="0"/>
          </a:p>
          <a:p>
            <a:pPr lvl="1"/>
            <a:r>
              <a:rPr lang="en-US" altLang="en-US" dirty="0"/>
              <a:t>G</a:t>
            </a:r>
            <a:r>
              <a:rPr lang="en-US" altLang="en-US" dirty="0" smtClean="0"/>
              <a:t>eneric entity type related to one or more entity subtypes</a:t>
            </a:r>
          </a:p>
          <a:p>
            <a:pPr lvl="1"/>
            <a:r>
              <a:rPr lang="en-US" altLang="en-US" dirty="0" smtClean="0"/>
              <a:t>Contains common characteristics</a:t>
            </a:r>
          </a:p>
          <a:p>
            <a:r>
              <a:rPr lang="en-US" altLang="en-US" dirty="0" smtClean="0"/>
              <a:t>Entity subtype</a:t>
            </a:r>
          </a:p>
          <a:p>
            <a:pPr lvl="1"/>
            <a:r>
              <a:rPr lang="en-US" altLang="en-US" dirty="0"/>
              <a:t>C</a:t>
            </a:r>
            <a:r>
              <a:rPr lang="en-US" altLang="en-US" dirty="0" smtClean="0"/>
              <a:t>ontains unique characteristics of each entity subtype</a:t>
            </a:r>
          </a:p>
          <a:p>
            <a:r>
              <a:rPr lang="en-US" altLang="en-US" dirty="0" smtClean="0"/>
              <a:t>Criteria to determine usage</a:t>
            </a:r>
          </a:p>
          <a:p>
            <a:pPr lvl="1"/>
            <a:r>
              <a:rPr lang="en-US" altLang="en-US" dirty="0" smtClean="0"/>
              <a:t>There must be different, identifiable kinds of the entity in the user’s environment</a:t>
            </a:r>
          </a:p>
          <a:p>
            <a:pPr lvl="1"/>
            <a:r>
              <a:rPr lang="en-US" altLang="en-US" dirty="0" smtClean="0"/>
              <a:t>The different kinds of instances should each have one or more attributes that are unique to that kind of instance</a:t>
            </a:r>
          </a:p>
          <a:p>
            <a:pPr lvl="1"/>
            <a:endParaRPr lang="en-US" altLang="en-US" dirty="0" smtClean="0"/>
          </a:p>
        </p:txBody>
      </p:sp>
      <p:sp>
        <p:nvSpPr>
          <p:cNvPr id="7" name="Footer Placeholder 6"/>
          <p:cNvSpPr>
            <a:spLocks noGrp="1"/>
          </p:cNvSpPr>
          <p:nvPr>
            <p:ph type="ftr" sz="quarter" idx="10"/>
          </p:nvPr>
        </p:nvSpPr>
        <p:spPr/>
        <p:txBody>
          <a:bodyPr/>
          <a:lstStyle/>
          <a:p>
            <a:r>
              <a:rPr lang="en-US" dirty="0" smtClean="0"/>
              <a:t>©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en-US" dirty="0" smtClean="0"/>
              <a:t>Specialization Hierarchy (1 of 2)</a:t>
            </a:r>
          </a:p>
        </p:txBody>
      </p:sp>
      <p:sp>
        <p:nvSpPr>
          <p:cNvPr id="17411" name="Rectangle 3"/>
          <p:cNvSpPr>
            <a:spLocks noGrp="1" noChangeArrowheads="1"/>
          </p:cNvSpPr>
          <p:nvPr>
            <p:ph idx="1"/>
          </p:nvPr>
        </p:nvSpPr>
        <p:spPr>
          <a:xfrm>
            <a:off x="365125" y="1538819"/>
            <a:ext cx="8415338" cy="3799502"/>
          </a:xfrm>
        </p:spPr>
        <p:txBody>
          <a:bodyPr/>
          <a:lstStyle/>
          <a:p>
            <a:r>
              <a:rPr lang="en-US" dirty="0"/>
              <a:t>Entity supertypes and subtypes are organized in a specialization </a:t>
            </a:r>
            <a:r>
              <a:rPr lang="en-US" dirty="0" smtClean="0"/>
              <a:t>hierarchy</a:t>
            </a:r>
          </a:p>
          <a:p>
            <a:pPr lvl="1"/>
            <a:r>
              <a:rPr lang="en-US" altLang="en-US" dirty="0" smtClean="0"/>
              <a:t>Depicts arrangement of higher-level entity supertypes and lower-level entity subtypes</a:t>
            </a:r>
          </a:p>
          <a:p>
            <a:pPr lvl="1"/>
            <a:r>
              <a:rPr lang="en-US" altLang="en-US" dirty="0" smtClean="0"/>
              <a:t>Relationships are described in terms of “is-a” relationships</a:t>
            </a:r>
          </a:p>
          <a:p>
            <a:pPr lvl="1"/>
            <a:r>
              <a:rPr lang="en-US" altLang="en-US" dirty="0" smtClean="0"/>
              <a:t>Subtype exists within the context of a supertype</a:t>
            </a:r>
          </a:p>
          <a:p>
            <a:pPr lvl="1"/>
            <a:r>
              <a:rPr lang="en-US" altLang="en-US" dirty="0" smtClean="0"/>
              <a:t>Every subtype has one supertype to which it is directly related</a:t>
            </a:r>
          </a:p>
          <a:p>
            <a:pPr lvl="1"/>
            <a:r>
              <a:rPr lang="en-US" altLang="en-US" dirty="0" smtClean="0"/>
              <a:t>Supertype can have many subtypes</a:t>
            </a:r>
          </a:p>
          <a:p>
            <a:r>
              <a:rPr lang="en-US" altLang="en-US" dirty="0" smtClean="0"/>
              <a:t>A specialization hierarchy provides </a:t>
            </a:r>
            <a:r>
              <a:rPr lang="en-US" altLang="en-US" dirty="0"/>
              <a:t>the means to:</a:t>
            </a:r>
          </a:p>
          <a:p>
            <a:pPr lvl="1"/>
            <a:r>
              <a:rPr lang="en-US" altLang="en-US" dirty="0"/>
              <a:t>Support attribute inheritance</a:t>
            </a:r>
          </a:p>
          <a:p>
            <a:pPr lvl="1"/>
            <a:r>
              <a:rPr lang="en-US" altLang="en-US" dirty="0"/>
              <a:t>Define a special supertype attribute known as the subtype discriminator</a:t>
            </a:r>
          </a:p>
          <a:p>
            <a:pPr lvl="1"/>
            <a:r>
              <a:rPr lang="en-US" altLang="en-US" dirty="0"/>
              <a:t>Define </a:t>
            </a:r>
            <a:r>
              <a:rPr lang="en-US" altLang="en-US" dirty="0" smtClean="0"/>
              <a:t>disjoint or overlapping </a:t>
            </a:r>
            <a:r>
              <a:rPr lang="en-US" altLang="en-US" dirty="0"/>
              <a:t>constraints and </a:t>
            </a:r>
            <a:r>
              <a:rPr lang="en-US" altLang="en-US" dirty="0" smtClean="0"/>
              <a:t>complete or partial </a:t>
            </a:r>
            <a:r>
              <a:rPr lang="en-US" altLang="en-US" dirty="0"/>
              <a:t>constraints</a:t>
            </a:r>
          </a:p>
          <a:p>
            <a:pPr lvl="1"/>
            <a:endParaRPr lang="en-US" altLang="en-US" dirty="0" smtClean="0"/>
          </a:p>
        </p:txBody>
      </p:sp>
      <p:sp>
        <p:nvSpPr>
          <p:cNvPr id="7" name="Footer Placeholder 6"/>
          <p:cNvSpPr>
            <a:spLocks noGrp="1"/>
          </p:cNvSpPr>
          <p:nvPr>
            <p:ph type="ftr" sz="quarter" idx="10"/>
          </p:nvPr>
        </p:nvSpPr>
        <p:spPr/>
        <p:txBody>
          <a:bodyPr/>
          <a:lstStyle/>
          <a:p>
            <a:r>
              <a:rPr lang="en-US" dirty="0" smtClean="0"/>
              <a:t>©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en-US" dirty="0" smtClean="0"/>
              <a:t>Specialization Hierarchy (2 of 2)</a:t>
            </a:r>
          </a:p>
        </p:txBody>
      </p:sp>
      <p:pic>
        <p:nvPicPr>
          <p:cNvPr id="3" name="Picture 2" descr="Figure 5.2 depicts an arrangement of entity supertypes and subtypes in a specialization hierarchy of employee relationships. " title="Figure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5800" y="1371600"/>
            <a:ext cx="7654610" cy="4876800"/>
          </a:xfrm>
          <a:prstGeom prst="rect">
            <a:avLst/>
          </a:prstGeom>
        </p:spPr>
      </p:pic>
      <p:sp>
        <p:nvSpPr>
          <p:cNvPr id="7" name="Footer Placeholder 6"/>
          <p:cNvSpPr>
            <a:spLocks noGrp="1"/>
          </p:cNvSpPr>
          <p:nvPr>
            <p:ph type="ftr" sz="quarter" idx="10"/>
          </p:nvPr>
        </p:nvSpPr>
        <p:spPr/>
        <p:txBody>
          <a:bodyPr/>
          <a:lstStyle/>
          <a:p>
            <a:r>
              <a:rPr lang="en-US" dirty="0" smtClean="0"/>
              <a:t>©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dirty="0" smtClean="0"/>
              <a:t>Inheritance (1 of 2)</a:t>
            </a:r>
          </a:p>
        </p:txBody>
      </p:sp>
      <p:sp>
        <p:nvSpPr>
          <p:cNvPr id="12291" name="Rectangle 3"/>
          <p:cNvSpPr>
            <a:spLocks noGrp="1" noChangeArrowheads="1"/>
          </p:cNvSpPr>
          <p:nvPr>
            <p:ph idx="1"/>
          </p:nvPr>
        </p:nvSpPr>
        <p:spPr>
          <a:xfrm>
            <a:off x="365125" y="1538819"/>
            <a:ext cx="8415338" cy="2208297"/>
          </a:xfrm>
        </p:spPr>
        <p:txBody>
          <a:bodyPr/>
          <a:lstStyle/>
          <a:p>
            <a:r>
              <a:rPr lang="en-US" altLang="en-US" dirty="0" smtClean="0"/>
              <a:t>Enables an entity subtype to inherit attributes and relationships of the supertype</a:t>
            </a:r>
          </a:p>
          <a:p>
            <a:pPr lvl="1"/>
            <a:r>
              <a:rPr lang="en-US" altLang="en-US" dirty="0" smtClean="0"/>
              <a:t>All entity subtypes inherit their primary key attribute from their supertype</a:t>
            </a:r>
          </a:p>
          <a:p>
            <a:pPr lvl="1"/>
            <a:r>
              <a:rPr lang="en-US" altLang="en-US" dirty="0" smtClean="0"/>
              <a:t>At the implementation level, supertype and its subtype(s) maintain a 1:1 relationship</a:t>
            </a:r>
          </a:p>
          <a:p>
            <a:pPr lvl="1"/>
            <a:r>
              <a:rPr lang="en-US" altLang="en-US" dirty="0" smtClean="0"/>
              <a:t>Entity subtypes inherit all relationships in which supertype entity participates</a:t>
            </a:r>
          </a:p>
          <a:p>
            <a:pPr lvl="1"/>
            <a:r>
              <a:rPr lang="en-US" altLang="en-US" dirty="0" smtClean="0"/>
              <a:t>Lower-level subtypes inherit all attributes and relationships from its upper-level supertypes</a:t>
            </a:r>
          </a:p>
        </p:txBody>
      </p:sp>
      <p:sp>
        <p:nvSpPr>
          <p:cNvPr id="7" name="Footer Placeholder 6"/>
          <p:cNvSpPr>
            <a:spLocks noGrp="1"/>
          </p:cNvSpPr>
          <p:nvPr>
            <p:ph type="ftr" sz="quarter" idx="10"/>
          </p:nvPr>
        </p:nvSpPr>
        <p:spPr/>
        <p:txBody>
          <a:bodyPr/>
          <a:lstStyle/>
          <a:p>
            <a:r>
              <a:rPr lang="en-US" dirty="0" smtClean="0"/>
              <a:t>©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smtClean="0"/>
              <a:t>Inheritance (2 of 2)</a:t>
            </a:r>
          </a:p>
        </p:txBody>
      </p:sp>
      <p:pic>
        <p:nvPicPr>
          <p:cNvPr id="4" name="Picture 3" descr="In Figure 5.4, a specialization hierarchy with overlapping subtypes using a 1:M relationship between EMPLOYEE, a subtype of PERSON, and OFFICE, is illustrated." title="Figure 5.4 "/>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8800" y="1405341"/>
            <a:ext cx="5506987" cy="4572000"/>
          </a:xfrm>
          <a:prstGeom prst="rect">
            <a:avLst/>
          </a:prstGeom>
        </p:spPr>
      </p:pic>
      <p:sp>
        <p:nvSpPr>
          <p:cNvPr id="7" name="Footer Placeholder 6"/>
          <p:cNvSpPr>
            <a:spLocks noGrp="1"/>
          </p:cNvSpPr>
          <p:nvPr>
            <p:ph type="ftr" sz="quarter" idx="10"/>
          </p:nvPr>
        </p:nvSpPr>
        <p:spPr/>
        <p:txBody>
          <a:bodyPr/>
          <a:lstStyle/>
          <a:p>
            <a:r>
              <a:rPr lang="en-US" dirty="0" smtClean="0"/>
              <a:t>©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dirty="0" smtClean="0"/>
              <a:t>Subtype Discriminator</a:t>
            </a:r>
          </a:p>
        </p:txBody>
      </p:sp>
      <p:sp>
        <p:nvSpPr>
          <p:cNvPr id="21507" name="Rectangle 3"/>
          <p:cNvSpPr>
            <a:spLocks noGrp="1" noChangeArrowheads="1"/>
          </p:cNvSpPr>
          <p:nvPr>
            <p:ph idx="1"/>
          </p:nvPr>
        </p:nvSpPr>
        <p:spPr>
          <a:xfrm>
            <a:off x="365125" y="1538819"/>
            <a:ext cx="8415338" cy="1528111"/>
          </a:xfrm>
        </p:spPr>
        <p:txBody>
          <a:bodyPr/>
          <a:lstStyle/>
          <a:p>
            <a:r>
              <a:rPr lang="en-US" altLang="en-US" dirty="0" smtClean="0"/>
              <a:t>Attribute in the supertype entity that determines to which entity subtype the supertype occurrence is related</a:t>
            </a:r>
          </a:p>
          <a:p>
            <a:pPr lvl="1"/>
            <a:r>
              <a:rPr lang="en-US" altLang="en-US" dirty="0" smtClean="0"/>
              <a:t>Default comparison condition is the equality comparison</a:t>
            </a:r>
          </a:p>
          <a:p>
            <a:pPr lvl="1"/>
            <a:r>
              <a:rPr lang="en-US" dirty="0" smtClean="0"/>
              <a:t>In </a:t>
            </a:r>
            <a:r>
              <a:rPr lang="en-US" dirty="0"/>
              <a:t>some situations the subtype discriminator is </a:t>
            </a:r>
            <a:r>
              <a:rPr lang="en-US" dirty="0" smtClean="0"/>
              <a:t>not necessarily </a:t>
            </a:r>
            <a:r>
              <a:rPr lang="en-US" dirty="0"/>
              <a:t>based on an equality </a:t>
            </a:r>
            <a:r>
              <a:rPr lang="en-US" dirty="0" smtClean="0"/>
              <a:t>comparison</a:t>
            </a:r>
            <a:endParaRPr lang="en-US" altLang="en-US" dirty="0" smtClean="0"/>
          </a:p>
        </p:txBody>
      </p:sp>
      <p:sp>
        <p:nvSpPr>
          <p:cNvPr id="7" name="Footer Placeholder 6"/>
          <p:cNvSpPr>
            <a:spLocks noGrp="1"/>
          </p:cNvSpPr>
          <p:nvPr>
            <p:ph type="ftr" sz="quarter" idx="10"/>
          </p:nvPr>
        </p:nvSpPr>
        <p:spPr/>
        <p:txBody>
          <a:bodyPr/>
          <a:lstStyle/>
          <a:p>
            <a:r>
              <a:rPr lang="en-US" dirty="0" smtClean="0"/>
              <a:t>©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Word 2016 Med Module  1_PPT_2019">
  <a:themeElements>
    <a:clrScheme name="Cengage">
      <a:dk1>
        <a:srgbClr val="000000"/>
      </a:dk1>
      <a:lt1>
        <a:srgbClr val="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3276</Words>
  <Application>Microsoft Office PowerPoint</Application>
  <PresentationFormat>On-screen Show (4:3)</PresentationFormat>
  <Paragraphs>269</Paragraphs>
  <Slides>36</Slides>
  <Notes>33</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Word 2016 Med Module  1_PPT_2019</vt:lpstr>
      <vt:lpstr>PowerPoint Presentation</vt:lpstr>
      <vt:lpstr>Learning Objectives</vt:lpstr>
      <vt:lpstr>The Extended Entity Relationship Model (EERM)</vt:lpstr>
      <vt:lpstr>Entity Supertypes and Subtypes</vt:lpstr>
      <vt:lpstr>Specialization Hierarchy (1 of 2)</vt:lpstr>
      <vt:lpstr>Specialization Hierarchy (2 of 2)</vt:lpstr>
      <vt:lpstr>Inheritance (1 of 2)</vt:lpstr>
      <vt:lpstr>Inheritance (2 of 2)</vt:lpstr>
      <vt:lpstr>Subtype Discriminator</vt:lpstr>
      <vt:lpstr>Disjoint and Overlapping Constraints (1 of 2)</vt:lpstr>
      <vt:lpstr>Disjoint and Overlapping Constraints (2 of 2)</vt:lpstr>
      <vt:lpstr>Completeness Constraint (1 of 2)</vt:lpstr>
      <vt:lpstr>Completeness Constraint (2 of 2)</vt:lpstr>
      <vt:lpstr>Specialization and Generalization</vt:lpstr>
      <vt:lpstr>Entity Clustering (1 of 2)</vt:lpstr>
      <vt:lpstr>Entity Clustering (2 of 2)</vt:lpstr>
      <vt:lpstr>Entity Integrity: Selecting Primary Keys</vt:lpstr>
      <vt:lpstr>Natural Keys and Primary Keys</vt:lpstr>
      <vt:lpstr>Primary Key Guidelines</vt:lpstr>
      <vt:lpstr>When to Use Composite Primary Keys (1 of 2)</vt:lpstr>
      <vt:lpstr>When to Use Composite Primary Keys (2 of 2)</vt:lpstr>
      <vt:lpstr>When to Use Surrogate Primary Keys (1 of 2)</vt:lpstr>
      <vt:lpstr>When to Use Surrogate Primary Keys (2 of 2)</vt:lpstr>
      <vt:lpstr>Design Case 1: Implementing 1:1 Relationships (1 of 3)</vt:lpstr>
      <vt:lpstr>Design Case 1: Implementing 1:1 Relationships (2 of 3)</vt:lpstr>
      <vt:lpstr>Design Case 1: Implementing 1:1 Relationships (3 of 3)</vt:lpstr>
      <vt:lpstr>Design Case 2: Maintaining History of Time-Variant Data (1 of 4)</vt:lpstr>
      <vt:lpstr>Design Case 2: Maintaining History of Time-Variant Data (2 of 4)</vt:lpstr>
      <vt:lpstr>Design Case 2: Maintaining History of Time-Variant Data (3 of 4)</vt:lpstr>
      <vt:lpstr>Design Case 2: Maintaining History of Time-Variant Data (4 of 4)</vt:lpstr>
      <vt:lpstr>Design Case 3: Fan Traps (1 of 3)</vt:lpstr>
      <vt:lpstr>Design Case 3: Fan Traps (2 of 3)</vt:lpstr>
      <vt:lpstr>Design Case 3: Fan Traps (3 of 3)</vt:lpstr>
      <vt:lpstr>Design Case 4: Redundant Relationships (1 of 2)</vt:lpstr>
      <vt:lpstr>Design Case 4: Redundant Relationships (2 of 2)</vt:lpstr>
      <vt:lpstr>Summary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2017-08-19T15:38:06Z</dcterms:created>
  <dcterms:modified xsi:type="dcterms:W3CDTF">2017-08-25T21:31:53Z</dcterms:modified>
</cp:coreProperties>
</file>