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12" r:id="rId1"/>
  </p:sldMasterIdLst>
  <p:notesMasterIdLst>
    <p:notesMasterId r:id="rId43"/>
  </p:notesMasterIdLst>
  <p:handoutMasterIdLst>
    <p:handoutMasterId r:id="rId44"/>
  </p:handoutMasterIdLst>
  <p:sldIdLst>
    <p:sldId id="256" r:id="rId2"/>
    <p:sldId id="30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8" r:id="rId20"/>
    <p:sldId id="279" r:id="rId21"/>
    <p:sldId id="280" r:id="rId22"/>
    <p:sldId id="301" r:id="rId23"/>
    <p:sldId id="281" r:id="rId24"/>
    <p:sldId id="283" r:id="rId25"/>
    <p:sldId id="284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5" r:id="rId34"/>
    <p:sldId id="302" r:id="rId35"/>
    <p:sldId id="296" r:id="rId36"/>
    <p:sldId id="305" r:id="rId37"/>
    <p:sldId id="303" r:id="rId38"/>
    <p:sldId id="306" r:id="rId39"/>
    <p:sldId id="307" r:id="rId40"/>
    <p:sldId id="308" r:id="rId41"/>
    <p:sldId id="309" r:id="rId4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FF"/>
    <a:srgbClr val="0066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234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281FE8-4FDB-4FE5-9E4E-7094B7546F42}" type="datetimeFigureOut">
              <a:rPr lang="en-US" smtClean="0">
                <a:latin typeface="Calibri" panose="020F0502020204030204" pitchFamily="34" charset="0"/>
              </a:rPr>
              <a:pPr/>
              <a:t>8/25/2017</a:t>
            </a:fld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30DB62-7727-4AAC-B667-CC142E3C771B}" type="slidenum">
              <a:rPr lang="en-US" smtClean="0">
                <a:latin typeface="Calibri" panose="020F0502020204030204" pitchFamily="34" charset="0"/>
              </a:rPr>
              <a:pPr/>
              <a:t>‹#›</a:t>
            </a:fld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65618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304394B-79FE-4E4B-87D1-AE7F23DF3B64}" type="datetimeFigureOut">
              <a:rPr lang="en-US" smtClean="0"/>
              <a:pPr/>
              <a:t>8/25/2017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A490A9AE-8D1A-47D7-A05C-6144EBDEDF2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10428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167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itle_Slid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4" y="254002"/>
            <a:ext cx="8713465" cy="65267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8500" y="2723470"/>
            <a:ext cx="7747000" cy="366254"/>
          </a:xfrm>
        </p:spPr>
        <p:txBody>
          <a:bodyPr anchor="b"/>
          <a:lstStyle>
            <a:lvl1pPr algn="ctr">
              <a:defRPr sz="28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8500" y="3352800"/>
            <a:ext cx="7747000" cy="233910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82340" y="223521"/>
            <a:ext cx="2125980" cy="985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Rules_Single_A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76729"/>
          <a:stretch/>
        </p:blipFill>
        <p:spPr>
          <a:xfrm>
            <a:off x="1627124" y="481306"/>
            <a:ext cx="10034016" cy="9911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12287" y="4885107"/>
            <a:ext cx="2080291" cy="1926128"/>
          </a:xfrm>
          <a:custGeom>
            <a:avLst/>
            <a:gdLst>
              <a:gd name="connsiteX0" fmla="*/ 0 w 1973580"/>
              <a:gd name="connsiteY0" fmla="*/ 0 h 1389864"/>
              <a:gd name="connsiteX1" fmla="*/ 1973580 w 1973580"/>
              <a:gd name="connsiteY1" fmla="*/ 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0 h 1389864"/>
              <a:gd name="connsiteX1" fmla="*/ 1935480 w 1973580"/>
              <a:gd name="connsiteY1" fmla="*/ 6096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54731 h 1444595"/>
              <a:gd name="connsiteX1" fmla="*/ 1577340 w 1973580"/>
              <a:gd name="connsiteY1" fmla="*/ 1391 h 1444595"/>
              <a:gd name="connsiteX2" fmla="*/ 1935480 w 1973580"/>
              <a:gd name="connsiteY2" fmla="*/ 115691 h 1444595"/>
              <a:gd name="connsiteX3" fmla="*/ 1973580 w 1973580"/>
              <a:gd name="connsiteY3" fmla="*/ 1444595 h 1444595"/>
              <a:gd name="connsiteX4" fmla="*/ 0 w 1973580"/>
              <a:gd name="connsiteY4" fmla="*/ 1444595 h 1444595"/>
              <a:gd name="connsiteX5" fmla="*/ 0 w 1973580"/>
              <a:gd name="connsiteY5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0 w 2080291"/>
              <a:gd name="connsiteY6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60960 w 2080291"/>
              <a:gd name="connsiteY6" fmla="*/ 103009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99060 w 2080291"/>
              <a:gd name="connsiteY6" fmla="*/ 991992 h 1444595"/>
              <a:gd name="connsiteX7" fmla="*/ 0 w 2080291"/>
              <a:gd name="connsiteY7" fmla="*/ 54731 h 1444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0291" h="1444595">
                <a:moveTo>
                  <a:pt x="0" y="54731"/>
                </a:moveTo>
                <a:cubicBezTo>
                  <a:pt x="520700" y="67431"/>
                  <a:pt x="1056640" y="-11309"/>
                  <a:pt x="1577340" y="1391"/>
                </a:cubicBezTo>
                <a:lnTo>
                  <a:pt x="1935480" y="115691"/>
                </a:lnTo>
                <a:cubicBezTo>
                  <a:pt x="1932940" y="209671"/>
                  <a:pt x="2082800" y="334132"/>
                  <a:pt x="2080260" y="428112"/>
                </a:cubicBezTo>
                <a:lnTo>
                  <a:pt x="1973580" y="1444595"/>
                </a:lnTo>
                <a:lnTo>
                  <a:pt x="0" y="1444595"/>
                </a:lnTo>
                <a:cubicBezTo>
                  <a:pt x="0" y="1319127"/>
                  <a:pt x="99060" y="1117460"/>
                  <a:pt x="99060" y="991992"/>
                </a:cubicBezTo>
                <a:lnTo>
                  <a:pt x="0" y="547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udio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369" y="5389521"/>
            <a:ext cx="987056" cy="10409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74492" y="5121743"/>
            <a:ext cx="275507" cy="710099"/>
          </a:xfrm>
          <a:prstGeom prst="rect">
            <a:avLst/>
          </a:prstGeom>
        </p:spPr>
      </p:pic>
      <p:pic>
        <p:nvPicPr>
          <p:cNvPr id="13" name="Picture 12" descr="Swirl_3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88654">
            <a:off x="7441072" y="6393021"/>
            <a:ext cx="386047" cy="285072"/>
          </a:xfrm>
          <a:prstGeom prst="rect">
            <a:avLst/>
          </a:prstGeom>
        </p:spPr>
      </p:pic>
      <p:pic>
        <p:nvPicPr>
          <p:cNvPr id="14" name="Picture 13" descr="Swirl_3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73124">
            <a:off x="7908376" y="5449331"/>
            <a:ext cx="591497" cy="2456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39373" y="5831841"/>
            <a:ext cx="672857" cy="74588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204120" y="6363871"/>
            <a:ext cx="6201666" cy="366183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0" y="6415637"/>
            <a:ext cx="1151034" cy="35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084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0" y="2233574"/>
            <a:ext cx="6172200" cy="366254"/>
          </a:xfrm>
        </p:spPr>
        <p:txBody>
          <a:bodyPr anchor="ctr"/>
          <a:lstStyle>
            <a:lvl1pPr algn="l">
              <a:defRPr sz="2800" b="0" cap="none" baseline="0">
                <a:solidFill>
                  <a:srgbClr val="055C9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2942672"/>
            <a:ext cx="6172200" cy="263149"/>
          </a:xfrm>
        </p:spPr>
        <p:txBody>
          <a:bodyPr anchor="t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6" name="Picture 5" descr="Rules_Single_A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76729"/>
          <a:stretch/>
        </p:blipFill>
        <p:spPr>
          <a:xfrm>
            <a:off x="1597686" y="6487631"/>
            <a:ext cx="11423745" cy="90835"/>
          </a:xfrm>
          <a:prstGeom prst="rect">
            <a:avLst/>
          </a:prstGeom>
        </p:spPr>
      </p:pic>
      <p:pic>
        <p:nvPicPr>
          <p:cNvPr id="4" name="Picture 3" descr="Audi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11" y="361953"/>
            <a:ext cx="1840495" cy="1940983"/>
          </a:xfrm>
          <a:prstGeom prst="rect">
            <a:avLst/>
          </a:prstGeom>
        </p:spPr>
      </p:pic>
      <p:pic>
        <p:nvPicPr>
          <p:cNvPr id="11" name="Picture 10" descr="Swirl_3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69126">
            <a:off x="1431691" y="1916271"/>
            <a:ext cx="908570" cy="670924"/>
          </a:xfrm>
          <a:prstGeom prst="rect">
            <a:avLst/>
          </a:prstGeom>
        </p:spPr>
      </p:pic>
      <p:pic>
        <p:nvPicPr>
          <p:cNvPr id="12" name="Picture 11" descr="Swirl_2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73741" flipH="1">
            <a:off x="218018" y="3551101"/>
            <a:ext cx="795867" cy="8332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9649" y="2604922"/>
            <a:ext cx="1101550" cy="12210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4" y="4534755"/>
            <a:ext cx="596838" cy="79578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7542" y="4804755"/>
            <a:ext cx="252342" cy="650393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597686" y="6578467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8724" y="6363035"/>
            <a:ext cx="1400289" cy="43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735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516444"/>
            <a:ext cx="8026400" cy="2877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48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668" y="222265"/>
            <a:ext cx="628992" cy="697255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76729"/>
          <a:stretch/>
        </p:blipFill>
        <p:spPr>
          <a:xfrm>
            <a:off x="1597686" y="6487631"/>
            <a:ext cx="11423745" cy="9083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86" y="6578467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181" y="6324600"/>
            <a:ext cx="1439449" cy="44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61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10493"/>
            <a:ext cx="8026400" cy="2877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48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668" y="222265"/>
            <a:ext cx="628992" cy="697255"/>
          </a:xfrm>
          <a:prstGeom prst="rect">
            <a:avLst/>
          </a:prstGeom>
        </p:spPr>
      </p:pic>
      <p:pic>
        <p:nvPicPr>
          <p:cNvPr id="22" name="Picture 21" descr="Rules_Single_A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76729"/>
          <a:stretch/>
        </p:blipFill>
        <p:spPr>
          <a:xfrm>
            <a:off x="1597686" y="6487631"/>
            <a:ext cx="11423745" cy="9083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97686" y="6578467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488" y="6305980"/>
            <a:ext cx="1403024" cy="43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393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033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V="1">
            <a:off x="0" y="4137025"/>
            <a:ext cx="9144000" cy="4603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 useBgFill="1">
        <p:nvSpPr>
          <p:cNvPr id="4" name="Rounded Rectangle 3"/>
          <p:cNvSpPr/>
          <p:nvPr/>
        </p:nvSpPr>
        <p:spPr bwMode="white">
          <a:xfrm>
            <a:off x="5410202" y="3962404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 useBgFill="1">
        <p:nvSpPr>
          <p:cNvPr id="5" name="Rounded Rectangle 4"/>
          <p:cNvSpPr/>
          <p:nvPr/>
        </p:nvSpPr>
        <p:spPr bwMode="white">
          <a:xfrm>
            <a:off x="7377113" y="4060828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3962404"/>
            <a:ext cx="9144000" cy="244475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3970338"/>
            <a:ext cx="9144000" cy="141287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4"/>
            <a:ext cx="9144000" cy="3970338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84293" y="4724400"/>
            <a:ext cx="6324600" cy="1295400"/>
          </a:xfrm>
        </p:spPr>
        <p:txBody>
          <a:bodyPr>
            <a:noAutofit/>
          </a:bodyPr>
          <a:lstStyle>
            <a:lvl1pPr marL="59739" indent="0" algn="ctr">
              <a:buNone/>
              <a:defRPr sz="3200">
                <a:solidFill>
                  <a:schemeClr val="accent3">
                    <a:lumMod val="75000"/>
                  </a:schemeClr>
                </a:solidFill>
              </a:defRPr>
            </a:lvl1pPr>
            <a:lvl2pPr marL="426705" indent="0" algn="ctr">
              <a:buNone/>
            </a:lvl2pPr>
            <a:lvl3pPr marL="853410" indent="0" algn="ctr">
              <a:buNone/>
            </a:lvl3pPr>
            <a:lvl4pPr marL="1280114" indent="0" algn="ctr">
              <a:buNone/>
            </a:lvl4pPr>
            <a:lvl5pPr marL="1706819" indent="0" algn="ctr">
              <a:buNone/>
            </a:lvl5pPr>
            <a:lvl6pPr marL="2133524" indent="0" algn="ctr">
              <a:buNone/>
            </a:lvl6pPr>
            <a:lvl7pPr marL="2560229" indent="0" algn="ctr">
              <a:buNone/>
            </a:lvl7pPr>
            <a:lvl8pPr marL="2986933" indent="0" algn="ctr">
              <a:buNone/>
            </a:lvl8pPr>
            <a:lvl9pPr marL="3413638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163289"/>
            <a:ext cx="2667000" cy="3688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60804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79787"/>
            <a:ext cx="8382000" cy="418576"/>
          </a:xfrm>
        </p:spPr>
        <p:txBody>
          <a:bodyPr/>
          <a:lstStyle>
            <a:lvl1pPr>
              <a:defRPr sz="3200" b="0" i="0" cap="none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1828800"/>
            <a:ext cx="4041648" cy="1526508"/>
          </a:xfrm>
        </p:spPr>
        <p:txBody>
          <a:bodyPr/>
          <a:lstStyle>
            <a:lvl1pPr>
              <a:defRPr sz="2400"/>
            </a:lvl1pPr>
            <a:lvl2pPr>
              <a:defRPr sz="1867"/>
            </a:lvl2pPr>
            <a:lvl3pPr>
              <a:defRPr sz="1680"/>
            </a:lvl3pPr>
            <a:lvl4pPr>
              <a:defRPr sz="1493"/>
            </a:lvl4pPr>
            <a:lvl5pPr>
              <a:defRPr sz="1493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12" y="1828800"/>
            <a:ext cx="4041775" cy="1526508"/>
          </a:xfrm>
        </p:spPr>
        <p:txBody>
          <a:bodyPr/>
          <a:lstStyle>
            <a:lvl1pPr>
              <a:defRPr sz="2400"/>
            </a:lvl1pPr>
            <a:lvl2pPr>
              <a:defRPr sz="1867"/>
            </a:lvl2pPr>
            <a:lvl3pPr>
              <a:defRPr sz="1680"/>
            </a:lvl3pPr>
            <a:lvl4pPr>
              <a:defRPr sz="1493"/>
            </a:lvl4pPr>
            <a:lvl5pPr>
              <a:defRPr sz="1493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076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V="1">
            <a:off x="0" y="4137025"/>
            <a:ext cx="9144000" cy="4603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 useBgFill="1">
        <p:nvSpPr>
          <p:cNvPr id="4" name="Rounded Rectangle 3"/>
          <p:cNvSpPr/>
          <p:nvPr/>
        </p:nvSpPr>
        <p:spPr bwMode="white">
          <a:xfrm>
            <a:off x="5410202" y="3962406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 useBgFill="1">
        <p:nvSpPr>
          <p:cNvPr id="5" name="Rounded Rectangle 4"/>
          <p:cNvSpPr/>
          <p:nvPr/>
        </p:nvSpPr>
        <p:spPr bwMode="white">
          <a:xfrm>
            <a:off x="7377113" y="4060828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3962406"/>
            <a:ext cx="9144000" cy="244475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3970338"/>
            <a:ext cx="9144000" cy="141287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6"/>
            <a:ext cx="9144000" cy="3970338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84293" y="4724400"/>
            <a:ext cx="6324600" cy="1295400"/>
          </a:xfrm>
        </p:spPr>
        <p:txBody>
          <a:bodyPr>
            <a:noAutofit/>
          </a:bodyPr>
          <a:lstStyle>
            <a:lvl1pPr marL="59739" indent="0" algn="ctr">
              <a:buNone/>
              <a:defRPr sz="3200">
                <a:solidFill>
                  <a:schemeClr val="accent3">
                    <a:lumMod val="75000"/>
                  </a:schemeClr>
                </a:solidFill>
              </a:defRPr>
            </a:lvl1pPr>
            <a:lvl2pPr marL="426705" indent="0" algn="ctr">
              <a:buNone/>
            </a:lvl2pPr>
            <a:lvl3pPr marL="853410" indent="0" algn="ctr">
              <a:buNone/>
            </a:lvl3pPr>
            <a:lvl4pPr marL="1280114" indent="0" algn="ctr">
              <a:buNone/>
            </a:lvl4pPr>
            <a:lvl5pPr marL="1706819" indent="0" algn="ctr">
              <a:buNone/>
            </a:lvl5pPr>
            <a:lvl6pPr marL="2133524" indent="0" algn="ctr">
              <a:buNone/>
            </a:lvl6pPr>
            <a:lvl7pPr marL="2560229" indent="0" algn="ctr">
              <a:buNone/>
            </a:lvl7pPr>
            <a:lvl8pPr marL="2986933" indent="0" algn="ctr">
              <a:buNone/>
            </a:lvl8pPr>
            <a:lvl9pPr marL="3413638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163291"/>
            <a:ext cx="2667000" cy="3688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60804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V="1">
            <a:off x="0" y="4137025"/>
            <a:ext cx="9144000" cy="4603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anose="020F0502020204030204" pitchFamily="34" charset="0"/>
            </a:endParaRPr>
          </a:p>
        </p:txBody>
      </p:sp>
      <p:sp useBgFill="1">
        <p:nvSpPr>
          <p:cNvPr id="4" name="Rounded Rectangle 3"/>
          <p:cNvSpPr/>
          <p:nvPr/>
        </p:nvSpPr>
        <p:spPr bwMode="white">
          <a:xfrm>
            <a:off x="5410202" y="3962404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anose="020F0502020204030204" pitchFamily="34" charset="0"/>
            </a:endParaRPr>
          </a:p>
        </p:txBody>
      </p:sp>
      <p:sp useBgFill="1">
        <p:nvSpPr>
          <p:cNvPr id="5" name="Rounded Rectangle 4"/>
          <p:cNvSpPr/>
          <p:nvPr/>
        </p:nvSpPr>
        <p:spPr bwMode="white">
          <a:xfrm>
            <a:off x="7377113" y="4060828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3962404"/>
            <a:ext cx="9144000" cy="244475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3970338"/>
            <a:ext cx="9144000" cy="141287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anose="020F0502020204030204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4"/>
            <a:ext cx="9144000" cy="3970338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anose="020F0502020204030204" pitchFamily="34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84293" y="4724400"/>
            <a:ext cx="6324600" cy="1295400"/>
          </a:xfrm>
        </p:spPr>
        <p:txBody>
          <a:bodyPr>
            <a:noAutofit/>
          </a:bodyPr>
          <a:lstStyle>
            <a:lvl1pPr marL="59739" indent="0" algn="ctr">
              <a:buNone/>
              <a:defRPr sz="3200">
                <a:solidFill>
                  <a:schemeClr val="accent3">
                    <a:lumMod val="75000"/>
                  </a:schemeClr>
                </a:solidFill>
              </a:defRPr>
            </a:lvl1pPr>
            <a:lvl2pPr marL="426705" indent="0" algn="ctr">
              <a:buNone/>
            </a:lvl2pPr>
            <a:lvl3pPr marL="853410" indent="0" algn="ctr">
              <a:buNone/>
            </a:lvl3pPr>
            <a:lvl4pPr marL="1280114" indent="0" algn="ctr">
              <a:buNone/>
            </a:lvl4pPr>
            <a:lvl5pPr marL="1706819" indent="0" algn="ctr">
              <a:buNone/>
            </a:lvl5pPr>
            <a:lvl6pPr marL="2133524" indent="0" algn="ctr">
              <a:buNone/>
            </a:lvl6pPr>
            <a:lvl7pPr marL="2560229" indent="0" algn="ctr">
              <a:buNone/>
            </a:lvl7pPr>
            <a:lvl8pPr marL="2986933" indent="0" algn="ctr">
              <a:buNone/>
            </a:lvl8pPr>
            <a:lvl9pPr marL="3413638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163289"/>
            <a:ext cx="2667000" cy="3688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60804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1538819"/>
            <a:ext cx="8415338" cy="14111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382578" y="6513744"/>
            <a:ext cx="306494" cy="21544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B40067-BD2A-418A-98BB-08A98047DC47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125" y="485019"/>
            <a:ext cx="8415338" cy="28777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65130" y="6611009"/>
            <a:ext cx="8014247" cy="211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381000"/>
          </a:xfrm>
          <a:prstGeom prst="rect">
            <a:avLst/>
          </a:prstGeom>
          <a:solidFill>
            <a:srgbClr val="0070C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7941"/>
            <a:ext cx="9144000" cy="220662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381000"/>
            <a:ext cx="9144000" cy="58738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16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200" kern="1200">
          <a:solidFill>
            <a:schemeClr val="accent2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ct val="95000"/>
        </a:lnSpc>
        <a:spcBef>
          <a:spcPts val="12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00050" indent="-171450" algn="l" defTabSz="914400" rtl="0" eaLnBrk="1" latinLnBrk="0" hangingPunct="1">
        <a:lnSpc>
          <a:spcPct val="95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71500" indent="-114300" algn="l" defTabSz="914400" rtl="0" eaLnBrk="1" latinLnBrk="0" hangingPunct="1">
        <a:lnSpc>
          <a:spcPct val="95000"/>
        </a:lnSpc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-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295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1440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-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ubtitle 2"/>
          <p:cNvSpPr>
            <a:spLocks noGrp="1"/>
          </p:cNvSpPr>
          <p:nvPr>
            <p:ph type="subTitle" idx="1"/>
          </p:nvPr>
        </p:nvSpPr>
        <p:spPr>
          <a:xfrm>
            <a:off x="914400" y="4724400"/>
            <a:ext cx="7391399" cy="1295400"/>
          </a:xfrm>
        </p:spPr>
        <p:txBody>
          <a:bodyPr/>
          <a:lstStyle/>
          <a:p>
            <a:pPr marL="63500" eaLnBrk="1" hangingPunct="1"/>
            <a:r>
              <a:rPr lang="en-US" altLang="en-US" dirty="0" smtClean="0"/>
              <a:t>Chapter 6</a:t>
            </a:r>
          </a:p>
          <a:p>
            <a:pPr marL="63500" eaLnBrk="1" hangingPunct="1"/>
            <a:r>
              <a:rPr lang="en-US" altLang="en-US" dirty="0" smtClean="0"/>
              <a:t>Normalization of Database Tables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The Normalization Process (5 </a:t>
            </a:r>
            <a:r>
              <a:rPr lang="en-US" altLang="en-US" dirty="0"/>
              <a:t>of 5)</a:t>
            </a:r>
            <a:endParaRPr lang="en-US" altLang="en-US" dirty="0" smtClean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3023905"/>
          </a:xfrm>
        </p:spPr>
        <p:txBody>
          <a:bodyPr/>
          <a:lstStyle/>
          <a:p>
            <a:r>
              <a:rPr lang="en-US" altLang="en-US" dirty="0" smtClean="0"/>
              <a:t>Partial dependency: functional dependence in which the determinant is only part of the primary key</a:t>
            </a:r>
          </a:p>
          <a:p>
            <a:pPr lvl="1"/>
            <a:r>
              <a:rPr lang="en-US" altLang="en-US" dirty="0" smtClean="0"/>
              <a:t>Assumption: one candidate key </a:t>
            </a:r>
          </a:p>
          <a:p>
            <a:pPr lvl="1"/>
            <a:r>
              <a:rPr lang="en-US" altLang="en-US" dirty="0" smtClean="0"/>
              <a:t>Straight forward</a:t>
            </a:r>
          </a:p>
          <a:p>
            <a:pPr lvl="1"/>
            <a:r>
              <a:rPr lang="en-US" altLang="en-US" dirty="0" smtClean="0"/>
              <a:t>Easy to identify</a:t>
            </a:r>
          </a:p>
          <a:p>
            <a:r>
              <a:rPr lang="en-US" altLang="en-US" dirty="0" smtClean="0"/>
              <a:t>Transitive dependency: attribute </a:t>
            </a:r>
            <a:r>
              <a:rPr lang="en-US" dirty="0" smtClean="0"/>
              <a:t>is dependent on another attribute that is not part of the primary key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ore </a:t>
            </a:r>
            <a:r>
              <a:rPr lang="en-US" dirty="0"/>
              <a:t>difficult to identify among a set of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Occur </a:t>
            </a:r>
            <a:r>
              <a:rPr lang="en-US" dirty="0"/>
              <a:t>only when </a:t>
            </a:r>
            <a:r>
              <a:rPr lang="en-US" dirty="0" smtClean="0"/>
              <a:t>a functional </a:t>
            </a:r>
            <a:r>
              <a:rPr lang="en-US" dirty="0"/>
              <a:t>dependence exists among nonprime </a:t>
            </a:r>
            <a:r>
              <a:rPr lang="en-US" dirty="0" smtClean="0"/>
              <a:t>attributes</a:t>
            </a:r>
            <a:endParaRPr lang="en-US" alt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Conversion to First Normal Form (1NF) (1 of 3)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4150367"/>
          </a:xfrm>
        </p:spPr>
        <p:txBody>
          <a:bodyPr/>
          <a:lstStyle/>
          <a:p>
            <a:r>
              <a:rPr lang="en-US" altLang="en-US" dirty="0" smtClean="0"/>
              <a:t>Repeating group: group of multiple entries of same type can exist for any single key attribute occurrence</a:t>
            </a:r>
          </a:p>
          <a:p>
            <a:pPr lvl="1"/>
            <a:r>
              <a:rPr lang="en-US" altLang="en-US" dirty="0" smtClean="0"/>
              <a:t>Reduces data redundancies</a:t>
            </a:r>
          </a:p>
          <a:p>
            <a:r>
              <a:rPr lang="en-US" altLang="en-US" dirty="0" smtClean="0"/>
              <a:t>Three step procedure </a:t>
            </a:r>
          </a:p>
          <a:p>
            <a:pPr lvl="1"/>
            <a:r>
              <a:rPr lang="en-US" altLang="en-US" dirty="0" smtClean="0"/>
              <a:t>Eliminate the repeating groups </a:t>
            </a:r>
          </a:p>
          <a:p>
            <a:pPr lvl="1"/>
            <a:r>
              <a:rPr lang="en-US" altLang="en-US" dirty="0" smtClean="0"/>
              <a:t>Identify the primary key </a:t>
            </a:r>
          </a:p>
          <a:p>
            <a:pPr lvl="1"/>
            <a:r>
              <a:rPr lang="en-US" altLang="en-US" dirty="0" smtClean="0"/>
              <a:t>Identify all dependencies</a:t>
            </a:r>
          </a:p>
          <a:p>
            <a:r>
              <a:rPr lang="en-US" altLang="en-US" dirty="0"/>
              <a:t>Dependency diagram: depicts all dependencies found within given table structure</a:t>
            </a:r>
          </a:p>
          <a:p>
            <a:pPr lvl="1"/>
            <a:r>
              <a:rPr lang="en-US" altLang="en-US" dirty="0"/>
              <a:t>Helps to get an overview of all relationships among table’s attributes</a:t>
            </a:r>
          </a:p>
          <a:p>
            <a:pPr lvl="1"/>
            <a:r>
              <a:rPr lang="en-US" altLang="en-US" dirty="0"/>
              <a:t>Makes it less likely that an important dependency will be overlooked</a:t>
            </a:r>
          </a:p>
          <a:p>
            <a:pPr lvl="1"/>
            <a:endParaRPr lang="en-US" alt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Conversion to First Normal Form (1NF</a:t>
            </a:r>
            <a:r>
              <a:rPr lang="en-US" altLang="en-US" dirty="0" smtClean="0"/>
              <a:t>) (2 of 3)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2545312"/>
          </a:xfrm>
        </p:spPr>
        <p:txBody>
          <a:bodyPr/>
          <a:lstStyle/>
          <a:p>
            <a:r>
              <a:rPr lang="en-US" altLang="en-US" dirty="0" smtClean="0"/>
              <a:t>1NF describes tabular format in which:</a:t>
            </a:r>
          </a:p>
          <a:p>
            <a:pPr lvl="1"/>
            <a:r>
              <a:rPr lang="en-US" altLang="en-US" dirty="0" smtClean="0"/>
              <a:t>All key attributes are defined</a:t>
            </a:r>
          </a:p>
          <a:p>
            <a:pPr lvl="1"/>
            <a:r>
              <a:rPr lang="en-US" altLang="en-US" dirty="0" smtClean="0"/>
              <a:t>There are no repeating groups in the table</a:t>
            </a:r>
          </a:p>
          <a:p>
            <a:pPr lvl="1"/>
            <a:r>
              <a:rPr lang="en-US" altLang="en-US" dirty="0" smtClean="0"/>
              <a:t>All attributes are dependent on the primary key</a:t>
            </a:r>
          </a:p>
          <a:p>
            <a:r>
              <a:rPr lang="en-US" altLang="en-US" dirty="0" smtClean="0"/>
              <a:t>All relational tables satisfy 1NF requirements</a:t>
            </a:r>
          </a:p>
          <a:p>
            <a:r>
              <a:rPr lang="en-US" altLang="en-US" dirty="0" smtClean="0"/>
              <a:t>Some tables contain partial dependencies</a:t>
            </a:r>
          </a:p>
          <a:p>
            <a:pPr lvl="1"/>
            <a:r>
              <a:rPr lang="en-US" altLang="en-US" dirty="0" smtClean="0"/>
              <a:t>Update, insertion, or deletion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Conversion to First Normal Form (1NF</a:t>
            </a:r>
            <a:r>
              <a:rPr lang="en-US" altLang="en-US" dirty="0" smtClean="0"/>
              <a:t>) (3 of 3)</a:t>
            </a:r>
          </a:p>
        </p:txBody>
      </p:sp>
      <p:pic>
        <p:nvPicPr>
          <p:cNvPr id="2" name="Picture 1" descr="Figure 6.3 shows a dependency diagram depicting first normal form using PROJ_NUM, PROJ_NAME, EMP_NUM, EMP_NAME, JOB_CLASS, CHG_HOUR, and HOURS. " title="Figure 6.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524000"/>
            <a:ext cx="7734085" cy="38862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762000" y="515162"/>
            <a:ext cx="8026400" cy="290336"/>
          </a:xfrm>
        </p:spPr>
        <p:txBody>
          <a:bodyPr/>
          <a:lstStyle/>
          <a:p>
            <a:r>
              <a:rPr lang="en-US" dirty="0"/>
              <a:t>Conversion to Second Normal Form (2NF</a:t>
            </a:r>
            <a:r>
              <a:rPr lang="en-US" dirty="0" smtClean="0"/>
              <a:t>) (1 of 2)</a:t>
            </a:r>
            <a:endParaRPr lang="en-US" altLang="en-US" dirty="0" smtClean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2885405"/>
          </a:xfrm>
        </p:spPr>
        <p:txBody>
          <a:bodyPr/>
          <a:lstStyle/>
          <a:p>
            <a:r>
              <a:rPr lang="en-US" dirty="0"/>
              <a:t>Conversion to 2NF occurs only when the 1NF has a composite primary </a:t>
            </a:r>
            <a:r>
              <a:rPr lang="en-US" dirty="0" smtClean="0"/>
              <a:t>key</a:t>
            </a:r>
          </a:p>
          <a:p>
            <a:pPr lvl="1"/>
            <a:r>
              <a:rPr lang="en-US" dirty="0"/>
              <a:t>If the </a:t>
            </a:r>
            <a:r>
              <a:rPr lang="en-US" dirty="0" smtClean="0"/>
              <a:t>1NF has </a:t>
            </a:r>
            <a:r>
              <a:rPr lang="en-US" dirty="0"/>
              <a:t>a single-attribute primary key, then the table is automatically in 2NF</a:t>
            </a:r>
            <a:endParaRPr lang="en-US" dirty="0" smtClean="0"/>
          </a:p>
          <a:p>
            <a:r>
              <a:rPr lang="en-US" dirty="0"/>
              <a:t>The </a:t>
            </a:r>
            <a:r>
              <a:rPr lang="en-US" dirty="0" smtClean="0"/>
              <a:t>1NF-to-2NF </a:t>
            </a:r>
            <a:r>
              <a:rPr lang="en-US" dirty="0"/>
              <a:t>conversion is simple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Make new tables to eliminate partial dependencies</a:t>
            </a:r>
          </a:p>
          <a:p>
            <a:pPr lvl="1" eaLnBrk="1" hangingPunct="1"/>
            <a:r>
              <a:rPr lang="en-US" altLang="en-US" dirty="0" smtClean="0"/>
              <a:t>Reassign corresponding dependent attributes</a:t>
            </a:r>
          </a:p>
          <a:p>
            <a:pPr eaLnBrk="1" hangingPunct="1"/>
            <a:r>
              <a:rPr lang="en-US" altLang="en-US" dirty="0" smtClean="0"/>
              <a:t>Table is in 2NF when it:</a:t>
            </a:r>
          </a:p>
          <a:p>
            <a:pPr lvl="1" eaLnBrk="1" hangingPunct="1"/>
            <a:r>
              <a:rPr lang="en-US" altLang="en-US" dirty="0" smtClean="0"/>
              <a:t>Is in 1NF</a:t>
            </a:r>
          </a:p>
          <a:p>
            <a:pPr lvl="1" eaLnBrk="1" hangingPunct="1"/>
            <a:r>
              <a:rPr lang="en-US" altLang="en-US" dirty="0" smtClean="0"/>
              <a:t>Includes no partial dependencies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to Second Normal Form (2NF</a:t>
            </a:r>
            <a:r>
              <a:rPr lang="en-US" dirty="0" smtClean="0"/>
              <a:t>) (2 of 2)</a:t>
            </a:r>
            <a:endParaRPr lang="en-US" altLang="en-US" dirty="0" smtClean="0"/>
          </a:p>
        </p:txBody>
      </p:sp>
      <p:pic>
        <p:nvPicPr>
          <p:cNvPr id="2" name="Picture 1" descr="Figure 6.4 shows second normal form (2NF) conversion results using Project, Employee, and Assignment tables. " title="Figure 6.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47800"/>
            <a:ext cx="7112468" cy="4569294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Conversion to Third Normal Form (3NF) (1 of 2)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2391424"/>
          </a:xfrm>
        </p:spPr>
        <p:txBody>
          <a:bodyPr/>
          <a:lstStyle/>
          <a:p>
            <a:r>
              <a:rPr lang="en-US" dirty="0"/>
              <a:t>The data anomalies created by the database organization shown in Figure 6.4 are </a:t>
            </a:r>
            <a:r>
              <a:rPr lang="en-US" dirty="0" smtClean="0"/>
              <a:t>easily eliminated</a:t>
            </a:r>
          </a:p>
          <a:p>
            <a:pPr lvl="1"/>
            <a:r>
              <a:rPr lang="en-US" altLang="en-US" dirty="0" smtClean="0"/>
              <a:t>Make new tables to eliminate transitive dependencies </a:t>
            </a:r>
          </a:p>
          <a:p>
            <a:pPr lvl="1" eaLnBrk="1" hangingPunct="1"/>
            <a:r>
              <a:rPr lang="en-US" altLang="en-US" dirty="0" smtClean="0"/>
              <a:t>Reassign corresponding dependent attributes</a:t>
            </a:r>
          </a:p>
          <a:p>
            <a:pPr eaLnBrk="1" hangingPunct="1"/>
            <a:r>
              <a:rPr lang="en-US" altLang="en-US" dirty="0" smtClean="0"/>
              <a:t>Table is in 3NF when it:</a:t>
            </a:r>
          </a:p>
          <a:p>
            <a:pPr lvl="1" eaLnBrk="1" hangingPunct="1"/>
            <a:r>
              <a:rPr lang="en-US" altLang="en-US" dirty="0" smtClean="0"/>
              <a:t>Is in 2NF</a:t>
            </a:r>
          </a:p>
          <a:p>
            <a:pPr lvl="1" eaLnBrk="1" hangingPunct="1"/>
            <a:r>
              <a:rPr lang="en-US" altLang="en-US" dirty="0" smtClean="0"/>
              <a:t>Contains no transitive dependencies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Conversion to Third Normal Form (3NF</a:t>
            </a:r>
            <a:r>
              <a:rPr lang="en-US" altLang="en-US" dirty="0" smtClean="0"/>
              <a:t>) (2 of 2)</a:t>
            </a:r>
          </a:p>
        </p:txBody>
      </p:sp>
      <p:pic>
        <p:nvPicPr>
          <p:cNvPr id="2" name="Picture 1" descr="Table 6.5 shows third normal form conversion results using Project, Employee, Job, and Assignment tables. " title="Table 6.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30" y="1658655"/>
            <a:ext cx="8396970" cy="4065371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Improving the Design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Normalization is valuable because its use helps eliminate data redundancies</a:t>
            </a:r>
          </a:p>
          <a:p>
            <a:pPr lvl="1"/>
            <a:r>
              <a:rPr lang="en-US" altLang="en-US" dirty="0" smtClean="0"/>
              <a:t>Evaluate PK assignments and naming conventions</a:t>
            </a:r>
          </a:p>
          <a:p>
            <a:pPr lvl="1"/>
            <a:r>
              <a:rPr lang="en-US" altLang="en-US" dirty="0" smtClean="0"/>
              <a:t>Refine attribute atomicity</a:t>
            </a:r>
          </a:p>
          <a:p>
            <a:pPr lvl="2"/>
            <a:r>
              <a:rPr lang="en-US" altLang="en-US" dirty="0" smtClean="0"/>
              <a:t>Atomic attribute: cannot be further subdivided</a:t>
            </a:r>
          </a:p>
          <a:p>
            <a:pPr lvl="2"/>
            <a:r>
              <a:rPr lang="en-US" altLang="en-US" dirty="0" smtClean="0"/>
              <a:t>Atomicity: characteristic of an atomic attribute</a:t>
            </a:r>
          </a:p>
          <a:p>
            <a:pPr lvl="1"/>
            <a:r>
              <a:rPr lang="en-US" altLang="en-US" dirty="0" smtClean="0"/>
              <a:t>Identify new attributes and new relationships</a:t>
            </a:r>
          </a:p>
          <a:p>
            <a:pPr lvl="1"/>
            <a:r>
              <a:rPr lang="en-US" altLang="en-US" dirty="0" smtClean="0"/>
              <a:t>Refine primary keys as required for data granularity</a:t>
            </a:r>
          </a:p>
          <a:p>
            <a:pPr lvl="2"/>
            <a:r>
              <a:rPr lang="en-US" altLang="en-US" dirty="0" smtClean="0"/>
              <a:t>Granularity: Level of detail represented by the values stored in a table’s row</a:t>
            </a:r>
          </a:p>
          <a:p>
            <a:pPr lvl="1"/>
            <a:r>
              <a:rPr lang="en-US" altLang="en-US" dirty="0" smtClean="0"/>
              <a:t>Maintain historical accuracy and evaluate using derived attributes</a:t>
            </a:r>
          </a:p>
          <a:p>
            <a:endParaRPr lang="en-US" alt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Surrogate Key Considerations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1312667"/>
          </a:xfrm>
        </p:spPr>
        <p:txBody>
          <a:bodyPr/>
          <a:lstStyle/>
          <a:p>
            <a:r>
              <a:rPr lang="en-US" altLang="en-US" dirty="0" smtClean="0"/>
              <a:t>Used by designers when the primary key is considered to be unsuitable</a:t>
            </a:r>
          </a:p>
          <a:p>
            <a:pPr lvl="1"/>
            <a:r>
              <a:rPr lang="en-US" altLang="en-US" dirty="0" smtClean="0"/>
              <a:t>System-defined attribute </a:t>
            </a:r>
          </a:p>
          <a:p>
            <a:pPr lvl="1"/>
            <a:r>
              <a:rPr lang="en-US" altLang="en-US" dirty="0" smtClean="0"/>
              <a:t>Created an managed via the DBMS</a:t>
            </a:r>
          </a:p>
          <a:p>
            <a:pPr lvl="1"/>
            <a:r>
              <a:rPr lang="en-US" altLang="en-US" dirty="0" smtClean="0"/>
              <a:t>Have a numeric value which is automatically incremented for each new row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Learning Objectives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After completing this chapter, you will be able to:</a:t>
            </a:r>
          </a:p>
          <a:p>
            <a:pPr lvl="1"/>
            <a:r>
              <a:rPr lang="en-US" altLang="en-US" dirty="0" smtClean="0"/>
              <a:t>Explain normalization and its role in the database design process</a:t>
            </a:r>
          </a:p>
          <a:p>
            <a:pPr lvl="1"/>
            <a:r>
              <a:rPr lang="en-US" altLang="en-US" dirty="0" smtClean="0"/>
              <a:t>Identify and describe each of the normal forms: 1NF, 2NF, 3NF, BCNF, and 4NF</a:t>
            </a:r>
          </a:p>
          <a:p>
            <a:pPr lvl="1"/>
            <a:r>
              <a:rPr lang="en-US" altLang="en-US" dirty="0" smtClean="0"/>
              <a:t>Explain how normal forms can be transformed from lower normal forms to higher normal forms</a:t>
            </a:r>
          </a:p>
          <a:p>
            <a:pPr lvl="1"/>
            <a:r>
              <a:rPr lang="en-US" altLang="en-US" dirty="0" smtClean="0"/>
              <a:t>Apply normalization rules to evaluate and correct table structures</a:t>
            </a:r>
          </a:p>
          <a:p>
            <a:pPr lvl="1"/>
            <a:r>
              <a:rPr lang="en-US" altLang="en-US" dirty="0" smtClean="0"/>
              <a:t>Identify situations that require denormalization to generate information efficiently</a:t>
            </a:r>
          </a:p>
          <a:p>
            <a:pPr lvl="1"/>
            <a:r>
              <a:rPr lang="en-US" altLang="en-US" dirty="0" smtClean="0"/>
              <a:t>Use a data-modeling checklist to check that the ERD meets a set of minimum requirements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The Boyce-Codd Normal Form (1 of 4)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1915909"/>
          </a:xfrm>
        </p:spPr>
        <p:txBody>
          <a:bodyPr/>
          <a:lstStyle/>
          <a:p>
            <a:r>
              <a:rPr lang="en-US" altLang="en-US" dirty="0" smtClean="0"/>
              <a:t>Every determinant in the table should be a candidate key</a:t>
            </a:r>
          </a:p>
          <a:p>
            <a:pPr lvl="1"/>
            <a:r>
              <a:rPr lang="en-US" altLang="en-US" dirty="0" smtClean="0"/>
              <a:t>Candidate key: same characteristics as primary key but not chosen to be the primary key</a:t>
            </a:r>
          </a:p>
          <a:p>
            <a:pPr lvl="1"/>
            <a:r>
              <a:rPr lang="en-US" altLang="en-US" dirty="0" smtClean="0"/>
              <a:t>Equivalent to 3NF when the table contains only one candidate key</a:t>
            </a:r>
          </a:p>
          <a:p>
            <a:pPr lvl="1"/>
            <a:r>
              <a:rPr lang="en-US" altLang="en-US" dirty="0" smtClean="0"/>
              <a:t>Violated only when the table contains more than one candidate key</a:t>
            </a:r>
          </a:p>
          <a:p>
            <a:pPr lvl="1"/>
            <a:r>
              <a:rPr lang="en-US" altLang="en-US" dirty="0" smtClean="0"/>
              <a:t>Considered to be a special case of 3NF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Boyce-Codd Normal </a:t>
            </a:r>
            <a:r>
              <a:rPr lang="en-US" altLang="en-US" dirty="0" smtClean="0"/>
              <a:t>Form (2 of 4)</a:t>
            </a:r>
          </a:p>
        </p:txBody>
      </p:sp>
      <p:pic>
        <p:nvPicPr>
          <p:cNvPr id="2" name="Picture 1" descr="The table provided in Figure 6.8 is in 3NF, but not in BCNF; it has no partial dependencies, nor does it contain transitive dependencies." title="Figure 6.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79" y="2209800"/>
            <a:ext cx="7848600" cy="2451058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Boyce-Codd Normal </a:t>
            </a:r>
            <a:r>
              <a:rPr lang="en-US" altLang="en-US" dirty="0" smtClean="0"/>
              <a:t>Form (3 of 4)</a:t>
            </a:r>
          </a:p>
        </p:txBody>
      </p:sp>
      <p:pic>
        <p:nvPicPr>
          <p:cNvPr id="3" name="Picture 2" descr="Figure 6.9 depicts the decomposition of the table structure in Figure 6.8 to BCNF. " title="Figure 6.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686" y="1138641"/>
            <a:ext cx="5705285" cy="51054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31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Boyce-Codd Normal </a:t>
            </a:r>
            <a:r>
              <a:rPr lang="en-US" altLang="en-US" dirty="0" smtClean="0"/>
              <a:t>Form (4 of 4)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6449820"/>
              </p:ext>
            </p:extLst>
          </p:nvPr>
        </p:nvGraphicFramePr>
        <p:xfrm>
          <a:off x="446639" y="1905000"/>
          <a:ext cx="7932740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835">
                  <a:extLst>
                    <a:ext uri="{9D8B030D-6E8A-4147-A177-3AD203B41FA5}">
                      <a16:colId xmlns:a16="http://schemas.microsoft.com/office/drawing/2014/main" xmlns="" val="2960873731"/>
                    </a:ext>
                  </a:extLst>
                </a:gridCol>
                <a:gridCol w="2103835">
                  <a:extLst>
                    <a:ext uri="{9D8B030D-6E8A-4147-A177-3AD203B41FA5}">
                      <a16:colId xmlns:a16="http://schemas.microsoft.com/office/drawing/2014/main" xmlns="" val="1235855349"/>
                    </a:ext>
                  </a:extLst>
                </a:gridCol>
                <a:gridCol w="2103835">
                  <a:extLst>
                    <a:ext uri="{9D8B030D-6E8A-4147-A177-3AD203B41FA5}">
                      <a16:colId xmlns:a16="http://schemas.microsoft.com/office/drawing/2014/main" xmlns="" val="2216946779"/>
                    </a:ext>
                  </a:extLst>
                </a:gridCol>
                <a:gridCol w="1621235">
                  <a:extLst>
                    <a:ext uri="{9D8B030D-6E8A-4147-A177-3AD203B41FA5}">
                      <a16:colId xmlns:a16="http://schemas.microsoft.com/office/drawing/2014/main" xmlns="" val="2378829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Table 6.5: Sample Data for a BCNF Conversion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20681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STU_ID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STAFF_ID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CLASS_CODE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ENROLL_GRADE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97511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125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21334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58426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125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32456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35523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135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28458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36418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144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27563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5744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144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32456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7779116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Fourth Normal Form (4NF) (1 of 2)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2702278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Rules</a:t>
            </a:r>
          </a:p>
          <a:p>
            <a:pPr lvl="1" eaLnBrk="1" hangingPunct="1"/>
            <a:r>
              <a:rPr lang="en-US" altLang="en-US" dirty="0" smtClean="0"/>
              <a:t>All attributes must be dependent on the primary key, but they must be independent of each other</a:t>
            </a:r>
          </a:p>
          <a:p>
            <a:pPr lvl="1" eaLnBrk="1" hangingPunct="1"/>
            <a:r>
              <a:rPr lang="en-US" altLang="en-US" dirty="0" smtClean="0"/>
              <a:t>No row may contain two or more multivalued facts about an entity</a:t>
            </a:r>
          </a:p>
          <a:p>
            <a:r>
              <a:rPr lang="en-US" altLang="en-US" dirty="0"/>
              <a:t>Table is in 4NF when it:</a:t>
            </a:r>
          </a:p>
          <a:p>
            <a:pPr lvl="1"/>
            <a:r>
              <a:rPr lang="en-US" altLang="en-US" dirty="0"/>
              <a:t>Is in 3NF </a:t>
            </a:r>
          </a:p>
          <a:p>
            <a:pPr lvl="1"/>
            <a:r>
              <a:rPr lang="en-US" altLang="en-US" dirty="0"/>
              <a:t>Has no multivalued dependencies</a:t>
            </a:r>
          </a:p>
          <a:p>
            <a:pPr lvl="1" eaLnBrk="1" hangingPunct="1"/>
            <a:endParaRPr lang="en-US" alt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Fourth Normal Form (4NF</a:t>
            </a:r>
            <a:r>
              <a:rPr lang="en-US" altLang="en-US" dirty="0" smtClean="0"/>
              <a:t>) (2 of 2)</a:t>
            </a:r>
          </a:p>
        </p:txBody>
      </p:sp>
      <p:pic>
        <p:nvPicPr>
          <p:cNvPr id="3" name="Picture 2" descr="Figure 6.11 illustrates how information can be recorded differently through the use of three tables with multivalued dependencies." title="Figure 6.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6400"/>
            <a:ext cx="8130191" cy="3415218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Normalization and Database Design (1 of 6)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231448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Normalization should be part of the design process</a:t>
            </a:r>
          </a:p>
          <a:p>
            <a:pPr lvl="1"/>
            <a:r>
              <a:rPr lang="en-US" altLang="en-US" dirty="0" smtClean="0"/>
              <a:t>Proposed entities must meet required the normal form before table structures are created</a:t>
            </a:r>
          </a:p>
          <a:p>
            <a:pPr eaLnBrk="1" hangingPunct="1"/>
            <a:r>
              <a:rPr lang="en-US" altLang="en-US" dirty="0" smtClean="0"/>
              <a:t>Principles and normalization procedures to be understood to redesign and modify databases</a:t>
            </a:r>
          </a:p>
          <a:p>
            <a:pPr lvl="1" eaLnBrk="1" hangingPunct="1"/>
            <a:r>
              <a:rPr lang="en-US" altLang="en-US" dirty="0" smtClean="0"/>
              <a:t>ERD is created through an iterative process</a:t>
            </a:r>
          </a:p>
          <a:p>
            <a:pPr lvl="1" eaLnBrk="1" hangingPunct="1"/>
            <a:r>
              <a:rPr lang="en-US" altLang="en-US" dirty="0" smtClean="0"/>
              <a:t>Normalization focuses on the characteristics of specific entities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Normalization and Database Design</a:t>
            </a:r>
            <a:r>
              <a:rPr lang="en-US" altLang="en-US" dirty="0"/>
              <a:t> </a:t>
            </a:r>
            <a:r>
              <a:rPr lang="en-US" altLang="en-US" dirty="0" smtClean="0"/>
              <a:t>(2 </a:t>
            </a:r>
            <a:r>
              <a:rPr lang="en-US" altLang="en-US" dirty="0"/>
              <a:t>of 6)</a:t>
            </a:r>
            <a:endParaRPr lang="en-US" altLang="en-US" dirty="0" smtClean="0"/>
          </a:p>
        </p:txBody>
      </p:sp>
      <p:pic>
        <p:nvPicPr>
          <p:cNvPr id="2" name="Picture 1" descr="The initial ERD for a contracting company using EMPLOYEE and PROJECT entities is provided in Figure 6.13." title="Figure 6.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286000"/>
            <a:ext cx="8229600" cy="2200939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Normalization and Database Design (3 </a:t>
            </a:r>
            <a:r>
              <a:rPr lang="en-US" altLang="en-US" dirty="0"/>
              <a:t>of 6)</a:t>
            </a:r>
            <a:endParaRPr lang="en-US" altLang="en-US" dirty="0" smtClean="0"/>
          </a:p>
        </p:txBody>
      </p:sp>
      <p:pic>
        <p:nvPicPr>
          <p:cNvPr id="2" name="Picture 1" descr="The initial ERD for the contracting company is modified and shown in Figure 6.14; the normalization process yields an additional entity (JOB)." title="Figure 6.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678186"/>
            <a:ext cx="6811766" cy="39624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Normalization and Database </a:t>
            </a:r>
            <a:r>
              <a:rPr lang="en-US" altLang="en-US" dirty="0" smtClean="0"/>
              <a:t>Design (4 </a:t>
            </a:r>
            <a:r>
              <a:rPr lang="en-US" altLang="en-US" dirty="0"/>
              <a:t>of 6)</a:t>
            </a:r>
            <a:endParaRPr lang="en-US" altLang="en-US" dirty="0" smtClean="0"/>
          </a:p>
        </p:txBody>
      </p:sp>
      <p:pic>
        <p:nvPicPr>
          <p:cNvPr id="2" name="Picture 1" descr="Figure 6.15 shows an incorrect M:N relationship representation. " title="Figure 6.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21" y="1752467"/>
            <a:ext cx="7239000" cy="3829621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Database Tables and </a:t>
            </a:r>
            <a:r>
              <a:rPr lang="en-US" altLang="en-US" dirty="0" smtClean="0"/>
              <a:t>Normalization (1 of 2)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273151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Normalization: evaluating and correcting table structures to minimize data redundancies </a:t>
            </a:r>
          </a:p>
          <a:p>
            <a:pPr lvl="1"/>
            <a:r>
              <a:rPr lang="en-US" altLang="en-US" dirty="0" smtClean="0"/>
              <a:t>Reduces data anomalies</a:t>
            </a:r>
          </a:p>
          <a:p>
            <a:pPr lvl="1"/>
            <a:r>
              <a:rPr lang="en-US" altLang="en-US" dirty="0" smtClean="0"/>
              <a:t>Assigns attributes to tables based on determination</a:t>
            </a:r>
          </a:p>
          <a:p>
            <a:pPr eaLnBrk="1" hangingPunct="1"/>
            <a:r>
              <a:rPr lang="en-US" altLang="en-US" dirty="0" smtClean="0"/>
              <a:t>Normal forms</a:t>
            </a:r>
          </a:p>
          <a:p>
            <a:pPr lvl="1" eaLnBrk="1" hangingPunct="1"/>
            <a:r>
              <a:rPr lang="en-US" altLang="en-US" dirty="0" smtClean="0"/>
              <a:t>First normal form (1NF)</a:t>
            </a:r>
          </a:p>
          <a:p>
            <a:pPr lvl="1" eaLnBrk="1" hangingPunct="1"/>
            <a:r>
              <a:rPr lang="en-US" altLang="en-US" dirty="0" smtClean="0"/>
              <a:t>Second normal form (2NF)</a:t>
            </a:r>
          </a:p>
          <a:p>
            <a:pPr lvl="1" eaLnBrk="1" hangingPunct="1"/>
            <a:r>
              <a:rPr lang="en-US" altLang="en-US" dirty="0" smtClean="0"/>
              <a:t>Third normal form (3NF)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Normalization and Database </a:t>
            </a:r>
            <a:r>
              <a:rPr lang="en-US" altLang="en-US" dirty="0" smtClean="0"/>
              <a:t>Design (5 </a:t>
            </a:r>
            <a:r>
              <a:rPr lang="en-US" altLang="en-US" dirty="0"/>
              <a:t>of 6)</a:t>
            </a:r>
            <a:endParaRPr lang="en-US" altLang="en-US" dirty="0" smtClean="0"/>
          </a:p>
        </p:txBody>
      </p:sp>
      <p:pic>
        <p:nvPicPr>
          <p:cNvPr id="2" name="Picture 1" descr="Figure 6.16 shows the final contracting company ERD using EMPLOYEE, JOB, ASSIGNMENT, and PROJECT relationships. " title="Figure 6.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736209"/>
            <a:ext cx="8320453" cy="38862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Normalization and Database </a:t>
            </a:r>
            <a:r>
              <a:rPr lang="en-US" altLang="en-US" dirty="0" smtClean="0"/>
              <a:t>Design (6 </a:t>
            </a:r>
            <a:r>
              <a:rPr lang="en-US" altLang="en-US" dirty="0"/>
              <a:t>of 6)</a:t>
            </a:r>
            <a:endParaRPr lang="en-US" altLang="en-US" dirty="0" smtClean="0"/>
          </a:p>
        </p:txBody>
      </p:sp>
      <p:pic>
        <p:nvPicPr>
          <p:cNvPr id="8" name="Picture 7" descr="The final contents implemented in the contracting company database are shown in Figure 6.17." title="Figure 6.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686" y="1049020"/>
            <a:ext cx="5897487" cy="5316726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Denormalization (1 of 2)</a:t>
            </a:r>
            <a:endParaRPr lang="en-US" altLang="en-US" dirty="0" smtClean="0"/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Design goals</a:t>
            </a:r>
          </a:p>
          <a:p>
            <a:pPr lvl="1"/>
            <a:r>
              <a:rPr lang="en-US" altLang="en-US" dirty="0" smtClean="0"/>
              <a:t>Creation of normalized relations </a:t>
            </a:r>
          </a:p>
          <a:p>
            <a:pPr lvl="1"/>
            <a:r>
              <a:rPr lang="en-US" altLang="en-US" dirty="0" smtClean="0"/>
              <a:t>Processing requirements and speed</a:t>
            </a:r>
          </a:p>
          <a:p>
            <a:r>
              <a:rPr lang="en-US" altLang="en-US" dirty="0" smtClean="0"/>
              <a:t>Number of database tables expands </a:t>
            </a:r>
          </a:p>
          <a:p>
            <a:pPr lvl="1"/>
            <a:r>
              <a:rPr lang="en-US" altLang="en-US" dirty="0" smtClean="0"/>
              <a:t>Tables are decomposed to conform to normalization requirements</a:t>
            </a:r>
          </a:p>
          <a:p>
            <a:r>
              <a:rPr lang="en-US" altLang="en-US" dirty="0" smtClean="0">
                <a:sym typeface="Wingdings" panose="05000000000000000000" pitchFamily="2" charset="2"/>
              </a:rPr>
              <a:t>Joining a larger number of tables</a:t>
            </a:r>
          </a:p>
          <a:p>
            <a:pPr lvl="1"/>
            <a:r>
              <a:rPr lang="en-US" altLang="en-US" dirty="0" smtClean="0">
                <a:sym typeface="Wingdings" panose="05000000000000000000" pitchFamily="2" charset="2"/>
              </a:rPr>
              <a:t>Takes additional input/output (I/O) operations and processing logic</a:t>
            </a:r>
          </a:p>
          <a:p>
            <a:pPr lvl="1"/>
            <a:r>
              <a:rPr lang="en-US" altLang="en-US" dirty="0" smtClean="0">
                <a:sym typeface="Wingdings" panose="05000000000000000000" pitchFamily="2" charset="2"/>
              </a:rPr>
              <a:t>Reduces system speed</a:t>
            </a:r>
          </a:p>
          <a:p>
            <a:r>
              <a:rPr lang="en-US" altLang="en-US" dirty="0" smtClean="0"/>
              <a:t>Defects in unnormalized tables</a:t>
            </a:r>
          </a:p>
          <a:p>
            <a:pPr lvl="1"/>
            <a:r>
              <a:rPr lang="en-US" altLang="en-US" dirty="0" smtClean="0"/>
              <a:t>Data updates are less efficient because tables are larger</a:t>
            </a:r>
          </a:p>
          <a:p>
            <a:pPr lvl="1"/>
            <a:r>
              <a:rPr lang="en-US" altLang="en-US" dirty="0" smtClean="0"/>
              <a:t>Indexing is more cumbersome</a:t>
            </a:r>
          </a:p>
          <a:p>
            <a:pPr lvl="1"/>
            <a:r>
              <a:rPr lang="en-US" altLang="en-US" dirty="0" smtClean="0"/>
              <a:t>No simple strategies for creating virtual tables known as views</a:t>
            </a:r>
          </a:p>
          <a:p>
            <a:pPr lvl="1"/>
            <a:endParaRPr lang="en-US" altLang="en-US" dirty="0" smtClean="0">
              <a:sym typeface="Wingdings" panose="05000000000000000000" pitchFamily="2" charset="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Denormalization (2 of 2)</a:t>
            </a:r>
            <a:endParaRPr lang="en-US" altLang="en-US" dirty="0" smtClean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2319840"/>
              </p:ext>
            </p:extLst>
          </p:nvPr>
        </p:nvGraphicFramePr>
        <p:xfrm>
          <a:off x="265470" y="1048130"/>
          <a:ext cx="8559801" cy="51916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2930">
                  <a:extLst>
                    <a:ext uri="{9D8B030D-6E8A-4147-A177-3AD203B41FA5}">
                      <a16:colId xmlns:a16="http://schemas.microsoft.com/office/drawing/2014/main" xmlns="" val="1168651659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xmlns="" val="871270512"/>
                    </a:ext>
                  </a:extLst>
                </a:gridCol>
                <a:gridCol w="3262671">
                  <a:extLst>
                    <a:ext uri="{9D8B030D-6E8A-4147-A177-3AD203B41FA5}">
                      <a16:colId xmlns:a16="http://schemas.microsoft.com/office/drawing/2014/main" xmlns="" val="3106942769"/>
                    </a:ext>
                  </a:extLst>
                </a:gridCol>
              </a:tblGrid>
              <a:tr h="487171"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Table 6.6: Common Denormalization Examples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98622508"/>
                  </a:ext>
                </a:extLst>
              </a:tr>
              <a:tr h="348662"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Case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Rationale and Controls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06514015"/>
                  </a:ext>
                </a:extLst>
              </a:tr>
              <a:tr h="687771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Redundant data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Storing ZIP and CITY attributes in the AGENT table when ZIP determines CITY (see Figure 2.2)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Avoid extra join operations</a:t>
                      </a:r>
                    </a:p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Program can validate city (drop-down box) based on the zip code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05878091"/>
                  </a:ext>
                </a:extLst>
              </a:tr>
              <a:tr h="888371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Derived data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Storing STU_HRS and STU_CLASS (student classification) when STU_HRS determines STU_CLASS</a:t>
                      </a:r>
                    </a:p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(see Figure 3.28)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Avoid extra join operations</a:t>
                      </a:r>
                    </a:p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Program can validate classification (lookup) based on the student hours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86774340"/>
                  </a:ext>
                </a:extLst>
              </a:tr>
              <a:tr h="1088971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Preaggregated data</a:t>
                      </a:r>
                    </a:p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(also derived data)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Storing the student grade point average (STU_GPA) aggregate value in the STUDENT table when this can be calculated from the ENROLL</a:t>
                      </a:r>
                    </a:p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 COURSE tables (see Figure 3.28)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Avoid extra join operations</a:t>
                      </a:r>
                    </a:p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Program computes the GPA every time a grade is entered or updated</a:t>
                      </a:r>
                    </a:p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STU_GPA can be updated only via administrative routine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89368505"/>
                  </a:ext>
                </a:extLst>
              </a:tr>
              <a:tr h="1490171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Information</a:t>
                      </a:r>
                    </a:p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requirements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Using a temporary denormalized table to hold report data; this is required when creating a tabular report in which the columns represent data that are stored in the table as rows (see Figures 6.17 and 6.18)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Impossible to generate the data required by the report using plain SQL</a:t>
                      </a:r>
                    </a:p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need to maintain table</a:t>
                      </a:r>
                    </a:p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Temporary table is deleted once report is done</a:t>
                      </a:r>
                    </a:p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Processing speed is not an issue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75988044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Data-Modeling Checklist (1 of 6)</a:t>
            </a:r>
            <a:endParaRPr lang="en-US" altLang="en-US" dirty="0" smtClean="0"/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1858970"/>
          </a:xfrm>
        </p:spPr>
        <p:txBody>
          <a:bodyPr/>
          <a:lstStyle/>
          <a:p>
            <a:r>
              <a:rPr lang="en-US" dirty="0" smtClean="0"/>
              <a:t>Business rules</a:t>
            </a:r>
          </a:p>
          <a:p>
            <a:pPr lvl="1"/>
            <a:r>
              <a:rPr lang="en-US" dirty="0" smtClean="0"/>
              <a:t>Properly document and verify all business rules with the end users</a:t>
            </a:r>
          </a:p>
          <a:p>
            <a:pPr lvl="1"/>
            <a:r>
              <a:rPr lang="en-US" dirty="0" smtClean="0"/>
              <a:t>Ensure that all business rules are written precisely, clearly, and simply</a:t>
            </a:r>
          </a:p>
          <a:p>
            <a:pPr lvl="2"/>
            <a:r>
              <a:rPr lang="en-US" dirty="0" smtClean="0"/>
              <a:t>The business rules must help identify entities, attributes, relationships, and constraints</a:t>
            </a:r>
          </a:p>
          <a:p>
            <a:pPr lvl="1"/>
            <a:r>
              <a:rPr lang="en-US" dirty="0" smtClean="0"/>
              <a:t>Identify the source of all business rules, and ensure that each business rule is justified, dated, and signed off by an approving authority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60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Data-Modeling Checklist (2 </a:t>
            </a:r>
            <a:r>
              <a:rPr lang="en-US" dirty="0"/>
              <a:t>of 6)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2702278"/>
          </a:xfrm>
        </p:spPr>
        <p:txBody>
          <a:bodyPr/>
          <a:lstStyle/>
          <a:p>
            <a:r>
              <a:rPr lang="en-US" dirty="0" smtClean="0"/>
              <a:t>Data modeling </a:t>
            </a:r>
          </a:p>
          <a:p>
            <a:pPr lvl="1"/>
            <a:r>
              <a:rPr lang="en-US" dirty="0" smtClean="0"/>
              <a:t>Naming conventions: all names should be limited in length (database-dependent size)</a:t>
            </a:r>
          </a:p>
          <a:p>
            <a:r>
              <a:rPr lang="en-US" dirty="0" smtClean="0"/>
              <a:t>Entity names:</a:t>
            </a:r>
          </a:p>
          <a:p>
            <a:pPr lvl="1"/>
            <a:r>
              <a:rPr lang="en-US" dirty="0" smtClean="0"/>
              <a:t>Should be nouns that are familiar to business and should be short and meaningful</a:t>
            </a:r>
          </a:p>
          <a:p>
            <a:pPr lvl="1"/>
            <a:r>
              <a:rPr lang="en-US" dirty="0" smtClean="0"/>
              <a:t>Should document abbreviations, synonyms, and aliases for each entity</a:t>
            </a:r>
          </a:p>
          <a:p>
            <a:pPr lvl="1"/>
            <a:r>
              <a:rPr lang="en-US" dirty="0" smtClean="0"/>
              <a:t>Should be unique within the model</a:t>
            </a:r>
          </a:p>
          <a:p>
            <a:pPr lvl="1"/>
            <a:r>
              <a:rPr lang="en-US" dirty="0" smtClean="0"/>
              <a:t>For composite entities, may include a combination of abbreviated names of the entities linked through the composite entity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Data-Modeling Checklist (3 </a:t>
            </a:r>
            <a:r>
              <a:rPr lang="en-US" dirty="0"/>
              <a:t>of 6)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3119315"/>
          </a:xfrm>
        </p:spPr>
        <p:txBody>
          <a:bodyPr/>
          <a:lstStyle/>
          <a:p>
            <a:r>
              <a:rPr lang="en-US" dirty="0" smtClean="0"/>
              <a:t>Attribute names:</a:t>
            </a:r>
          </a:p>
          <a:p>
            <a:pPr lvl="1"/>
            <a:r>
              <a:rPr lang="en-US" dirty="0" smtClean="0"/>
              <a:t>Should be unique within the entity</a:t>
            </a:r>
          </a:p>
          <a:p>
            <a:pPr lvl="1"/>
            <a:r>
              <a:rPr lang="en-US" dirty="0" smtClean="0"/>
              <a:t>Should use the entity abbreviation as a prefix</a:t>
            </a:r>
          </a:p>
          <a:p>
            <a:pPr lvl="1"/>
            <a:r>
              <a:rPr lang="en-US" dirty="0" smtClean="0"/>
              <a:t>Should be descriptive of the characteristic</a:t>
            </a:r>
          </a:p>
          <a:p>
            <a:pPr lvl="1"/>
            <a:r>
              <a:rPr lang="en-US" dirty="0" smtClean="0"/>
              <a:t>Should use suffixes such as _ID, _NUM, or _CODE for the PK attribute</a:t>
            </a:r>
          </a:p>
          <a:p>
            <a:pPr lvl="1"/>
            <a:r>
              <a:rPr lang="en-US" dirty="0" smtClean="0"/>
              <a:t>Should not be a reserved word</a:t>
            </a:r>
          </a:p>
          <a:p>
            <a:pPr lvl="1"/>
            <a:r>
              <a:rPr lang="en-US" dirty="0" smtClean="0"/>
              <a:t>Should not contain spaces or special characters such as @, !, or &amp;</a:t>
            </a:r>
          </a:p>
          <a:p>
            <a:r>
              <a:rPr lang="en-US" dirty="0" smtClean="0"/>
              <a:t>Relationship names:</a:t>
            </a:r>
          </a:p>
          <a:p>
            <a:pPr lvl="1"/>
            <a:r>
              <a:rPr lang="en-US" dirty="0" smtClean="0"/>
              <a:t>Should be active or passive verbs that clearly indicate the nature of the relationship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93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Data-Modeling Checklist (4 of </a:t>
            </a:r>
            <a:r>
              <a:rPr lang="en-US" dirty="0"/>
              <a:t>6)</a:t>
            </a:r>
            <a:endParaRPr lang="en-US" alt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2332946"/>
          </a:xfrm>
        </p:spPr>
        <p:txBody>
          <a:bodyPr/>
          <a:lstStyle/>
          <a:p>
            <a:r>
              <a:rPr lang="en-US" dirty="0" smtClean="0"/>
              <a:t>Entities:</a:t>
            </a:r>
          </a:p>
          <a:p>
            <a:pPr lvl="1"/>
            <a:r>
              <a:rPr lang="en-US" dirty="0" smtClean="0"/>
              <a:t>Each entity should represent a single subject</a:t>
            </a:r>
          </a:p>
          <a:p>
            <a:pPr lvl="1"/>
            <a:r>
              <a:rPr lang="en-US" dirty="0" smtClean="0"/>
              <a:t>Each entity should represent a set of distinguishable entity instances</a:t>
            </a:r>
          </a:p>
          <a:p>
            <a:pPr lvl="1"/>
            <a:r>
              <a:rPr lang="en-US" dirty="0" smtClean="0"/>
              <a:t>All entities should be in 3NF or higher</a:t>
            </a:r>
          </a:p>
          <a:p>
            <a:pPr lvl="2"/>
            <a:r>
              <a:rPr lang="en-US" dirty="0" smtClean="0"/>
              <a:t>Any entities below 3NF should be justified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ranularity of the entity instance should be clearly defined</a:t>
            </a:r>
          </a:p>
          <a:p>
            <a:pPr lvl="1"/>
            <a:r>
              <a:rPr lang="en-US" dirty="0" smtClean="0"/>
              <a:t>PK should be clearly defined and support the selected data granularity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34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Data-Modeling Checklist (5 </a:t>
            </a:r>
            <a:r>
              <a:rPr lang="en-US" dirty="0"/>
              <a:t>of 6)</a:t>
            </a:r>
            <a:endParaRPr lang="en-US" alt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3382464"/>
          </a:xfrm>
        </p:spPr>
        <p:txBody>
          <a:bodyPr/>
          <a:lstStyle/>
          <a:p>
            <a:r>
              <a:rPr lang="en-US" dirty="0" smtClean="0"/>
              <a:t>Attributes:</a:t>
            </a:r>
          </a:p>
          <a:p>
            <a:pPr lvl="1"/>
            <a:r>
              <a:rPr lang="en-US" dirty="0" smtClean="0"/>
              <a:t>Should be simple and single-valued (atomic data)</a:t>
            </a:r>
          </a:p>
          <a:p>
            <a:pPr lvl="1"/>
            <a:r>
              <a:rPr lang="en-US" dirty="0" smtClean="0"/>
              <a:t>Should document default values, constraints, synonyms, and aliases</a:t>
            </a:r>
          </a:p>
          <a:p>
            <a:pPr lvl="1"/>
            <a:r>
              <a:rPr lang="en-US" dirty="0" smtClean="0"/>
              <a:t>Derived attributes should be clearly identified and include source(s)</a:t>
            </a:r>
          </a:p>
          <a:p>
            <a:pPr lvl="1"/>
            <a:r>
              <a:rPr lang="en-US" dirty="0" smtClean="0"/>
              <a:t>Should not be redundant unless this is required for transaction accuracy, performance, or maintaining a history</a:t>
            </a:r>
          </a:p>
          <a:p>
            <a:pPr lvl="1"/>
            <a:r>
              <a:rPr lang="en-US" dirty="0" smtClean="0"/>
              <a:t>Nonkey attributes must be fully dependent on the PK attribute</a:t>
            </a:r>
          </a:p>
          <a:p>
            <a:r>
              <a:rPr lang="en-US" dirty="0" smtClean="0"/>
              <a:t>Relationships:</a:t>
            </a:r>
          </a:p>
          <a:p>
            <a:pPr lvl="1"/>
            <a:r>
              <a:rPr lang="en-US" dirty="0" smtClean="0"/>
              <a:t>Should clearly identify relationship participants</a:t>
            </a:r>
          </a:p>
          <a:p>
            <a:pPr lvl="1"/>
            <a:r>
              <a:rPr lang="en-US" dirty="0" smtClean="0"/>
              <a:t>Should clearly define participation, connectivity, and document cardinality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35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Data-Modeling Checklist (6 </a:t>
            </a:r>
            <a:r>
              <a:rPr lang="en-US" dirty="0"/>
              <a:t>of 6)</a:t>
            </a:r>
            <a:endParaRPr lang="en-US" alt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2256002"/>
          </a:xfrm>
        </p:spPr>
        <p:txBody>
          <a:bodyPr/>
          <a:lstStyle/>
          <a:p>
            <a:r>
              <a:rPr lang="en-US" dirty="0" smtClean="0"/>
              <a:t>ER model:</a:t>
            </a:r>
          </a:p>
          <a:p>
            <a:pPr lvl="1"/>
            <a:r>
              <a:rPr lang="en-US" dirty="0" smtClean="0"/>
              <a:t>Should be validated against expected processes: inserts, updates, and deletions</a:t>
            </a:r>
          </a:p>
          <a:p>
            <a:pPr lvl="1"/>
            <a:r>
              <a:rPr lang="en-US" dirty="0" smtClean="0"/>
              <a:t>Should evaluate where, when, and how to maintain a history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hould not contain redundant relationships except as required (see attributes)</a:t>
            </a:r>
          </a:p>
          <a:p>
            <a:pPr lvl="1"/>
            <a:r>
              <a:rPr lang="en-US" dirty="0" smtClean="0"/>
              <a:t>Should minimize data redundancy to ensure single-place updates</a:t>
            </a:r>
          </a:p>
          <a:p>
            <a:pPr lvl="1"/>
            <a:r>
              <a:rPr lang="en-US" dirty="0" smtClean="0"/>
              <a:t>Should conform to the minimal data rule: All that is needed is there, and all that is there is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8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Database Tables and Normalization (2 of 2)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1758943"/>
          </a:xfrm>
        </p:spPr>
        <p:txBody>
          <a:bodyPr/>
          <a:lstStyle/>
          <a:p>
            <a:r>
              <a:rPr lang="en-US" altLang="en-US" dirty="0" smtClean="0"/>
              <a:t>Structural point of view of normal forms</a:t>
            </a:r>
          </a:p>
          <a:p>
            <a:pPr lvl="1"/>
            <a:r>
              <a:rPr lang="en-US" altLang="en-US" dirty="0" smtClean="0"/>
              <a:t>Higher normal forms are better than lower normal forms</a:t>
            </a:r>
          </a:p>
          <a:p>
            <a:pPr lvl="1">
              <a:buClr>
                <a:srgbClr val="055C91"/>
              </a:buClr>
            </a:pPr>
            <a:r>
              <a:rPr lang="en-US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Properly designed 3NF structures meet the requirement of fourth normal form (4NF</a:t>
            </a:r>
            <a:r>
              <a:rPr lang="en-US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)</a:t>
            </a:r>
            <a:endParaRPr lang="en-US" altLang="en-US" dirty="0" smtClean="0"/>
          </a:p>
          <a:p>
            <a:r>
              <a:rPr lang="en-US" altLang="en-US" dirty="0" smtClean="0"/>
              <a:t>Denormalization: produces a lower normal form</a:t>
            </a:r>
          </a:p>
          <a:p>
            <a:pPr lvl="1"/>
            <a:r>
              <a:rPr lang="en-US" altLang="en-US" dirty="0" smtClean="0"/>
              <a:t>Results in increased performance and greater data redundancy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(1 of 2)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4139595"/>
          </a:xfrm>
        </p:spPr>
        <p:txBody>
          <a:bodyPr/>
          <a:lstStyle/>
          <a:p>
            <a:r>
              <a:rPr lang="en-US" dirty="0"/>
              <a:t>Normalization is a technique used to design tables in which data redundancies </a:t>
            </a:r>
            <a:r>
              <a:rPr lang="en-US" dirty="0" smtClean="0"/>
              <a:t>are minimized</a:t>
            </a:r>
          </a:p>
          <a:p>
            <a:r>
              <a:rPr lang="en-US" dirty="0"/>
              <a:t>A table is in 1NF when all key attributes are defined and all remaining attributes </a:t>
            </a:r>
            <a:r>
              <a:rPr lang="en-US" dirty="0" smtClean="0"/>
              <a:t>are dependent </a:t>
            </a:r>
            <a:r>
              <a:rPr lang="en-US" dirty="0"/>
              <a:t>on the primary </a:t>
            </a:r>
            <a:r>
              <a:rPr lang="en-US" dirty="0" smtClean="0"/>
              <a:t>key</a:t>
            </a:r>
          </a:p>
          <a:p>
            <a:r>
              <a:rPr lang="en-US" dirty="0"/>
              <a:t>A table is in 2NF when it is in 1NF and contains no partial </a:t>
            </a:r>
            <a:r>
              <a:rPr lang="en-US" dirty="0" smtClean="0"/>
              <a:t>dependencies</a:t>
            </a:r>
          </a:p>
          <a:p>
            <a:r>
              <a:rPr lang="en-US" dirty="0"/>
              <a:t>A table is in 3NF when it is in 2NF and contains no transitive </a:t>
            </a:r>
            <a:r>
              <a:rPr lang="en-US" dirty="0" smtClean="0"/>
              <a:t>dependencies</a:t>
            </a:r>
          </a:p>
          <a:p>
            <a:r>
              <a:rPr lang="en-US" dirty="0"/>
              <a:t>A table that is not in 3NF may be split into new tables until all of the tables meet </a:t>
            </a:r>
            <a:r>
              <a:rPr lang="en-US" dirty="0" smtClean="0"/>
              <a:t>the 3NF requirements</a:t>
            </a:r>
          </a:p>
          <a:p>
            <a:r>
              <a:rPr lang="en-US" dirty="0"/>
              <a:t>Normalization is an important part—but only a part—of the design </a:t>
            </a:r>
            <a:r>
              <a:rPr lang="en-US" dirty="0" smtClean="0"/>
              <a:t>process</a:t>
            </a:r>
          </a:p>
          <a:p>
            <a:r>
              <a:rPr lang="en-US" dirty="0"/>
              <a:t>A table in 3NF might contain multivalued dependencies that produce either </a:t>
            </a:r>
            <a:r>
              <a:rPr lang="en-US" dirty="0" smtClean="0"/>
              <a:t>numerous null </a:t>
            </a:r>
            <a:r>
              <a:rPr lang="en-US" dirty="0"/>
              <a:t>values or redundant </a:t>
            </a:r>
            <a:r>
              <a:rPr lang="en-US" dirty="0" smtClean="0"/>
              <a:t>data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27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(2 of 2)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1769715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larger the number of tables, the more additional I/O operations and </a:t>
            </a:r>
            <a:r>
              <a:rPr lang="en-US" dirty="0" smtClean="0"/>
              <a:t>processing logic </a:t>
            </a:r>
            <a:r>
              <a:rPr lang="en-US" dirty="0"/>
              <a:t>you need to join </a:t>
            </a:r>
            <a:r>
              <a:rPr lang="en-US" dirty="0" smtClean="0"/>
              <a:t>them</a:t>
            </a:r>
          </a:p>
          <a:p>
            <a:r>
              <a:rPr lang="en-US" dirty="0"/>
              <a:t>The data-modeling checklist provides a way for the designer to check that the </a:t>
            </a:r>
            <a:r>
              <a:rPr lang="en-US" dirty="0" smtClean="0"/>
              <a:t>ERD meets </a:t>
            </a:r>
            <a:r>
              <a:rPr lang="en-US" dirty="0"/>
              <a:t>a set of minimum requirements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18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The Need for Normalization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131266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Used while designing a new database structure</a:t>
            </a:r>
          </a:p>
          <a:p>
            <a:pPr lvl="1" eaLnBrk="1" hangingPunct="1"/>
            <a:r>
              <a:rPr lang="en-US" altLang="en-US" dirty="0" smtClean="0"/>
              <a:t>Analyzes the relationship among the attributes within each entity</a:t>
            </a:r>
          </a:p>
          <a:p>
            <a:pPr lvl="1"/>
            <a:r>
              <a:rPr lang="en-US" altLang="en-US" dirty="0" smtClean="0"/>
              <a:t>Determines if the structure can be improved </a:t>
            </a:r>
            <a:r>
              <a:rPr lang="en-US" dirty="0"/>
              <a:t>through normalization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Improves the existing data structure and creates an appropriate database design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The Normalization Process (1 of 5)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2285241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Objective is to ensure that each table conforms to the concept of well-formed relations</a:t>
            </a:r>
          </a:p>
          <a:p>
            <a:pPr lvl="1" eaLnBrk="1" hangingPunct="1"/>
            <a:r>
              <a:rPr lang="en-US" altLang="en-US" dirty="0" smtClean="0"/>
              <a:t>Each table represents a single subject</a:t>
            </a:r>
          </a:p>
          <a:p>
            <a:pPr lvl="1"/>
            <a:r>
              <a:rPr lang="en-US" dirty="0"/>
              <a:t>Each row/column intersection contains only one value and not a group of </a:t>
            </a:r>
            <a:r>
              <a:rPr lang="en-US" dirty="0" smtClean="0"/>
              <a:t>values</a:t>
            </a:r>
          </a:p>
          <a:p>
            <a:pPr lvl="1"/>
            <a:r>
              <a:rPr lang="en-US" altLang="en-US" dirty="0" smtClean="0"/>
              <a:t>No data item will be unnecessarily stored in more than one table</a:t>
            </a:r>
          </a:p>
          <a:p>
            <a:pPr lvl="1" eaLnBrk="1" hangingPunct="1"/>
            <a:r>
              <a:rPr lang="en-US" altLang="en-US" dirty="0" smtClean="0"/>
              <a:t>All nonprime attributes in a table are dependent on the primary key</a:t>
            </a:r>
          </a:p>
          <a:p>
            <a:pPr lvl="1" eaLnBrk="1" hangingPunct="1"/>
            <a:r>
              <a:rPr lang="en-US" altLang="en-US" dirty="0" smtClean="0"/>
              <a:t>Each table has no insertion, update, or deletion anomalies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Normalization </a:t>
            </a:r>
            <a:r>
              <a:rPr lang="en-US" altLang="en-US" dirty="0" smtClean="0"/>
              <a:t>Process (2 </a:t>
            </a:r>
            <a:r>
              <a:rPr lang="en-US" altLang="en-US" dirty="0"/>
              <a:t>of 5)</a:t>
            </a:r>
            <a:endParaRPr lang="en-US" altLang="en-US" dirty="0" smtClean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175894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Ensures that all tables are in at least 3NF</a:t>
            </a:r>
          </a:p>
          <a:p>
            <a:pPr lvl="1"/>
            <a:r>
              <a:rPr lang="en-US" altLang="en-US" dirty="0" smtClean="0"/>
              <a:t>Higher forms are not likely to be encountered in business environment</a:t>
            </a:r>
          </a:p>
          <a:p>
            <a:pPr eaLnBrk="1" hangingPunct="1"/>
            <a:r>
              <a:rPr lang="en-US" altLang="en-US" dirty="0" smtClean="0"/>
              <a:t>Works one relation at a time</a:t>
            </a:r>
          </a:p>
          <a:p>
            <a:pPr lvl="1" eaLnBrk="1" hangingPunct="1"/>
            <a:r>
              <a:rPr lang="en-US" altLang="en-US" dirty="0" smtClean="0"/>
              <a:t>Identifies the dependencies of a relation (table)</a:t>
            </a:r>
          </a:p>
          <a:p>
            <a:pPr lvl="1" eaLnBrk="1" hangingPunct="1"/>
            <a:r>
              <a:rPr lang="en-US" altLang="en-US" dirty="0" smtClean="0"/>
              <a:t>Progressively breaks the relation up into a new set of relations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Normalization </a:t>
            </a:r>
            <a:r>
              <a:rPr lang="en-US" altLang="en-US" dirty="0" smtClean="0"/>
              <a:t>Process (3 </a:t>
            </a:r>
            <a:r>
              <a:rPr lang="en-US" altLang="en-US" dirty="0"/>
              <a:t>of 5)</a:t>
            </a:r>
            <a:endParaRPr lang="en-US" altLang="en-US" dirty="0" smtClean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7087268"/>
              </p:ext>
            </p:extLst>
          </p:nvPr>
        </p:nvGraphicFramePr>
        <p:xfrm>
          <a:off x="373061" y="1905000"/>
          <a:ext cx="841533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1139">
                  <a:extLst>
                    <a:ext uri="{9D8B030D-6E8A-4147-A177-3AD203B41FA5}">
                      <a16:colId xmlns:a16="http://schemas.microsoft.com/office/drawing/2014/main" xmlns="" val="2999388264"/>
                    </a:ext>
                  </a:extLst>
                </a:gridCol>
                <a:gridCol w="4503736">
                  <a:extLst>
                    <a:ext uri="{9D8B030D-6E8A-4147-A177-3AD203B41FA5}">
                      <a16:colId xmlns:a16="http://schemas.microsoft.com/office/drawing/2014/main" xmlns="" val="3966738875"/>
                    </a:ext>
                  </a:extLst>
                </a:gridCol>
                <a:gridCol w="1160464">
                  <a:extLst>
                    <a:ext uri="{9D8B030D-6E8A-4147-A177-3AD203B41FA5}">
                      <a16:colId xmlns:a16="http://schemas.microsoft.com/office/drawing/2014/main" xmlns="" val="980569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Table 6.2: Normal Forms 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86969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Normal Form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Characteristic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Section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10724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First normal form (1NF)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Table format, no repeating groups, and PK identified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6-3a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30957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Second normal form (2NF)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1NF and no partial dependencies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6-3b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80370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Third normal form (3NF)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2NF and no transitive dependencies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6-3c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9887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Boyce-Codd normal form (BCNF)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Every determinant is a candidate key (special case of 3NF)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6-6a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1817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Fourth normal form (4NF)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3NF and no independent multivalued dependencies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6-6b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1189693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Normalization </a:t>
            </a:r>
            <a:r>
              <a:rPr lang="en-US" altLang="en-US" dirty="0" smtClean="0"/>
              <a:t>Process (4 </a:t>
            </a:r>
            <a:r>
              <a:rPr lang="en-US" altLang="en-US" dirty="0"/>
              <a:t>of 5)</a:t>
            </a:r>
            <a:endParaRPr lang="en-US" altLang="en-US" dirty="0" smtClean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5832702"/>
              </p:ext>
            </p:extLst>
          </p:nvPr>
        </p:nvGraphicFramePr>
        <p:xfrm>
          <a:off x="373062" y="1472610"/>
          <a:ext cx="8415338" cy="393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3138">
                  <a:extLst>
                    <a:ext uri="{9D8B030D-6E8A-4147-A177-3AD203B41FA5}">
                      <a16:colId xmlns:a16="http://schemas.microsoft.com/office/drawing/2014/main" xmlns="" val="2004531581"/>
                    </a:ext>
                  </a:extLst>
                </a:gridCol>
                <a:gridCol w="4902200">
                  <a:extLst>
                    <a:ext uri="{9D8B030D-6E8A-4147-A177-3AD203B41FA5}">
                      <a16:colId xmlns:a16="http://schemas.microsoft.com/office/drawing/2014/main" xmlns="" val="28099761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Table 6.3: Functional Dependence Concepts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10289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Concept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Definition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68621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Functional dependence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attribute B is fully functionally dependent on the attribute A if each value of A determines one and only one value of B.</a:t>
                      </a:r>
                    </a:p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Example: PROJ_NUM S PROJ_NAME (read as PROJ_NUM functionally determines PROJ_NAME)</a:t>
                      </a:r>
                    </a:p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 this case, the attribute PROJ_NUM is known as the determinant attribute, and the attribute PROJ_NAME is known as the dependent attribute.</a:t>
                      </a:r>
                      <a:endParaRPr lang="en-US" sz="14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85643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Functional dependence</a:t>
                      </a:r>
                    </a:p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(generalized definition)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Attribute A determines attribute B (that is, B is functionally dependent on A) if all (generalized definition) of the rows in the table that agree in value for attribute A also agree in value for attribute B.</a:t>
                      </a:r>
                      <a:endParaRPr lang="en-US" sz="14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58606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Fully functional dependence</a:t>
                      </a:r>
                    </a:p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(composite key)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 attribute B is functionally dependent on a composite key A but not on any subset of that composite key, the attribute B is fully functionally dependent on A.</a:t>
                      </a:r>
                      <a:endParaRPr lang="en-US" sz="14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25120859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ord 2016 Med Module  1_PPT_2019">
  <a:themeElements>
    <a:clrScheme name="Cengage">
      <a:dk1>
        <a:srgbClr val="000000"/>
      </a:dk1>
      <a:lt1>
        <a:srgbClr val="FFFFFF"/>
      </a:lt1>
      <a:dk2>
        <a:srgbClr val="000000"/>
      </a:dk2>
      <a:lt2>
        <a:srgbClr val="AAAEB4"/>
      </a:lt2>
      <a:accent1>
        <a:srgbClr val="0D3857"/>
      </a:accent1>
      <a:accent2>
        <a:srgbClr val="055C91"/>
      </a:accent2>
      <a:accent3>
        <a:srgbClr val="81C0DA"/>
      </a:accent3>
      <a:accent4>
        <a:srgbClr val="B0D3DF"/>
      </a:accent4>
      <a:accent5>
        <a:srgbClr val="E0DCCD"/>
      </a:accent5>
      <a:accent6>
        <a:srgbClr val="7C7666"/>
      </a:accent6>
      <a:hlink>
        <a:srgbClr val="055C91"/>
      </a:hlink>
      <a:folHlink>
        <a:srgbClr val="81C0DA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4122</Words>
  <Application>Microsoft Office PowerPoint</Application>
  <PresentationFormat>On-screen Show (4:3)</PresentationFormat>
  <Paragraphs>330</Paragraphs>
  <Slides>41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Word 2016 Med Module  1_PPT_2019</vt:lpstr>
      <vt:lpstr>PowerPoint Presentation</vt:lpstr>
      <vt:lpstr>Learning Objectives</vt:lpstr>
      <vt:lpstr>Database Tables and Normalization (1 of 2)</vt:lpstr>
      <vt:lpstr>Database Tables and Normalization (2 of 2)</vt:lpstr>
      <vt:lpstr>The Need for Normalization</vt:lpstr>
      <vt:lpstr>The Normalization Process (1 of 5)</vt:lpstr>
      <vt:lpstr>The Normalization Process (2 of 5)</vt:lpstr>
      <vt:lpstr>The Normalization Process (3 of 5)</vt:lpstr>
      <vt:lpstr>The Normalization Process (4 of 5)</vt:lpstr>
      <vt:lpstr>The Normalization Process (5 of 5)</vt:lpstr>
      <vt:lpstr>Conversion to First Normal Form (1NF) (1 of 3)</vt:lpstr>
      <vt:lpstr>Conversion to First Normal Form (1NF) (2 of 3)</vt:lpstr>
      <vt:lpstr>Conversion to First Normal Form (1NF) (3 of 3)</vt:lpstr>
      <vt:lpstr>Conversion to Second Normal Form (2NF) (1 of 2)</vt:lpstr>
      <vt:lpstr>Conversion to Second Normal Form (2NF) (2 of 2)</vt:lpstr>
      <vt:lpstr>Conversion to Third Normal Form (3NF) (1 of 2)</vt:lpstr>
      <vt:lpstr>Conversion to Third Normal Form (3NF) (2 of 2)</vt:lpstr>
      <vt:lpstr>Improving the Design</vt:lpstr>
      <vt:lpstr>Surrogate Key Considerations</vt:lpstr>
      <vt:lpstr>The Boyce-Codd Normal Form (1 of 4)</vt:lpstr>
      <vt:lpstr>The Boyce-Codd Normal Form (2 of 4)</vt:lpstr>
      <vt:lpstr>The Boyce-Codd Normal Form (3 of 4)</vt:lpstr>
      <vt:lpstr>The Boyce-Codd Normal Form (4 of 4)</vt:lpstr>
      <vt:lpstr>Fourth Normal Form (4NF) (1 of 2)</vt:lpstr>
      <vt:lpstr>Fourth Normal Form (4NF) (2 of 2)</vt:lpstr>
      <vt:lpstr>Normalization and Database Design (1 of 6)</vt:lpstr>
      <vt:lpstr>Normalization and Database Design (2 of 6)</vt:lpstr>
      <vt:lpstr>Normalization and Database Design (3 of 6)</vt:lpstr>
      <vt:lpstr>Normalization and Database Design (4 of 6)</vt:lpstr>
      <vt:lpstr>Normalization and Database Design (5 of 6)</vt:lpstr>
      <vt:lpstr>Normalization and Database Design (6 of 6)</vt:lpstr>
      <vt:lpstr>Denormalization (1 of 2)</vt:lpstr>
      <vt:lpstr>Denormalization (2 of 2)</vt:lpstr>
      <vt:lpstr>Data-Modeling Checklist (1 of 6)</vt:lpstr>
      <vt:lpstr>Data-Modeling Checklist (2 of 6)</vt:lpstr>
      <vt:lpstr>Data-Modeling Checklist (3 of 6)</vt:lpstr>
      <vt:lpstr>Data-Modeling Checklist (4 of 6)</vt:lpstr>
      <vt:lpstr>Data-Modeling Checklist (5 of 6)</vt:lpstr>
      <vt:lpstr>Data-Modeling Checklist (6 of 6)</vt:lpstr>
      <vt:lpstr>Summary (1 of 2)</vt:lpstr>
      <vt:lpstr>Summary (2 of 2)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2017-08-21T20:34:09Z</dcterms:created>
  <dcterms:modified xsi:type="dcterms:W3CDTF">2017-08-25T21:38:17Z</dcterms:modified>
</cp:coreProperties>
</file>