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10" r:id="rId1"/>
  </p:sldMasterIdLst>
  <p:notesMasterIdLst>
    <p:notesMasterId r:id="rId42"/>
  </p:notesMasterIdLst>
  <p:handoutMasterIdLst>
    <p:handoutMasterId r:id="rId43"/>
  </p:handoutMasterIdLst>
  <p:sldIdLst>
    <p:sldId id="451" r:id="rId2"/>
    <p:sldId id="325" r:id="rId3"/>
    <p:sldId id="326" r:id="rId4"/>
    <p:sldId id="454" r:id="rId5"/>
    <p:sldId id="455" r:id="rId6"/>
    <p:sldId id="456" r:id="rId7"/>
    <p:sldId id="446" r:id="rId8"/>
    <p:sldId id="469" r:id="rId9"/>
    <p:sldId id="458" r:id="rId10"/>
    <p:sldId id="479" r:id="rId11"/>
    <p:sldId id="480" r:id="rId12"/>
    <p:sldId id="481" r:id="rId13"/>
    <p:sldId id="482" r:id="rId14"/>
    <p:sldId id="470" r:id="rId15"/>
    <p:sldId id="483" r:id="rId16"/>
    <p:sldId id="459" r:id="rId17"/>
    <p:sldId id="484" r:id="rId18"/>
    <p:sldId id="471" r:id="rId19"/>
    <p:sldId id="485" r:id="rId20"/>
    <p:sldId id="472" r:id="rId21"/>
    <p:sldId id="486" r:id="rId22"/>
    <p:sldId id="460" r:id="rId23"/>
    <p:sldId id="487" r:id="rId24"/>
    <p:sldId id="461" r:id="rId25"/>
    <p:sldId id="489" r:id="rId26"/>
    <p:sldId id="488" r:id="rId27"/>
    <p:sldId id="473" r:id="rId28"/>
    <p:sldId id="462" r:id="rId29"/>
    <p:sldId id="490" r:id="rId30"/>
    <p:sldId id="474" r:id="rId31"/>
    <p:sldId id="463" r:id="rId32"/>
    <p:sldId id="475" r:id="rId33"/>
    <p:sldId id="476" r:id="rId34"/>
    <p:sldId id="464" r:id="rId35"/>
    <p:sldId id="465" r:id="rId36"/>
    <p:sldId id="477" r:id="rId37"/>
    <p:sldId id="466" r:id="rId38"/>
    <p:sldId id="478" r:id="rId39"/>
    <p:sldId id="467" r:id="rId40"/>
    <p:sldId id="468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58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4E7DC049-9BD1-4999-A9C7-22102444AAFE}" type="slidenum">
              <a:rPr lang="en-US" altLang="en-US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474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AA13F59B-2DC7-4EE6-A39F-077DFC1FD62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61860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959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59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33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004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3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2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23470"/>
            <a:ext cx="7747000" cy="366254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391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23521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627124" y="481306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7" y="4885107"/>
            <a:ext cx="2080291" cy="1926128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21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4492" y="5121743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72" y="6393021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31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373" y="5831841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71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15637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33574"/>
            <a:ext cx="6172200" cy="366254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2"/>
            <a:ext cx="6172200" cy="26314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1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49" y="2604922"/>
            <a:ext cx="1101550" cy="1221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542" y="4804755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4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516444"/>
            <a:ext cx="8026400" cy="2877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81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0493"/>
            <a:ext cx="8026400" cy="287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6305980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4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4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9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79787"/>
            <a:ext cx="8382000" cy="418576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1648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12" y="1828800"/>
            <a:ext cx="4041775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6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6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5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5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0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9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82578" y="6513744"/>
            <a:ext cx="306494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5019"/>
            <a:ext cx="8415338" cy="287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30" y="6611009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941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Chapter 7</a:t>
            </a:r>
          </a:p>
          <a:p>
            <a:r>
              <a:rPr lang="en-US" altLang="en-US" dirty="0" smtClean="0"/>
              <a:t>Introduction to Structured Query Language (SQL)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</a:t>
            </a:r>
            <a:r>
              <a:rPr lang="en-US" dirty="0" smtClean="0"/>
              <a:t>Options (2 </a:t>
            </a:r>
            <a:r>
              <a:rPr lang="en-US" dirty="0"/>
              <a:t>of </a:t>
            </a:r>
            <a:r>
              <a:rPr lang="en-US" dirty="0" smtClean="0"/>
              <a:t>7)</a:t>
            </a:r>
            <a:endParaRPr lang="en-US" dirty="0"/>
          </a:p>
        </p:txBody>
      </p:sp>
      <p:pic>
        <p:nvPicPr>
          <p:cNvPr id="2" name="Picture 1" descr="Figure 7.2 shows the result of a SELECT statement returning all of the data from the PRODUCT table." title="Figure 7.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077200" cy="399127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2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</a:t>
            </a:r>
            <a:r>
              <a:rPr lang="en-US" dirty="0" smtClean="0"/>
              <a:t>Options (3 </a:t>
            </a:r>
            <a:r>
              <a:rPr lang="en-US" dirty="0"/>
              <a:t>of </a:t>
            </a:r>
            <a:r>
              <a:rPr lang="en-US" dirty="0" smtClean="0"/>
              <a:t>7)</a:t>
            </a:r>
            <a:endParaRPr lang="en-US" dirty="0"/>
          </a:p>
        </p:txBody>
      </p:sp>
      <p:pic>
        <p:nvPicPr>
          <p:cNvPr id="5" name="Picture 4" descr="In Figure 7.3, a SELECT statement returns the data from the PRODUCT table in column list form.  " title="Figure 7.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" y="1447800"/>
            <a:ext cx="7169025" cy="462766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7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</a:t>
            </a:r>
            <a:r>
              <a:rPr lang="en-US" dirty="0" smtClean="0"/>
              <a:t>Options (4 </a:t>
            </a:r>
            <a:r>
              <a:rPr lang="en-US" dirty="0"/>
              <a:t>of </a:t>
            </a:r>
            <a:r>
              <a:rPr lang="en-US" dirty="0" smtClean="0"/>
              <a:t>7)</a:t>
            </a:r>
            <a:endParaRPr lang="en-US" dirty="0"/>
          </a:p>
        </p:txBody>
      </p:sp>
      <p:pic>
        <p:nvPicPr>
          <p:cNvPr id="2" name="Picture 1" descr="Figure 7.4 shows the output of aliases used with a SELECT statement query." title="Figure 7.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047233" cy="455592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3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 Options (5 </a:t>
            </a:r>
            <a:r>
              <a:rPr lang="en-US" dirty="0"/>
              <a:t>of </a:t>
            </a:r>
            <a:r>
              <a:rPr lang="en-US" dirty="0" smtClean="0"/>
              <a:t>7)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773946"/>
              </p:ext>
            </p:extLst>
          </p:nvPr>
        </p:nvGraphicFramePr>
        <p:xfrm>
          <a:off x="365125" y="1752600"/>
          <a:ext cx="841533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675">
                  <a:extLst>
                    <a:ext uri="{9D8B030D-6E8A-4147-A177-3AD203B41FA5}">
                      <a16:colId xmlns="" xmlns:a16="http://schemas.microsoft.com/office/drawing/2014/main" val="3488221685"/>
                    </a:ext>
                  </a:extLst>
                </a:gridCol>
                <a:gridCol w="5808663">
                  <a:extLst>
                    <a:ext uri="{9D8B030D-6E8A-4147-A177-3AD203B41FA5}">
                      <a16:colId xmlns="" xmlns:a16="http://schemas.microsoft.com/office/drawing/2014/main" val="3585844165"/>
                    </a:ext>
                  </a:extLst>
                </a:gridCol>
              </a:tblGrid>
              <a:tr h="42576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Table 7.4: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The Arithmetic Operators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060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Operator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406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19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299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331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448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Raise to the power of (some applications use ** instead of ^)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485213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6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</a:t>
            </a:r>
            <a:r>
              <a:rPr lang="en-US" dirty="0" smtClean="0"/>
              <a:t>Options (6 of 7)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851550"/>
          </a:xfrm>
        </p:spPr>
        <p:txBody>
          <a:bodyPr/>
          <a:lstStyle/>
          <a:p>
            <a:r>
              <a:rPr lang="en-US" dirty="0"/>
              <a:t>Date arithmetic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alues </a:t>
            </a:r>
            <a:r>
              <a:rPr lang="en-US" dirty="0"/>
              <a:t>are stored as a number of </a:t>
            </a:r>
            <a:r>
              <a:rPr lang="en-US" dirty="0" smtClean="0"/>
              <a:t>days; </a:t>
            </a:r>
            <a:r>
              <a:rPr lang="en-US" dirty="0"/>
              <a:t>it is possible to perform date arithmetic in a query</a:t>
            </a:r>
          </a:p>
          <a:p>
            <a:r>
              <a:rPr lang="en-US" dirty="0" smtClean="0"/>
              <a:t>Listing unique values</a:t>
            </a:r>
          </a:p>
          <a:p>
            <a:pPr lvl="1"/>
            <a:r>
              <a:rPr lang="en-US" dirty="0"/>
              <a:t>SQL’s DISTINCT </a:t>
            </a:r>
            <a:r>
              <a:rPr lang="en-US" dirty="0" smtClean="0"/>
              <a:t>clause produces </a:t>
            </a:r>
            <a:r>
              <a:rPr lang="en-US" dirty="0"/>
              <a:t>a list of only those values that are different from one </a:t>
            </a:r>
            <a:r>
              <a:rPr lang="en-US" dirty="0" smtClean="0"/>
              <a:t>another</a:t>
            </a:r>
          </a:p>
          <a:p>
            <a:pPr lvl="1"/>
            <a:r>
              <a:rPr lang="en-US" dirty="0" smtClean="0"/>
              <a:t>Command example: </a:t>
            </a:r>
          </a:p>
          <a:p>
            <a:pPr marL="457200" lvl="2" indent="0">
              <a:buNone/>
            </a:pPr>
            <a:r>
              <a:rPr lang="en-US" dirty="0" smtClean="0"/>
              <a:t>	SELECT 	DISTINCT </a:t>
            </a:r>
            <a:r>
              <a:rPr lang="en-US" dirty="0"/>
              <a:t>V_CODE</a:t>
            </a:r>
          </a:p>
          <a:p>
            <a:pPr marL="457200" lvl="2" indent="0">
              <a:buNone/>
            </a:pPr>
            <a:r>
              <a:rPr lang="en-US" dirty="0" smtClean="0"/>
              <a:t>	FROM 	PRODUCT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4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</a:t>
            </a:r>
            <a:r>
              <a:rPr lang="en-US" dirty="0" smtClean="0"/>
              <a:t>Options (7 of 7)</a:t>
            </a:r>
            <a:endParaRPr lang="en-US" dirty="0"/>
          </a:p>
        </p:txBody>
      </p:sp>
      <p:pic>
        <p:nvPicPr>
          <p:cNvPr id="2" name="Picture 1" descr="In Figure 7.7, a DISTINCT clause yields the different vendor codes in the PRODUCT table." title="Figure 7.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6781800" cy="237098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4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 Options (1 of 6)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230389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clause of the query s</a:t>
            </a:r>
            <a:r>
              <a:rPr lang="en-US" dirty="0" smtClean="0"/>
              <a:t>pecifies </a:t>
            </a:r>
            <a:r>
              <a:rPr lang="en-US" dirty="0"/>
              <a:t>the table or tables from which the data is to </a:t>
            </a:r>
            <a:r>
              <a:rPr lang="en-US" dirty="0" smtClean="0"/>
              <a:t>be retrieved</a:t>
            </a:r>
          </a:p>
          <a:p>
            <a:pPr lvl="1"/>
            <a:r>
              <a:rPr lang="en-US" dirty="0"/>
              <a:t>Inner joins return only rows from the tables that match on a </a:t>
            </a:r>
            <a:r>
              <a:rPr lang="en-US" dirty="0" smtClean="0"/>
              <a:t>common value</a:t>
            </a:r>
          </a:p>
          <a:p>
            <a:pPr lvl="1"/>
            <a:r>
              <a:rPr lang="en-US" dirty="0" smtClean="0"/>
              <a:t>Outer </a:t>
            </a:r>
            <a:r>
              <a:rPr lang="en-US" dirty="0"/>
              <a:t>joins return the same matched rows as the inner join, plus </a:t>
            </a:r>
            <a:r>
              <a:rPr lang="en-US" dirty="0" smtClean="0"/>
              <a:t>unmatched rows </a:t>
            </a:r>
            <a:r>
              <a:rPr lang="en-US" dirty="0"/>
              <a:t>from one table or the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Natural </a:t>
            </a:r>
            <a:r>
              <a:rPr lang="en-US" dirty="0"/>
              <a:t>join returns all rows with matching values in </a:t>
            </a:r>
            <a:r>
              <a:rPr lang="en-US" dirty="0" smtClean="0"/>
              <a:t>the matching </a:t>
            </a:r>
            <a:r>
              <a:rPr lang="en-US" dirty="0"/>
              <a:t>columns and eliminates duplicate </a:t>
            </a:r>
            <a:r>
              <a:rPr lang="en-US" dirty="0" smtClean="0"/>
              <a:t>columns</a:t>
            </a:r>
          </a:p>
          <a:p>
            <a:pPr lvl="1"/>
            <a:r>
              <a:rPr lang="en-US" dirty="0"/>
              <a:t>Determines the common attribute(s) by looking for attributes with identical </a:t>
            </a:r>
            <a:r>
              <a:rPr lang="en-US" dirty="0" smtClean="0"/>
              <a:t>names and </a:t>
            </a:r>
            <a:r>
              <a:rPr lang="en-US" dirty="0"/>
              <a:t>compatible data </a:t>
            </a:r>
            <a:r>
              <a:rPr lang="en-US" dirty="0" smtClean="0"/>
              <a:t>types</a:t>
            </a:r>
            <a:endParaRPr lang="en-US" dirty="0"/>
          </a:p>
          <a:p>
            <a:pPr lvl="1"/>
            <a:r>
              <a:rPr lang="en-US" dirty="0" smtClean="0"/>
              <a:t>Selects </a:t>
            </a:r>
            <a:r>
              <a:rPr lang="en-US" dirty="0"/>
              <a:t>only the rows with common values in the common </a:t>
            </a:r>
            <a:r>
              <a:rPr lang="en-US" dirty="0" smtClean="0"/>
              <a:t>attribute(s)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there are no common attributes, returns the relational product of the two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Syntax: </a:t>
            </a:r>
          </a:p>
          <a:p>
            <a:pPr marL="457200" lvl="2" indent="0">
              <a:buNone/>
            </a:pPr>
            <a:r>
              <a:rPr lang="en-US" dirty="0"/>
              <a:t>	</a:t>
            </a:r>
            <a:r>
              <a:rPr lang="en-US" dirty="0" smtClean="0"/>
              <a:t>SELECT </a:t>
            </a:r>
            <a:r>
              <a:rPr lang="en-US" i="1" dirty="0"/>
              <a:t>column-list</a:t>
            </a:r>
            <a:r>
              <a:rPr lang="en-US" dirty="0"/>
              <a:t> FROM </a:t>
            </a:r>
            <a:r>
              <a:rPr lang="en-US" i="1" dirty="0"/>
              <a:t>table1</a:t>
            </a:r>
            <a:r>
              <a:rPr lang="en-US" dirty="0"/>
              <a:t> NATURAL JOIN </a:t>
            </a:r>
            <a:r>
              <a:rPr lang="en-US" i="1" dirty="0"/>
              <a:t>table2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5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Clause </a:t>
            </a:r>
            <a:r>
              <a:rPr lang="en-US" dirty="0" smtClean="0"/>
              <a:t>Options (2 </a:t>
            </a:r>
            <a:r>
              <a:rPr lang="en-US" dirty="0"/>
              <a:t>of 6)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88311"/>
              </p:ext>
            </p:extLst>
          </p:nvPr>
        </p:nvGraphicFramePr>
        <p:xfrm>
          <a:off x="365125" y="1538288"/>
          <a:ext cx="8415339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275">
                  <a:extLst>
                    <a:ext uri="{9D8B030D-6E8A-4147-A177-3AD203B41FA5}">
                      <a16:colId xmlns="" xmlns:a16="http://schemas.microsoft.com/office/drawing/2014/main" val="2307314670"/>
                    </a:ext>
                  </a:extLst>
                </a:gridCol>
                <a:gridCol w="3810000">
                  <a:extLst>
                    <a:ext uri="{9D8B030D-6E8A-4147-A177-3AD203B41FA5}">
                      <a16:colId xmlns="" xmlns:a16="http://schemas.microsoft.com/office/drawing/2014/main" val="424611581"/>
                    </a:ext>
                  </a:extLst>
                </a:gridCol>
                <a:gridCol w="2151064">
                  <a:extLst>
                    <a:ext uri="{9D8B030D-6E8A-4147-A177-3AD203B41FA5}">
                      <a16:colId xmlns="" xmlns:a16="http://schemas.microsoft.com/office/drawing/2014/main" val="1971277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Table 7.5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Creating Links through Foreign Keys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618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Table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Attributes To Be Shown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Linking Attribute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466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P_DESCRIPT, P_PRICE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V_CODE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137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VENDOR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V_NAME, V_CONTACT, V_AREACODE, V_PHONE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V_CODE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984026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0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 </a:t>
            </a:r>
            <a:r>
              <a:rPr lang="en-US" dirty="0"/>
              <a:t>Options </a:t>
            </a:r>
            <a:r>
              <a:rPr lang="en-US" dirty="0" smtClean="0"/>
              <a:t>(3 of </a:t>
            </a:r>
            <a:r>
              <a:rPr lang="en-US" dirty="0"/>
              <a:t>6)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054956"/>
          </a:xfrm>
        </p:spPr>
        <p:txBody>
          <a:bodyPr/>
          <a:lstStyle/>
          <a:p>
            <a:r>
              <a:rPr lang="en-US" dirty="0"/>
              <a:t>JOIN USING s</a:t>
            </a:r>
            <a:r>
              <a:rPr lang="en-US" dirty="0" smtClean="0"/>
              <a:t>yntax</a:t>
            </a:r>
          </a:p>
          <a:p>
            <a:pPr lvl="1"/>
            <a:r>
              <a:rPr lang="en-US" dirty="0" smtClean="0"/>
              <a:t>Returns only the </a:t>
            </a:r>
            <a:r>
              <a:rPr lang="en-US" dirty="0"/>
              <a:t>rows with matching values in the column indicated in the USING clause—and </a:t>
            </a:r>
            <a:r>
              <a:rPr lang="en-US" dirty="0" smtClean="0"/>
              <a:t>that column </a:t>
            </a:r>
            <a:r>
              <a:rPr lang="en-US" dirty="0"/>
              <a:t>must exist in both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Syntax:</a:t>
            </a:r>
          </a:p>
          <a:p>
            <a:pPr marL="457200" lvl="2" indent="0">
              <a:buNone/>
            </a:pPr>
            <a:r>
              <a:rPr lang="en-US" dirty="0"/>
              <a:t>	</a:t>
            </a:r>
            <a:r>
              <a:rPr lang="en-US" dirty="0" smtClean="0"/>
              <a:t>SELECT</a:t>
            </a:r>
            <a:r>
              <a:rPr lang="en-US" i="1" dirty="0" smtClean="0"/>
              <a:t> </a:t>
            </a:r>
            <a:r>
              <a:rPr lang="en-US" i="1" dirty="0"/>
              <a:t>column-list </a:t>
            </a:r>
            <a:r>
              <a:rPr lang="en-US" dirty="0"/>
              <a:t>FROM</a:t>
            </a:r>
            <a:r>
              <a:rPr lang="en-US" i="1" dirty="0"/>
              <a:t> table1 </a:t>
            </a:r>
            <a:r>
              <a:rPr lang="en-US" dirty="0"/>
              <a:t>JOIN</a:t>
            </a:r>
            <a:r>
              <a:rPr lang="en-US" i="1" dirty="0"/>
              <a:t> table2 </a:t>
            </a:r>
            <a:r>
              <a:rPr lang="en-US" dirty="0"/>
              <a:t>USING (</a:t>
            </a:r>
            <a:r>
              <a:rPr lang="en-US" i="1" dirty="0" smtClean="0"/>
              <a:t>common-column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 </a:t>
            </a:r>
            <a:r>
              <a:rPr lang="en-US" dirty="0"/>
              <a:t>ON </a:t>
            </a:r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Express </a:t>
            </a:r>
            <a:r>
              <a:rPr lang="en-US" dirty="0"/>
              <a:t>a join when the tables have no common attribute </a:t>
            </a:r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returns only the rows that meet the indicated join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Syntax:</a:t>
            </a:r>
          </a:p>
          <a:p>
            <a:pPr marL="457200" lvl="2" indent="0">
              <a:buNone/>
            </a:pPr>
            <a:r>
              <a:rPr lang="en-US" dirty="0" smtClean="0"/>
              <a:t>	SELECT </a:t>
            </a:r>
            <a:r>
              <a:rPr lang="en-US" i="1" dirty="0"/>
              <a:t>column-list </a:t>
            </a:r>
            <a:r>
              <a:rPr lang="en-US" dirty="0"/>
              <a:t>FROM </a:t>
            </a:r>
            <a:r>
              <a:rPr lang="en-US" i="1" dirty="0"/>
              <a:t>table1</a:t>
            </a:r>
            <a:r>
              <a:rPr lang="en-US" dirty="0"/>
              <a:t> JOIN table2 ON </a:t>
            </a:r>
            <a:r>
              <a:rPr lang="en-US" i="1" dirty="0" smtClean="0"/>
              <a:t>join-condition</a:t>
            </a:r>
          </a:p>
          <a:p>
            <a:r>
              <a:rPr lang="en-US" dirty="0" smtClean="0"/>
              <a:t>Common attribute names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common cause of duplicate column </a:t>
            </a:r>
            <a:r>
              <a:rPr lang="en-US" dirty="0" smtClean="0"/>
              <a:t>names is </a:t>
            </a:r>
            <a:r>
              <a:rPr lang="en-US" dirty="0"/>
              <a:t>the existence of a foreign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1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Clause </a:t>
            </a:r>
            <a:r>
              <a:rPr lang="en-US" dirty="0" smtClean="0"/>
              <a:t>Options (4 </a:t>
            </a:r>
            <a:r>
              <a:rPr lang="en-US" dirty="0"/>
              <a:t>of 6)</a:t>
            </a:r>
          </a:p>
        </p:txBody>
      </p:sp>
      <p:pic>
        <p:nvPicPr>
          <p:cNvPr id="2" name="Picture 1" descr="Figure 7.12 shows the results of a join of the INVOICE and LINE tables using the ON clause." title="Figure 7.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499671" cy="448954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After completing this chapter, you will be able to:</a:t>
            </a:r>
          </a:p>
          <a:p>
            <a:pPr lvl="1"/>
            <a:r>
              <a:rPr lang="en-US" altLang="en-US" dirty="0" smtClean="0"/>
              <a:t>Retrieve specified columns of data from a database</a:t>
            </a:r>
          </a:p>
          <a:p>
            <a:pPr lvl="1"/>
            <a:r>
              <a:rPr lang="en-US" altLang="en-US" dirty="0" smtClean="0"/>
              <a:t>Join multiple tables in a single SQL query</a:t>
            </a:r>
          </a:p>
          <a:p>
            <a:pPr lvl="1"/>
            <a:r>
              <a:rPr lang="en-US" altLang="en-US" dirty="0" smtClean="0"/>
              <a:t>Restrict data retrievals to rows that match complex criteria</a:t>
            </a:r>
          </a:p>
          <a:p>
            <a:pPr lvl="1"/>
            <a:r>
              <a:rPr lang="en-US" altLang="en-US" dirty="0" smtClean="0"/>
              <a:t>Aggregate data across groups of rows</a:t>
            </a:r>
          </a:p>
          <a:p>
            <a:pPr lvl="1"/>
            <a:r>
              <a:rPr lang="en-US" altLang="en-US" dirty="0" smtClean="0"/>
              <a:t>Create subqueries to preprocess data for inclusion in other queries</a:t>
            </a:r>
          </a:p>
          <a:p>
            <a:pPr lvl="1"/>
            <a:r>
              <a:rPr lang="en-US" altLang="en-US" dirty="0" smtClean="0"/>
              <a:t>Identify and use a variety of SQL functions for string, numeric, and date manipulation</a:t>
            </a:r>
          </a:p>
          <a:p>
            <a:pPr lvl="1"/>
            <a:r>
              <a:rPr lang="en-US" altLang="en-US" dirty="0" smtClean="0"/>
              <a:t>Explain the key principles in crafting a SELECT query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Clause Options </a:t>
            </a:r>
            <a:r>
              <a:rPr lang="en-US" dirty="0" smtClean="0"/>
              <a:t>(5 </a:t>
            </a:r>
            <a:r>
              <a:rPr lang="en-US" dirty="0"/>
              <a:t>of 6)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451988"/>
          </a:xfrm>
        </p:spPr>
        <p:txBody>
          <a:bodyPr/>
          <a:lstStyle/>
          <a:p>
            <a:r>
              <a:rPr lang="en-US" dirty="0"/>
              <a:t>Outer </a:t>
            </a:r>
            <a:r>
              <a:rPr lang="en-US" dirty="0" smtClean="0"/>
              <a:t>joins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not only the rows matching the join condition </a:t>
            </a:r>
            <a:r>
              <a:rPr lang="en-US" dirty="0" smtClean="0"/>
              <a:t>(rows with matching </a:t>
            </a:r>
            <a:r>
              <a:rPr lang="en-US" dirty="0"/>
              <a:t>values in the common columns</a:t>
            </a:r>
            <a:r>
              <a:rPr lang="en-US" dirty="0" smtClean="0"/>
              <a:t>) and </a:t>
            </a:r>
            <a:r>
              <a:rPr lang="en-US" dirty="0"/>
              <a:t>returns the rows with </a:t>
            </a:r>
            <a:r>
              <a:rPr lang="en-US" dirty="0" smtClean="0"/>
              <a:t>unmatched values</a:t>
            </a:r>
          </a:p>
          <a:p>
            <a:pPr lvl="1"/>
            <a:r>
              <a:rPr lang="en-US" dirty="0"/>
              <a:t>ANSI standard defines three types of outer joins: left, right, and </a:t>
            </a:r>
            <a:r>
              <a:rPr lang="en-US" dirty="0" smtClean="0"/>
              <a:t>full</a:t>
            </a:r>
          </a:p>
          <a:p>
            <a:r>
              <a:rPr lang="en-US" dirty="0" smtClean="0"/>
              <a:t>Cross join</a:t>
            </a:r>
          </a:p>
          <a:p>
            <a:pPr lvl="1"/>
            <a:r>
              <a:rPr lang="en-US" dirty="0" smtClean="0"/>
              <a:t>Performs </a:t>
            </a:r>
            <a:r>
              <a:rPr lang="en-US" dirty="0"/>
              <a:t>a relational product (also known as the </a:t>
            </a:r>
            <a:r>
              <a:rPr lang="en-US" i="1" dirty="0"/>
              <a:t>Cartesian product</a:t>
            </a:r>
            <a:r>
              <a:rPr lang="en-US" dirty="0"/>
              <a:t>) of </a:t>
            </a:r>
            <a:r>
              <a:rPr lang="en-US" dirty="0" smtClean="0"/>
              <a:t>two tables</a:t>
            </a:r>
          </a:p>
          <a:p>
            <a:r>
              <a:rPr lang="en-US" dirty="0" smtClean="0"/>
              <a:t>Joining tables with an alias</a:t>
            </a:r>
          </a:p>
          <a:p>
            <a:pPr lvl="1"/>
            <a:r>
              <a:rPr lang="en-US" dirty="0"/>
              <a:t>An alias may be used to identify the source table from which the data is </a:t>
            </a:r>
            <a:r>
              <a:rPr lang="en-US" dirty="0" smtClean="0"/>
              <a:t>taken</a:t>
            </a:r>
          </a:p>
          <a:p>
            <a:pPr lvl="1"/>
            <a:r>
              <a:rPr lang="en-US" dirty="0"/>
              <a:t>The ability to specify a table alias is very </a:t>
            </a:r>
            <a:r>
              <a:rPr lang="en-US" dirty="0" smtClean="0"/>
              <a:t>useful</a:t>
            </a:r>
          </a:p>
          <a:p>
            <a:pPr lvl="2"/>
            <a:r>
              <a:rPr lang="en-US" dirty="0"/>
              <a:t>Using a table alias allows the database </a:t>
            </a:r>
            <a:r>
              <a:rPr lang="en-US" dirty="0" smtClean="0"/>
              <a:t>programmer to </a:t>
            </a:r>
            <a:r>
              <a:rPr lang="en-US" dirty="0"/>
              <a:t>improve the maintainability of the code by using a table alias that is </a:t>
            </a:r>
            <a:r>
              <a:rPr lang="en-US" dirty="0" smtClean="0"/>
              <a:t>descriptive of </a:t>
            </a:r>
            <a:r>
              <a:rPr lang="en-US" dirty="0"/>
              <a:t>what data the table is providing within the </a:t>
            </a:r>
            <a:r>
              <a:rPr lang="en-US" dirty="0" smtClean="0"/>
              <a:t>query</a:t>
            </a:r>
          </a:p>
          <a:p>
            <a:r>
              <a:rPr lang="en-US" dirty="0"/>
              <a:t>Recursive </a:t>
            </a:r>
            <a:r>
              <a:rPr lang="en-US" dirty="0" smtClean="0"/>
              <a:t>joins</a:t>
            </a:r>
          </a:p>
          <a:p>
            <a:pPr lvl="1"/>
            <a:r>
              <a:rPr lang="en-US" dirty="0" smtClean="0"/>
              <a:t>Recursive query: joins </a:t>
            </a:r>
            <a:r>
              <a:rPr lang="en-US" dirty="0"/>
              <a:t>a </a:t>
            </a:r>
            <a:r>
              <a:rPr lang="en-US" dirty="0" smtClean="0"/>
              <a:t>table to </a:t>
            </a:r>
            <a:r>
              <a:rPr lang="en-US" dirty="0"/>
              <a:t>itself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81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Clause </a:t>
            </a:r>
            <a:r>
              <a:rPr lang="en-US" dirty="0" smtClean="0"/>
              <a:t>Options (6 of </a:t>
            </a:r>
            <a:r>
              <a:rPr lang="en-US" dirty="0"/>
              <a:t>6)</a:t>
            </a:r>
          </a:p>
        </p:txBody>
      </p:sp>
      <p:pic>
        <p:nvPicPr>
          <p:cNvPr id="2" name="Picture 1" descr="In Figure 7.17, the output of a command sequence using an alias to join a table to itself is depicted. " title="Figure 7.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7060389" cy="302686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39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</a:t>
            </a:r>
            <a:r>
              <a:rPr lang="en-US" dirty="0"/>
              <a:t>BY Clause </a:t>
            </a:r>
            <a:r>
              <a:rPr lang="en-US" dirty="0" smtClean="0"/>
              <a:t>Options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671501"/>
          </a:xfrm>
        </p:spPr>
        <p:txBody>
          <a:bodyPr/>
          <a:lstStyle/>
          <a:p>
            <a:r>
              <a:rPr lang="en-US" dirty="0" smtClean="0"/>
              <a:t>ORDER BY clause is especially </a:t>
            </a:r>
            <a:r>
              <a:rPr lang="en-US" dirty="0"/>
              <a:t>useful when the listing order is </a:t>
            </a:r>
            <a:r>
              <a:rPr lang="en-US" dirty="0" smtClean="0"/>
              <a:t>important</a:t>
            </a:r>
          </a:p>
          <a:p>
            <a:pPr lvl="1"/>
            <a:r>
              <a:rPr lang="en-US" dirty="0" smtClean="0"/>
              <a:t>Syntax:</a:t>
            </a:r>
          </a:p>
          <a:p>
            <a:pPr marL="457200" lvl="2" indent="0">
              <a:buNone/>
            </a:pPr>
            <a:r>
              <a:rPr lang="en-US" dirty="0"/>
              <a:t>	SELECT </a:t>
            </a:r>
            <a:r>
              <a:rPr lang="en-US" i="1" dirty="0"/>
              <a:t>columnlist</a:t>
            </a:r>
          </a:p>
          <a:p>
            <a:pPr marL="457200" lvl="2" indent="0">
              <a:buNone/>
            </a:pPr>
            <a:r>
              <a:rPr lang="en-US" dirty="0" smtClean="0"/>
              <a:t>	FROM </a:t>
            </a:r>
            <a:r>
              <a:rPr lang="en-US" i="1" dirty="0"/>
              <a:t>tablelist</a:t>
            </a:r>
          </a:p>
          <a:p>
            <a:pPr marL="457200" lvl="2" indent="0">
              <a:buNone/>
            </a:pPr>
            <a:r>
              <a:rPr lang="en-US" dirty="0" smtClean="0"/>
              <a:t>	[</a:t>
            </a:r>
            <a:r>
              <a:rPr lang="en-US" dirty="0"/>
              <a:t>ORDER BY </a:t>
            </a:r>
            <a:r>
              <a:rPr lang="en-US" i="1" dirty="0"/>
              <a:t>columnlist</a:t>
            </a:r>
            <a:r>
              <a:rPr lang="en-US" dirty="0"/>
              <a:t> [</a:t>
            </a:r>
            <a:r>
              <a:rPr lang="en-US" dirty="0" smtClean="0"/>
              <a:t>ASC|DESC</a:t>
            </a:r>
            <a:r>
              <a:rPr lang="en-US" dirty="0"/>
              <a:t>] </a:t>
            </a:r>
            <a:r>
              <a:rPr lang="en-US" dirty="0" smtClean="0"/>
              <a:t>];</a:t>
            </a:r>
          </a:p>
          <a:p>
            <a:pPr lvl="1"/>
            <a:r>
              <a:rPr lang="en-US" dirty="0" smtClean="0"/>
              <a:t>Cascading </a:t>
            </a:r>
            <a:r>
              <a:rPr lang="en-US" dirty="0"/>
              <a:t>order </a:t>
            </a:r>
            <a:r>
              <a:rPr lang="en-US" dirty="0" smtClean="0"/>
              <a:t>sequence</a:t>
            </a:r>
          </a:p>
          <a:p>
            <a:pPr lvl="2"/>
            <a:r>
              <a:rPr lang="en-US" dirty="0" smtClean="0"/>
              <a:t>1. ORDER </a:t>
            </a:r>
            <a:r>
              <a:rPr lang="en-US" dirty="0"/>
              <a:t>BY last </a:t>
            </a:r>
            <a:r>
              <a:rPr lang="en-US" dirty="0" smtClean="0"/>
              <a:t>name</a:t>
            </a:r>
            <a:endParaRPr lang="en-US" dirty="0"/>
          </a:p>
          <a:p>
            <a:pPr lvl="2"/>
            <a:r>
              <a:rPr lang="en-US" dirty="0"/>
              <a:t>2. Within matching last names, ORDER BY first </a:t>
            </a:r>
            <a:r>
              <a:rPr lang="en-US" dirty="0" smtClean="0"/>
              <a:t>name</a:t>
            </a:r>
            <a:endParaRPr lang="en-US" dirty="0"/>
          </a:p>
          <a:p>
            <a:pPr lvl="2"/>
            <a:r>
              <a:rPr lang="en-US" dirty="0"/>
              <a:t>3. Within matching first and last names, ORDER BY middle initial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01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</a:t>
            </a:r>
            <a:r>
              <a:rPr lang="en-US" dirty="0"/>
              <a:t>BY Clause </a:t>
            </a:r>
            <a:r>
              <a:rPr lang="en-US" dirty="0" smtClean="0"/>
              <a:t>Options (2 of 2)</a:t>
            </a:r>
            <a:endParaRPr lang="en-US" dirty="0"/>
          </a:p>
        </p:txBody>
      </p:sp>
      <p:pic>
        <p:nvPicPr>
          <p:cNvPr id="2" name="Picture 1" descr="The output of an ORDER BY clause, sorting products by price in ascending order, is illustrated in Figure 7.18. " title="Figure 7.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4" y="1600200"/>
            <a:ext cx="7924800" cy="367605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74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</a:t>
            </a:r>
            <a:r>
              <a:rPr lang="en-US" dirty="0" smtClean="0"/>
              <a:t>Options (1 of 4)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047262"/>
          </a:xfrm>
        </p:spPr>
        <p:txBody>
          <a:bodyPr/>
          <a:lstStyle/>
          <a:p>
            <a:r>
              <a:rPr lang="en-US" dirty="0"/>
              <a:t>Selecting </a:t>
            </a:r>
            <a:r>
              <a:rPr lang="en-US" dirty="0" smtClean="0"/>
              <a:t>rows with conditional restrictions</a:t>
            </a:r>
          </a:p>
          <a:p>
            <a:pPr lvl="1"/>
            <a:r>
              <a:rPr lang="en-US" dirty="0"/>
              <a:t>WHERE clause </a:t>
            </a:r>
            <a:r>
              <a:rPr lang="en-US" dirty="0" smtClean="0"/>
              <a:t>is used to add </a:t>
            </a:r>
            <a:r>
              <a:rPr lang="en-US" dirty="0"/>
              <a:t>conditional restrictions to the SELECT </a:t>
            </a:r>
            <a:r>
              <a:rPr lang="en-US" dirty="0" smtClean="0"/>
              <a:t>statement that </a:t>
            </a:r>
            <a:r>
              <a:rPr lang="en-US" dirty="0"/>
              <a:t>limit the rows returned by the </a:t>
            </a:r>
            <a:r>
              <a:rPr lang="en-US" dirty="0" smtClean="0"/>
              <a:t>query</a:t>
            </a:r>
            <a:endParaRPr lang="en-US" dirty="0"/>
          </a:p>
          <a:p>
            <a:pPr lvl="1"/>
            <a:r>
              <a:rPr lang="en-US" dirty="0" smtClean="0"/>
              <a:t>Syntax:</a:t>
            </a:r>
          </a:p>
          <a:p>
            <a:pPr marL="457200" lvl="2" indent="0">
              <a:buNone/>
            </a:pPr>
            <a:r>
              <a:rPr lang="en-US" dirty="0" smtClean="0"/>
              <a:t>	SELECT 		</a:t>
            </a:r>
            <a:r>
              <a:rPr lang="en-US" i="1" dirty="0" smtClean="0"/>
              <a:t>columnlist</a:t>
            </a:r>
            <a:endParaRPr lang="en-US" i="1" dirty="0"/>
          </a:p>
          <a:p>
            <a:pPr marL="457200" lvl="2" indent="0">
              <a:buNone/>
            </a:pPr>
            <a:r>
              <a:rPr lang="en-US" dirty="0" smtClean="0"/>
              <a:t>	FROM 		</a:t>
            </a:r>
            <a:r>
              <a:rPr lang="en-US" i="1" dirty="0" smtClean="0"/>
              <a:t>tablelist</a:t>
            </a:r>
            <a:endParaRPr lang="en-US" i="1" dirty="0"/>
          </a:p>
          <a:p>
            <a:pPr marL="457200" lvl="2" indent="0">
              <a:buNone/>
            </a:pPr>
            <a:r>
              <a:rPr lang="en-US" dirty="0" smtClean="0"/>
              <a:t>	[</a:t>
            </a:r>
            <a:r>
              <a:rPr lang="en-US" dirty="0"/>
              <a:t>WHERE </a:t>
            </a:r>
            <a:r>
              <a:rPr lang="en-US" dirty="0" smtClean="0"/>
              <a:t>		</a:t>
            </a:r>
            <a:r>
              <a:rPr lang="en-US" i="1" dirty="0" smtClean="0"/>
              <a:t>conditionlist</a:t>
            </a:r>
            <a:r>
              <a:rPr lang="en-US" dirty="0" smtClean="0"/>
              <a:t> </a:t>
            </a:r>
            <a:r>
              <a:rPr lang="en-US" dirty="0"/>
              <a:t>]</a:t>
            </a:r>
          </a:p>
          <a:p>
            <a:pPr marL="457200" lvl="2" indent="0">
              <a:buNone/>
            </a:pPr>
            <a:r>
              <a:rPr lang="en-US" dirty="0" smtClean="0"/>
              <a:t>	[</a:t>
            </a:r>
            <a:r>
              <a:rPr lang="en-US" dirty="0"/>
              <a:t>ORDER BY </a:t>
            </a:r>
            <a:r>
              <a:rPr lang="en-US" dirty="0" smtClean="0"/>
              <a:t>	</a:t>
            </a:r>
            <a:r>
              <a:rPr lang="en-US" i="1" dirty="0" smtClean="0"/>
              <a:t>columnlist</a:t>
            </a:r>
            <a:r>
              <a:rPr lang="en-US" dirty="0" smtClean="0"/>
              <a:t> </a:t>
            </a:r>
            <a:r>
              <a:rPr lang="en-US" dirty="0"/>
              <a:t>[ASC | DESC] </a:t>
            </a:r>
            <a:r>
              <a:rPr lang="en-US" dirty="0" smtClean="0"/>
              <a:t>];</a:t>
            </a:r>
          </a:p>
          <a:p>
            <a:r>
              <a:rPr lang="en-US" dirty="0" smtClean="0"/>
              <a:t>Using comparison operators on character attributes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</a:t>
            </a:r>
            <a:r>
              <a:rPr lang="en-US" dirty="0"/>
              <a:t>used </a:t>
            </a:r>
            <a:r>
              <a:rPr lang="en-US" dirty="0" smtClean="0"/>
              <a:t>to place </a:t>
            </a:r>
            <a:r>
              <a:rPr lang="en-US" dirty="0"/>
              <a:t>restrictions on character-based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Using comparison operators on dates</a:t>
            </a:r>
          </a:p>
          <a:p>
            <a:pPr lvl="1"/>
            <a:r>
              <a:rPr lang="en-US" dirty="0"/>
              <a:t>Date procedures are often more software-specific than other SQL procedures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07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</a:t>
            </a:r>
            <a:r>
              <a:rPr lang="en-US" dirty="0" smtClean="0"/>
              <a:t>Options (2 of 4)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183799"/>
              </p:ext>
            </p:extLst>
          </p:nvPr>
        </p:nvGraphicFramePr>
        <p:xfrm>
          <a:off x="365125" y="1538288"/>
          <a:ext cx="841533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69">
                  <a:extLst>
                    <a:ext uri="{9D8B030D-6E8A-4147-A177-3AD203B41FA5}">
                      <a16:colId xmlns="" xmlns:a16="http://schemas.microsoft.com/office/drawing/2014/main" val="1711570003"/>
                    </a:ext>
                  </a:extLst>
                </a:gridCol>
                <a:gridCol w="4207669">
                  <a:extLst>
                    <a:ext uri="{9D8B030D-6E8A-4147-A177-3AD203B41FA5}">
                      <a16:colId xmlns="" xmlns:a16="http://schemas.microsoft.com/office/drawing/2014/main" val="343993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Table 7.6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Comparison Operators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1476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Symbol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669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81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225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748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526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706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 or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0762631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4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</a:t>
            </a:r>
            <a:r>
              <a:rPr lang="en-US" dirty="0" smtClean="0"/>
              <a:t>Options (3 of 4)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047262"/>
          </a:xfrm>
        </p:spPr>
        <p:txBody>
          <a:bodyPr/>
          <a:lstStyle/>
          <a:p>
            <a:r>
              <a:rPr lang="en-US" dirty="0"/>
              <a:t>Selecting </a:t>
            </a:r>
            <a:r>
              <a:rPr lang="en-US" dirty="0" smtClean="0"/>
              <a:t>rows with conditional restrictions</a:t>
            </a:r>
          </a:p>
          <a:p>
            <a:pPr lvl="1"/>
            <a:r>
              <a:rPr lang="en-US" dirty="0"/>
              <a:t>WHERE clause </a:t>
            </a:r>
            <a:r>
              <a:rPr lang="en-US" dirty="0" smtClean="0"/>
              <a:t>is used to add </a:t>
            </a:r>
            <a:r>
              <a:rPr lang="en-US" dirty="0"/>
              <a:t>conditional restrictions to the SELECT </a:t>
            </a:r>
            <a:r>
              <a:rPr lang="en-US" dirty="0" smtClean="0"/>
              <a:t>statement that </a:t>
            </a:r>
            <a:r>
              <a:rPr lang="en-US" dirty="0"/>
              <a:t>limit the rows returned by the </a:t>
            </a:r>
            <a:r>
              <a:rPr lang="en-US" dirty="0" smtClean="0"/>
              <a:t>query</a:t>
            </a:r>
            <a:endParaRPr lang="en-US" dirty="0"/>
          </a:p>
          <a:p>
            <a:pPr lvl="1"/>
            <a:r>
              <a:rPr lang="en-US" dirty="0" smtClean="0"/>
              <a:t>Syntax:</a:t>
            </a:r>
          </a:p>
          <a:p>
            <a:pPr marL="457200" lvl="2" indent="0">
              <a:buNone/>
            </a:pPr>
            <a:r>
              <a:rPr lang="en-US" dirty="0" smtClean="0"/>
              <a:t>	SELECT 		</a:t>
            </a:r>
            <a:r>
              <a:rPr lang="en-US" i="1" dirty="0" smtClean="0"/>
              <a:t>columnlist</a:t>
            </a:r>
            <a:endParaRPr lang="en-US" i="1" dirty="0"/>
          </a:p>
          <a:p>
            <a:pPr marL="457200" lvl="2" indent="0">
              <a:buNone/>
            </a:pPr>
            <a:r>
              <a:rPr lang="en-US" dirty="0" smtClean="0"/>
              <a:t>	FROM 		</a:t>
            </a:r>
            <a:r>
              <a:rPr lang="en-US" i="1" dirty="0" smtClean="0"/>
              <a:t>tablelist</a:t>
            </a:r>
            <a:endParaRPr lang="en-US" i="1" dirty="0"/>
          </a:p>
          <a:p>
            <a:pPr marL="457200" lvl="2" indent="0">
              <a:buNone/>
            </a:pPr>
            <a:r>
              <a:rPr lang="en-US" dirty="0" smtClean="0"/>
              <a:t>	[</a:t>
            </a:r>
            <a:r>
              <a:rPr lang="en-US" dirty="0"/>
              <a:t>WHERE </a:t>
            </a:r>
            <a:r>
              <a:rPr lang="en-US" dirty="0" smtClean="0"/>
              <a:t>		</a:t>
            </a:r>
            <a:r>
              <a:rPr lang="en-US" i="1" dirty="0" smtClean="0"/>
              <a:t>conditionlist</a:t>
            </a:r>
            <a:r>
              <a:rPr lang="en-US" dirty="0" smtClean="0"/>
              <a:t> </a:t>
            </a:r>
            <a:r>
              <a:rPr lang="en-US" dirty="0"/>
              <a:t>]</a:t>
            </a:r>
          </a:p>
          <a:p>
            <a:pPr marL="457200" lvl="2" indent="0">
              <a:buNone/>
            </a:pPr>
            <a:r>
              <a:rPr lang="en-US" dirty="0" smtClean="0"/>
              <a:t>	[</a:t>
            </a:r>
            <a:r>
              <a:rPr lang="en-US" dirty="0"/>
              <a:t>ORDER BY </a:t>
            </a:r>
            <a:r>
              <a:rPr lang="en-US" dirty="0" smtClean="0"/>
              <a:t>	</a:t>
            </a:r>
            <a:r>
              <a:rPr lang="en-US" i="1" dirty="0" smtClean="0"/>
              <a:t>columnlist</a:t>
            </a:r>
            <a:r>
              <a:rPr lang="en-US" dirty="0" smtClean="0"/>
              <a:t> </a:t>
            </a:r>
            <a:r>
              <a:rPr lang="en-US" dirty="0"/>
              <a:t>[ASC | DESC] </a:t>
            </a:r>
            <a:r>
              <a:rPr lang="en-US" dirty="0" smtClean="0"/>
              <a:t>];</a:t>
            </a:r>
          </a:p>
          <a:p>
            <a:r>
              <a:rPr lang="en-US" dirty="0" smtClean="0"/>
              <a:t>Using comparison operators on character attributes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</a:t>
            </a:r>
            <a:r>
              <a:rPr lang="en-US" dirty="0"/>
              <a:t>used </a:t>
            </a:r>
            <a:r>
              <a:rPr lang="en-US" dirty="0" smtClean="0"/>
              <a:t>to place </a:t>
            </a:r>
            <a:r>
              <a:rPr lang="en-US" dirty="0"/>
              <a:t>restrictions on character-based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Using comparison operators on dates</a:t>
            </a:r>
          </a:p>
          <a:p>
            <a:pPr lvl="1"/>
            <a:r>
              <a:rPr lang="en-US" dirty="0"/>
              <a:t>Date procedures are often more software-specific than other SQL procedures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83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</a:t>
            </a:r>
            <a:r>
              <a:rPr lang="en-US" dirty="0" smtClean="0"/>
              <a:t>Options (4 of 4)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735142"/>
          </a:xfrm>
        </p:spPr>
        <p:txBody>
          <a:bodyPr/>
          <a:lstStyle/>
          <a:p>
            <a:r>
              <a:rPr lang="en-US" dirty="0"/>
              <a:t>Logical o</a:t>
            </a:r>
            <a:r>
              <a:rPr lang="en-US" dirty="0" smtClean="0"/>
              <a:t>perators</a:t>
            </a:r>
            <a:r>
              <a:rPr lang="en-US" dirty="0"/>
              <a:t>: AND, OR, and </a:t>
            </a:r>
            <a:r>
              <a:rPr lang="en-US" dirty="0" smtClean="0"/>
              <a:t>NOT</a:t>
            </a:r>
          </a:p>
          <a:p>
            <a:pPr lvl="1"/>
            <a:r>
              <a:rPr lang="en-US" dirty="0"/>
              <a:t>SQL allows you to include </a:t>
            </a:r>
            <a:r>
              <a:rPr lang="en-US" dirty="0" smtClean="0"/>
              <a:t>multiple conditions </a:t>
            </a:r>
            <a:r>
              <a:rPr lang="en-US" dirty="0"/>
              <a:t>in a query through the use </a:t>
            </a:r>
            <a:r>
              <a:rPr lang="en-US" dirty="0" smtClean="0"/>
              <a:t>of these </a:t>
            </a:r>
            <a:r>
              <a:rPr lang="en-US" dirty="0"/>
              <a:t>logical </a:t>
            </a:r>
            <a:r>
              <a:rPr lang="en-US" dirty="0" smtClean="0"/>
              <a:t>operators</a:t>
            </a:r>
          </a:p>
          <a:p>
            <a:pPr lvl="1"/>
            <a:r>
              <a:rPr lang="en-US" dirty="0"/>
              <a:t>Boolean algebra is dedicated to the use of logical </a:t>
            </a:r>
            <a:r>
              <a:rPr lang="en-US" dirty="0" smtClean="0"/>
              <a:t>operators</a:t>
            </a:r>
          </a:p>
          <a:p>
            <a:r>
              <a:rPr lang="en-US" dirty="0" smtClean="0"/>
              <a:t>Old-style joins</a:t>
            </a:r>
          </a:p>
          <a:p>
            <a:pPr lvl="1"/>
            <a:r>
              <a:rPr lang="en-US" dirty="0" smtClean="0"/>
              <a:t>Generally </a:t>
            </a:r>
            <a:r>
              <a:rPr lang="en-US" dirty="0"/>
              <a:t>not </a:t>
            </a:r>
            <a:r>
              <a:rPr lang="en-US" dirty="0" smtClean="0"/>
              <a:t>recommended</a:t>
            </a:r>
          </a:p>
          <a:p>
            <a:pPr lvl="2"/>
            <a:r>
              <a:rPr lang="en-US" dirty="0" smtClean="0"/>
              <a:t>Make complex </a:t>
            </a:r>
            <a:r>
              <a:rPr lang="en-US" dirty="0"/>
              <a:t>queries more difficult to </a:t>
            </a:r>
            <a:r>
              <a:rPr lang="en-US" dirty="0" smtClean="0"/>
              <a:t>maintain</a:t>
            </a:r>
          </a:p>
          <a:p>
            <a:pPr lvl="2"/>
            <a:r>
              <a:rPr lang="en-US" dirty="0" smtClean="0"/>
              <a:t>Susceptible </a:t>
            </a:r>
            <a:r>
              <a:rPr lang="en-US" dirty="0"/>
              <a:t>to undetected </a:t>
            </a:r>
            <a:r>
              <a:rPr lang="en-US" dirty="0" smtClean="0"/>
              <a:t>errors</a:t>
            </a:r>
          </a:p>
          <a:p>
            <a:r>
              <a:rPr lang="en-US" dirty="0"/>
              <a:t>Special </a:t>
            </a:r>
            <a:r>
              <a:rPr lang="en-US" dirty="0" smtClean="0"/>
              <a:t>operators</a:t>
            </a:r>
          </a:p>
          <a:p>
            <a:pPr lvl="1"/>
            <a:r>
              <a:rPr lang="en-US" dirty="0"/>
              <a:t>BETWEEN </a:t>
            </a:r>
          </a:p>
          <a:p>
            <a:pPr lvl="1"/>
            <a:r>
              <a:rPr lang="en-US" dirty="0" smtClean="0"/>
              <a:t>IN</a:t>
            </a:r>
          </a:p>
          <a:p>
            <a:pPr lvl="1"/>
            <a:r>
              <a:rPr lang="en-US" dirty="0" smtClean="0"/>
              <a:t>LIKE </a:t>
            </a:r>
          </a:p>
          <a:p>
            <a:pPr lvl="1"/>
            <a:r>
              <a:rPr lang="en-US" dirty="0" smtClean="0"/>
              <a:t>IS NULL </a:t>
            </a:r>
          </a:p>
          <a:p>
            <a:pPr lvl="1"/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88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</a:t>
            </a:r>
            <a:r>
              <a:rPr lang="en-US" dirty="0" smtClean="0"/>
              <a:t>Processing (1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564326"/>
          </a:xfrm>
        </p:spPr>
        <p:txBody>
          <a:bodyPr/>
          <a:lstStyle/>
          <a:p>
            <a:r>
              <a:rPr lang="en-US" dirty="0" smtClean="0"/>
              <a:t>Takes a </a:t>
            </a:r>
            <a:r>
              <a:rPr lang="en-US" dirty="0"/>
              <a:t>collection of rows and reduces it to a single </a:t>
            </a:r>
            <a:r>
              <a:rPr lang="en-US" dirty="0" smtClean="0"/>
              <a:t>row</a:t>
            </a:r>
          </a:p>
          <a:p>
            <a:pPr lvl="1"/>
            <a:r>
              <a:rPr lang="en-US" dirty="0"/>
              <a:t>SQL </a:t>
            </a:r>
            <a:r>
              <a:rPr lang="en-US" dirty="0" smtClean="0"/>
              <a:t>provides useful </a:t>
            </a:r>
            <a:r>
              <a:rPr lang="en-US" dirty="0"/>
              <a:t>aggregate functions that count, find minimum and maximum values, </a:t>
            </a:r>
            <a:r>
              <a:rPr lang="en-US" dirty="0" smtClean="0"/>
              <a:t>calculate averages</a:t>
            </a:r>
            <a:r>
              <a:rPr lang="en-US" dirty="0"/>
              <a:t>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Aggregate functions</a:t>
            </a:r>
          </a:p>
          <a:p>
            <a:pPr lvl="1"/>
            <a:r>
              <a:rPr lang="en-US" dirty="0" smtClean="0"/>
              <a:t>Count</a:t>
            </a:r>
          </a:p>
          <a:p>
            <a:pPr lvl="1"/>
            <a:r>
              <a:rPr lang="en-US" dirty="0" smtClean="0"/>
              <a:t>MIN and MAX</a:t>
            </a:r>
          </a:p>
          <a:p>
            <a:pPr lvl="1"/>
            <a:r>
              <a:rPr lang="en-US" dirty="0" smtClean="0"/>
              <a:t>SUM and AVG</a:t>
            </a:r>
          </a:p>
          <a:p>
            <a:r>
              <a:rPr lang="en-US" dirty="0"/>
              <a:t>Grouping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GROUP BY clause syntax: </a:t>
            </a:r>
          </a:p>
          <a:p>
            <a:pPr marL="457200" lvl="2" indent="0">
              <a:buNone/>
            </a:pPr>
            <a:r>
              <a:rPr lang="en-US" dirty="0"/>
              <a:t>	</a:t>
            </a:r>
            <a:r>
              <a:rPr lang="en-US" dirty="0" smtClean="0"/>
              <a:t>SELECT		</a:t>
            </a:r>
            <a:r>
              <a:rPr lang="en-US" i="1" dirty="0" smtClean="0"/>
              <a:t> </a:t>
            </a:r>
            <a:r>
              <a:rPr lang="en-US" i="1" dirty="0"/>
              <a:t>columnlist</a:t>
            </a:r>
          </a:p>
          <a:p>
            <a:pPr marL="457200" lvl="2" indent="0">
              <a:buNone/>
            </a:pPr>
            <a:r>
              <a:rPr lang="en-US" dirty="0" smtClean="0"/>
              <a:t>	FROM 		</a:t>
            </a:r>
            <a:r>
              <a:rPr lang="en-US" i="1" dirty="0" smtClean="0"/>
              <a:t> tablelist</a:t>
            </a:r>
            <a:endParaRPr lang="en-US" i="1" dirty="0"/>
          </a:p>
          <a:p>
            <a:pPr marL="457200" lvl="2" indent="0">
              <a:buNone/>
            </a:pPr>
            <a:r>
              <a:rPr lang="en-US" dirty="0" smtClean="0"/>
              <a:t>	[</a:t>
            </a:r>
            <a:r>
              <a:rPr lang="en-US" dirty="0"/>
              <a:t>WHERE </a:t>
            </a:r>
            <a:r>
              <a:rPr lang="en-US" dirty="0" smtClean="0"/>
              <a:t>	 	 </a:t>
            </a:r>
            <a:r>
              <a:rPr lang="en-US" i="1" dirty="0" smtClean="0"/>
              <a:t>conditionlist</a:t>
            </a:r>
            <a:r>
              <a:rPr lang="en-US" dirty="0" smtClean="0"/>
              <a:t> </a:t>
            </a:r>
            <a:r>
              <a:rPr lang="en-US" dirty="0"/>
              <a:t>]</a:t>
            </a:r>
          </a:p>
          <a:p>
            <a:pPr marL="457200" lvl="2" indent="0">
              <a:buNone/>
            </a:pPr>
            <a:r>
              <a:rPr lang="en-US" dirty="0" smtClean="0"/>
              <a:t>	[</a:t>
            </a:r>
            <a:r>
              <a:rPr lang="en-US" dirty="0"/>
              <a:t>GROUP </a:t>
            </a:r>
            <a:r>
              <a:rPr lang="en-US" dirty="0" smtClean="0"/>
              <a:t>BY	</a:t>
            </a:r>
            <a:r>
              <a:rPr lang="en-US" i="1" dirty="0" smtClean="0"/>
              <a:t> columnlist </a:t>
            </a:r>
            <a:r>
              <a:rPr lang="en-US" dirty="0"/>
              <a:t>]</a:t>
            </a:r>
          </a:p>
          <a:p>
            <a:pPr marL="457200" lvl="2" indent="0">
              <a:buNone/>
            </a:pPr>
            <a:r>
              <a:rPr lang="en-US" dirty="0" smtClean="0"/>
              <a:t>	[</a:t>
            </a:r>
            <a:r>
              <a:rPr lang="en-US" dirty="0"/>
              <a:t>ORDER </a:t>
            </a:r>
            <a:r>
              <a:rPr lang="en-US" dirty="0" smtClean="0"/>
              <a:t>BY 	</a:t>
            </a:r>
            <a:r>
              <a:rPr lang="en-US" i="1" dirty="0" smtClean="0"/>
              <a:t> </a:t>
            </a:r>
            <a:r>
              <a:rPr lang="en-US" i="1" dirty="0"/>
              <a:t>columnlist </a:t>
            </a:r>
            <a:r>
              <a:rPr lang="en-US" dirty="0"/>
              <a:t>[ASC | DESC] ];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0" y="64770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35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</a:t>
            </a:r>
            <a:r>
              <a:rPr lang="en-US" dirty="0" smtClean="0"/>
              <a:t>Processing (2 of 3)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024148"/>
              </p:ext>
            </p:extLst>
          </p:nvPr>
        </p:nvGraphicFramePr>
        <p:xfrm>
          <a:off x="365125" y="1538288"/>
          <a:ext cx="8415338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475">
                  <a:extLst>
                    <a:ext uri="{9D8B030D-6E8A-4147-A177-3AD203B41FA5}">
                      <a16:colId xmlns="" xmlns:a16="http://schemas.microsoft.com/office/drawing/2014/main" val="3054742000"/>
                    </a:ext>
                  </a:extLst>
                </a:gridCol>
                <a:gridCol w="5503863">
                  <a:extLst>
                    <a:ext uri="{9D8B030D-6E8A-4147-A177-3AD203B41FA5}">
                      <a16:colId xmlns="" xmlns:a16="http://schemas.microsoft.com/office/drawing/2014/main" val="387017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Table 7.7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Some Basic SQL Aggregate Functions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280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999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rows containing non-null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987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minimum attribute value encountered in a given column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971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maximum attribute value encountered in a given column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491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sum of all values for a given column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129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arithmetic mean (average) for a specified column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132152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0" y="64770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5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to SQL (1 of 4)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9"/>
            <a:ext cx="8415338" cy="2885405"/>
          </a:xfrm>
        </p:spPr>
        <p:txBody>
          <a:bodyPr/>
          <a:lstStyle/>
          <a:p>
            <a:r>
              <a:rPr lang="en-US" altLang="en-US" dirty="0" smtClean="0"/>
              <a:t>Categories of SQL functions</a:t>
            </a:r>
          </a:p>
          <a:p>
            <a:pPr lvl="1"/>
            <a:r>
              <a:rPr lang="en-US" altLang="en-US" dirty="0" smtClean="0"/>
              <a:t>Data definition language (DDL)</a:t>
            </a:r>
          </a:p>
          <a:p>
            <a:pPr lvl="1"/>
            <a:r>
              <a:rPr lang="en-US" altLang="en-US" dirty="0" smtClean="0"/>
              <a:t>Data manipulation language (DML)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ransaction control language (TCL)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control language (DCL)</a:t>
            </a:r>
            <a:endParaRPr lang="en-US" altLang="en-US" dirty="0" smtClean="0"/>
          </a:p>
          <a:p>
            <a:r>
              <a:rPr lang="en-US" altLang="en-US" dirty="0"/>
              <a:t>SQL is relatively easy to </a:t>
            </a:r>
            <a:r>
              <a:rPr lang="en-US" altLang="en-US" dirty="0" smtClean="0"/>
              <a:t>learn</a:t>
            </a:r>
          </a:p>
          <a:p>
            <a:pPr lvl="1"/>
            <a:r>
              <a:rPr lang="en-US" altLang="en-US" dirty="0" smtClean="0"/>
              <a:t>Nonprocedural language with basic command vocabulary set of less than 100 words</a:t>
            </a:r>
          </a:p>
          <a:p>
            <a:pPr lvl="1"/>
            <a:r>
              <a:rPr lang="en-US" altLang="en-US" dirty="0" smtClean="0"/>
              <a:t>Differences in SQL dialects are minor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</a:t>
            </a:r>
            <a:r>
              <a:rPr lang="en-US" dirty="0" smtClean="0"/>
              <a:t>Processing (3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011594"/>
          </a:xfrm>
        </p:spPr>
        <p:txBody>
          <a:bodyPr/>
          <a:lstStyle/>
          <a:p>
            <a:r>
              <a:rPr lang="en-US" dirty="0"/>
              <a:t>HAVING </a:t>
            </a:r>
            <a:r>
              <a:rPr lang="en-US" dirty="0" smtClean="0"/>
              <a:t>clause</a:t>
            </a:r>
          </a:p>
          <a:p>
            <a:pPr lvl="1"/>
            <a:r>
              <a:rPr lang="en-US" dirty="0" smtClean="0"/>
              <a:t>Operates </a:t>
            </a:r>
            <a:r>
              <a:rPr lang="en-US" dirty="0"/>
              <a:t>very much like the WHERE clause in the SELECT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/>
              <a:t>HAVING clause is applied to the output of a GROUP BY </a:t>
            </a:r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Syntax:</a:t>
            </a:r>
          </a:p>
          <a:p>
            <a:pPr marL="457200" lvl="2" indent="0">
              <a:buNone/>
            </a:pPr>
            <a:r>
              <a:rPr lang="en-US" dirty="0" smtClean="0"/>
              <a:t>	SELECT 		</a:t>
            </a:r>
            <a:r>
              <a:rPr lang="en-US" i="1" dirty="0" smtClean="0"/>
              <a:t>columnlist</a:t>
            </a:r>
            <a:endParaRPr lang="en-US" i="1" dirty="0"/>
          </a:p>
          <a:p>
            <a:pPr marL="457200" lvl="2" indent="0">
              <a:buNone/>
            </a:pPr>
            <a:r>
              <a:rPr lang="en-US" dirty="0" smtClean="0"/>
              <a:t>	FROM 		</a:t>
            </a:r>
            <a:r>
              <a:rPr lang="en-US" i="1" dirty="0" smtClean="0"/>
              <a:t>tablelist</a:t>
            </a:r>
            <a:endParaRPr lang="en-US" i="1" dirty="0"/>
          </a:p>
          <a:p>
            <a:pPr marL="457200" lvl="2" indent="0">
              <a:buNone/>
            </a:pPr>
            <a:r>
              <a:rPr lang="en-US" dirty="0" smtClean="0"/>
              <a:t>	[</a:t>
            </a:r>
            <a:r>
              <a:rPr lang="en-US" dirty="0"/>
              <a:t>WHERE </a:t>
            </a:r>
            <a:r>
              <a:rPr lang="en-US" dirty="0" smtClean="0"/>
              <a:t>		</a:t>
            </a:r>
            <a:r>
              <a:rPr lang="en-US" i="1" dirty="0" smtClean="0"/>
              <a:t>conditionlist</a:t>
            </a:r>
            <a:r>
              <a:rPr lang="en-US" dirty="0" smtClean="0"/>
              <a:t> </a:t>
            </a:r>
            <a:r>
              <a:rPr lang="en-US" dirty="0"/>
              <a:t>]</a:t>
            </a:r>
          </a:p>
          <a:p>
            <a:pPr marL="457200" lvl="2" indent="0">
              <a:buNone/>
            </a:pPr>
            <a:r>
              <a:rPr lang="en-US" dirty="0" smtClean="0"/>
              <a:t>	[</a:t>
            </a:r>
            <a:r>
              <a:rPr lang="en-US" dirty="0"/>
              <a:t>GROUP BY </a:t>
            </a:r>
            <a:r>
              <a:rPr lang="en-US" dirty="0" smtClean="0"/>
              <a:t>	</a:t>
            </a:r>
            <a:r>
              <a:rPr lang="en-US" i="1" dirty="0" smtClean="0"/>
              <a:t>columnlist </a:t>
            </a:r>
            <a:r>
              <a:rPr lang="en-US" dirty="0"/>
              <a:t>]</a:t>
            </a:r>
          </a:p>
          <a:p>
            <a:pPr marL="457200" lvl="2" indent="0">
              <a:buNone/>
            </a:pPr>
            <a:r>
              <a:rPr lang="en-US" dirty="0" smtClean="0"/>
              <a:t>	[</a:t>
            </a:r>
            <a:r>
              <a:rPr lang="en-US" dirty="0"/>
              <a:t>HAVING </a:t>
            </a:r>
            <a:r>
              <a:rPr lang="en-US" dirty="0" smtClean="0"/>
              <a:t>		</a:t>
            </a:r>
            <a:r>
              <a:rPr lang="en-US" i="1" dirty="0" smtClean="0"/>
              <a:t>conditionlist</a:t>
            </a:r>
            <a:r>
              <a:rPr lang="en-US" dirty="0" smtClean="0"/>
              <a:t> </a:t>
            </a:r>
            <a:r>
              <a:rPr lang="en-US" dirty="0"/>
              <a:t>]</a:t>
            </a:r>
          </a:p>
          <a:p>
            <a:pPr marL="457200" lvl="2" indent="0">
              <a:buNone/>
            </a:pPr>
            <a:r>
              <a:rPr lang="en-US" dirty="0" smtClean="0"/>
              <a:t>	[</a:t>
            </a:r>
            <a:r>
              <a:rPr lang="en-US" dirty="0"/>
              <a:t>ORDER BY </a:t>
            </a:r>
            <a:r>
              <a:rPr lang="en-US" dirty="0" smtClean="0"/>
              <a:t>	</a:t>
            </a:r>
            <a:r>
              <a:rPr lang="en-US" i="1" dirty="0" smtClean="0"/>
              <a:t>columnlist</a:t>
            </a:r>
            <a:r>
              <a:rPr lang="en-US" dirty="0" smtClean="0"/>
              <a:t> </a:t>
            </a:r>
            <a:r>
              <a:rPr lang="en-US" dirty="0"/>
              <a:t>[ASC | DESC] ];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0" y="64770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51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 (1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139595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characteristics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subquery is a query (SELECT statement) inside another </a:t>
            </a:r>
            <a:r>
              <a:rPr lang="en-US" dirty="0" smtClean="0"/>
              <a:t>query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subquery is normally expressed inside </a:t>
            </a:r>
            <a:r>
              <a:rPr lang="en-US" dirty="0" smtClean="0"/>
              <a:t>parentheses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first query in the SQL statement is known as the outer </a:t>
            </a:r>
            <a:r>
              <a:rPr lang="en-US" dirty="0" smtClean="0"/>
              <a:t>query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query inside the SQL statement is known as the inner </a:t>
            </a:r>
            <a:r>
              <a:rPr lang="en-US" dirty="0" smtClean="0"/>
              <a:t>query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inner query is executed </a:t>
            </a:r>
            <a:r>
              <a:rPr lang="en-US" dirty="0" smtClean="0"/>
              <a:t>first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output of an inner query is used as the input for the outer </a:t>
            </a:r>
            <a:r>
              <a:rPr lang="en-US" dirty="0" smtClean="0"/>
              <a:t>query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entire SQL statement is sometimes referred to as a nested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Subquery </a:t>
            </a:r>
            <a:r>
              <a:rPr lang="en-US" dirty="0"/>
              <a:t>can return one or more </a:t>
            </a:r>
            <a:r>
              <a:rPr lang="en-US" dirty="0" smtClean="0"/>
              <a:t>values</a:t>
            </a:r>
          </a:p>
          <a:p>
            <a:pPr lvl="1"/>
            <a:r>
              <a:rPr lang="en-US" dirty="0"/>
              <a:t>One single value (one column and one row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 list of values (one column and multiple rows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 virtual table (multicolumn, multirow set of values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03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 (2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724370"/>
          </a:xfrm>
        </p:spPr>
        <p:txBody>
          <a:bodyPr/>
          <a:lstStyle/>
          <a:p>
            <a:r>
              <a:rPr lang="en-US" dirty="0" smtClean="0"/>
              <a:t>WHERE subqueries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common type of subquery uses an inner SELECT subquery on the right </a:t>
            </a:r>
            <a:r>
              <a:rPr lang="en-US" dirty="0" smtClean="0"/>
              <a:t>side of </a:t>
            </a:r>
            <a:r>
              <a:rPr lang="en-US" dirty="0"/>
              <a:t>a WHERE comparison </a:t>
            </a:r>
            <a:r>
              <a:rPr lang="en-US" dirty="0" smtClean="0"/>
              <a:t>expression</a:t>
            </a:r>
          </a:p>
          <a:p>
            <a:r>
              <a:rPr lang="en-US" dirty="0"/>
              <a:t>IN </a:t>
            </a:r>
            <a:r>
              <a:rPr lang="en-US" dirty="0" smtClean="0"/>
              <a:t>subqueries</a:t>
            </a:r>
          </a:p>
          <a:p>
            <a:pPr lvl="1"/>
            <a:r>
              <a:rPr lang="en-US" dirty="0" smtClean="0"/>
              <a:t>IN operator: used to </a:t>
            </a:r>
            <a:r>
              <a:rPr lang="en-US" dirty="0"/>
              <a:t>compare a single attribute to a list </a:t>
            </a:r>
            <a:r>
              <a:rPr lang="en-US" dirty="0" smtClean="0"/>
              <a:t>of values</a:t>
            </a:r>
          </a:p>
          <a:p>
            <a:pPr lvl="1"/>
            <a:r>
              <a:rPr lang="en-US" dirty="0"/>
              <a:t>IN subquery: values are not known </a:t>
            </a:r>
            <a:r>
              <a:rPr lang="en-US" dirty="0" smtClean="0"/>
              <a:t>beforehand, but can </a:t>
            </a:r>
            <a:r>
              <a:rPr lang="en-US" dirty="0"/>
              <a:t>be derived using a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HAVING subqueries </a:t>
            </a:r>
          </a:p>
          <a:p>
            <a:pPr lvl="1"/>
            <a:r>
              <a:rPr lang="en-US" dirty="0"/>
              <a:t>HAVING </a:t>
            </a:r>
            <a:r>
              <a:rPr lang="en-US" dirty="0" smtClean="0"/>
              <a:t>clause: </a:t>
            </a:r>
            <a:r>
              <a:rPr lang="en-US" dirty="0"/>
              <a:t>used to restrict the output of a GROUP </a:t>
            </a:r>
            <a:r>
              <a:rPr lang="en-US" dirty="0" smtClean="0"/>
              <a:t>BY query </a:t>
            </a:r>
            <a:r>
              <a:rPr lang="en-US" dirty="0"/>
              <a:t>by applying conditional criteria to the grouped </a:t>
            </a:r>
            <a:r>
              <a:rPr lang="en-US" dirty="0" smtClean="0"/>
              <a:t>rows</a:t>
            </a:r>
          </a:p>
          <a:p>
            <a:r>
              <a:rPr lang="en-US" dirty="0"/>
              <a:t>Multirow </a:t>
            </a:r>
            <a:r>
              <a:rPr lang="en-US" dirty="0" smtClean="0"/>
              <a:t>subquery operators: </a:t>
            </a:r>
            <a:r>
              <a:rPr lang="en-US" dirty="0"/>
              <a:t>ALL and </a:t>
            </a:r>
            <a:r>
              <a:rPr lang="en-US" dirty="0" smtClean="0"/>
              <a:t>ANY</a:t>
            </a:r>
          </a:p>
          <a:p>
            <a:pPr lvl="1"/>
            <a:r>
              <a:rPr lang="en-US" dirty="0" smtClean="0"/>
              <a:t>ALL operator compares </a:t>
            </a:r>
            <a:r>
              <a:rPr lang="en-US" dirty="0"/>
              <a:t>a single value </a:t>
            </a:r>
            <a:r>
              <a:rPr lang="en-US" dirty="0" smtClean="0"/>
              <a:t>with </a:t>
            </a:r>
            <a:r>
              <a:rPr lang="en-US" dirty="0"/>
              <a:t>a list of values returned by the first subquery </a:t>
            </a:r>
            <a:r>
              <a:rPr lang="en-US" dirty="0" smtClean="0"/>
              <a:t>using </a:t>
            </a:r>
            <a:r>
              <a:rPr lang="en-US" dirty="0"/>
              <a:t>a </a:t>
            </a:r>
            <a:r>
              <a:rPr lang="en-US" dirty="0" smtClean="0"/>
              <a:t>comparison operator </a:t>
            </a:r>
            <a:r>
              <a:rPr lang="en-US" dirty="0"/>
              <a:t>other than </a:t>
            </a:r>
            <a:r>
              <a:rPr lang="en-US" dirty="0" smtClean="0"/>
              <a:t>equals</a:t>
            </a:r>
          </a:p>
          <a:p>
            <a:pPr lvl="1"/>
            <a:r>
              <a:rPr lang="en-US" dirty="0"/>
              <a:t>ANY operator </a:t>
            </a:r>
            <a:r>
              <a:rPr lang="en-US" dirty="0" smtClean="0"/>
              <a:t>compares </a:t>
            </a:r>
            <a:r>
              <a:rPr lang="en-US" dirty="0"/>
              <a:t>a </a:t>
            </a:r>
            <a:r>
              <a:rPr lang="en-US" dirty="0" smtClean="0"/>
              <a:t>single value </a:t>
            </a:r>
            <a:r>
              <a:rPr lang="en-US" dirty="0"/>
              <a:t>to a list of values and select only the rows </a:t>
            </a:r>
            <a:r>
              <a:rPr lang="en-US" dirty="0" smtClean="0"/>
              <a:t>greater than </a:t>
            </a:r>
            <a:r>
              <a:rPr lang="en-US" dirty="0"/>
              <a:t>or less than any value in the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25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 (3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748992"/>
          </a:xfrm>
        </p:spPr>
        <p:txBody>
          <a:bodyPr/>
          <a:lstStyle/>
          <a:p>
            <a:r>
              <a:rPr lang="en-US" dirty="0" smtClean="0"/>
              <a:t>FROM subqueries</a:t>
            </a:r>
          </a:p>
          <a:p>
            <a:pPr lvl="1"/>
            <a:r>
              <a:rPr lang="en-US" dirty="0"/>
              <a:t>FROM clause specifies the table(s) from which the data </a:t>
            </a:r>
            <a:r>
              <a:rPr lang="en-US" dirty="0" smtClean="0"/>
              <a:t>will be drawn</a:t>
            </a:r>
          </a:p>
          <a:p>
            <a:r>
              <a:rPr lang="en-US" dirty="0" smtClean="0"/>
              <a:t>Attribute list subqueries</a:t>
            </a:r>
          </a:p>
          <a:p>
            <a:pPr lvl="1"/>
            <a:r>
              <a:rPr lang="en-US" dirty="0"/>
              <a:t>Inline subquery: subquery </a:t>
            </a:r>
            <a:r>
              <a:rPr lang="en-US" dirty="0" smtClean="0"/>
              <a:t>expression</a:t>
            </a:r>
          </a:p>
          <a:p>
            <a:pPr lvl="2"/>
            <a:r>
              <a:rPr lang="en-US" dirty="0" smtClean="0"/>
              <a:t>Example: can </a:t>
            </a:r>
            <a:r>
              <a:rPr lang="en-US" dirty="0"/>
              <a:t>be used to </a:t>
            </a:r>
            <a:r>
              <a:rPr lang="en-US" dirty="0" smtClean="0"/>
              <a:t>list the </a:t>
            </a:r>
            <a:r>
              <a:rPr lang="en-US" dirty="0"/>
              <a:t>difference between each product’s price and the average product </a:t>
            </a:r>
            <a:r>
              <a:rPr lang="en-US" dirty="0" smtClean="0"/>
              <a:t>price</a:t>
            </a:r>
          </a:p>
          <a:p>
            <a:r>
              <a:rPr lang="en-US" dirty="0" smtClean="0"/>
              <a:t>Correlated </a:t>
            </a:r>
            <a:r>
              <a:rPr lang="en-US" dirty="0"/>
              <a:t>subquery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xecutes </a:t>
            </a:r>
            <a:r>
              <a:rPr lang="en-US" dirty="0"/>
              <a:t>once for each </a:t>
            </a:r>
            <a:r>
              <a:rPr lang="en-US" dirty="0" smtClean="0"/>
              <a:t>row in </a:t>
            </a:r>
            <a:r>
              <a:rPr lang="en-US" dirty="0"/>
              <a:t>the outer </a:t>
            </a:r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Inner </a:t>
            </a:r>
            <a:r>
              <a:rPr lang="en-US" dirty="0"/>
              <a:t>query is related to </a:t>
            </a:r>
            <a:r>
              <a:rPr lang="en-US" dirty="0" smtClean="0"/>
              <a:t>the outer </a:t>
            </a:r>
            <a:r>
              <a:rPr lang="en-US" dirty="0"/>
              <a:t>query; the inner query references a column of the outer </a:t>
            </a:r>
            <a:r>
              <a:rPr lang="en-US" dirty="0" smtClean="0"/>
              <a:t>subquery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also be used with the EXISTS special </a:t>
            </a:r>
            <a:r>
              <a:rPr lang="en-US" dirty="0" smtClean="0"/>
              <a:t>operator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whenever there is a requirement to execute a </a:t>
            </a:r>
            <a:r>
              <a:rPr lang="en-US" dirty="0" smtClean="0"/>
              <a:t>command based </a:t>
            </a:r>
            <a:r>
              <a:rPr lang="en-US" dirty="0"/>
              <a:t>on the result of another </a:t>
            </a:r>
            <a:r>
              <a:rPr lang="en-US" dirty="0" smtClean="0"/>
              <a:t>query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with uncorrelated </a:t>
            </a:r>
            <a:r>
              <a:rPr lang="en-US" dirty="0" smtClean="0"/>
              <a:t>subqueries, but </a:t>
            </a:r>
            <a:r>
              <a:rPr lang="en-US" dirty="0"/>
              <a:t>it is almost always used with correlated subqueries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84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567404"/>
          </a:xfrm>
        </p:spPr>
        <p:txBody>
          <a:bodyPr/>
          <a:lstStyle/>
          <a:p>
            <a:r>
              <a:rPr lang="en-US" dirty="0"/>
              <a:t>SQL functions are very useful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Many types </a:t>
            </a:r>
          </a:p>
          <a:p>
            <a:r>
              <a:rPr lang="en-US" dirty="0"/>
              <a:t>Date and </a:t>
            </a:r>
            <a:r>
              <a:rPr lang="en-US" dirty="0" smtClean="0"/>
              <a:t>time functions</a:t>
            </a:r>
          </a:p>
          <a:p>
            <a:pPr lvl="1"/>
            <a:r>
              <a:rPr lang="en-US" dirty="0"/>
              <a:t>All date functions take </a:t>
            </a:r>
            <a:r>
              <a:rPr lang="en-US" dirty="0" smtClean="0"/>
              <a:t>one parameter </a:t>
            </a:r>
            <a:r>
              <a:rPr lang="en-US" dirty="0"/>
              <a:t>of a date or character data type and return a value; refer to Table </a:t>
            </a:r>
            <a:r>
              <a:rPr lang="en-US" dirty="0" smtClean="0"/>
              <a:t>7.10</a:t>
            </a:r>
          </a:p>
          <a:p>
            <a:r>
              <a:rPr lang="en-US" dirty="0"/>
              <a:t>Numeric functions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grouped in many different ways, such as algebraic, </a:t>
            </a:r>
            <a:r>
              <a:rPr lang="en-US" dirty="0" smtClean="0"/>
              <a:t>trigonometric, </a:t>
            </a:r>
            <a:r>
              <a:rPr lang="en-US" dirty="0"/>
              <a:t>and logarithmic; refer to Table </a:t>
            </a:r>
            <a:r>
              <a:rPr lang="en-US" dirty="0" smtClean="0"/>
              <a:t>7.11</a:t>
            </a:r>
          </a:p>
          <a:p>
            <a:r>
              <a:rPr lang="en-US" dirty="0"/>
              <a:t>String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Among </a:t>
            </a:r>
            <a:r>
              <a:rPr lang="en-US" dirty="0"/>
              <a:t>the most-used functions in </a:t>
            </a:r>
            <a:r>
              <a:rPr lang="en-US" dirty="0" smtClean="0"/>
              <a:t>programming; refer to Table 7.12 </a:t>
            </a:r>
          </a:p>
          <a:p>
            <a:r>
              <a:rPr lang="en-US" dirty="0"/>
              <a:t>Conversion functions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you to take a value of a given data type and </a:t>
            </a:r>
            <a:r>
              <a:rPr lang="en-US" dirty="0" smtClean="0"/>
              <a:t>convert </a:t>
            </a:r>
            <a:r>
              <a:rPr lang="en-US" dirty="0"/>
              <a:t>it </a:t>
            </a:r>
            <a:r>
              <a:rPr lang="en-US" dirty="0" smtClean="0"/>
              <a:t>to the </a:t>
            </a:r>
            <a:r>
              <a:rPr lang="en-US" dirty="0"/>
              <a:t>equivalent value in another data type; refer to Table </a:t>
            </a:r>
            <a:r>
              <a:rPr lang="en-US" dirty="0" smtClean="0"/>
              <a:t>7.13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6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</a:t>
            </a:r>
            <a:r>
              <a:rPr lang="en-US" dirty="0"/>
              <a:t>Set </a:t>
            </a:r>
            <a:r>
              <a:rPr lang="en-US" dirty="0" smtClean="0"/>
              <a:t>Operators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395049"/>
          </a:xfrm>
        </p:spPr>
        <p:txBody>
          <a:bodyPr/>
          <a:lstStyle/>
          <a:p>
            <a:r>
              <a:rPr lang="en-US" dirty="0" smtClean="0"/>
              <a:t>UNION </a:t>
            </a:r>
          </a:p>
          <a:p>
            <a:pPr lvl="1"/>
            <a:r>
              <a:rPr lang="en-US" dirty="0" smtClean="0"/>
              <a:t>Combines </a:t>
            </a:r>
            <a:r>
              <a:rPr lang="en-US" dirty="0"/>
              <a:t>rows from two or more queries without </a:t>
            </a:r>
            <a:r>
              <a:rPr lang="en-US" dirty="0" smtClean="0"/>
              <a:t>including duplicate rows</a:t>
            </a:r>
          </a:p>
          <a:p>
            <a:pPr lvl="1"/>
            <a:r>
              <a:rPr lang="en-US" dirty="0" smtClean="0"/>
              <a:t>Syntax:</a:t>
            </a:r>
          </a:p>
          <a:p>
            <a:pPr marL="457200" lvl="2" indent="0">
              <a:buNone/>
            </a:pPr>
            <a:r>
              <a:rPr lang="en-US" dirty="0"/>
              <a:t>	</a:t>
            </a:r>
            <a:r>
              <a:rPr lang="en-US" i="1" dirty="0"/>
              <a:t>query</a:t>
            </a:r>
            <a:r>
              <a:rPr lang="en-US" dirty="0"/>
              <a:t> UNION </a:t>
            </a:r>
            <a:r>
              <a:rPr lang="en-US" i="1" dirty="0" smtClean="0"/>
              <a:t>query</a:t>
            </a:r>
          </a:p>
          <a:p>
            <a:r>
              <a:rPr lang="en-US" dirty="0" smtClean="0"/>
              <a:t>UNION ALL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produce a </a:t>
            </a:r>
            <a:r>
              <a:rPr lang="en-US" dirty="0" smtClean="0"/>
              <a:t>relation that </a:t>
            </a:r>
            <a:r>
              <a:rPr lang="en-US" dirty="0"/>
              <a:t>retains the duplicate </a:t>
            </a:r>
            <a:r>
              <a:rPr lang="en-US" dirty="0" smtClean="0"/>
              <a:t>rows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unite more </a:t>
            </a:r>
            <a:r>
              <a:rPr lang="en-US" dirty="0" smtClean="0"/>
              <a:t>than just </a:t>
            </a:r>
            <a:r>
              <a:rPr lang="en-US" dirty="0"/>
              <a:t>two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INTERSECT 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</a:t>
            </a:r>
            <a:r>
              <a:rPr lang="en-US" dirty="0" smtClean="0"/>
              <a:t>to combine </a:t>
            </a:r>
            <a:r>
              <a:rPr lang="en-US" dirty="0"/>
              <a:t>rows from two queries, returning only the rows that appear in both </a:t>
            </a:r>
            <a:r>
              <a:rPr lang="en-US" dirty="0" smtClean="0"/>
              <a:t>sets</a:t>
            </a:r>
          </a:p>
          <a:p>
            <a:pPr lvl="1">
              <a:buClr>
                <a:srgbClr val="0D3857"/>
              </a:buClr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Syntax:</a:t>
            </a:r>
          </a:p>
          <a:p>
            <a:pPr marL="457200" lvl="2" indent="0">
              <a:buClr>
                <a:srgbClr val="000000">
                  <a:lumMod val="75000"/>
                  <a:lumOff val="25000"/>
                </a:srgbClr>
              </a:buClr>
              <a:buNone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	</a:t>
            </a:r>
            <a:r>
              <a:rPr lang="en-US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query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INTERSECT </a:t>
            </a:r>
            <a:r>
              <a:rPr lang="en-US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query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85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</a:t>
            </a:r>
            <a:r>
              <a:rPr lang="en-US" dirty="0"/>
              <a:t>Set </a:t>
            </a:r>
            <a:r>
              <a:rPr lang="en-US" dirty="0" smtClean="0"/>
              <a:t>Operators (2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77738"/>
          </a:xfrm>
        </p:spPr>
        <p:txBody>
          <a:bodyPr/>
          <a:lstStyle/>
          <a:p>
            <a:r>
              <a:rPr lang="en-US" dirty="0" smtClean="0"/>
              <a:t>EXCEPT (MINUS)</a:t>
            </a:r>
          </a:p>
          <a:p>
            <a:pPr lvl="1"/>
            <a:r>
              <a:rPr lang="en-US" dirty="0" smtClean="0"/>
              <a:t>Combines </a:t>
            </a:r>
            <a:r>
              <a:rPr lang="en-US" dirty="0"/>
              <a:t>rows from two queries and returns only </a:t>
            </a:r>
            <a:r>
              <a:rPr lang="en-US" dirty="0" smtClean="0"/>
              <a:t>the rows </a:t>
            </a:r>
            <a:r>
              <a:rPr lang="en-US" dirty="0"/>
              <a:t>that appear in the first set but not in the </a:t>
            </a:r>
            <a:r>
              <a:rPr lang="en-US" dirty="0" smtClean="0"/>
              <a:t>second</a:t>
            </a:r>
          </a:p>
          <a:p>
            <a:pPr lvl="1"/>
            <a:r>
              <a:rPr lang="en-US" dirty="0" smtClean="0"/>
              <a:t>Syntax:</a:t>
            </a:r>
          </a:p>
          <a:p>
            <a:pPr marL="457200" lvl="2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query</a:t>
            </a:r>
            <a:r>
              <a:rPr lang="en-US" dirty="0" smtClean="0"/>
              <a:t> </a:t>
            </a:r>
            <a:r>
              <a:rPr lang="en-US" dirty="0"/>
              <a:t>EXCEPT </a:t>
            </a:r>
            <a:r>
              <a:rPr lang="en-US" i="1" dirty="0"/>
              <a:t>query</a:t>
            </a:r>
          </a:p>
          <a:p>
            <a:pPr marL="457200" lvl="2" indent="0">
              <a:buNone/>
            </a:pPr>
            <a:r>
              <a:rPr lang="en-US" dirty="0" smtClean="0"/>
              <a:t>	and</a:t>
            </a:r>
            <a:endParaRPr lang="en-US" dirty="0"/>
          </a:p>
          <a:p>
            <a:pPr marL="457200" lvl="2" indent="0">
              <a:buNone/>
            </a:pPr>
            <a:r>
              <a:rPr lang="en-US" i="1" dirty="0" smtClean="0"/>
              <a:t>	query </a:t>
            </a:r>
            <a:r>
              <a:rPr lang="en-US" dirty="0"/>
              <a:t>MINUS </a:t>
            </a:r>
            <a:r>
              <a:rPr lang="en-US" i="1" dirty="0" smtClean="0"/>
              <a:t>query</a:t>
            </a:r>
          </a:p>
          <a:p>
            <a:r>
              <a:rPr lang="en-US" dirty="0" smtClean="0"/>
              <a:t>Syntax alternatives</a:t>
            </a:r>
          </a:p>
          <a:p>
            <a:pPr lvl="1"/>
            <a:r>
              <a:rPr lang="en-US" dirty="0" smtClean="0"/>
              <a:t>Alternative </a:t>
            </a:r>
            <a:r>
              <a:rPr lang="en-US" dirty="0"/>
              <a:t>syntax </a:t>
            </a:r>
            <a:r>
              <a:rPr lang="en-US" dirty="0" smtClean="0"/>
              <a:t>used to </a:t>
            </a:r>
            <a:r>
              <a:rPr lang="en-US" dirty="0"/>
              <a:t>achieve the same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14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SELECT </a:t>
            </a:r>
            <a:r>
              <a:rPr lang="en-US" dirty="0" smtClean="0"/>
              <a:t>Queries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888483"/>
          </a:xfrm>
        </p:spPr>
        <p:txBody>
          <a:bodyPr/>
          <a:lstStyle/>
          <a:p>
            <a:r>
              <a:rPr lang="en-US" dirty="0" smtClean="0"/>
              <a:t>Know your data</a:t>
            </a:r>
          </a:p>
          <a:p>
            <a:pPr lvl="1"/>
            <a:r>
              <a:rPr lang="en-US" dirty="0"/>
              <a:t>The importance of understanding the data model that you are working in cannot </a:t>
            </a:r>
            <a:r>
              <a:rPr lang="en-US" dirty="0" smtClean="0"/>
              <a:t>be overstated</a:t>
            </a:r>
          </a:p>
          <a:p>
            <a:pPr lvl="1"/>
            <a:r>
              <a:rPr lang="en-US" dirty="0"/>
              <a:t>Real-world databases are </a:t>
            </a:r>
            <a:r>
              <a:rPr lang="en-US" dirty="0" smtClean="0"/>
              <a:t>messy; most </a:t>
            </a:r>
            <a:r>
              <a:rPr lang="en-US" dirty="0"/>
              <a:t>database systems remain in service in an organization for </a:t>
            </a:r>
            <a:r>
              <a:rPr lang="en-US" dirty="0" smtClean="0"/>
              <a:t>decades</a:t>
            </a:r>
          </a:p>
          <a:p>
            <a:r>
              <a:rPr lang="en-US" dirty="0"/>
              <a:t>Know the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Understand the </a:t>
            </a:r>
            <a:r>
              <a:rPr lang="en-US" dirty="0"/>
              <a:t>question you are attempting to </a:t>
            </a:r>
            <a:r>
              <a:rPr lang="en-US" dirty="0" smtClean="0"/>
              <a:t>answer</a:t>
            </a:r>
          </a:p>
          <a:p>
            <a:pPr lvl="1"/>
            <a:r>
              <a:rPr lang="en-US" dirty="0"/>
              <a:t>Information reporting requests </a:t>
            </a:r>
            <a:r>
              <a:rPr lang="en-US" dirty="0" smtClean="0"/>
              <a:t>will come </a:t>
            </a:r>
            <a:r>
              <a:rPr lang="en-US" dirty="0"/>
              <a:t>from a range of </a:t>
            </a:r>
            <a:r>
              <a:rPr lang="en-US" dirty="0" smtClean="0"/>
              <a:t>sources; may be one-time events or ongoing operations within an application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71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SELECT </a:t>
            </a:r>
            <a:r>
              <a:rPr lang="en-US" dirty="0" smtClean="0"/>
              <a:t>Queries (2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332946"/>
          </a:xfrm>
        </p:spPr>
        <p:txBody>
          <a:bodyPr/>
          <a:lstStyle/>
          <a:p>
            <a:r>
              <a:rPr lang="en-US" dirty="0" smtClean="0"/>
              <a:t>Build one clause at a time</a:t>
            </a:r>
          </a:p>
          <a:p>
            <a:pPr lvl="1"/>
            <a:r>
              <a:rPr lang="en-US" dirty="0"/>
              <a:t>FROM</a:t>
            </a:r>
          </a:p>
          <a:p>
            <a:pPr lvl="1"/>
            <a:r>
              <a:rPr lang="en-US" dirty="0" smtClean="0"/>
              <a:t>WHERE</a:t>
            </a:r>
            <a:endParaRPr lang="en-US" dirty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BY</a:t>
            </a:r>
          </a:p>
          <a:p>
            <a:pPr lvl="1"/>
            <a:r>
              <a:rPr lang="en-US" dirty="0" smtClean="0"/>
              <a:t>HAVING</a:t>
            </a:r>
            <a:endParaRPr lang="en-US" dirty="0"/>
          </a:p>
          <a:p>
            <a:pPr lvl="1"/>
            <a:r>
              <a:rPr lang="en-US" dirty="0" smtClean="0"/>
              <a:t>SELECT</a:t>
            </a:r>
            <a:endParaRPr lang="en-US" dirty="0"/>
          </a:p>
          <a:p>
            <a:pPr lvl="1"/>
            <a:r>
              <a:rPr lang="en-US" dirty="0" smtClean="0"/>
              <a:t>ORDER </a:t>
            </a:r>
            <a:r>
              <a:rPr lang="en-US" dirty="0"/>
              <a:t>BY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42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633576"/>
          </a:xfrm>
        </p:spPr>
        <p:txBody>
          <a:bodyPr/>
          <a:lstStyle/>
          <a:p>
            <a:r>
              <a:rPr lang="en-US" dirty="0"/>
              <a:t>SQL commands can be divided into two overall categories: data definition </a:t>
            </a:r>
            <a:r>
              <a:rPr lang="en-US" dirty="0" smtClean="0"/>
              <a:t>language (DDL</a:t>
            </a:r>
            <a:r>
              <a:rPr lang="en-US" dirty="0"/>
              <a:t>) commands and data manipulation language (DML) </a:t>
            </a:r>
            <a:r>
              <a:rPr lang="en-US" dirty="0" smtClean="0"/>
              <a:t>commands</a:t>
            </a:r>
          </a:p>
          <a:p>
            <a:r>
              <a:rPr lang="en-US" dirty="0"/>
              <a:t>The ANSI standard data types are supported by all RDBMS vendors in different </a:t>
            </a:r>
            <a:r>
              <a:rPr lang="en-US" dirty="0" smtClean="0"/>
              <a:t>ways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basic data types are NUMBER, NUMERIC, INTEGER, CHAR, VARCHAR, </a:t>
            </a:r>
            <a:r>
              <a:rPr lang="en-US" dirty="0" smtClean="0"/>
              <a:t>and DATE</a:t>
            </a:r>
          </a:p>
          <a:p>
            <a:r>
              <a:rPr lang="en-US" dirty="0"/>
              <a:t>The SELECT statement is the main data retrieval command in </a:t>
            </a:r>
            <a:r>
              <a:rPr lang="en-US" dirty="0" smtClean="0"/>
              <a:t>SQL</a:t>
            </a:r>
          </a:p>
          <a:p>
            <a:r>
              <a:rPr lang="en-US" dirty="0"/>
              <a:t>The column list represents one or more column names separated by </a:t>
            </a:r>
            <a:r>
              <a:rPr lang="en-US" dirty="0" smtClean="0"/>
              <a:t>commas</a:t>
            </a:r>
          </a:p>
          <a:p>
            <a:r>
              <a:rPr lang="en-US" dirty="0"/>
              <a:t>Operations that join tables can be classified as inner joins and outer </a:t>
            </a:r>
            <a:r>
              <a:rPr lang="en-US" dirty="0" smtClean="0"/>
              <a:t>joins</a:t>
            </a:r>
          </a:p>
          <a:p>
            <a:r>
              <a:rPr lang="en-US" dirty="0"/>
              <a:t>A natural join returns all rows with matching values in the matching columns </a:t>
            </a:r>
            <a:r>
              <a:rPr lang="en-US" dirty="0" smtClean="0"/>
              <a:t>and eliminates </a:t>
            </a:r>
            <a:r>
              <a:rPr lang="en-US" dirty="0"/>
              <a:t>duplicate </a:t>
            </a:r>
            <a:r>
              <a:rPr lang="en-US" dirty="0" smtClean="0"/>
              <a:t>columns</a:t>
            </a:r>
          </a:p>
          <a:p>
            <a:r>
              <a:rPr lang="en-US" dirty="0"/>
              <a:t>Joins may use keywords such as USING and </a:t>
            </a:r>
            <a:r>
              <a:rPr lang="en-US" dirty="0" smtClean="0"/>
              <a:t>ON</a:t>
            </a:r>
          </a:p>
          <a:p>
            <a:r>
              <a:rPr lang="en-US" dirty="0"/>
              <a:t>The ORDER BY clause is used to sort the output of a SELECT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9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to SQL (2 of 4)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583442"/>
              </p:ext>
            </p:extLst>
          </p:nvPr>
        </p:nvGraphicFramePr>
        <p:xfrm>
          <a:off x="1334310" y="1066800"/>
          <a:ext cx="7027863" cy="514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2979278615"/>
                    </a:ext>
                  </a:extLst>
                </a:gridCol>
                <a:gridCol w="4876800">
                  <a:extLst>
                    <a:ext uri="{9D8B030D-6E8A-4147-A177-3AD203B41FA5}">
                      <a16:colId xmlns="" xmlns:a16="http://schemas.microsoft.com/office/drawing/2014/main" val="1683452332"/>
                    </a:ext>
                  </a:extLst>
                </a:gridCol>
                <a:gridCol w="779463">
                  <a:extLst>
                    <a:ext uri="{9D8B030D-6E8A-4147-A177-3AD203B41FA5}">
                      <a16:colId xmlns="" xmlns:a16="http://schemas.microsoft.com/office/drawing/2014/main" val="2700873944"/>
                    </a:ext>
                  </a:extLst>
                </a:gridCol>
              </a:tblGrid>
              <a:tr h="1977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Table 7.2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SQL Data Definition Commands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7956045"/>
                  </a:ext>
                </a:extLst>
              </a:tr>
              <a:tr h="24250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Command or Option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Covered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2474732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CREATE SCHEMA</a:t>
                      </a:r>
                    </a:p>
                    <a:p>
                      <a:r>
                        <a:rPr lang="en-US" sz="1100" b="1" dirty="0" smtClean="0"/>
                        <a:t>AUTHORIZATION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Creates a database schema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Chapter 8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2738191"/>
                  </a:ext>
                </a:extLst>
              </a:tr>
              <a:tr h="286763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CREATE TABLE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Creates a new table in the user’s database schema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Chapter 8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7000438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NOT NULL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Ensures that a column will not have null values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Chapter 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5919122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UNIQUE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Ensures that a column will not have duplicate values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Chapter 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6878397"/>
                  </a:ext>
                </a:extLst>
              </a:tr>
              <a:tr h="22882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PRIMARY KEY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Defines a primary key for a table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Chapter 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510657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FOREIGN KEY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Defines a foreign key for a table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Chapter 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7476867"/>
                  </a:ext>
                </a:extLst>
              </a:tr>
              <a:tr h="18973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DEFAULT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Defines a default value for a column (when no value is given)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Chapter 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6155603"/>
                  </a:ext>
                </a:extLst>
              </a:tr>
              <a:tr h="2354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CHECK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Validates data in an attribute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Chapter 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6012201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CREATE INDEX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Creates an index for a table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Chapter 8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4159034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CREATE VIEW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Creates a dynamic subset of rows and columns from one or more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tables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Chapter 8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120997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ALTER TABLE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Modifies a table’s definition (adds, modifies, or deletes attributes or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constraints)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Chapter 8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2698644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CREATE TABLE AS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Creates a new table based on a query in the user’s database schema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Chapter 8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0122900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DROP TABLE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Permanently deletes a table (and its data)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Chapter 8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9295837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DROP INDEX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Permanently deletes an index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Chapter 8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6363499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DROP VIEW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Permanently deletes a view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Chapter 8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061166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 of 2)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139595"/>
          </a:xfrm>
        </p:spPr>
        <p:txBody>
          <a:bodyPr/>
          <a:lstStyle/>
          <a:p>
            <a:r>
              <a:rPr lang="en-US" dirty="0"/>
              <a:t>The WHERE clause can be used with the SELECT, UPDATE, and DELETE </a:t>
            </a:r>
            <a:r>
              <a:rPr lang="en-US" dirty="0" smtClean="0"/>
              <a:t>statements to </a:t>
            </a:r>
            <a:r>
              <a:rPr lang="en-US" dirty="0"/>
              <a:t>restrict the rows affected by the DDL </a:t>
            </a:r>
            <a:r>
              <a:rPr lang="en-US" dirty="0" smtClean="0"/>
              <a:t>command</a:t>
            </a:r>
          </a:p>
          <a:p>
            <a:r>
              <a:rPr lang="en-US" dirty="0"/>
              <a:t>Aggregate functions (COUNT, MIN, MAX, and AVG) are special functions that </a:t>
            </a:r>
            <a:r>
              <a:rPr lang="en-US" dirty="0" smtClean="0"/>
              <a:t>perform arithmetic </a:t>
            </a:r>
            <a:r>
              <a:rPr lang="en-US" dirty="0"/>
              <a:t>computations over a set of </a:t>
            </a:r>
            <a:r>
              <a:rPr lang="en-US" dirty="0" smtClean="0"/>
              <a:t>rows</a:t>
            </a:r>
          </a:p>
          <a:p>
            <a:r>
              <a:rPr lang="en-US" dirty="0"/>
              <a:t>Subqueries and correlated queries are used when it is necessary to process data </a:t>
            </a:r>
            <a:r>
              <a:rPr lang="en-US" dirty="0" smtClean="0"/>
              <a:t>based on </a:t>
            </a:r>
            <a:r>
              <a:rPr lang="en-US" dirty="0"/>
              <a:t>other processed </a:t>
            </a:r>
            <a:r>
              <a:rPr lang="en-US" dirty="0" smtClean="0"/>
              <a:t>data</a:t>
            </a:r>
          </a:p>
          <a:p>
            <a:r>
              <a:rPr lang="en-US" dirty="0"/>
              <a:t>Most subqueries are executed in a serial </a:t>
            </a:r>
            <a:r>
              <a:rPr lang="en-US" dirty="0" smtClean="0"/>
              <a:t>fashion</a:t>
            </a:r>
          </a:p>
          <a:p>
            <a:r>
              <a:rPr lang="en-US" dirty="0"/>
              <a:t>SQL functions are used to extract or transform </a:t>
            </a:r>
            <a:r>
              <a:rPr lang="en-US" dirty="0" smtClean="0"/>
              <a:t>data</a:t>
            </a:r>
          </a:p>
          <a:p>
            <a:r>
              <a:rPr lang="en-US" dirty="0"/>
              <a:t>SQL provides relational set operators to combine the output of two queries to </a:t>
            </a:r>
            <a:r>
              <a:rPr lang="en-US" dirty="0" smtClean="0"/>
              <a:t>generate a </a:t>
            </a:r>
            <a:r>
              <a:rPr lang="en-US" dirty="0"/>
              <a:t>new </a:t>
            </a:r>
            <a:r>
              <a:rPr lang="en-US" dirty="0" smtClean="0"/>
              <a:t>relation</a:t>
            </a:r>
          </a:p>
          <a:p>
            <a:r>
              <a:rPr lang="en-US" dirty="0"/>
              <a:t>Crafting effective and efficient SQL queries requires a great deal of skill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to SQL (3 of 4)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057360"/>
              </p:ext>
            </p:extLst>
          </p:nvPr>
        </p:nvGraphicFramePr>
        <p:xfrm>
          <a:off x="365125" y="1538288"/>
          <a:ext cx="8415339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113">
                  <a:extLst>
                    <a:ext uri="{9D8B030D-6E8A-4147-A177-3AD203B41FA5}">
                      <a16:colId xmlns="" xmlns:a16="http://schemas.microsoft.com/office/drawing/2014/main" val="3453752491"/>
                    </a:ext>
                  </a:extLst>
                </a:gridCol>
                <a:gridCol w="4213226">
                  <a:extLst>
                    <a:ext uri="{9D8B030D-6E8A-4147-A177-3AD203B41FA5}">
                      <a16:colId xmlns="" xmlns:a16="http://schemas.microsoft.com/office/drawing/2014/main" val="1319174470"/>
                    </a:ext>
                  </a:extLst>
                </a:gridCol>
                <a:gridCol w="1397000">
                  <a:extLst>
                    <a:ext uri="{9D8B030D-6E8A-4147-A177-3AD203B41FA5}">
                      <a16:colId xmlns="" xmlns:a16="http://schemas.microsoft.com/office/drawing/2014/main" val="3476566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 7.3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 SQL Commands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993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Command or Option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Covered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444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Transaction Control</a:t>
                      </a:r>
                    </a:p>
                    <a:p>
                      <a:r>
                        <a:rPr lang="en-US" b="1" dirty="0" smtClean="0"/>
                        <a:t>Language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345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Permanently saves data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964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ROLLBACK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Restores data to its original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784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 Control Language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12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Gives a user permission to take a system action or access a data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256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REVOKE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a previously granted permission from a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097189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SQL (4 of 4)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730252"/>
          </a:xfrm>
        </p:spPr>
        <p:txBody>
          <a:bodyPr/>
          <a:lstStyle/>
          <a:p>
            <a:r>
              <a:rPr lang="en-US" dirty="0" smtClean="0"/>
              <a:t>Data type: specification about the kinds of data that can be stored in an attribute</a:t>
            </a:r>
          </a:p>
          <a:p>
            <a:pPr lvl="1"/>
            <a:r>
              <a:rPr lang="en-US" dirty="0" smtClean="0"/>
              <a:t>Influence </a:t>
            </a:r>
            <a:r>
              <a:rPr lang="en-US" dirty="0"/>
              <a:t>queries that retrieve </a:t>
            </a:r>
            <a:r>
              <a:rPr lang="en-US" dirty="0" smtClean="0"/>
              <a:t>data</a:t>
            </a:r>
          </a:p>
          <a:p>
            <a:r>
              <a:rPr lang="en-US" dirty="0"/>
              <a:t>F</a:t>
            </a:r>
            <a:r>
              <a:rPr lang="en-US" dirty="0" smtClean="0"/>
              <a:t>undamental types </a:t>
            </a:r>
            <a:r>
              <a:rPr lang="en-US" dirty="0"/>
              <a:t>of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haracter data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umeric data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ate data</a:t>
            </a:r>
          </a:p>
          <a:p>
            <a:r>
              <a:rPr lang="en-US" dirty="0"/>
              <a:t>At the heart of SQL is the query</a:t>
            </a:r>
          </a:p>
          <a:p>
            <a:pPr lvl="1"/>
            <a:r>
              <a:rPr lang="en-US" dirty="0"/>
              <a:t>Covers both questions and actions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9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Database Model</a:t>
            </a:r>
          </a:p>
        </p:txBody>
      </p:sp>
      <p:pic>
        <p:nvPicPr>
          <p:cNvPr id="3" name="Picture 2" descr="Figure 7.1 depicts a simple database model composed of CUSTOMER, INVOICE, LINE, PRODUCT, and VENDOR tables. " title="Figure 7.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546314" cy="439956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SELECT Queries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908762"/>
          </a:xfrm>
        </p:spPr>
        <p:txBody>
          <a:bodyPr/>
          <a:lstStyle/>
          <a:p>
            <a:r>
              <a:rPr lang="en-US" dirty="0"/>
              <a:t>Each clause in a SELECT query performs a specific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SELECT: specifies </a:t>
            </a:r>
            <a:r>
              <a:rPr lang="en-US" dirty="0"/>
              <a:t>the attributes to be returned by the query</a:t>
            </a:r>
          </a:p>
          <a:p>
            <a:pPr lvl="1"/>
            <a:r>
              <a:rPr lang="en-US" dirty="0" smtClean="0"/>
              <a:t>FROM: specifies </a:t>
            </a:r>
            <a:r>
              <a:rPr lang="en-US" dirty="0"/>
              <a:t>the table(s) from which the data will be retrieved</a:t>
            </a:r>
          </a:p>
          <a:p>
            <a:pPr lvl="1"/>
            <a:r>
              <a:rPr lang="en-US" dirty="0" smtClean="0"/>
              <a:t>WHERE: filters </a:t>
            </a:r>
            <a:r>
              <a:rPr lang="en-US" dirty="0"/>
              <a:t>the rows of data based on provided criteria</a:t>
            </a:r>
          </a:p>
          <a:p>
            <a:pPr lvl="1"/>
            <a:r>
              <a:rPr lang="en-US" dirty="0" smtClean="0"/>
              <a:t>GROUP BY: groups </a:t>
            </a:r>
            <a:r>
              <a:rPr lang="en-US" dirty="0"/>
              <a:t>the rows of data into collections based on sharing the same </a:t>
            </a:r>
            <a:r>
              <a:rPr lang="en-US" dirty="0" smtClean="0"/>
              <a:t>values in </a:t>
            </a:r>
            <a:r>
              <a:rPr lang="en-US" dirty="0"/>
              <a:t>one or more attributes</a:t>
            </a:r>
          </a:p>
          <a:p>
            <a:pPr lvl="1"/>
            <a:r>
              <a:rPr lang="en-US" dirty="0" smtClean="0"/>
              <a:t>HAVING: filters </a:t>
            </a:r>
            <a:r>
              <a:rPr lang="en-US" dirty="0"/>
              <a:t>the groups formed in the GROUP BY clause based on </a:t>
            </a:r>
            <a:r>
              <a:rPr lang="en-US" dirty="0" smtClean="0"/>
              <a:t>provided criteria</a:t>
            </a:r>
          </a:p>
          <a:p>
            <a:pPr lvl="1"/>
            <a:r>
              <a:rPr lang="en-US" dirty="0" smtClean="0"/>
              <a:t>ORDER BY: sorts </a:t>
            </a:r>
            <a:r>
              <a:rPr lang="en-US" dirty="0"/>
              <a:t>the final query result rows in ascending or descending </a:t>
            </a:r>
            <a:r>
              <a:rPr lang="en-US" dirty="0" smtClean="0"/>
              <a:t>order based </a:t>
            </a:r>
            <a:r>
              <a:rPr lang="en-US" dirty="0"/>
              <a:t>on the values of one or more </a:t>
            </a:r>
            <a:r>
              <a:rPr lang="en-US" dirty="0" smtClean="0"/>
              <a:t>attributes</a:t>
            </a:r>
          </a:p>
          <a:p>
            <a:r>
              <a:rPr lang="en-US" dirty="0"/>
              <a:t>SQL commands can be grouped together on a single </a:t>
            </a:r>
            <a:r>
              <a:rPr lang="en-US" dirty="0" smtClean="0"/>
              <a:t>line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omplex command sequences </a:t>
            </a:r>
            <a:r>
              <a:rPr lang="en-US" dirty="0"/>
              <a:t>are best shown on separate lines, with space between the SQL </a:t>
            </a:r>
            <a:r>
              <a:rPr lang="en-US" dirty="0" smtClean="0"/>
              <a:t>command and </a:t>
            </a:r>
            <a:r>
              <a:rPr lang="en-US" dirty="0"/>
              <a:t>the command’s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2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</a:t>
            </a:r>
            <a:r>
              <a:rPr lang="en-US" dirty="0" smtClean="0"/>
              <a:t>Options (1 of 7)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615110"/>
          </a:xfrm>
        </p:spPr>
        <p:txBody>
          <a:bodyPr/>
          <a:lstStyle/>
          <a:p>
            <a:r>
              <a:rPr lang="en-US" dirty="0"/>
              <a:t>The SELECT query specifies the columns to be retrieved as a column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Syntax: 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smtClean="0"/>
              <a:t>SELECT 	</a:t>
            </a:r>
            <a:r>
              <a:rPr lang="en-US" i="1" dirty="0" smtClean="0"/>
              <a:t>columnlist</a:t>
            </a:r>
            <a:endParaRPr lang="en-US" i="1" dirty="0"/>
          </a:p>
          <a:p>
            <a:pPr marL="228600" lvl="1" indent="0">
              <a:buNone/>
            </a:pPr>
            <a:r>
              <a:rPr lang="en-US" dirty="0" smtClean="0"/>
              <a:t>	FROM 	</a:t>
            </a:r>
            <a:r>
              <a:rPr lang="en-US" i="1" dirty="0" smtClean="0"/>
              <a:t>tablelist</a:t>
            </a:r>
            <a:r>
              <a:rPr lang="en-US" i="1" dirty="0"/>
              <a:t>;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columnlist represents one or more attributes, separated by </a:t>
            </a:r>
            <a:r>
              <a:rPr lang="en-US" dirty="0" smtClean="0"/>
              <a:t>commas</a:t>
            </a:r>
          </a:p>
          <a:p>
            <a:pPr lvl="1"/>
            <a:r>
              <a:rPr lang="en-US" dirty="0"/>
              <a:t>A wildcard character is a symbol that can be used as a general substitute for </a:t>
            </a:r>
            <a:r>
              <a:rPr lang="en-US" dirty="0" smtClean="0"/>
              <a:t>other characters </a:t>
            </a:r>
            <a:r>
              <a:rPr lang="en-US" dirty="0"/>
              <a:t>or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Using column aliases</a:t>
            </a:r>
          </a:p>
          <a:p>
            <a:pPr lvl="1"/>
            <a:r>
              <a:rPr lang="en-US" dirty="0" smtClean="0"/>
              <a:t>Alternative </a:t>
            </a:r>
            <a:r>
              <a:rPr lang="en-US" dirty="0"/>
              <a:t>name for </a:t>
            </a:r>
            <a:r>
              <a:rPr lang="en-US" dirty="0" smtClean="0"/>
              <a:t>a column </a:t>
            </a:r>
            <a:r>
              <a:rPr lang="en-US" dirty="0"/>
              <a:t>or table in a </a:t>
            </a:r>
            <a:r>
              <a:rPr lang="en-US" dirty="0" smtClean="0"/>
              <a:t>SQL statement</a:t>
            </a:r>
          </a:p>
          <a:p>
            <a:r>
              <a:rPr lang="en-US" dirty="0"/>
              <a:t>Using </a:t>
            </a:r>
            <a:r>
              <a:rPr lang="en-US" dirty="0" smtClean="0"/>
              <a:t>computed columns</a:t>
            </a:r>
          </a:p>
          <a:p>
            <a:pPr lvl="1"/>
            <a:r>
              <a:rPr lang="en-US" dirty="0" smtClean="0"/>
              <a:t>Computed </a:t>
            </a:r>
            <a:r>
              <a:rPr lang="en-US" dirty="0"/>
              <a:t>column (also called a calculated column) represents a derived </a:t>
            </a:r>
            <a:r>
              <a:rPr lang="en-US" dirty="0" smtClean="0"/>
              <a:t>attribute</a:t>
            </a:r>
          </a:p>
          <a:p>
            <a:r>
              <a:rPr lang="en-US" dirty="0" smtClean="0"/>
              <a:t>Arithmetic operators: the rule of precedence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ules that establish </a:t>
            </a:r>
            <a:r>
              <a:rPr lang="en-US" dirty="0"/>
              <a:t>the order in which computations are </a:t>
            </a:r>
            <a:r>
              <a:rPr lang="en-US" dirty="0" smtClean="0"/>
              <a:t>completed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35166"/>
      </p:ext>
    </p:extLst>
  </p:cSld>
  <p:clrMapOvr>
    <a:masterClrMapping/>
  </p:clrMapOvr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4128</Words>
  <Application>Microsoft Office PowerPoint</Application>
  <PresentationFormat>On-screen Show (4:3)</PresentationFormat>
  <Paragraphs>447</Paragraphs>
  <Slides>40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Word 2016 Med Module  1_PPT_2019</vt:lpstr>
      <vt:lpstr>PowerPoint Presentation</vt:lpstr>
      <vt:lpstr>Learning Objectives</vt:lpstr>
      <vt:lpstr>Introduction to SQL (1 of 4)</vt:lpstr>
      <vt:lpstr>Introduction to SQL (2 of 4)</vt:lpstr>
      <vt:lpstr>Introduction to SQL (3 of 4)</vt:lpstr>
      <vt:lpstr>Introduction to SQL (4 of 4)</vt:lpstr>
      <vt:lpstr>The Database Model</vt:lpstr>
      <vt:lpstr>Basic SELECT Queries</vt:lpstr>
      <vt:lpstr>SELECT Statement Options (1 of 7)</vt:lpstr>
      <vt:lpstr>SELECT Statement Options (2 of 7)</vt:lpstr>
      <vt:lpstr>SELECT Statement Options (3 of 7)</vt:lpstr>
      <vt:lpstr>SELECT Statement Options (4 of 7)</vt:lpstr>
      <vt:lpstr>SELECT Statement Options (5 of 7)</vt:lpstr>
      <vt:lpstr>SELECT Statement Options (6 of 7)</vt:lpstr>
      <vt:lpstr>SELECT Statement Options (7 of 7)</vt:lpstr>
      <vt:lpstr>FROM Clause Options (1 of 6)</vt:lpstr>
      <vt:lpstr>FROM Clause Options (2 of 6)</vt:lpstr>
      <vt:lpstr>FROM Clause Options (3 of 6)</vt:lpstr>
      <vt:lpstr>FROM Clause Options (4 of 6)</vt:lpstr>
      <vt:lpstr>FROM Clause Options (5 of 6)</vt:lpstr>
      <vt:lpstr>FROM Clause Options (6 of 6)</vt:lpstr>
      <vt:lpstr>ORDER BY Clause Options (1 of 2)</vt:lpstr>
      <vt:lpstr>ORDER BY Clause Options (2 of 2)</vt:lpstr>
      <vt:lpstr>WHERE Clause Options (1 of 4)</vt:lpstr>
      <vt:lpstr>WHERE Clause Options (2 of 4)</vt:lpstr>
      <vt:lpstr>WHERE Clause Options (3 of 4)</vt:lpstr>
      <vt:lpstr>WHERE Clause Options (4 of 4)</vt:lpstr>
      <vt:lpstr>Aggregate Processing (1 of 3)</vt:lpstr>
      <vt:lpstr>Aggregate Processing (2 of 3)</vt:lpstr>
      <vt:lpstr>Aggregate Processing (3 of 3)</vt:lpstr>
      <vt:lpstr>Subqueries (1 of 3)</vt:lpstr>
      <vt:lpstr>Subqueries (2 of 3)</vt:lpstr>
      <vt:lpstr>Subqueries (3 of 3)</vt:lpstr>
      <vt:lpstr>SQL Functions</vt:lpstr>
      <vt:lpstr>Relational Set Operators (1 of 2)</vt:lpstr>
      <vt:lpstr>Relational Set Operators (2 of 2)</vt:lpstr>
      <vt:lpstr>Crafting SELECT Queries (1 of 2)</vt:lpstr>
      <vt:lpstr>Crafting SELECT Queries (2 of 2)</vt:lpstr>
      <vt:lpstr>Summary (1 of 2)</vt:lpstr>
      <vt:lpstr>Summary (2 of 2)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2017-09-22T22:11:36Z</dcterms:created>
  <dcterms:modified xsi:type="dcterms:W3CDTF">2017-09-27T17:07:31Z</dcterms:modified>
</cp:coreProperties>
</file>