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34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93" r:id="rId4"/>
    <p:sldId id="299" r:id="rId5"/>
    <p:sldId id="300" r:id="rId6"/>
    <p:sldId id="294" r:id="rId7"/>
    <p:sldId id="301" r:id="rId8"/>
    <p:sldId id="295" r:id="rId9"/>
    <p:sldId id="296" r:id="rId10"/>
    <p:sldId id="302" r:id="rId11"/>
    <p:sldId id="297" r:id="rId12"/>
    <p:sldId id="298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90" r:id="rId29"/>
    <p:sldId id="291" r:id="rId30"/>
    <p:sldId id="292" r:id="rId31"/>
    <p:sldId id="303" r:id="rId32"/>
    <p:sldId id="304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0066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1" autoAdjust="0"/>
    <p:restoredTop sz="94025" autoAdjust="0"/>
  </p:normalViewPr>
  <p:slideViewPr>
    <p:cSldViewPr>
      <p:cViewPr varScale="1">
        <p:scale>
          <a:sx n="62" d="100"/>
          <a:sy n="62" d="100"/>
        </p:scale>
        <p:origin x="3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79E03-33E9-4549-885E-39F69BE2CC5F}" type="datetimeFigureOut">
              <a:rPr lang="en-US" smtClean="0">
                <a:latin typeface="Calibri" panose="020F0502020204030204" pitchFamily="34" charset="0"/>
              </a:rPr>
              <a:pPr/>
              <a:t>9/25/2017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0E37A-D47B-4F29-9202-9E0D80B86B19}" type="slidenum">
              <a:rPr lang="en-US" smtClean="0">
                <a:latin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cs typeface="Arial" charset="0"/>
              </a:defRPr>
            </a:lvl1pPr>
          </a:lstStyle>
          <a:p>
            <a:pPr>
              <a:defRPr/>
            </a:pPr>
            <a:fld id="{C821204B-90A8-41BF-8B0A-2B482CDB8F38}" type="datetimeFigureOut">
              <a:rPr lang="en-US" smtClean="0"/>
              <a:pPr>
                <a:defRPr/>
              </a:pPr>
              <a:t>9/25/2017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35C5AD8-AA27-4774-AB7F-3C4A8E1B803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81645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2"/>
            <a:ext cx="8713465" cy="6526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723470"/>
            <a:ext cx="7747000" cy="366254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391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82340" y="223521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627124" y="481306"/>
            <a:ext cx="10034016" cy="991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2287" y="4885107"/>
            <a:ext cx="2080291" cy="1926128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21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74492" y="5121743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72" y="6393021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31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9373" y="5831841"/>
            <a:ext cx="672857" cy="74588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71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6415637"/>
            <a:ext cx="1151034" cy="35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33574"/>
            <a:ext cx="6172200" cy="366254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2"/>
            <a:ext cx="6172200" cy="263149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 descr="Rules_Single_A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597686" y="6487631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11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649" y="2604922"/>
            <a:ext cx="1101550" cy="12210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542" y="4804755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6" y="6578467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24" y="6363035"/>
            <a:ext cx="1400289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516444"/>
            <a:ext cx="8026400" cy="2877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8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68" y="222265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597686" y="6487631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6" y="6578467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81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10493"/>
            <a:ext cx="8026400" cy="2877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8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68" y="222265"/>
            <a:ext cx="628992" cy="697255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597686" y="6487631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6" y="6578467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488" y="6305980"/>
            <a:ext cx="1403024" cy="43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4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8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04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4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89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79787"/>
            <a:ext cx="8382000" cy="418576"/>
          </a:xfrm>
        </p:spPr>
        <p:txBody>
          <a:bodyPr/>
          <a:lstStyle>
            <a:lvl1pPr>
              <a:defRPr sz="3200" b="0" i="0" cap="none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1828800"/>
            <a:ext cx="4041648" cy="1526508"/>
          </a:xfrm>
        </p:spPr>
        <p:txBody>
          <a:bodyPr/>
          <a:lstStyle>
            <a:lvl1pPr>
              <a:defRPr sz="2400"/>
            </a:lvl1pPr>
            <a:lvl2pPr>
              <a:defRPr sz="1867"/>
            </a:lvl2pPr>
            <a:lvl3pPr>
              <a:defRPr sz="1680"/>
            </a:lvl3pPr>
            <a:lvl4pPr>
              <a:defRPr sz="1493"/>
            </a:lvl4pPr>
            <a:lvl5pPr>
              <a:defRPr sz="1493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12" y="1828800"/>
            <a:ext cx="4041775" cy="1526508"/>
          </a:xfrm>
        </p:spPr>
        <p:txBody>
          <a:bodyPr/>
          <a:lstStyle>
            <a:lvl1pPr>
              <a:defRPr sz="2400"/>
            </a:lvl1pPr>
            <a:lvl2pPr>
              <a:defRPr sz="1867"/>
            </a:lvl2pPr>
            <a:lvl3pPr>
              <a:defRPr sz="1680"/>
            </a:lvl3pPr>
            <a:lvl4pPr>
              <a:defRPr sz="1493"/>
            </a:lvl4pPr>
            <a:lvl5pPr>
              <a:defRPr sz="1493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7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6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8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06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91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6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8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06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91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9"/>
            <a:ext cx="8415338" cy="1411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82578" y="6513744"/>
            <a:ext cx="306494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5019"/>
            <a:ext cx="8415338" cy="28777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30" y="6611009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7941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Chapter 8</a:t>
            </a:r>
          </a:p>
          <a:p>
            <a:r>
              <a:rPr lang="en-US" altLang="en-US" dirty="0" smtClean="0"/>
              <a:t>Advanced 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 </a:t>
            </a:r>
            <a:r>
              <a:rPr lang="en-US" dirty="0" smtClean="0"/>
              <a:t>Structures (3 of 3)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439129"/>
          </a:xfrm>
        </p:spPr>
        <p:txBody>
          <a:bodyPr/>
          <a:lstStyle/>
          <a:p>
            <a:r>
              <a:rPr lang="en-US" dirty="0" smtClean="0"/>
              <a:t>Dropping a column </a:t>
            </a:r>
          </a:p>
          <a:p>
            <a:pPr lvl="1"/>
            <a:r>
              <a:rPr lang="en-US" dirty="0" smtClean="0"/>
              <a:t>Syntax: </a:t>
            </a:r>
          </a:p>
          <a:p>
            <a:pPr marL="228600" lvl="1" indent="0">
              <a:buNone/>
            </a:pPr>
            <a:r>
              <a:rPr lang="en-US" dirty="0"/>
              <a:t>	</a:t>
            </a:r>
            <a:r>
              <a:rPr lang="en-US" dirty="0" smtClean="0"/>
              <a:t>	ALTER </a:t>
            </a:r>
            <a:r>
              <a:rPr lang="en-US" dirty="0"/>
              <a:t>TABLE VENDOR</a:t>
            </a:r>
          </a:p>
          <a:p>
            <a:pPr marL="228600" lvl="1" indent="0">
              <a:buNone/>
            </a:pPr>
            <a:r>
              <a:rPr lang="en-US" dirty="0" smtClean="0"/>
              <a:t>		    DROP </a:t>
            </a:r>
            <a:r>
              <a:rPr lang="en-US" dirty="0"/>
              <a:t>COLUMN V_ORDER;</a:t>
            </a:r>
            <a:endParaRPr lang="en-US" dirty="0" smtClean="0"/>
          </a:p>
          <a:p>
            <a:r>
              <a:rPr lang="en-US" dirty="0" smtClean="0"/>
              <a:t>Deleting a table from the database</a:t>
            </a:r>
          </a:p>
          <a:p>
            <a:pPr lvl="1"/>
            <a:r>
              <a:rPr lang="en-US" dirty="0" smtClean="0"/>
              <a:t>Syntax:</a:t>
            </a:r>
          </a:p>
          <a:p>
            <a:pPr marL="228600" lvl="1" indent="0">
              <a:buNone/>
            </a:pPr>
            <a:r>
              <a:rPr lang="en-US" dirty="0" smtClean="0"/>
              <a:t>		DROP </a:t>
            </a:r>
            <a:r>
              <a:rPr lang="en-US" dirty="0"/>
              <a:t>TABLE PART;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3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 Commands (1 of 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5173724"/>
          </a:xfrm>
        </p:spPr>
        <p:txBody>
          <a:bodyPr/>
          <a:lstStyle/>
          <a:p>
            <a:r>
              <a:rPr lang="en-US" dirty="0" smtClean="0"/>
              <a:t>Adding table rows</a:t>
            </a:r>
          </a:p>
          <a:p>
            <a:pPr lvl="1"/>
            <a:r>
              <a:rPr lang="en-US" dirty="0" smtClean="0"/>
              <a:t>INSERT command syntax:</a:t>
            </a:r>
          </a:p>
          <a:p>
            <a:pPr marL="228600" lvl="1" indent="0">
              <a:buNone/>
            </a:pPr>
            <a:r>
              <a:rPr lang="en-US" dirty="0" smtClean="0"/>
              <a:t>		INSERT INTO </a:t>
            </a:r>
            <a:r>
              <a:rPr lang="en-US" i="1" dirty="0" smtClean="0"/>
              <a:t>tablename</a:t>
            </a:r>
            <a:r>
              <a:rPr lang="en-US" dirty="0" smtClean="0"/>
              <a:t> VALUES (</a:t>
            </a:r>
            <a:r>
              <a:rPr lang="en-US" i="1" dirty="0" smtClean="0"/>
              <a:t>value1, value2, …, valuen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Inserting rows with null attributes: use NULL entry </a:t>
            </a:r>
          </a:p>
          <a:p>
            <a:pPr lvl="1"/>
            <a:r>
              <a:rPr lang="en-US" dirty="0" smtClean="0"/>
              <a:t>Inserting rows with optional attributes: indicate attributes that have required values</a:t>
            </a:r>
          </a:p>
          <a:p>
            <a:r>
              <a:rPr lang="en-US" dirty="0" smtClean="0"/>
              <a:t>Inserting table rows with a SELECT subquery</a:t>
            </a:r>
          </a:p>
          <a:p>
            <a:pPr lvl="1"/>
            <a:r>
              <a:rPr lang="en-US" dirty="0" smtClean="0"/>
              <a:t>Add multiple rows to a table, using another table as the source, at the same time</a:t>
            </a:r>
          </a:p>
          <a:p>
            <a:pPr lvl="1"/>
            <a:r>
              <a:rPr lang="en-US" dirty="0" smtClean="0"/>
              <a:t>SELECT syntax: </a:t>
            </a:r>
          </a:p>
          <a:p>
            <a:pPr marL="228600" lvl="1" indent="0">
              <a:buNone/>
            </a:pPr>
            <a:r>
              <a:rPr lang="en-US" dirty="0" smtClean="0"/>
              <a:t>		INSERT INTO 	</a:t>
            </a:r>
            <a:r>
              <a:rPr lang="en-US" i="1" dirty="0" smtClean="0"/>
              <a:t>target_tablename</a:t>
            </a:r>
            <a:r>
              <a:rPr lang="en-US" dirty="0" smtClean="0"/>
              <a:t>[(</a:t>
            </a:r>
            <a:r>
              <a:rPr lang="en-US" i="1" dirty="0" smtClean="0"/>
              <a:t>target_columnlist</a:t>
            </a:r>
            <a:r>
              <a:rPr lang="en-US" dirty="0" smtClean="0"/>
              <a:t>)]</a:t>
            </a:r>
          </a:p>
          <a:p>
            <a:pPr marL="228600" lvl="1" indent="0">
              <a:buNone/>
            </a:pPr>
            <a:r>
              <a:rPr lang="en-US" dirty="0" smtClean="0"/>
              <a:t>		SELECT 		</a:t>
            </a:r>
            <a:r>
              <a:rPr lang="en-US" i="1" dirty="0" smtClean="0"/>
              <a:t>source_columnlist</a:t>
            </a:r>
          </a:p>
          <a:p>
            <a:pPr marL="228600" lvl="1" indent="0">
              <a:buNone/>
            </a:pPr>
            <a:r>
              <a:rPr lang="en-US" dirty="0" smtClean="0"/>
              <a:t>		FROM 		</a:t>
            </a:r>
            <a:r>
              <a:rPr lang="en-US" i="1" dirty="0" smtClean="0"/>
              <a:t>source_tablename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Saving table changes</a:t>
            </a:r>
          </a:p>
          <a:p>
            <a:pPr lvl="1"/>
            <a:r>
              <a:rPr lang="en-US" dirty="0" smtClean="0"/>
              <a:t>COMMIT command syntax: </a:t>
            </a:r>
          </a:p>
          <a:p>
            <a:pPr marL="228600" lvl="1" indent="0">
              <a:buNone/>
            </a:pPr>
            <a:r>
              <a:rPr lang="en-US" dirty="0"/>
              <a:t>		COMMIT [WORK]</a:t>
            </a:r>
            <a:endParaRPr lang="en-US" dirty="0" smtClean="0"/>
          </a:p>
          <a:p>
            <a:pPr lvl="4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</a:t>
            </a:r>
            <a:r>
              <a:rPr lang="en-US" dirty="0" smtClean="0"/>
              <a:t>Commands (2 of 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849020"/>
          </a:xfrm>
        </p:spPr>
        <p:txBody>
          <a:bodyPr/>
          <a:lstStyle/>
          <a:p>
            <a:r>
              <a:rPr lang="en-US" dirty="0" smtClean="0"/>
              <a:t>Updating table rows</a:t>
            </a:r>
          </a:p>
          <a:p>
            <a:pPr lvl="1"/>
            <a:r>
              <a:rPr lang="en-US" dirty="0"/>
              <a:t>UPDATE </a:t>
            </a:r>
            <a:r>
              <a:rPr lang="en-US" dirty="0" smtClean="0"/>
              <a:t>command is used to </a:t>
            </a:r>
            <a:r>
              <a:rPr lang="en-US" dirty="0"/>
              <a:t>modify data in a </a:t>
            </a:r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UPDATE syntax:</a:t>
            </a:r>
          </a:p>
          <a:p>
            <a:pPr marL="228600" lvl="1" indent="0">
              <a:buNone/>
            </a:pPr>
            <a:r>
              <a:rPr lang="en-US" dirty="0"/>
              <a:t>	</a:t>
            </a:r>
            <a:r>
              <a:rPr lang="en-US" dirty="0" smtClean="0"/>
              <a:t>	UPDATE 		</a:t>
            </a:r>
            <a:r>
              <a:rPr lang="en-US" i="1" dirty="0" smtClean="0"/>
              <a:t>tablename</a:t>
            </a:r>
            <a:endParaRPr lang="en-US" i="1" dirty="0"/>
          </a:p>
          <a:p>
            <a:pPr marL="228600" lvl="1" indent="0">
              <a:buNone/>
            </a:pPr>
            <a:r>
              <a:rPr lang="en-US" dirty="0" smtClean="0"/>
              <a:t>		SET		</a:t>
            </a:r>
            <a:r>
              <a:rPr lang="en-US" i="1" dirty="0" smtClean="0"/>
              <a:t>columnname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i="1" dirty="0"/>
              <a:t>expression</a:t>
            </a:r>
            <a:r>
              <a:rPr lang="en-US" dirty="0"/>
              <a:t> [,</a:t>
            </a:r>
            <a:r>
              <a:rPr lang="en-US" i="1" dirty="0"/>
              <a:t> columnname </a:t>
            </a:r>
            <a:r>
              <a:rPr lang="en-US" dirty="0"/>
              <a:t>= </a:t>
            </a:r>
            <a:r>
              <a:rPr lang="en-US" dirty="0" smtClean="0"/>
              <a:t>					</a:t>
            </a:r>
            <a:r>
              <a:rPr lang="en-US" i="1" dirty="0" smtClean="0"/>
              <a:t>expression</a:t>
            </a:r>
            <a:r>
              <a:rPr lang="en-US" dirty="0"/>
              <a:t>]</a:t>
            </a:r>
          </a:p>
          <a:p>
            <a:pPr marL="228600" lvl="1" indent="0">
              <a:buNone/>
            </a:pPr>
            <a:r>
              <a:rPr lang="en-US" dirty="0" smtClean="0"/>
              <a:t>		[</a:t>
            </a:r>
            <a:r>
              <a:rPr lang="en-US" dirty="0"/>
              <a:t>WHERE </a:t>
            </a:r>
            <a:r>
              <a:rPr lang="en-US" dirty="0" smtClean="0"/>
              <a:t>		</a:t>
            </a:r>
            <a:r>
              <a:rPr lang="en-US" i="1" dirty="0" smtClean="0"/>
              <a:t>conditionlist</a:t>
            </a:r>
            <a:r>
              <a:rPr lang="en-US" dirty="0" smtClean="0"/>
              <a:t> </a:t>
            </a:r>
            <a:r>
              <a:rPr lang="en-US" dirty="0"/>
              <a:t>];</a:t>
            </a:r>
            <a:endParaRPr lang="en-US" dirty="0" smtClean="0"/>
          </a:p>
          <a:p>
            <a:r>
              <a:rPr lang="en-US" dirty="0" smtClean="0"/>
              <a:t>Deleting table rows</a:t>
            </a:r>
          </a:p>
          <a:p>
            <a:pPr lvl="1"/>
            <a:r>
              <a:rPr lang="en-US" dirty="0" smtClean="0"/>
              <a:t>DELETE statement syntax:</a:t>
            </a:r>
          </a:p>
          <a:p>
            <a:pPr marL="228600" lvl="1" indent="0">
              <a:buNone/>
            </a:pPr>
            <a:r>
              <a:rPr lang="en-US" dirty="0" smtClean="0"/>
              <a:t>		DELETE </a:t>
            </a:r>
            <a:r>
              <a:rPr lang="en-US" dirty="0"/>
              <a:t>FROM </a:t>
            </a:r>
            <a:r>
              <a:rPr lang="en-US" dirty="0" smtClean="0"/>
              <a:t>	</a:t>
            </a:r>
            <a:r>
              <a:rPr lang="en-US" i="1" dirty="0" smtClean="0"/>
              <a:t>tablename</a:t>
            </a:r>
            <a:endParaRPr lang="en-US" i="1" dirty="0"/>
          </a:p>
          <a:p>
            <a:pPr marL="228600" lvl="1" indent="0">
              <a:buNone/>
            </a:pPr>
            <a:r>
              <a:rPr lang="en-US" dirty="0" smtClean="0"/>
              <a:t>		[</a:t>
            </a:r>
            <a:r>
              <a:rPr lang="en-US" dirty="0"/>
              <a:t>WHERE </a:t>
            </a:r>
            <a:r>
              <a:rPr lang="en-US" dirty="0" smtClean="0"/>
              <a:t>		</a:t>
            </a:r>
            <a:r>
              <a:rPr lang="en-US" i="1" dirty="0" smtClean="0"/>
              <a:t>conditionlist</a:t>
            </a:r>
            <a:r>
              <a:rPr lang="en-US" dirty="0" smtClean="0"/>
              <a:t> </a:t>
            </a:r>
            <a:r>
              <a:rPr lang="en-US" dirty="0"/>
              <a:t>];</a:t>
            </a:r>
            <a:endParaRPr lang="en-US" dirty="0" smtClean="0"/>
          </a:p>
          <a:p>
            <a:r>
              <a:rPr lang="en-US" dirty="0" smtClean="0"/>
              <a:t>Restoring table contents</a:t>
            </a:r>
          </a:p>
          <a:p>
            <a:pPr lvl="1"/>
            <a:r>
              <a:rPr lang="en-US" dirty="0" smtClean="0"/>
              <a:t>ROLLBACK command is used restore </a:t>
            </a:r>
            <a:r>
              <a:rPr lang="en-US" dirty="0"/>
              <a:t>the database to its previous </a:t>
            </a:r>
            <a:r>
              <a:rPr lang="en-US" dirty="0" smtClean="0"/>
              <a:t>condition</a:t>
            </a:r>
          </a:p>
          <a:p>
            <a:pPr marL="228600" lvl="1" indent="0">
              <a:buNone/>
            </a:pPr>
            <a:r>
              <a:rPr lang="en-US" dirty="0"/>
              <a:t>		ROLLBACK;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3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Virtual Tables: Creating a View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051331"/>
          </a:xfrm>
        </p:spPr>
        <p:txBody>
          <a:bodyPr/>
          <a:lstStyle/>
          <a:p>
            <a:r>
              <a:rPr lang="en-US" altLang="en-US" dirty="0" smtClean="0"/>
              <a:t>View: virtual table based on a SELECT query</a:t>
            </a:r>
          </a:p>
          <a:p>
            <a:pPr lvl="1"/>
            <a:r>
              <a:rPr lang="en-US" altLang="en-US" dirty="0" smtClean="0"/>
              <a:t>Base tables: tables on which the view is based</a:t>
            </a:r>
          </a:p>
          <a:p>
            <a:r>
              <a:rPr lang="en-US" altLang="en-US" dirty="0" smtClean="0"/>
              <a:t>CREATE VIEW statement: data definition command that stores the subquery specification in the data dictionary</a:t>
            </a:r>
          </a:p>
          <a:p>
            <a:pPr lvl="1"/>
            <a:r>
              <a:rPr lang="en-US" altLang="en-US" dirty="0" smtClean="0"/>
              <a:t>CREATE VIEW command syntax:</a:t>
            </a:r>
          </a:p>
          <a:p>
            <a:pPr marL="228600" lvl="1" indent="0">
              <a:buNone/>
            </a:pPr>
            <a:r>
              <a:rPr lang="en-US" altLang="en-US" dirty="0" smtClean="0"/>
              <a:t>		CREATE VIEW</a:t>
            </a:r>
            <a:r>
              <a:rPr lang="en-US" altLang="en-US" i="1" dirty="0" smtClean="0"/>
              <a:t> viewname </a:t>
            </a:r>
            <a:r>
              <a:rPr lang="en-US" altLang="en-US" dirty="0" smtClean="0"/>
              <a:t>AS SELECT </a:t>
            </a:r>
            <a:r>
              <a:rPr lang="en-US" altLang="en-US" i="1" dirty="0" smtClean="0"/>
              <a:t>query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Updatable Views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362185"/>
          </a:xfrm>
        </p:spPr>
        <p:txBody>
          <a:bodyPr/>
          <a:lstStyle/>
          <a:p>
            <a:r>
              <a:rPr lang="en-US" altLang="en-US" dirty="0" smtClean="0"/>
              <a:t>Used to update attributes </a:t>
            </a:r>
          </a:p>
          <a:p>
            <a:pPr lvl="1"/>
            <a:r>
              <a:rPr lang="en-US" altLang="en-US" dirty="0" smtClean="0"/>
              <a:t>Batch update routine: pools multiple transactions into a single batch to update a master table field in a single operation</a:t>
            </a:r>
          </a:p>
          <a:p>
            <a:r>
              <a:rPr lang="en-US" altLang="en-US" dirty="0" smtClean="0"/>
              <a:t>Updatable view restrictions</a:t>
            </a:r>
          </a:p>
          <a:p>
            <a:pPr lvl="1"/>
            <a:r>
              <a:rPr lang="en-US" altLang="en-US" dirty="0" smtClean="0"/>
              <a:t>GROUP BY expressions or aggregate functions cannot be used</a:t>
            </a:r>
          </a:p>
          <a:p>
            <a:pPr lvl="1"/>
            <a:r>
              <a:rPr lang="en-US" altLang="en-US" dirty="0" smtClean="0"/>
              <a:t>Set operators cannot be used</a:t>
            </a:r>
          </a:p>
          <a:p>
            <a:pPr lvl="1"/>
            <a:r>
              <a:rPr lang="en-US" altLang="en-US" dirty="0"/>
              <a:t>Most restrictions are based on the use of JOINs or group operators in views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Sequences (1 of 2)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992853"/>
          </a:xfrm>
        </p:spPr>
        <p:txBody>
          <a:bodyPr/>
          <a:lstStyle/>
          <a:p>
            <a:r>
              <a:rPr lang="en-US" altLang="en-US" dirty="0" smtClean="0"/>
              <a:t>Many similarities </a:t>
            </a:r>
            <a:r>
              <a:rPr lang="en-US" altLang="en-US" dirty="0"/>
              <a:t>in the use of sequences across these </a:t>
            </a:r>
            <a:r>
              <a:rPr lang="en-US" altLang="en-US" dirty="0" smtClean="0"/>
              <a:t>DBMSs</a:t>
            </a:r>
          </a:p>
          <a:p>
            <a:pPr lvl="1"/>
            <a:r>
              <a:rPr lang="en-US" altLang="en-US" dirty="0" smtClean="0"/>
              <a:t>Independent </a:t>
            </a:r>
            <a:r>
              <a:rPr lang="en-US" altLang="en-US" dirty="0"/>
              <a:t>object in the database</a:t>
            </a:r>
          </a:p>
          <a:p>
            <a:pPr lvl="1"/>
            <a:r>
              <a:rPr lang="en-US" altLang="en-US" dirty="0" smtClean="0"/>
              <a:t>Have a name and can be used anywhere a value expected</a:t>
            </a:r>
          </a:p>
          <a:p>
            <a:pPr lvl="1"/>
            <a:r>
              <a:rPr lang="en-US" altLang="en-US" dirty="0" smtClean="0"/>
              <a:t>Not tied to a table or column</a:t>
            </a:r>
          </a:p>
          <a:p>
            <a:pPr lvl="1"/>
            <a:r>
              <a:rPr lang="en-US" altLang="en-US" dirty="0" smtClean="0"/>
              <a:t>Generate a numeric value that can be assigned to any column in any table</a:t>
            </a:r>
          </a:p>
          <a:p>
            <a:pPr lvl="1"/>
            <a:r>
              <a:rPr lang="en-US" altLang="en-US" dirty="0" smtClean="0"/>
              <a:t>Table attribute with an assigned value can be edited and modified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Sequences (2 of 2)</a:t>
            </a:r>
          </a:p>
        </p:txBody>
      </p:sp>
      <p:pic>
        <p:nvPicPr>
          <p:cNvPr id="3" name="Picture 2" descr="Figure 8.10 illustrates the output of a user checking the Oracle sequences they created." title="Figure 8.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6400"/>
            <a:ext cx="8047670" cy="352871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Procedural SQL (1 of 3)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051331"/>
          </a:xfrm>
        </p:spPr>
        <p:txBody>
          <a:bodyPr/>
          <a:lstStyle/>
          <a:p>
            <a:r>
              <a:rPr lang="en-US" altLang="en-US" dirty="0" smtClean="0"/>
              <a:t>Performs a conditional or looping operation by isolating critical code and making all application programs call the shared code </a:t>
            </a:r>
          </a:p>
          <a:p>
            <a:pPr lvl="1"/>
            <a:r>
              <a:rPr lang="en-US" altLang="en-US" dirty="0"/>
              <a:t>B</a:t>
            </a:r>
            <a:r>
              <a:rPr lang="en-US" altLang="en-US" dirty="0" smtClean="0"/>
              <a:t>etter maintenance and logic control</a:t>
            </a:r>
          </a:p>
          <a:p>
            <a:r>
              <a:rPr lang="en-US" altLang="en-US" dirty="0" smtClean="0"/>
              <a:t>Persistent stored module (PSM): block of code </a:t>
            </a:r>
          </a:p>
          <a:p>
            <a:pPr lvl="1"/>
            <a:r>
              <a:rPr lang="en-US" altLang="en-US" dirty="0" smtClean="0"/>
              <a:t>Contains standard SQL statements and procedural extensions that is stored and executed at the DBMS server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Procedural SQL (2 of 3)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779222"/>
          </a:xfrm>
        </p:spPr>
        <p:txBody>
          <a:bodyPr/>
          <a:lstStyle/>
          <a:p>
            <a:r>
              <a:rPr lang="en-US" altLang="en-US" dirty="0" smtClean="0"/>
              <a:t>Procedural Language SQL (PL/SQL)</a:t>
            </a:r>
          </a:p>
          <a:p>
            <a:pPr lvl="1"/>
            <a:r>
              <a:rPr lang="en-US" altLang="en-US" dirty="0" smtClean="0"/>
              <a:t>Use and storage of procedural code and SQL statements within the database</a:t>
            </a:r>
          </a:p>
          <a:p>
            <a:pPr lvl="1"/>
            <a:r>
              <a:rPr lang="en-US" altLang="en-US" dirty="0" smtClean="0"/>
              <a:t>Merging of SQL and traditional programming constructs</a:t>
            </a:r>
          </a:p>
          <a:p>
            <a:r>
              <a:rPr lang="en-US" altLang="en-US" dirty="0" smtClean="0"/>
              <a:t>Procedural code is executed as a unit by DBMS when invoked by end user</a:t>
            </a:r>
          </a:p>
          <a:p>
            <a:pPr lvl="1"/>
            <a:r>
              <a:rPr lang="en-US" altLang="en-US" dirty="0" smtClean="0"/>
              <a:t>Anonymous PL/SQL blocks </a:t>
            </a:r>
          </a:p>
          <a:p>
            <a:pPr lvl="1"/>
            <a:r>
              <a:rPr lang="en-US" altLang="en-US" dirty="0"/>
              <a:t>T</a:t>
            </a:r>
            <a:r>
              <a:rPr lang="en-US" altLang="en-US" dirty="0" smtClean="0"/>
              <a:t>riggers</a:t>
            </a:r>
          </a:p>
          <a:p>
            <a:pPr lvl="1"/>
            <a:r>
              <a:rPr lang="en-US" altLang="en-US" dirty="0" smtClean="0"/>
              <a:t>Stored procedures </a:t>
            </a:r>
            <a:endParaRPr lang="en-US" altLang="en-US" dirty="0"/>
          </a:p>
          <a:p>
            <a:pPr lvl="1"/>
            <a:r>
              <a:rPr lang="en-US" altLang="en-US" dirty="0" smtClean="0"/>
              <a:t>PL/SQL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Procedural </a:t>
            </a:r>
            <a:r>
              <a:rPr lang="en-US" altLang="en-US" dirty="0" smtClean="0"/>
              <a:t>SQL (3 of 3)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237901"/>
              </p:ext>
            </p:extLst>
          </p:nvPr>
        </p:nvGraphicFramePr>
        <p:xfrm>
          <a:off x="457200" y="1539961"/>
          <a:ext cx="8169275" cy="424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5276">
                  <a:extLst>
                    <a:ext uri="{9D8B030D-6E8A-4147-A177-3AD203B41FA5}">
                      <a16:colId xmlns:a16="http://schemas.microsoft.com/office/drawing/2014/main" val="3388382361"/>
                    </a:ext>
                  </a:extLst>
                </a:gridCol>
                <a:gridCol w="5333999">
                  <a:extLst>
                    <a:ext uri="{9D8B030D-6E8A-4147-A177-3AD203B41FA5}">
                      <a16:colId xmlns:a16="http://schemas.microsoft.com/office/drawing/2014/main" val="3607059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Table 8.4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PL/SQL BASIC DATA TYPES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28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DATA TYPE 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 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78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Character values of a fixed length; for example:</a:t>
                      </a:r>
                    </a:p>
                    <a:p>
                      <a:r>
                        <a:rPr lang="en-US" sz="1400" dirty="0" smtClean="0"/>
                        <a:t>W_ZIP CHAR(5)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06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VARCHAR2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Variable-length character values; for example:</a:t>
                      </a:r>
                    </a:p>
                    <a:p>
                      <a:r>
                        <a:rPr lang="en-US" sz="1400" dirty="0" smtClean="0"/>
                        <a:t>W_FNAME VARCHAR2(15)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179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Numeric values; for example:</a:t>
                      </a:r>
                    </a:p>
                    <a:p>
                      <a:r>
                        <a:rPr lang="en-US" sz="1400" dirty="0" smtClean="0"/>
                        <a:t>W_PRICE NUMBER(6,2)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58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 values; for example:</a:t>
                      </a:r>
                    </a:p>
                    <a:p>
                      <a:r>
                        <a:rPr lang="en-US" sz="1400" dirty="0" smtClean="0"/>
                        <a:t>W_EMP_DOB DATE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43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Inherits the data type from a variable that you declared previously or from an attribute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of a database table; for example:</a:t>
                      </a:r>
                    </a:p>
                    <a:p>
                      <a:r>
                        <a:rPr lang="en-US" sz="1400" dirty="0" smtClean="0"/>
                        <a:t>W_PRICE PRODUCT.P_PRICE%TYPE</a:t>
                      </a:r>
                    </a:p>
                    <a:p>
                      <a:r>
                        <a:rPr lang="en-US" sz="1400" dirty="0" smtClean="0"/>
                        <a:t>Assigns W_PRICE the same data type as the P_PRICE column in the PRODUCT table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23524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Learning Objectives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305520"/>
          </a:xfrm>
        </p:spPr>
        <p:txBody>
          <a:bodyPr/>
          <a:lstStyle/>
          <a:p>
            <a:r>
              <a:rPr lang="en-US" altLang="en-US" dirty="0"/>
              <a:t>After completing this chapter, you will be able to:</a:t>
            </a:r>
          </a:p>
          <a:p>
            <a:pPr lvl="1"/>
            <a:r>
              <a:rPr lang="en-US" altLang="en-US" dirty="0" smtClean="0"/>
              <a:t>Use </a:t>
            </a:r>
            <a:r>
              <a:rPr lang="en-US" altLang="en-US" dirty="0"/>
              <a:t>SQL to create a table manually</a:t>
            </a:r>
          </a:p>
          <a:p>
            <a:pPr lvl="1"/>
            <a:r>
              <a:rPr lang="en-US" altLang="en-US" dirty="0" smtClean="0"/>
              <a:t>Use </a:t>
            </a:r>
            <a:r>
              <a:rPr lang="en-US" altLang="en-US" dirty="0"/>
              <a:t>SQL to create a copy of a table using a subquery</a:t>
            </a:r>
          </a:p>
          <a:p>
            <a:pPr lvl="1"/>
            <a:r>
              <a:rPr lang="en-US" altLang="en-US" dirty="0" smtClean="0"/>
              <a:t>Manipulate </a:t>
            </a:r>
            <a:r>
              <a:rPr lang="en-US" altLang="en-US" dirty="0"/>
              <a:t>the structure of existing tables to add, modify, and remove columns and constraints</a:t>
            </a:r>
          </a:p>
          <a:p>
            <a:pPr lvl="1"/>
            <a:r>
              <a:rPr lang="en-US" altLang="en-US" dirty="0" smtClean="0"/>
              <a:t>Use </a:t>
            </a:r>
            <a:r>
              <a:rPr lang="en-US" altLang="en-US" dirty="0"/>
              <a:t>SQL to do data manipulation (insert, update, and delete rows of data)</a:t>
            </a:r>
          </a:p>
          <a:p>
            <a:pPr lvl="1"/>
            <a:r>
              <a:rPr lang="en-US" altLang="en-US" dirty="0" smtClean="0"/>
              <a:t>Use </a:t>
            </a:r>
            <a:r>
              <a:rPr lang="en-US" altLang="en-US" dirty="0"/>
              <a:t>SQL to create database views, including updatable views</a:t>
            </a:r>
          </a:p>
          <a:p>
            <a:pPr lvl="1"/>
            <a:r>
              <a:rPr lang="en-US" altLang="en-US" dirty="0" smtClean="0"/>
              <a:t>Use </a:t>
            </a:r>
            <a:r>
              <a:rPr lang="en-US" altLang="en-US" dirty="0"/>
              <a:t>Procedural Language SQL (PL/SQL) to create triggers, stored procedures, and PL/SQL functions</a:t>
            </a:r>
          </a:p>
          <a:p>
            <a:pPr lvl="1"/>
            <a:r>
              <a:rPr lang="en-US" altLang="en-US" dirty="0" smtClean="0"/>
              <a:t>Create </a:t>
            </a:r>
            <a:r>
              <a:rPr lang="en-US" altLang="en-US" dirty="0"/>
              <a:t>embedded </a:t>
            </a:r>
            <a:r>
              <a:rPr lang="en-US" altLang="en-US" dirty="0" smtClean="0"/>
              <a:t>SQL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Triggers (1 of 2)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006977"/>
          </a:xfrm>
        </p:spPr>
        <p:txBody>
          <a:bodyPr/>
          <a:lstStyle/>
          <a:p>
            <a:r>
              <a:rPr lang="en-US" altLang="en-US" dirty="0" smtClean="0"/>
              <a:t>Procedural SQL code automatically invoked by RDBMS when given data manipulation event occurs</a:t>
            </a:r>
          </a:p>
          <a:p>
            <a:r>
              <a:rPr lang="en-US" altLang="en-US" dirty="0" smtClean="0"/>
              <a:t>Parts of a trigger definition</a:t>
            </a:r>
          </a:p>
          <a:p>
            <a:pPr lvl="1"/>
            <a:r>
              <a:rPr lang="en-US" altLang="en-US" dirty="0" smtClean="0"/>
              <a:t>Triggering timing: indicates when trigger’s PL/SQL code executes</a:t>
            </a:r>
          </a:p>
          <a:p>
            <a:pPr lvl="1"/>
            <a:r>
              <a:rPr lang="en-US" altLang="en-US" dirty="0" smtClean="0"/>
              <a:t>Triggering event: statement that causes the trigger to execute</a:t>
            </a:r>
          </a:p>
          <a:p>
            <a:pPr lvl="2"/>
            <a:r>
              <a:rPr lang="en-US" altLang="en-US" dirty="0" smtClean="0"/>
              <a:t>Triggering level: statement- and row-level</a:t>
            </a:r>
          </a:p>
          <a:p>
            <a:pPr lvl="2"/>
            <a:r>
              <a:rPr lang="en-US" altLang="en-US" dirty="0" smtClean="0"/>
              <a:t>Triggering action: PL/SQL code enclosed between the BEGIN and END keywords</a:t>
            </a:r>
          </a:p>
          <a:p>
            <a:pPr lvl="2"/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Triggers (2 of 2)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DROP TRIGGER trigger_name command</a:t>
            </a:r>
          </a:p>
          <a:p>
            <a:pPr lvl="1" eaLnBrk="1" hangingPunct="1"/>
            <a:r>
              <a:rPr lang="en-US" altLang="en-US" dirty="0" smtClean="0"/>
              <a:t>Deletes a trigger without deleting the table</a:t>
            </a:r>
          </a:p>
          <a:p>
            <a:pPr eaLnBrk="1" hangingPunct="1"/>
            <a:r>
              <a:rPr lang="en-US" altLang="en-US" dirty="0" smtClean="0"/>
              <a:t>Trigger action based on conditional DML predicates</a:t>
            </a:r>
          </a:p>
          <a:p>
            <a:pPr lvl="1" eaLnBrk="1" hangingPunct="1"/>
            <a:r>
              <a:rPr lang="en-US" altLang="en-US" dirty="0" smtClean="0"/>
              <a:t>Actions depend on the type of DML statement that fires the trigger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Stored Procedures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099036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Named collection of procedural and SQL statements</a:t>
            </a:r>
          </a:p>
          <a:p>
            <a:pPr lvl="1"/>
            <a:r>
              <a:rPr lang="en-US" altLang="en-US" dirty="0" smtClean="0"/>
              <a:t>Stored in the database</a:t>
            </a:r>
          </a:p>
          <a:p>
            <a:pPr lvl="1"/>
            <a:r>
              <a:rPr lang="en-US" altLang="en-US" dirty="0" smtClean="0"/>
              <a:t>Can be used to encapsulate and represent business transactions</a:t>
            </a:r>
          </a:p>
          <a:p>
            <a:pPr eaLnBrk="1" hangingPunct="1"/>
            <a:r>
              <a:rPr lang="en-US" altLang="en-US" dirty="0" smtClean="0"/>
              <a:t>Advantages</a:t>
            </a:r>
          </a:p>
          <a:p>
            <a:pPr lvl="1" eaLnBrk="1" hangingPunct="1"/>
            <a:r>
              <a:rPr lang="en-US" altLang="en-US" dirty="0" smtClean="0"/>
              <a:t>Reduce network traffic and increase performance</a:t>
            </a:r>
          </a:p>
          <a:p>
            <a:pPr lvl="1" eaLnBrk="1" hangingPunct="1"/>
            <a:r>
              <a:rPr lang="en-US" altLang="en-US" dirty="0" smtClean="0"/>
              <a:t>Decrease code duplication by means of code isolation and code sharing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PL/SQL Processing with Cursors (1 of 3)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731517"/>
          </a:xfrm>
        </p:spPr>
        <p:txBody>
          <a:bodyPr/>
          <a:lstStyle/>
          <a:p>
            <a:r>
              <a:rPr lang="en-US" altLang="en-US" dirty="0" smtClean="0"/>
              <a:t>Cursor: special construct used to hold data rows returned by a SQL query</a:t>
            </a:r>
          </a:p>
          <a:p>
            <a:pPr lvl="1"/>
            <a:r>
              <a:rPr lang="en-US" altLang="en-US" dirty="0" smtClean="0"/>
              <a:t>Implicit cursor: automatically created when SQL statement returns only one value</a:t>
            </a:r>
          </a:p>
          <a:p>
            <a:pPr lvl="1"/>
            <a:r>
              <a:rPr lang="en-US" altLang="en-US" dirty="0" smtClean="0"/>
              <a:t>Explicit cursor: holds the output of a SQL statement that may return two or more rows</a:t>
            </a:r>
          </a:p>
          <a:p>
            <a:pPr lvl="1"/>
            <a:r>
              <a:rPr lang="en-US" altLang="en-US" dirty="0" smtClean="0"/>
              <a:t>Syntax:</a:t>
            </a:r>
          </a:p>
          <a:p>
            <a:pPr marL="228600" lvl="1" indent="0">
              <a:buNone/>
            </a:pPr>
            <a:r>
              <a:rPr lang="en-US" altLang="en-US" dirty="0"/>
              <a:t>		CURSOR </a:t>
            </a:r>
            <a:r>
              <a:rPr lang="en-US" altLang="en-US" i="1" dirty="0"/>
              <a:t>cursor_name </a:t>
            </a:r>
            <a:r>
              <a:rPr lang="en-US" altLang="en-US" dirty="0"/>
              <a:t>IS </a:t>
            </a:r>
            <a:r>
              <a:rPr lang="en-US" altLang="en-US" i="1" dirty="0"/>
              <a:t>select-query</a:t>
            </a:r>
            <a:r>
              <a:rPr lang="en-US" altLang="en-US" dirty="0"/>
              <a:t>;</a:t>
            </a:r>
            <a:endParaRPr lang="en-US" altLang="en-US" dirty="0" smtClean="0"/>
          </a:p>
          <a:p>
            <a:r>
              <a:rPr lang="en-US" altLang="en-US" dirty="0" smtClean="0"/>
              <a:t>Cursor-style processing involves retrieving data from the cursor one row at a time</a:t>
            </a:r>
          </a:p>
          <a:p>
            <a:pPr lvl="1"/>
            <a:r>
              <a:rPr lang="en-US" altLang="en-US" dirty="0" smtClean="0"/>
              <a:t>Current row is copied to PL/SQL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PL/SQL Processing with </a:t>
            </a:r>
            <a:r>
              <a:rPr lang="en-US" altLang="en-US" dirty="0" smtClean="0"/>
              <a:t>Cursors (2 of 3)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188037"/>
              </p:ext>
            </p:extLst>
          </p:nvPr>
        </p:nvGraphicFramePr>
        <p:xfrm>
          <a:off x="373062" y="1295400"/>
          <a:ext cx="8415338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7675">
                  <a:extLst>
                    <a:ext uri="{9D8B030D-6E8A-4147-A177-3AD203B41FA5}">
                      <a16:colId xmlns:a16="http://schemas.microsoft.com/office/drawing/2014/main" val="3332355076"/>
                    </a:ext>
                  </a:extLst>
                </a:gridCol>
                <a:gridCol w="5427663">
                  <a:extLst>
                    <a:ext uri="{9D8B030D-6E8A-4147-A177-3AD203B41FA5}">
                      <a16:colId xmlns:a16="http://schemas.microsoft.com/office/drawing/2014/main" val="1208144019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Table 8.5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Cursor Processing Commands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65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Cursor Command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Explanation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Opening the cursor executes the SQL command and populates the cursor with data,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opening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the cursor for processing. The cursor declaration command only reserves a named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memory area for the cursor; it does not populate the cursor with the data. Before you can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use a cursor, you need to open it. For example:</a:t>
                      </a:r>
                    </a:p>
                    <a:p>
                      <a:r>
                        <a:rPr lang="en-US" sz="1200" dirty="0" smtClean="0"/>
                        <a:t>OPEN </a:t>
                      </a:r>
                      <a:r>
                        <a:rPr lang="en-US" sz="1200" i="1" dirty="0" smtClean="0"/>
                        <a:t>cursor_name</a:t>
                      </a:r>
                      <a:endParaRPr lang="en-US" sz="12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509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FETCH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Once the cursor is opened, you can use the FETCH command to retrieve data from the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cursor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and copy it to the PL/SQL variables for processing. T he syntax is:</a:t>
                      </a:r>
                    </a:p>
                    <a:p>
                      <a:r>
                        <a:rPr lang="en-US" sz="1200" dirty="0" smtClean="0"/>
                        <a:t>FETCH cursor_name INTO variable1 [, variable2, …]</a:t>
                      </a:r>
                    </a:p>
                    <a:p>
                      <a:r>
                        <a:rPr lang="en-US" sz="1200" dirty="0" smtClean="0"/>
                        <a:t>   The PL/SQL variables used to hold the data must be declared in the DECLARE section and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must have data types compatible with the columns retrieved by the SQL command. If the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cursor’s SQL statement returns five columns, there must be five  PL/SQL variables to receive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the data from the cursor.</a:t>
                      </a:r>
                    </a:p>
                    <a:p>
                      <a:r>
                        <a:rPr lang="en-US" sz="1200" dirty="0" smtClean="0"/>
                        <a:t>   This type of processing resembles the one-record-at-a-time processing used in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previous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database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models. The first time you fetch a row from the cursor, the first row of data from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the cursor is copied to the PL/SQL variables; the second time you fetch a row from the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cursor,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the second row of data is placed in the PL/SQL variables; and so on.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04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CLOSE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CLOSE command closes the cursor for processing.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53614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PL/SQL Processing with Cursors (3 of 3)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624433"/>
              </p:ext>
            </p:extLst>
          </p:nvPr>
        </p:nvGraphicFramePr>
        <p:xfrm>
          <a:off x="365125" y="1538288"/>
          <a:ext cx="8415338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875">
                  <a:extLst>
                    <a:ext uri="{9D8B030D-6E8A-4147-A177-3AD203B41FA5}">
                      <a16:colId xmlns:a16="http://schemas.microsoft.com/office/drawing/2014/main" val="182638841"/>
                    </a:ext>
                  </a:extLst>
                </a:gridCol>
                <a:gridCol w="6494463">
                  <a:extLst>
                    <a:ext uri="{9D8B030D-6E8A-4147-A177-3AD203B41FA5}">
                      <a16:colId xmlns:a16="http://schemas.microsoft.com/office/drawing/2014/main" val="1910646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Table 8.6</a:t>
                      </a:r>
                    </a:p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Cursor Attributes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48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Attribute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320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%ROWCOUNT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 the number of rows fetched so far. If the cursor is not OPEN, it returns an error. If no FETCH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has been done but the cursor is OPEN, it returns 0.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12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%FOUND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 TRUE if the last FETCH returned a row, and FALSE if not. If the cursor is not OPEN, it returns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an error. If no FETCH has been done, it contains NULL.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7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%NOT FOUND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 TRUE if the last FETCH did not return any row, and FALSE if it did. If the cursor is not OPEN,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it returns an error. If no FETCH has been done, it contains NULL.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072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%ISOPEN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 TRUE if the cursor is open (ready for processing) or FALSE if the cursor is closed.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Remember, before you can use a cursor, you must open it.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25395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PL/SQL Stored Functions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974387"/>
          </a:xfrm>
        </p:spPr>
        <p:txBody>
          <a:bodyPr/>
          <a:lstStyle/>
          <a:p>
            <a:r>
              <a:rPr lang="en-US" altLang="en-US" dirty="0" smtClean="0"/>
              <a:t>Stored function: named group of procedural and SQL statements that returns a value</a:t>
            </a:r>
          </a:p>
          <a:p>
            <a:pPr lvl="1"/>
            <a:r>
              <a:rPr lang="en-US" altLang="en-US" dirty="0"/>
              <a:t>I</a:t>
            </a:r>
            <a:r>
              <a:rPr lang="en-US" altLang="en-US" dirty="0" smtClean="0"/>
              <a:t>ndicated by a RETURN statement in its program code</a:t>
            </a:r>
          </a:p>
          <a:p>
            <a:r>
              <a:rPr lang="en-US" altLang="en-US" dirty="0" smtClean="0"/>
              <a:t>Can be invoked only from within stored procedures or triggers</a:t>
            </a:r>
          </a:p>
          <a:p>
            <a:pPr lvl="1"/>
            <a:r>
              <a:rPr lang="en-US" altLang="en-US" dirty="0" smtClean="0"/>
              <a:t>Cannot </a:t>
            </a:r>
            <a:r>
              <a:rPr lang="en-US" altLang="en-US" dirty="0"/>
              <a:t>be invoked from SQL statements unless the function follows some very </a:t>
            </a:r>
            <a:r>
              <a:rPr lang="en-US" altLang="en-US" dirty="0" smtClean="0"/>
              <a:t>specific compliance </a:t>
            </a:r>
            <a:r>
              <a:rPr lang="en-US" altLang="en-US" dirty="0"/>
              <a:t>rules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762000" y="228673"/>
            <a:ext cx="8026400" cy="863313"/>
          </a:xfrm>
        </p:spPr>
        <p:txBody>
          <a:bodyPr/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Embedded SQL (1 of 4)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081117"/>
          </a:xfrm>
        </p:spPr>
        <p:txBody>
          <a:bodyPr/>
          <a:lstStyle/>
          <a:p>
            <a:r>
              <a:rPr lang="en-US" altLang="en-US" dirty="0" smtClean="0"/>
              <a:t>SQL statements contained within an application programming language</a:t>
            </a:r>
          </a:p>
          <a:p>
            <a:pPr lvl="1"/>
            <a:r>
              <a:rPr lang="en-US" altLang="en-US" dirty="0" smtClean="0"/>
              <a:t>Host language: any language that contains embedded SQL statements</a:t>
            </a:r>
          </a:p>
          <a:p>
            <a:r>
              <a:rPr lang="en-US" altLang="en-US" dirty="0" smtClean="0"/>
              <a:t>Differences between SQL and procedural languages</a:t>
            </a:r>
          </a:p>
          <a:p>
            <a:pPr lvl="1"/>
            <a:r>
              <a:rPr lang="en-US" altLang="en-US" dirty="0" smtClean="0"/>
              <a:t>Run-time mismatch</a:t>
            </a:r>
          </a:p>
          <a:p>
            <a:pPr lvl="2"/>
            <a:r>
              <a:rPr lang="en-US" altLang="en-US" dirty="0" smtClean="0"/>
              <a:t>SQL is executed one instruction at a time</a:t>
            </a:r>
          </a:p>
          <a:p>
            <a:pPr lvl="2"/>
            <a:r>
              <a:rPr lang="en-US" altLang="en-US" dirty="0" smtClean="0"/>
              <a:t>Host language runs at client side in its own memory space</a:t>
            </a:r>
          </a:p>
          <a:p>
            <a:pPr lvl="1"/>
            <a:r>
              <a:rPr lang="en-US" altLang="en-US" dirty="0"/>
              <a:t>Processing mismatch</a:t>
            </a:r>
          </a:p>
          <a:p>
            <a:pPr lvl="2"/>
            <a:r>
              <a:rPr lang="en-US" altLang="en-US" dirty="0"/>
              <a:t>Conventional programming languages process one data element at a time</a:t>
            </a:r>
          </a:p>
          <a:p>
            <a:pPr lvl="2"/>
            <a:r>
              <a:rPr lang="en-US" altLang="en-US" dirty="0"/>
              <a:t>Newer programming environments manipulate data sets in a cohesive manner</a:t>
            </a:r>
          </a:p>
          <a:p>
            <a:pPr lvl="1"/>
            <a:r>
              <a:rPr lang="en-US" altLang="en-US" dirty="0"/>
              <a:t>Data type mismatch</a:t>
            </a:r>
          </a:p>
          <a:p>
            <a:pPr lvl="2"/>
            <a:r>
              <a:rPr lang="en-US" altLang="en-US" dirty="0"/>
              <a:t>Data types provided by SQL might not match data types used in different host languages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762000" y="228673"/>
            <a:ext cx="8026400" cy="86331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Embedded SQL (2 of 4)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Embedded SQL framework defines:</a:t>
            </a:r>
          </a:p>
          <a:p>
            <a:pPr lvl="1" eaLnBrk="1" hangingPunct="1"/>
            <a:r>
              <a:rPr lang="en-US" altLang="en-US" dirty="0" smtClean="0"/>
              <a:t>Standard syntax to identify embedded SQL code within the host language</a:t>
            </a:r>
          </a:p>
          <a:p>
            <a:pPr lvl="1" eaLnBrk="1" hangingPunct="1"/>
            <a:r>
              <a:rPr lang="en-US" altLang="en-US" dirty="0" smtClean="0"/>
              <a:t>Standard syntax to identify host variables</a:t>
            </a:r>
          </a:p>
          <a:p>
            <a:pPr lvl="1" eaLnBrk="1" hangingPunct="1"/>
            <a:r>
              <a:rPr lang="en-US" altLang="en-US" dirty="0" smtClean="0"/>
              <a:t>Communication area used to exchange status and error information between SQL and host language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762000" y="227391"/>
            <a:ext cx="8026400" cy="865878"/>
          </a:xfrm>
        </p:spPr>
        <p:txBody>
          <a:bodyPr/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Embedded </a:t>
            </a:r>
            <a:r>
              <a:rPr lang="en-US" altLang="en-US" dirty="0"/>
              <a:t>SQL </a:t>
            </a:r>
            <a:r>
              <a:rPr lang="en-US" altLang="en-US" dirty="0" smtClean="0"/>
              <a:t>(3 of 4)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 smtClean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195100"/>
              </p:ext>
            </p:extLst>
          </p:nvPr>
        </p:nvGraphicFramePr>
        <p:xfrm>
          <a:off x="373061" y="1295400"/>
          <a:ext cx="8415339" cy="450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875">
                  <a:extLst>
                    <a:ext uri="{9D8B030D-6E8A-4147-A177-3AD203B41FA5}">
                      <a16:colId xmlns:a16="http://schemas.microsoft.com/office/drawing/2014/main" val="10784627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74964340"/>
                    </a:ext>
                  </a:extLst>
                </a:gridCol>
                <a:gridCol w="5199064">
                  <a:extLst>
                    <a:ext uri="{9D8B030D-6E8A-4147-A177-3AD203B41FA5}">
                      <a16:colId xmlns:a16="http://schemas.microsoft.com/office/drawing/2014/main" val="3330622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sz="1400" b="1" dirty="0" smtClean="0">
                          <a:solidFill>
                            <a:schemeClr val="bg1"/>
                          </a:solidFill>
                        </a:rPr>
                        <a:t>Table 8.7</a:t>
                      </a:r>
                    </a:p>
                    <a:p>
                      <a:r>
                        <a:rPr lang="nb-NO" sz="1400" b="1" dirty="0" smtClean="0">
                          <a:solidFill>
                            <a:schemeClr val="bg1"/>
                          </a:solidFill>
                        </a:rPr>
                        <a:t>SQL Status and Error Reporting Variables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00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Variable Name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Explanation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49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SQLCODE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Old-style error reporting supported for backward compatibility only; returns 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integer value (positive or negative)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935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Successful completion of command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00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 data; the SQL statement did not return any rows and did not select, update,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or delete any rows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93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-999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Any negative value indicates that an error occurred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49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SQLSTATE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Added by SQL-92 standard to provide predefined error codes;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defined as 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character string (5 characters long)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6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00000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Successful completion of command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559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Multiple values in the format XXYYY where:</a:t>
                      </a:r>
                    </a:p>
                    <a:p>
                      <a:r>
                        <a:rPr lang="en-US" sz="1400" dirty="0" smtClean="0"/>
                        <a:t>XX-&gt; represents the class code</a:t>
                      </a:r>
                    </a:p>
                    <a:p>
                      <a:r>
                        <a:rPr lang="en-US" sz="1400" dirty="0" smtClean="0"/>
                        <a:t>YYY-&gt; represents the subclass code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83138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Definition </a:t>
            </a:r>
            <a:r>
              <a:rPr lang="en-US" dirty="0" smtClean="0"/>
              <a:t>Commands (1 of 3)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624069"/>
          </a:xfrm>
        </p:spPr>
        <p:txBody>
          <a:bodyPr/>
          <a:lstStyle/>
          <a:p>
            <a:r>
              <a:rPr lang="en-US" dirty="0" smtClean="0"/>
              <a:t>Starting database model</a:t>
            </a:r>
          </a:p>
          <a:p>
            <a:pPr lvl="1"/>
            <a:r>
              <a:rPr lang="en-US" dirty="0" smtClean="0"/>
              <a:t>Refer to Figure 8.1 </a:t>
            </a:r>
          </a:p>
          <a:p>
            <a:r>
              <a:rPr lang="en-US" dirty="0" smtClean="0"/>
              <a:t>Creating the database</a:t>
            </a:r>
          </a:p>
          <a:p>
            <a:pPr lvl="1"/>
            <a:r>
              <a:rPr lang="en-US" dirty="0"/>
              <a:t>Before </a:t>
            </a:r>
            <a:r>
              <a:rPr lang="en-US" dirty="0" smtClean="0"/>
              <a:t>a </a:t>
            </a:r>
            <a:r>
              <a:rPr lang="en-US" dirty="0"/>
              <a:t>new </a:t>
            </a:r>
            <a:r>
              <a:rPr lang="en-US" dirty="0" smtClean="0"/>
              <a:t>RDBMS can be used, the database structure </a:t>
            </a:r>
            <a:r>
              <a:rPr lang="en-US" dirty="0"/>
              <a:t>and </a:t>
            </a:r>
            <a:r>
              <a:rPr lang="en-US" dirty="0" smtClean="0"/>
              <a:t>the </a:t>
            </a:r>
            <a:r>
              <a:rPr lang="en-US" dirty="0"/>
              <a:t>tables that will hold the end-user </a:t>
            </a:r>
            <a:r>
              <a:rPr lang="en-US" dirty="0" smtClean="0"/>
              <a:t>data must be created </a:t>
            </a:r>
          </a:p>
          <a:p>
            <a:r>
              <a:rPr lang="de-DE" dirty="0" smtClean="0"/>
              <a:t>The database schema</a:t>
            </a:r>
          </a:p>
          <a:p>
            <a:pPr lvl="1"/>
            <a:r>
              <a:rPr lang="en-US" dirty="0" smtClean="0"/>
              <a:t>Logical </a:t>
            </a:r>
            <a:r>
              <a:rPr lang="en-US" dirty="0"/>
              <a:t>group of database objects—such as </a:t>
            </a:r>
            <a:r>
              <a:rPr lang="en-US" dirty="0" smtClean="0"/>
              <a:t>tables and </a:t>
            </a:r>
            <a:r>
              <a:rPr lang="en-US" dirty="0"/>
              <a:t>indexes—that are related to each </a:t>
            </a:r>
            <a:r>
              <a:rPr lang="en-US" dirty="0" smtClean="0"/>
              <a:t>other</a:t>
            </a:r>
            <a:endParaRPr lang="de-DE" dirty="0" smtClean="0"/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Character</a:t>
            </a:r>
            <a:r>
              <a:rPr lang="en-US" dirty="0"/>
              <a:t>, numeric, and 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2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762000" y="228673"/>
            <a:ext cx="8026400" cy="863313"/>
          </a:xfrm>
        </p:spPr>
        <p:txBody>
          <a:bodyPr/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Embedded SQL (4 of 4)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439129"/>
          </a:xfrm>
        </p:spPr>
        <p:txBody>
          <a:bodyPr/>
          <a:lstStyle/>
          <a:p>
            <a:r>
              <a:rPr lang="en-US" altLang="en-US" dirty="0" smtClean="0"/>
              <a:t>Static SQL: programmer uses predefined SQL statements and parameters</a:t>
            </a:r>
          </a:p>
          <a:p>
            <a:pPr lvl="1"/>
            <a:r>
              <a:rPr lang="en-US" altLang="en-US" dirty="0" smtClean="0"/>
              <a:t>SQL statements will not change while application is running</a:t>
            </a:r>
          </a:p>
          <a:p>
            <a:r>
              <a:rPr lang="en-US" altLang="en-US" dirty="0" smtClean="0"/>
              <a:t>Dynamic SQL: SQL statement is generated at run time</a:t>
            </a:r>
          </a:p>
          <a:p>
            <a:pPr lvl="1"/>
            <a:r>
              <a:rPr lang="en-US" altLang="en-US" dirty="0" smtClean="0"/>
              <a:t>Attribute list and condition are not known until end user specifies them</a:t>
            </a:r>
          </a:p>
          <a:p>
            <a:pPr lvl="1"/>
            <a:r>
              <a:rPr lang="en-US" altLang="en-US" dirty="0" smtClean="0"/>
              <a:t>Slower than static SQL </a:t>
            </a:r>
          </a:p>
          <a:p>
            <a:pPr lvl="1"/>
            <a:r>
              <a:rPr lang="en-US" altLang="en-US" dirty="0" smtClean="0"/>
              <a:t>Requires more computer resources</a:t>
            </a:r>
          </a:p>
          <a:p>
            <a:pPr lvl="1"/>
            <a:r>
              <a:rPr lang="en-US" altLang="en-US" dirty="0" smtClean="0"/>
              <a:t>Inconsistent </a:t>
            </a:r>
            <a:r>
              <a:rPr lang="en-US" altLang="en-US" dirty="0"/>
              <a:t>levels </a:t>
            </a:r>
            <a:r>
              <a:rPr lang="en-US" altLang="en-US" dirty="0" smtClean="0"/>
              <a:t>of support </a:t>
            </a:r>
            <a:r>
              <a:rPr lang="en-US" altLang="en-US" dirty="0"/>
              <a:t>and incompatibilities among DBMS vendors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(1 of 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985706"/>
          </a:xfrm>
        </p:spPr>
        <p:txBody>
          <a:bodyPr/>
          <a:lstStyle/>
          <a:p>
            <a:r>
              <a:rPr lang="en-US" dirty="0"/>
              <a:t>The ANSI standard data types are supported by all RDBMS vendors in different </a:t>
            </a:r>
            <a:r>
              <a:rPr lang="en-US" dirty="0" smtClean="0"/>
              <a:t>ways</a:t>
            </a:r>
          </a:p>
          <a:p>
            <a:r>
              <a:rPr lang="en-US" dirty="0"/>
              <a:t>The basic data definition commands allow you to create tables and </a:t>
            </a:r>
            <a:r>
              <a:rPr lang="en-US" dirty="0" smtClean="0"/>
              <a:t>indexes</a:t>
            </a:r>
          </a:p>
          <a:p>
            <a:r>
              <a:rPr lang="en-US" dirty="0"/>
              <a:t>Data manipulation commands allow you to add, modify, and delete rows from </a:t>
            </a:r>
            <a:r>
              <a:rPr lang="en-US" dirty="0" smtClean="0"/>
              <a:t>tables</a:t>
            </a:r>
          </a:p>
          <a:p>
            <a:r>
              <a:rPr lang="en-US" dirty="0"/>
              <a:t>Views can be created to expose subsets of data to end users primarily for security </a:t>
            </a:r>
            <a:r>
              <a:rPr lang="en-US" dirty="0" smtClean="0"/>
              <a:t>and privacy reasons</a:t>
            </a:r>
          </a:p>
          <a:p>
            <a:r>
              <a:rPr lang="en-US" dirty="0"/>
              <a:t>In Oracle and SQL Server, sequences may be used to generate values to be </a:t>
            </a:r>
            <a:r>
              <a:rPr lang="en-US" dirty="0" smtClean="0"/>
              <a:t>assigned to </a:t>
            </a:r>
            <a:r>
              <a:rPr lang="en-US" dirty="0"/>
              <a:t>a </a:t>
            </a:r>
            <a:r>
              <a:rPr lang="en-US" dirty="0" smtClean="0"/>
              <a:t>record</a:t>
            </a:r>
          </a:p>
          <a:p>
            <a:r>
              <a:rPr lang="en-US" dirty="0"/>
              <a:t>Procedural Language SQL (PL/SQL) can be used to create triggers, stored </a:t>
            </a:r>
            <a:r>
              <a:rPr lang="en-US" dirty="0" smtClean="0"/>
              <a:t>procedures, and </a:t>
            </a:r>
            <a:r>
              <a:rPr lang="en-US" dirty="0"/>
              <a:t>PL/SQL </a:t>
            </a:r>
            <a:r>
              <a:rPr lang="en-US" dirty="0" smtClean="0"/>
              <a:t>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7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(2 of 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769715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stored procedure is a named collection of SQL </a:t>
            </a:r>
            <a:r>
              <a:rPr lang="en-US" dirty="0" smtClean="0"/>
              <a:t>statements</a:t>
            </a:r>
          </a:p>
          <a:p>
            <a:r>
              <a:rPr lang="en-US" dirty="0"/>
              <a:t>When SQL statements are designed to return more than one value inside the </a:t>
            </a:r>
            <a:r>
              <a:rPr lang="en-US" dirty="0" smtClean="0"/>
              <a:t>PL/SQL code</a:t>
            </a:r>
            <a:r>
              <a:rPr lang="en-US" dirty="0"/>
              <a:t>, a cursor is </a:t>
            </a:r>
            <a:r>
              <a:rPr lang="en-US" dirty="0" smtClean="0"/>
              <a:t>needed</a:t>
            </a:r>
          </a:p>
          <a:p>
            <a:r>
              <a:rPr lang="en-US" dirty="0"/>
              <a:t>Embedded SQL refers to the use of SQL statements within an application </a:t>
            </a:r>
            <a:r>
              <a:rPr lang="en-US" dirty="0" smtClean="0"/>
              <a:t>programming language </a:t>
            </a:r>
            <a:r>
              <a:rPr lang="en-US" dirty="0"/>
              <a:t>such as Visual Basic .NET, C#, COBOL, or Java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Definition </a:t>
            </a:r>
            <a:r>
              <a:rPr lang="en-US" dirty="0" smtClean="0"/>
              <a:t>Commands (2 of 3)</a:t>
            </a:r>
            <a:endParaRPr lang="en-US" dirty="0"/>
          </a:p>
        </p:txBody>
      </p:sp>
      <p:pic>
        <p:nvPicPr>
          <p:cNvPr id="6" name="Picture 5" descr="Figure 8.1 depicts a simple database model composed of CUSTOMER, INVOICE, LINE, PRODUCT, and VENDOR tables. " title="Figure 8.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1447800"/>
            <a:ext cx="6934200" cy="404946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4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Definition </a:t>
            </a:r>
            <a:r>
              <a:rPr lang="en-US" dirty="0" smtClean="0"/>
              <a:t>Commands (3 of 3)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882281"/>
              </p:ext>
            </p:extLst>
          </p:nvPr>
        </p:nvGraphicFramePr>
        <p:xfrm>
          <a:off x="373061" y="1324061"/>
          <a:ext cx="8415339" cy="473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275">
                  <a:extLst>
                    <a:ext uri="{9D8B030D-6E8A-4147-A177-3AD203B41FA5}">
                      <a16:colId xmlns:a16="http://schemas.microsoft.com/office/drawing/2014/main" val="281181086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10001177"/>
                    </a:ext>
                  </a:extLst>
                </a:gridCol>
                <a:gridCol w="5503864">
                  <a:extLst>
                    <a:ext uri="{9D8B030D-6E8A-4147-A177-3AD203B41FA5}">
                      <a16:colId xmlns:a16="http://schemas.microsoft.com/office/drawing/2014/main" val="2819496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TABLE 8.1: Some Common SQL Data Types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451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Data Type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Format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Comments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50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Numeric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NUMBER(L,D)</a:t>
                      </a:r>
                    </a:p>
                    <a:p>
                      <a:r>
                        <a:rPr lang="en-US" sz="1100" dirty="0" smtClean="0"/>
                        <a:t>or</a:t>
                      </a:r>
                    </a:p>
                    <a:p>
                      <a:r>
                        <a:rPr lang="en-US" sz="1100" dirty="0" smtClean="0"/>
                        <a:t>NUMERIC(L,D)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The declaration NUMBER(7,2) or NUMERIC(7,2) indicates that numbers will be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stored with two decimal places and may be up to seven digits long, including the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sign and the decimal place (for example, 12.32 or −134.99).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897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INTEGER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May be abbreviated as INT. Integers are (whole) counting numbers, so they cannot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be used if you want to store numbers that require decimal places.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049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SMALLINT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Like INTEGER but limited to integer values up to six digits. If your integer values are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relatively small, use SMALLINT instead of INT.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DECIMAL(L,D)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Like the NUMBER specification, but the storage length is a minimum specification.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That is, greater lengths are acceptable, but smaller ones are not. DECIMAL(9,2),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DECIMAL(9), and DECIMAL are all acceptable.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57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Character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CHAR(L)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Fixed-length character data for up to 255 characters. If you store strings that are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not as long as the CHAR parameter value, the remaining spaces are left unused.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Therefore, if you specify CHAR(25), strings such as Smith and Katzenjammer are each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stored as 25 characters. However, a U.S. area code is always three digits long, so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CHAR(3) would be appropriate if you wanted to store such codes.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99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VARCHAR(L) or</a:t>
                      </a:r>
                    </a:p>
                    <a:p>
                      <a:r>
                        <a:rPr lang="en-US" sz="1100" dirty="0" smtClean="0"/>
                        <a:t>VARCHAR2(L)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Variable-length character data. T he designation VARCHAR2(25) or VARCHAR(25) will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let you store characters up to 25 characters long. However, unlike CHAR, VARCHAR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will not leave unused spaces. Oracle automatically converts VARCHAR to VARCHAR2.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91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Date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Stores dates in the Julian date format.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640667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9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 </a:t>
            </a:r>
            <a:r>
              <a:rPr lang="en-US" dirty="0" smtClean="0"/>
              <a:t>Structures (1 of 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138056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smtClean="0"/>
              <a:t>TABLE command</a:t>
            </a:r>
          </a:p>
          <a:p>
            <a:pPr marL="457200" lvl="2" indent="0">
              <a:buNone/>
            </a:pPr>
            <a:r>
              <a:rPr lang="en-US" dirty="0"/>
              <a:t>	CREATE TABLE </a:t>
            </a:r>
            <a:r>
              <a:rPr lang="en-US" i="1" dirty="0"/>
              <a:t>tablename</a:t>
            </a:r>
            <a:r>
              <a:rPr lang="en-US" dirty="0"/>
              <a:t> (</a:t>
            </a:r>
          </a:p>
          <a:p>
            <a:pPr marL="457200" lvl="2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column1 		data </a:t>
            </a:r>
            <a:r>
              <a:rPr lang="en-US" i="1" dirty="0"/>
              <a:t>type </a:t>
            </a:r>
            <a:r>
              <a:rPr lang="en-US" dirty="0" smtClean="0"/>
              <a:t>		[</a:t>
            </a:r>
            <a:r>
              <a:rPr lang="en-US" i="1" dirty="0"/>
              <a:t>constraint</a:t>
            </a:r>
            <a:r>
              <a:rPr lang="en-US" dirty="0"/>
              <a:t>] [,</a:t>
            </a:r>
          </a:p>
          <a:p>
            <a:pPr marL="457200" lvl="2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column2 		data </a:t>
            </a:r>
            <a:r>
              <a:rPr lang="en-US" i="1" dirty="0"/>
              <a:t>type </a:t>
            </a:r>
            <a:r>
              <a:rPr lang="en-US" dirty="0" smtClean="0"/>
              <a:t>		[</a:t>
            </a:r>
            <a:r>
              <a:rPr lang="en-US" i="1" dirty="0"/>
              <a:t>constraint</a:t>
            </a:r>
            <a:r>
              <a:rPr lang="en-US" dirty="0"/>
              <a:t>] ] [,</a:t>
            </a:r>
          </a:p>
          <a:p>
            <a:pPr marL="457200" lvl="2" indent="0">
              <a:buNone/>
            </a:pPr>
            <a:r>
              <a:rPr lang="en-US" dirty="0" smtClean="0"/>
              <a:t>	PRIMARY KEY	(</a:t>
            </a:r>
            <a:r>
              <a:rPr lang="en-US" i="1" dirty="0"/>
              <a:t>column1</a:t>
            </a:r>
            <a:r>
              <a:rPr lang="en-US" dirty="0"/>
              <a:t> </a:t>
            </a:r>
            <a:r>
              <a:rPr lang="en-US" dirty="0" smtClean="0"/>
              <a:t>		[, </a:t>
            </a:r>
            <a:r>
              <a:rPr lang="en-US" i="1" dirty="0"/>
              <a:t>column2</a:t>
            </a:r>
            <a:r>
              <a:rPr lang="en-US" dirty="0"/>
              <a:t>]) ] [,</a:t>
            </a:r>
          </a:p>
          <a:p>
            <a:pPr marL="457200" lvl="2" indent="0">
              <a:buNone/>
            </a:pPr>
            <a:r>
              <a:rPr lang="en-US" dirty="0" smtClean="0"/>
              <a:t>	FOREIGN KEY	(</a:t>
            </a:r>
            <a:r>
              <a:rPr lang="en-US" i="1" dirty="0"/>
              <a:t>column1 </a:t>
            </a:r>
            <a:r>
              <a:rPr lang="en-US" i="1" dirty="0" smtClean="0"/>
              <a:t>	</a:t>
            </a:r>
            <a:r>
              <a:rPr lang="en-US" dirty="0" smtClean="0"/>
              <a:t>	[,</a:t>
            </a:r>
            <a:r>
              <a:rPr lang="en-US" i="1" dirty="0" smtClean="0"/>
              <a:t> </a:t>
            </a:r>
            <a:r>
              <a:rPr lang="en-US" i="1" dirty="0"/>
              <a:t>column2</a:t>
            </a:r>
            <a:r>
              <a:rPr lang="en-US" dirty="0"/>
              <a:t>]) REFERENCES </a:t>
            </a:r>
            <a:r>
              <a:rPr lang="en-US" i="1" dirty="0"/>
              <a:t>tablename</a:t>
            </a:r>
            <a:r>
              <a:rPr lang="en-US" dirty="0"/>
              <a:t>] [,</a:t>
            </a:r>
          </a:p>
          <a:p>
            <a:pPr marL="457200" lvl="2" indent="0">
              <a:buNone/>
            </a:pPr>
            <a:r>
              <a:rPr lang="en-US" dirty="0" smtClean="0"/>
              <a:t>	CONSTRAINT </a:t>
            </a:r>
            <a:r>
              <a:rPr lang="en-US" i="1" dirty="0" smtClean="0"/>
              <a:t>	constraint </a:t>
            </a:r>
            <a:r>
              <a:rPr lang="en-US" dirty="0"/>
              <a:t>] );</a:t>
            </a:r>
            <a:endParaRPr lang="en-US" dirty="0" smtClean="0"/>
          </a:p>
          <a:p>
            <a:r>
              <a:rPr lang="en-US" dirty="0"/>
              <a:t>SQL </a:t>
            </a:r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FOREIGN KEY</a:t>
            </a:r>
          </a:p>
          <a:p>
            <a:pPr lvl="1"/>
            <a:r>
              <a:rPr lang="en-US" dirty="0" smtClean="0"/>
              <a:t>NOT NULL</a:t>
            </a:r>
          </a:p>
          <a:p>
            <a:pPr lvl="1"/>
            <a:r>
              <a:rPr lang="en-US" dirty="0" smtClean="0"/>
              <a:t>UNIQUE</a:t>
            </a:r>
          </a:p>
          <a:p>
            <a:pPr lvl="1"/>
            <a:r>
              <a:rPr lang="en-US" dirty="0" smtClean="0"/>
              <a:t>DEFAULT </a:t>
            </a:r>
          </a:p>
          <a:p>
            <a:pPr lvl="1"/>
            <a:r>
              <a:rPr lang="en-US" dirty="0" smtClean="0"/>
              <a:t>CHECK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1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 </a:t>
            </a:r>
            <a:r>
              <a:rPr lang="en-US" dirty="0" smtClean="0"/>
              <a:t>Structures (2 of 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362185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table with </a:t>
            </a:r>
            <a:r>
              <a:rPr lang="en-US" dirty="0"/>
              <a:t>a SELECT </a:t>
            </a:r>
            <a:r>
              <a:rPr lang="en-US" dirty="0" smtClean="0"/>
              <a:t>statement</a:t>
            </a:r>
          </a:p>
          <a:p>
            <a:pPr lvl="1"/>
            <a:r>
              <a:rPr lang="en-US" dirty="0" smtClean="0"/>
              <a:t>Rapidly creates </a:t>
            </a:r>
            <a:r>
              <a:rPr lang="en-US" dirty="0"/>
              <a:t>a new table based on selected columns and rows </a:t>
            </a:r>
            <a:r>
              <a:rPr lang="en-US" dirty="0" smtClean="0"/>
              <a:t>of an </a:t>
            </a:r>
            <a:r>
              <a:rPr lang="en-US" dirty="0"/>
              <a:t>existing table using a </a:t>
            </a:r>
            <a:r>
              <a:rPr lang="en-US" dirty="0" smtClean="0"/>
              <a:t>subquery</a:t>
            </a:r>
          </a:p>
          <a:p>
            <a:pPr lvl="1"/>
            <a:r>
              <a:rPr lang="en-US" dirty="0" smtClean="0"/>
              <a:t>Automatically copies all </a:t>
            </a:r>
            <a:r>
              <a:rPr lang="en-US" dirty="0"/>
              <a:t>of the data rows returned</a:t>
            </a:r>
            <a:endParaRPr lang="en-US" dirty="0" smtClean="0"/>
          </a:p>
          <a:p>
            <a:r>
              <a:rPr lang="en-US" dirty="0"/>
              <a:t>SQL </a:t>
            </a:r>
            <a:r>
              <a:rPr lang="en-US" dirty="0" smtClean="0"/>
              <a:t>indexes</a:t>
            </a:r>
          </a:p>
          <a:p>
            <a:pPr lvl="1"/>
            <a:r>
              <a:rPr lang="en-US" dirty="0" smtClean="0"/>
              <a:t>CREATE INDEX improves </a:t>
            </a:r>
            <a:r>
              <a:rPr lang="en-US" dirty="0"/>
              <a:t>the efficiency of </a:t>
            </a:r>
            <a:r>
              <a:rPr lang="en-US" dirty="0" smtClean="0"/>
              <a:t>searches and avoids </a:t>
            </a:r>
            <a:r>
              <a:rPr lang="en-US" dirty="0"/>
              <a:t>duplicate column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DROP Index deletes an index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88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 </a:t>
            </a:r>
            <a:r>
              <a:rPr lang="en-US" dirty="0" smtClean="0"/>
              <a:t>Structures (1 of 3)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887218"/>
          </a:xfrm>
        </p:spPr>
        <p:txBody>
          <a:bodyPr/>
          <a:lstStyle/>
          <a:p>
            <a:r>
              <a:rPr lang="en-US" dirty="0"/>
              <a:t>All changes </a:t>
            </a:r>
            <a:r>
              <a:rPr lang="en-US" dirty="0" smtClean="0"/>
              <a:t>in </a:t>
            </a:r>
            <a:r>
              <a:rPr lang="en-US" dirty="0"/>
              <a:t>the table structure are made by using the ALTER TABLE command </a:t>
            </a:r>
            <a:r>
              <a:rPr lang="en-US" dirty="0" smtClean="0"/>
              <a:t>followed by </a:t>
            </a:r>
            <a:r>
              <a:rPr lang="en-US" dirty="0"/>
              <a:t>a keyword that produces the specific change you want to </a:t>
            </a:r>
            <a:r>
              <a:rPr lang="en-US" dirty="0" smtClean="0"/>
              <a:t>make</a:t>
            </a:r>
          </a:p>
          <a:p>
            <a:pPr lvl="1"/>
            <a:r>
              <a:rPr lang="en-US" dirty="0"/>
              <a:t>ADD, MODIFY, and DROP</a:t>
            </a:r>
          </a:p>
          <a:p>
            <a:r>
              <a:rPr lang="en-US" dirty="0" smtClean="0"/>
              <a:t>Changing a column’s data type</a:t>
            </a:r>
          </a:p>
          <a:p>
            <a:pPr lvl="1"/>
            <a:r>
              <a:rPr lang="en-US" dirty="0"/>
              <a:t>ALTER </a:t>
            </a:r>
            <a:endParaRPr lang="en-US" dirty="0" smtClean="0"/>
          </a:p>
          <a:p>
            <a:r>
              <a:rPr lang="en-US" dirty="0" smtClean="0"/>
              <a:t>Changing a column’s data characteristics</a:t>
            </a:r>
          </a:p>
          <a:p>
            <a:pPr lvl="1"/>
            <a:r>
              <a:rPr lang="en-US" dirty="0"/>
              <a:t>If the column to be changed already contains data, you can make changes in the </a:t>
            </a:r>
            <a:r>
              <a:rPr lang="en-US" dirty="0" smtClean="0"/>
              <a:t>column’s characteristics </a:t>
            </a:r>
            <a:r>
              <a:rPr lang="en-US" dirty="0"/>
              <a:t>if those changes do not alter the data type</a:t>
            </a:r>
            <a:endParaRPr lang="en-US" dirty="0" smtClean="0"/>
          </a:p>
          <a:p>
            <a:r>
              <a:rPr lang="en-US" dirty="0" smtClean="0"/>
              <a:t>Adding a column</a:t>
            </a:r>
          </a:p>
          <a:p>
            <a:pPr lvl="1"/>
            <a:r>
              <a:rPr lang="en-US" dirty="0"/>
              <a:t>You can alter an existing table by adding one or more </a:t>
            </a:r>
            <a:r>
              <a:rPr lang="en-US" dirty="0" smtClean="0"/>
              <a:t>columns</a:t>
            </a:r>
          </a:p>
          <a:p>
            <a:pPr lvl="1"/>
            <a:r>
              <a:rPr lang="en-US" dirty="0" smtClean="0"/>
              <a:t>Be </a:t>
            </a:r>
            <a:r>
              <a:rPr lang="en-US" dirty="0"/>
              <a:t>careful not to include the NOT NULL clause for the </a:t>
            </a:r>
            <a:r>
              <a:rPr lang="en-US" dirty="0" smtClean="0"/>
              <a:t>new column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 </a:t>
            </a:r>
            <a:r>
              <a:rPr lang="en-US" dirty="0" smtClean="0"/>
              <a:t>Structures (2 of 3)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573286"/>
          </a:xfrm>
        </p:spPr>
        <p:txBody>
          <a:bodyPr/>
          <a:lstStyle/>
          <a:p>
            <a:r>
              <a:rPr lang="en-US" dirty="0" smtClean="0"/>
              <a:t>Adding primary key, foreign key, and check constraints</a:t>
            </a:r>
          </a:p>
          <a:p>
            <a:pPr lvl="1"/>
            <a:r>
              <a:rPr lang="en-US" dirty="0" smtClean="0"/>
              <a:t>Primary key syntax:</a:t>
            </a:r>
          </a:p>
          <a:p>
            <a:pPr marL="228600" lvl="1" indent="0">
              <a:buNone/>
            </a:pPr>
            <a:r>
              <a:rPr lang="en-US" dirty="0"/>
              <a:t>		ALTER TABLE </a:t>
            </a:r>
            <a:r>
              <a:rPr lang="en-US" dirty="0" smtClean="0"/>
              <a:t>	PART</a:t>
            </a:r>
            <a:endParaRPr lang="en-US" dirty="0"/>
          </a:p>
          <a:p>
            <a:pPr marL="228600" lvl="1" indent="0">
              <a:buNone/>
            </a:pPr>
            <a:r>
              <a:rPr lang="en-US" dirty="0" smtClean="0"/>
              <a:t>		ADD 		PRIMARY </a:t>
            </a:r>
            <a:r>
              <a:rPr lang="en-US" dirty="0"/>
              <a:t>KEY (PART_CODE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Foreign key syntax:</a:t>
            </a:r>
            <a:endParaRPr lang="en-US" dirty="0"/>
          </a:p>
          <a:p>
            <a:pPr marL="228600" lvl="1" indent="0">
              <a:buNone/>
            </a:pPr>
            <a:r>
              <a:rPr lang="en-US" dirty="0" smtClean="0"/>
              <a:t>		ALTER </a:t>
            </a:r>
            <a:r>
              <a:rPr lang="en-US" dirty="0"/>
              <a:t>TABLE </a:t>
            </a:r>
            <a:r>
              <a:rPr lang="en-US" dirty="0" smtClean="0"/>
              <a:t>	PART</a:t>
            </a:r>
            <a:endParaRPr lang="en-US" dirty="0"/>
          </a:p>
          <a:p>
            <a:pPr marL="228600" lvl="1" indent="0">
              <a:buNone/>
            </a:pPr>
            <a:r>
              <a:rPr lang="en-US" dirty="0" smtClean="0"/>
              <a:t>		ADD 		FOREIGN </a:t>
            </a:r>
            <a:r>
              <a:rPr lang="en-US" dirty="0"/>
              <a:t>KEY (V_CODE) REFERENCES </a:t>
            </a:r>
            <a:r>
              <a:rPr lang="en-US" dirty="0" smtClean="0"/>
              <a:t>						VENDOR;</a:t>
            </a:r>
          </a:p>
          <a:p>
            <a:pPr lvl="1"/>
            <a:r>
              <a:rPr lang="en-US" dirty="0" smtClean="0"/>
              <a:t>Check constraint syntax:</a:t>
            </a:r>
          </a:p>
          <a:p>
            <a:pPr marL="800100" lvl="4" indent="0">
              <a:buNone/>
            </a:pPr>
            <a:r>
              <a:rPr lang="en-US" sz="1800" dirty="0" smtClean="0"/>
              <a:t>		ALTER TABLE	PART</a:t>
            </a:r>
          </a:p>
          <a:p>
            <a:pPr marL="800100" lvl="4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ADD 		CHECK </a:t>
            </a:r>
            <a:r>
              <a:rPr lang="en-US" sz="1800" dirty="0"/>
              <a:t>(PART_PRICE &gt;= 0</a:t>
            </a:r>
            <a:r>
              <a:rPr lang="en-US" sz="1800" dirty="0" smtClean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5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d 2016 Med Module  1_PPT_2019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3639</Words>
  <Application>Microsoft Office PowerPoint</Application>
  <PresentationFormat>On-screen Show (4:3)</PresentationFormat>
  <Paragraphs>329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Georgia</vt:lpstr>
      <vt:lpstr>Word 2016 Med Module  1_PPT_2019</vt:lpstr>
      <vt:lpstr>PowerPoint Presentation</vt:lpstr>
      <vt:lpstr>Learning Objectives</vt:lpstr>
      <vt:lpstr>Data Definition Commands (1 of 3)</vt:lpstr>
      <vt:lpstr>Data Definition Commands (2 of 3)</vt:lpstr>
      <vt:lpstr>Data Definition Commands (3 of 3)</vt:lpstr>
      <vt:lpstr>Creating Table Structures (1 of 2)</vt:lpstr>
      <vt:lpstr>Creating Table Structures (2 of 2)</vt:lpstr>
      <vt:lpstr>Altering Table Structures (1 of 3)</vt:lpstr>
      <vt:lpstr>Altering Table Structures (2 of 3)</vt:lpstr>
      <vt:lpstr>Altering Table Structures (3 of 3)</vt:lpstr>
      <vt:lpstr>Data Manipulation Commands (1 of 2)</vt:lpstr>
      <vt:lpstr>Data Manipulation Commands (2 of 2)</vt:lpstr>
      <vt:lpstr>Virtual Tables: Creating a View</vt:lpstr>
      <vt:lpstr>Updatable Views</vt:lpstr>
      <vt:lpstr>Sequences (1 of 2)</vt:lpstr>
      <vt:lpstr>Sequences (2 of 2)</vt:lpstr>
      <vt:lpstr>Procedural SQL (1 of 3)</vt:lpstr>
      <vt:lpstr>Procedural SQL (2 of 3)</vt:lpstr>
      <vt:lpstr>Procedural SQL (3 of 3)</vt:lpstr>
      <vt:lpstr>Triggers (1 of 2)</vt:lpstr>
      <vt:lpstr>Triggers (2 of 2)</vt:lpstr>
      <vt:lpstr>Stored Procedures</vt:lpstr>
      <vt:lpstr>PL/SQL Processing with Cursors (1 of 3)</vt:lpstr>
      <vt:lpstr>PL/SQL Processing with Cursors (2 of 3)</vt:lpstr>
      <vt:lpstr>PL/SQL Processing with Cursors (3 of 3)</vt:lpstr>
      <vt:lpstr>PL/SQL Stored Functions</vt:lpstr>
      <vt:lpstr> Embedded SQL (1 of 4) </vt:lpstr>
      <vt:lpstr> Embedded SQL (2 of 4) </vt:lpstr>
      <vt:lpstr> Embedded SQL (3 of 4) </vt:lpstr>
      <vt:lpstr> Embedded SQL (4 of 4) </vt:lpstr>
      <vt:lpstr>Summary (1 of 2)</vt:lpstr>
      <vt:lpstr>Summary (2 of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2017-09-25T21:10:43Z</dcterms:created>
  <dcterms:modified xsi:type="dcterms:W3CDTF">2017-09-25T21:11:13Z</dcterms:modified>
</cp:coreProperties>
</file>