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734" r:id="rId1"/>
  </p:sldMasterIdLst>
  <p:notesMasterIdLst>
    <p:notesMasterId r:id="rId38"/>
  </p:notesMasterIdLst>
  <p:handoutMasterIdLst>
    <p:handoutMasterId r:id="rId39"/>
  </p:handoutMasterIdLst>
  <p:sldIdLst>
    <p:sldId id="256" r:id="rId2"/>
    <p:sldId id="258" r:id="rId3"/>
    <p:sldId id="259" r:id="rId4"/>
    <p:sldId id="260" r:id="rId5"/>
    <p:sldId id="261" r:id="rId6"/>
    <p:sldId id="262" r:id="rId7"/>
    <p:sldId id="263" r:id="rId8"/>
    <p:sldId id="264" r:id="rId9"/>
    <p:sldId id="265" r:id="rId10"/>
    <p:sldId id="266" r:id="rId11"/>
    <p:sldId id="294" r:id="rId12"/>
    <p:sldId id="268" r:id="rId13"/>
    <p:sldId id="295" r:id="rId14"/>
    <p:sldId id="269" r:id="rId15"/>
    <p:sldId id="270" r:id="rId16"/>
    <p:sldId id="289" r:id="rId17"/>
    <p:sldId id="271" r:id="rId18"/>
    <p:sldId id="291" r:id="rId19"/>
    <p:sldId id="273" r:id="rId20"/>
    <p:sldId id="274" r:id="rId21"/>
    <p:sldId id="275" r:id="rId22"/>
    <p:sldId id="276" r:id="rId23"/>
    <p:sldId id="292" r:id="rId24"/>
    <p:sldId id="277" r:id="rId25"/>
    <p:sldId id="278" r:id="rId26"/>
    <p:sldId id="279" r:id="rId27"/>
    <p:sldId id="280" r:id="rId28"/>
    <p:sldId id="281" r:id="rId29"/>
    <p:sldId id="282" r:id="rId30"/>
    <p:sldId id="283" r:id="rId31"/>
    <p:sldId id="290" r:id="rId32"/>
    <p:sldId id="285" r:id="rId33"/>
    <p:sldId id="286" r:id="rId34"/>
    <p:sldId id="287" r:id="rId35"/>
    <p:sldId id="288" r:id="rId36"/>
    <p:sldId id="293" r:id="rId3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Georgia" panose="02040502050405020303" pitchFamily="18"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Georgia" panose="02040502050405020303" pitchFamily="18"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Georgia" panose="02040502050405020303" pitchFamily="18"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Georgia" panose="02040502050405020303" pitchFamily="18"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Georgia" panose="02040502050405020303" pitchFamily="18" charset="0"/>
        <a:ea typeface="+mn-ea"/>
        <a:cs typeface="Arial" panose="020B0604020202020204" pitchFamily="34" charset="0"/>
      </a:defRPr>
    </a:lvl5pPr>
    <a:lvl6pPr marL="2286000" algn="l" defTabSz="914400" rtl="0" eaLnBrk="1" latinLnBrk="0" hangingPunct="1">
      <a:defRPr kern="1200">
        <a:solidFill>
          <a:schemeClr val="tx1"/>
        </a:solidFill>
        <a:latin typeface="Georgia" panose="02040502050405020303" pitchFamily="18" charset="0"/>
        <a:ea typeface="+mn-ea"/>
        <a:cs typeface="Arial" panose="020B0604020202020204" pitchFamily="34" charset="0"/>
      </a:defRPr>
    </a:lvl6pPr>
    <a:lvl7pPr marL="2743200" algn="l" defTabSz="914400" rtl="0" eaLnBrk="1" latinLnBrk="0" hangingPunct="1">
      <a:defRPr kern="1200">
        <a:solidFill>
          <a:schemeClr val="tx1"/>
        </a:solidFill>
        <a:latin typeface="Georgia" panose="02040502050405020303" pitchFamily="18" charset="0"/>
        <a:ea typeface="+mn-ea"/>
        <a:cs typeface="Arial" panose="020B0604020202020204" pitchFamily="34" charset="0"/>
      </a:defRPr>
    </a:lvl7pPr>
    <a:lvl8pPr marL="3200400" algn="l" defTabSz="914400" rtl="0" eaLnBrk="1" latinLnBrk="0" hangingPunct="1">
      <a:defRPr kern="1200">
        <a:solidFill>
          <a:schemeClr val="tx1"/>
        </a:solidFill>
        <a:latin typeface="Georgia" panose="02040502050405020303" pitchFamily="18" charset="0"/>
        <a:ea typeface="+mn-ea"/>
        <a:cs typeface="Arial" panose="020B0604020202020204" pitchFamily="34" charset="0"/>
      </a:defRPr>
    </a:lvl8pPr>
    <a:lvl9pPr marL="3657600" algn="l" defTabSz="914400" rtl="0" eaLnBrk="1" latinLnBrk="0" hangingPunct="1">
      <a:defRPr kern="1200">
        <a:solidFill>
          <a:schemeClr val="tx1"/>
        </a:solidFill>
        <a:latin typeface="Georgia" panose="02040502050405020303" pitchFamily="18" charset="0"/>
        <a:ea typeface="+mn-ea"/>
        <a:cs typeface="Arial" panose="020B0604020202020204" pitchFamily="34"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FF"/>
    <a:srgbClr val="0066FF"/>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719" autoAdjust="0"/>
    <p:restoredTop sz="94660"/>
  </p:normalViewPr>
  <p:slideViewPr>
    <p:cSldViewPr>
      <p:cViewPr>
        <p:scale>
          <a:sx n="60" d="100"/>
          <a:sy n="60" d="100"/>
        </p:scale>
        <p:origin x="-1267" y="-3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Calibri" panose="020F0502020204030204"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D511722-E15F-4C83-B741-AFD484C0F8C7}" type="datetimeFigureOut">
              <a:rPr lang="en-US" smtClean="0">
                <a:latin typeface="Calibri" panose="020F0502020204030204" pitchFamily="34" charset="0"/>
              </a:rPr>
              <a:pPr/>
              <a:t>8/30/2017</a:t>
            </a:fld>
            <a:endParaRPr lang="en-US" dirty="0">
              <a:latin typeface="Calibri" panose="020F0502020204030204"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Calibri" panose="020F0502020204030204"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18218FF-7EF1-4CD6-A9DF-4644F80B5DD0}" type="slidenum">
              <a:rPr lang="en-US" smtClean="0">
                <a:latin typeface="Calibri" panose="020F0502020204030204" pitchFamily="34" charset="0"/>
              </a:rPr>
              <a:pPr/>
              <a:t>‹#›</a:t>
            </a:fld>
            <a:endParaRPr lang="en-US" dirty="0">
              <a:latin typeface="Calibri" panose="020F0502020204030204" pitchFamily="34" charset="0"/>
            </a:endParaRPr>
          </a:p>
        </p:txBody>
      </p:sp>
    </p:spTree>
    <p:extLst>
      <p:ext uri="{BB962C8B-B14F-4D97-AF65-F5344CB8AC3E}">
        <p14:creationId xmlns:p14="http://schemas.microsoft.com/office/powerpoint/2010/main" val="46169861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panose="020F0502020204030204" pitchFamily="34" charset="0"/>
                <a:cs typeface="Arial" charset="0"/>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Calibri" panose="020F0502020204030204" pitchFamily="34" charset="0"/>
                <a:cs typeface="Arial" charset="0"/>
              </a:defRPr>
            </a:lvl1pPr>
          </a:lstStyle>
          <a:p>
            <a:pPr>
              <a:defRPr/>
            </a:pPr>
            <a:fld id="{7A753000-8AB6-4253-ABA1-C2C5A30BAD09}" type="datetimeFigureOut">
              <a:rPr lang="en-US" smtClean="0"/>
              <a:pPr>
                <a:defRPr/>
              </a:pPr>
              <a:t>8/30/2017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Calibri" panose="020F0502020204030204" pitchFamily="34" charset="0"/>
                <a:cs typeface="Arial" charset="0"/>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52BF8E6E-841D-4EEE-BB10-9C216792DA49}" type="slidenum">
              <a:rPr lang="en-US" altLang="en-US" smtClean="0"/>
              <a:pPr/>
              <a:t>‹#›</a:t>
            </a:fld>
            <a:endParaRPr lang="en-US" altLang="en-US" dirty="0"/>
          </a:p>
        </p:txBody>
      </p:sp>
    </p:spTree>
    <p:extLst>
      <p:ext uri="{BB962C8B-B14F-4D97-AF65-F5344CB8AC3E}">
        <p14:creationId xmlns:p14="http://schemas.microsoft.com/office/powerpoint/2010/main" val="1366648627"/>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 Id="rId9"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3.jpe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descr="Title_Slide.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8134" y="254002"/>
            <a:ext cx="8713465" cy="6526752"/>
          </a:xfrm>
          <a:prstGeom prst="rect">
            <a:avLst/>
          </a:prstGeom>
        </p:spPr>
      </p:pic>
      <p:sp>
        <p:nvSpPr>
          <p:cNvPr id="2" name="Title 1"/>
          <p:cNvSpPr>
            <a:spLocks noGrp="1"/>
          </p:cNvSpPr>
          <p:nvPr>
            <p:ph type="ctrTitle"/>
          </p:nvPr>
        </p:nvSpPr>
        <p:spPr>
          <a:xfrm>
            <a:off x="698500" y="2723470"/>
            <a:ext cx="7747000" cy="366254"/>
          </a:xfrm>
        </p:spPr>
        <p:txBody>
          <a:bodyPr anchor="b"/>
          <a:lstStyle>
            <a:lvl1pPr algn="ctr">
              <a:defRPr sz="2800">
                <a:solidFill>
                  <a:schemeClr val="accent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98500" y="3352800"/>
            <a:ext cx="7747000" cy="233910"/>
          </a:xfrm>
        </p:spPr>
        <p:txBody>
          <a:bodyPr/>
          <a:lstStyle>
            <a:lvl1pPr marL="0" indent="0" algn="ctr">
              <a:buNone/>
              <a:defRPr sz="16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Rectangle 3"/>
          <p:cNvSpPr/>
          <p:nvPr/>
        </p:nvSpPr>
        <p:spPr>
          <a:xfrm>
            <a:off x="3482340" y="223521"/>
            <a:ext cx="2125980" cy="985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Rules_Single_A.png"/>
          <p:cNvPicPr>
            <a:picLocks noChangeAspect="1"/>
          </p:cNvPicPr>
          <p:nvPr/>
        </p:nvPicPr>
        <p:blipFill rotWithShape="1">
          <a:blip r:embed="rId3" cstate="print">
            <a:extLst>
              <a:ext uri="{28A0092B-C50C-407E-A947-70E740481C1C}">
                <a14:useLocalDpi xmlns:a14="http://schemas.microsoft.com/office/drawing/2010/main" val="0"/>
              </a:ext>
            </a:extLst>
          </a:blip>
          <a:srcRect r="-76729"/>
          <a:stretch/>
        </p:blipFill>
        <p:spPr>
          <a:xfrm>
            <a:off x="1627124" y="481306"/>
            <a:ext cx="10034016" cy="99113"/>
          </a:xfrm>
          <a:prstGeom prst="rect">
            <a:avLst/>
          </a:prstGeom>
        </p:spPr>
      </p:pic>
      <p:sp>
        <p:nvSpPr>
          <p:cNvPr id="5" name="Rectangle 4"/>
          <p:cNvSpPr/>
          <p:nvPr/>
        </p:nvSpPr>
        <p:spPr>
          <a:xfrm>
            <a:off x="6812287" y="4885107"/>
            <a:ext cx="2080291" cy="1926128"/>
          </a:xfrm>
          <a:custGeom>
            <a:avLst/>
            <a:gdLst>
              <a:gd name="connsiteX0" fmla="*/ 0 w 1973580"/>
              <a:gd name="connsiteY0" fmla="*/ 0 h 1389864"/>
              <a:gd name="connsiteX1" fmla="*/ 1973580 w 1973580"/>
              <a:gd name="connsiteY1" fmla="*/ 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0 h 1389864"/>
              <a:gd name="connsiteX1" fmla="*/ 1935480 w 1973580"/>
              <a:gd name="connsiteY1" fmla="*/ 6096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54731 h 1444595"/>
              <a:gd name="connsiteX1" fmla="*/ 1577340 w 1973580"/>
              <a:gd name="connsiteY1" fmla="*/ 1391 h 1444595"/>
              <a:gd name="connsiteX2" fmla="*/ 1935480 w 1973580"/>
              <a:gd name="connsiteY2" fmla="*/ 115691 h 1444595"/>
              <a:gd name="connsiteX3" fmla="*/ 1973580 w 1973580"/>
              <a:gd name="connsiteY3" fmla="*/ 1444595 h 1444595"/>
              <a:gd name="connsiteX4" fmla="*/ 0 w 1973580"/>
              <a:gd name="connsiteY4" fmla="*/ 1444595 h 1444595"/>
              <a:gd name="connsiteX5" fmla="*/ 0 w 1973580"/>
              <a:gd name="connsiteY5"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0 w 2080291"/>
              <a:gd name="connsiteY6"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60960 w 2080291"/>
              <a:gd name="connsiteY6" fmla="*/ 103009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99060 w 2080291"/>
              <a:gd name="connsiteY6" fmla="*/ 991992 h 1444595"/>
              <a:gd name="connsiteX7" fmla="*/ 0 w 2080291"/>
              <a:gd name="connsiteY7" fmla="*/ 54731 h 144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0291" h="1444595">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udio.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65369" y="5389521"/>
            <a:ext cx="987056" cy="1040948"/>
          </a:xfrm>
          <a:prstGeom prst="rect">
            <a:avLst/>
          </a:prstGeom>
        </p:spPr>
      </p:pic>
      <p:pic>
        <p:nvPicPr>
          <p:cNvPr id="12" name="Picture 11"/>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8674492" y="5121743"/>
            <a:ext cx="275507" cy="710099"/>
          </a:xfrm>
          <a:prstGeom prst="rect">
            <a:avLst/>
          </a:prstGeom>
        </p:spPr>
      </p:pic>
      <p:pic>
        <p:nvPicPr>
          <p:cNvPr id="13" name="Picture 12" descr="Swirl_3.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9688654">
            <a:off x="7441072" y="6393021"/>
            <a:ext cx="386047" cy="285072"/>
          </a:xfrm>
          <a:prstGeom prst="rect">
            <a:avLst/>
          </a:prstGeom>
        </p:spPr>
      </p:pic>
      <p:pic>
        <p:nvPicPr>
          <p:cNvPr id="14" name="Picture 13" descr="Swirl_3.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8073124">
            <a:off x="7908376" y="5449331"/>
            <a:ext cx="591497" cy="245691"/>
          </a:xfrm>
          <a:prstGeom prst="rect">
            <a:avLst/>
          </a:prstGeom>
        </p:spPr>
      </p:pic>
      <p:pic>
        <p:nvPicPr>
          <p:cNvPr id="16" name="Picture 15"/>
          <p:cNvPicPr>
            <a:picLocks noChangeAspect="1"/>
          </p:cNvPicPr>
          <p:nvPr/>
        </p:nvPicPr>
        <p:blipFill rotWithShape="1">
          <a:blip r:embed="rId8" cstate="print">
            <a:extLst>
              <a:ext uri="{28A0092B-C50C-407E-A947-70E740481C1C}">
                <a14:useLocalDpi xmlns:a14="http://schemas.microsoft.com/office/drawing/2010/main" val="0"/>
              </a:ext>
            </a:extLst>
          </a:blip>
          <a:srcRect/>
          <a:stretch/>
        </p:blipFill>
        <p:spPr>
          <a:xfrm>
            <a:off x="7939373" y="5831841"/>
            <a:ext cx="672857" cy="745880"/>
          </a:xfrm>
          <a:prstGeom prst="rect">
            <a:avLst/>
          </a:prstGeom>
        </p:spPr>
      </p:pic>
      <p:sp>
        <p:nvSpPr>
          <p:cNvPr id="6" name="Footer Placeholder 5"/>
          <p:cNvSpPr>
            <a:spLocks noGrp="1"/>
          </p:cNvSpPr>
          <p:nvPr>
            <p:ph type="ftr" sz="quarter" idx="10"/>
          </p:nvPr>
        </p:nvSpPr>
        <p:spPr>
          <a:xfrm>
            <a:off x="1204120" y="6363871"/>
            <a:ext cx="6201666" cy="366183"/>
          </a:xfrm>
        </p:spPr>
        <p:txBody>
          <a:bodyPr/>
          <a:lstStyle>
            <a:lvl1pPr>
              <a:defRPr sz="600"/>
            </a:lvl1pPr>
          </a:lstStyle>
          <a:p>
            <a:r>
              <a:rPr lang="en-US" dirty="0" smtClean="0"/>
              <a:t>© 2019 Cengage. May not be copied, scanned, or duplicated, in whole or in part, except for use as permitted in a license distributed with a certain product or service or otherwise on a password-protected website for classroom use.</a:t>
            </a:r>
            <a:endParaRPr lang="en-US" dirty="0"/>
          </a:p>
        </p:txBody>
      </p:sp>
      <p:pic>
        <p:nvPicPr>
          <p:cNvPr id="9" name="Picture 8"/>
          <p:cNvPicPr>
            <a:picLocks noChangeAspect="1"/>
          </p:cNvPicPr>
          <p:nvPr/>
        </p:nvPicPr>
        <p:blipFill>
          <a:blip r:embed="rId9" cstate="print"/>
          <a:stretch>
            <a:fillRect/>
          </a:stretch>
        </p:blipFill>
        <p:spPr>
          <a:xfrm>
            <a:off x="0" y="6415637"/>
            <a:ext cx="1151034" cy="354164"/>
          </a:xfrm>
          <a:prstGeom prst="rect">
            <a:avLst/>
          </a:prstGeom>
        </p:spPr>
      </p:pic>
    </p:spTree>
    <p:extLst>
      <p:ext uri="{BB962C8B-B14F-4D97-AF65-F5344CB8AC3E}">
        <p14:creationId xmlns:p14="http://schemas.microsoft.com/office/powerpoint/2010/main" val="2594084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41600" y="2233574"/>
            <a:ext cx="6172200" cy="366254"/>
          </a:xfrm>
        </p:spPr>
        <p:txBody>
          <a:bodyPr anchor="ctr"/>
          <a:lstStyle>
            <a:lvl1pPr algn="l">
              <a:defRPr sz="2800" b="0" cap="none" baseline="0">
                <a:solidFill>
                  <a:srgbClr val="055C9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41600" y="2942672"/>
            <a:ext cx="6172200" cy="263149"/>
          </a:xfrm>
        </p:spPr>
        <p:txBody>
          <a:bodyPr anchor="t"/>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pic>
        <p:nvPicPr>
          <p:cNvPr id="6" name="Picture 5" descr="Rules_Single_A.png"/>
          <p:cNvPicPr>
            <a:picLocks noChangeAspect="1"/>
          </p:cNvPicPr>
          <p:nvPr/>
        </p:nvPicPr>
        <p:blipFill rotWithShape="1">
          <a:blip r:embed="rId2" cstate="print">
            <a:extLst>
              <a:ext uri="{28A0092B-C50C-407E-A947-70E740481C1C}">
                <a14:useLocalDpi xmlns:a14="http://schemas.microsoft.com/office/drawing/2010/main" val="0"/>
              </a:ext>
            </a:extLst>
          </a:blip>
          <a:srcRect r="-76729"/>
          <a:stretch/>
        </p:blipFill>
        <p:spPr>
          <a:xfrm>
            <a:off x="1597686" y="6487631"/>
            <a:ext cx="11423745" cy="90835"/>
          </a:xfrm>
          <a:prstGeom prst="rect">
            <a:avLst/>
          </a:prstGeom>
        </p:spPr>
      </p:pic>
      <p:pic>
        <p:nvPicPr>
          <p:cNvPr id="4" name="Picture 3" descr="Audio.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0711" y="361953"/>
            <a:ext cx="1840495" cy="1940983"/>
          </a:xfrm>
          <a:prstGeom prst="rect">
            <a:avLst/>
          </a:prstGeom>
        </p:spPr>
      </p:pic>
      <p:pic>
        <p:nvPicPr>
          <p:cNvPr id="11" name="Picture 10" descr="Swirl_3.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569126">
            <a:off x="1431691" y="1916271"/>
            <a:ext cx="908570" cy="670924"/>
          </a:xfrm>
          <a:prstGeom prst="rect">
            <a:avLst/>
          </a:prstGeom>
        </p:spPr>
      </p:pic>
      <p:pic>
        <p:nvPicPr>
          <p:cNvPr id="12" name="Picture 11" descr="Swirl_2.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3873741" flipH="1">
            <a:off x="218018" y="3551101"/>
            <a:ext cx="795867" cy="833254"/>
          </a:xfrm>
          <a:prstGeom prst="rect">
            <a:avLst/>
          </a:prstGeom>
        </p:spPr>
      </p:pic>
      <p:pic>
        <p:nvPicPr>
          <p:cNvPr id="14" name="Picture 13"/>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879649" y="2604922"/>
            <a:ext cx="1101550" cy="1221098"/>
          </a:xfrm>
          <a:prstGeom prst="rect">
            <a:avLst/>
          </a:prstGeom>
        </p:spPr>
      </p:pic>
      <p:pic>
        <p:nvPicPr>
          <p:cNvPr id="15" name="Picture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40704" y="4534755"/>
            <a:ext cx="596838" cy="795784"/>
          </a:xfrm>
          <a:prstGeom prst="rect">
            <a:avLst/>
          </a:prstGeom>
        </p:spPr>
      </p:pic>
      <p:pic>
        <p:nvPicPr>
          <p:cNvPr id="16" name="Picture 15"/>
          <p:cNvPicPr>
            <a:picLocks noChangeAspect="1"/>
          </p:cNvPicPr>
          <p:nvPr/>
        </p:nvPicPr>
        <p:blipFill rotWithShape="1">
          <a:blip r:embed="rId8" cstate="print">
            <a:extLst>
              <a:ext uri="{28A0092B-C50C-407E-A947-70E740481C1C}">
                <a14:useLocalDpi xmlns:a14="http://schemas.microsoft.com/office/drawing/2010/main" val="0"/>
              </a:ext>
            </a:extLst>
          </a:blip>
          <a:srcRect/>
          <a:stretch/>
        </p:blipFill>
        <p:spPr>
          <a:xfrm>
            <a:off x="737542" y="4804755"/>
            <a:ext cx="252342" cy="650393"/>
          </a:xfrm>
          <a:prstGeom prst="rect">
            <a:avLst/>
          </a:prstGeom>
        </p:spPr>
      </p:pic>
      <p:sp>
        <p:nvSpPr>
          <p:cNvPr id="7" name="Footer Placeholder 6"/>
          <p:cNvSpPr>
            <a:spLocks noGrp="1"/>
          </p:cNvSpPr>
          <p:nvPr>
            <p:ph type="ftr" sz="quarter" idx="10"/>
          </p:nvPr>
        </p:nvSpPr>
        <p:spPr>
          <a:xfrm>
            <a:off x="1597686" y="6578467"/>
            <a:ext cx="6781693" cy="244535"/>
          </a:xfrm>
        </p:spPr>
        <p:txBody>
          <a:bodyPr/>
          <a:lstStyle>
            <a:lvl1pPr>
              <a:defRPr sz="600"/>
            </a:lvl1pPr>
          </a:lstStyle>
          <a:p>
            <a:r>
              <a:rPr lang="en-US" dirty="0" smtClean="0"/>
              <a:t>© 2019 Cengage. May not be copied, scanned, or duplicated, in whole or in part, except for use as permitted in a license distributed with a certain product or service or otherwise on a password-protected website for classroom use.</a:t>
            </a:r>
            <a:endParaRPr lang="en-US" dirty="0"/>
          </a:p>
        </p:txBody>
      </p:sp>
      <p:pic>
        <p:nvPicPr>
          <p:cNvPr id="17" name="Picture 16"/>
          <p:cNvPicPr>
            <a:picLocks noChangeAspect="1"/>
          </p:cNvPicPr>
          <p:nvPr/>
        </p:nvPicPr>
        <p:blipFill>
          <a:blip r:embed="rId9" cstate="print"/>
          <a:stretch>
            <a:fillRect/>
          </a:stretch>
        </p:blipFill>
        <p:spPr>
          <a:xfrm>
            <a:off x="118724" y="6363035"/>
            <a:ext cx="1400289" cy="430858"/>
          </a:xfrm>
          <a:prstGeom prst="rect">
            <a:avLst/>
          </a:prstGeom>
        </p:spPr>
      </p:pic>
    </p:spTree>
    <p:extLst>
      <p:ext uri="{BB962C8B-B14F-4D97-AF65-F5344CB8AC3E}">
        <p14:creationId xmlns:p14="http://schemas.microsoft.com/office/powerpoint/2010/main" val="2706735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1"/>
          <p:cNvSpPr>
            <a:spLocks noGrp="1"/>
          </p:cNvSpPr>
          <p:nvPr>
            <p:ph type="title"/>
          </p:nvPr>
        </p:nvSpPr>
        <p:spPr>
          <a:xfrm>
            <a:off x="762000" y="516444"/>
            <a:ext cx="8026400" cy="287771"/>
          </a:xfrm>
        </p:spPr>
        <p:txBody>
          <a:bodyPr/>
          <a:lstStyle/>
          <a:p>
            <a:r>
              <a:rPr lang="en-US" dirty="0" smtClean="0"/>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448"/>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79668" y="222265"/>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r="-76729"/>
          <a:stretch/>
        </p:blipFill>
        <p:spPr>
          <a:xfrm>
            <a:off x="1597686" y="6487631"/>
            <a:ext cx="11423745" cy="90835"/>
          </a:xfrm>
          <a:prstGeom prst="rect">
            <a:avLst/>
          </a:prstGeom>
        </p:spPr>
      </p:pic>
      <p:sp>
        <p:nvSpPr>
          <p:cNvPr id="2" name="Footer Placeholder 1"/>
          <p:cNvSpPr>
            <a:spLocks noGrp="1"/>
          </p:cNvSpPr>
          <p:nvPr>
            <p:ph type="ftr" sz="quarter" idx="10"/>
          </p:nvPr>
        </p:nvSpPr>
        <p:spPr>
          <a:xfrm>
            <a:off x="1597686" y="6578467"/>
            <a:ext cx="6781693" cy="244535"/>
          </a:xfrm>
        </p:spPr>
        <p:txBody>
          <a:bodyPr/>
          <a:lstStyle>
            <a:lvl1pPr>
              <a:defRPr sz="600"/>
            </a:lvl1pPr>
          </a:lstStyle>
          <a:p>
            <a:r>
              <a:rPr lang="en-US" dirty="0" smtClean="0"/>
              <a:t>© 2019 Cengage. May not be copied, scanned, or duplicated, in whole or in part, except for use as permitted in a license distributed with a certain product or service or otherwise on a password-protected website for classroom use.</a:t>
            </a:r>
            <a:endParaRPr lang="en-US" dirty="0"/>
          </a:p>
        </p:txBody>
      </p:sp>
      <p:pic>
        <p:nvPicPr>
          <p:cNvPr id="5" name="Picture 4"/>
          <p:cNvPicPr>
            <a:picLocks noChangeAspect="1"/>
          </p:cNvPicPr>
          <p:nvPr/>
        </p:nvPicPr>
        <p:blipFill>
          <a:blip r:embed="rId5" cstate="print"/>
          <a:stretch>
            <a:fillRect/>
          </a:stretch>
        </p:blipFill>
        <p:spPr>
          <a:xfrm>
            <a:off x="47181" y="6324600"/>
            <a:ext cx="1439449" cy="442907"/>
          </a:xfrm>
          <a:prstGeom prst="rect">
            <a:avLst/>
          </a:prstGeom>
        </p:spPr>
      </p:pic>
    </p:spTree>
    <p:extLst>
      <p:ext uri="{BB962C8B-B14F-4D97-AF65-F5344CB8AC3E}">
        <p14:creationId xmlns:p14="http://schemas.microsoft.com/office/powerpoint/2010/main" val="402461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410493"/>
            <a:ext cx="8026400" cy="287771"/>
          </a:xfrm>
        </p:spPr>
        <p:txBody>
          <a:bodyPr/>
          <a:lstStyle/>
          <a:p>
            <a:r>
              <a:rPr lang="en-US" smtClean="0"/>
              <a:t>Click to edit Master title style</a:t>
            </a:r>
            <a:endParaRPr lang="en-US" dirty="0"/>
          </a:p>
        </p:txBody>
      </p:sp>
      <p:pic>
        <p:nvPicPr>
          <p:cNvPr id="8" name="Picture 7"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448"/>
          <a:stretch/>
        </p:blipFill>
        <p:spPr>
          <a:xfrm>
            <a:off x="215900" y="948267"/>
            <a:ext cx="8586216" cy="44704"/>
          </a:xfrm>
          <a:prstGeom prst="rect">
            <a:avLst/>
          </a:prstGeom>
        </p:spPr>
      </p:pic>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79668" y="222265"/>
            <a:ext cx="628992" cy="697255"/>
          </a:xfrm>
          <a:prstGeom prst="rect">
            <a:avLst/>
          </a:prstGeom>
        </p:spPr>
      </p:pic>
      <p:pic>
        <p:nvPicPr>
          <p:cNvPr id="22" name="Picture 21"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r="-76729"/>
          <a:stretch/>
        </p:blipFill>
        <p:spPr>
          <a:xfrm>
            <a:off x="1597686" y="6487631"/>
            <a:ext cx="11423745" cy="90835"/>
          </a:xfrm>
          <a:prstGeom prst="rect">
            <a:avLst/>
          </a:prstGeom>
        </p:spPr>
      </p:pic>
      <p:sp>
        <p:nvSpPr>
          <p:cNvPr id="3" name="Footer Placeholder 2"/>
          <p:cNvSpPr>
            <a:spLocks noGrp="1"/>
          </p:cNvSpPr>
          <p:nvPr>
            <p:ph type="ftr" sz="quarter" idx="10"/>
          </p:nvPr>
        </p:nvSpPr>
        <p:spPr>
          <a:xfrm>
            <a:off x="1597686" y="6578467"/>
            <a:ext cx="6781693" cy="244535"/>
          </a:xfrm>
        </p:spPr>
        <p:txBody>
          <a:bodyPr/>
          <a:lstStyle>
            <a:lvl1pPr>
              <a:defRPr sz="600"/>
            </a:lvl1pPr>
          </a:lstStyle>
          <a:p>
            <a:r>
              <a:rPr lang="en-US" dirty="0" smtClean="0"/>
              <a:t>© 2019 Cengage. May not be copied, scanned, or duplicated, in whole or in part, except for use as permitted in a license distributed with a certain product or service or otherwise on a password-protected website for classroom use.</a:t>
            </a:r>
            <a:endParaRPr lang="en-US" dirty="0"/>
          </a:p>
        </p:txBody>
      </p:sp>
      <p:pic>
        <p:nvPicPr>
          <p:cNvPr id="9" name="Picture 8"/>
          <p:cNvPicPr>
            <a:picLocks noChangeAspect="1"/>
          </p:cNvPicPr>
          <p:nvPr/>
        </p:nvPicPr>
        <p:blipFill>
          <a:blip r:embed="rId5" cstate="print"/>
          <a:stretch>
            <a:fillRect/>
          </a:stretch>
        </p:blipFill>
        <p:spPr>
          <a:xfrm>
            <a:off x="60488" y="6305980"/>
            <a:ext cx="1403024" cy="431699"/>
          </a:xfrm>
          <a:prstGeom prst="rect">
            <a:avLst/>
          </a:prstGeom>
        </p:spPr>
      </p:pic>
    </p:spTree>
    <p:extLst>
      <p:ext uri="{BB962C8B-B14F-4D97-AF65-F5344CB8AC3E}">
        <p14:creationId xmlns:p14="http://schemas.microsoft.com/office/powerpoint/2010/main" val="1336393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dirty="0" smtClean="0"/>
              <a:t>©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647033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3" name="Rectangle 2"/>
          <p:cNvSpPr/>
          <p:nvPr/>
        </p:nvSpPr>
        <p:spPr>
          <a:xfrm flipV="1">
            <a:off x="0" y="4137025"/>
            <a:ext cx="9144000" cy="4603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307" dirty="0">
              <a:latin typeface="Calibri" pitchFamily="34" charset="0"/>
            </a:endParaRPr>
          </a:p>
        </p:txBody>
      </p:sp>
      <p:sp useBgFill="1">
        <p:nvSpPr>
          <p:cNvPr id="4" name="Rounded Rectangle 3"/>
          <p:cNvSpPr/>
          <p:nvPr/>
        </p:nvSpPr>
        <p:spPr bwMode="white">
          <a:xfrm>
            <a:off x="5410202" y="3962404"/>
            <a:ext cx="3063875" cy="26988"/>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307" dirty="0">
              <a:latin typeface="Calibri" pitchFamily="34" charset="0"/>
            </a:endParaRPr>
          </a:p>
        </p:txBody>
      </p:sp>
      <p:sp useBgFill="1">
        <p:nvSpPr>
          <p:cNvPr id="5" name="Rounded Rectangle 4"/>
          <p:cNvSpPr/>
          <p:nvPr/>
        </p:nvSpPr>
        <p:spPr bwMode="white">
          <a:xfrm>
            <a:off x="7377113" y="4060828"/>
            <a:ext cx="1600200" cy="36513"/>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307" dirty="0">
              <a:latin typeface="Calibri" pitchFamily="34" charset="0"/>
            </a:endParaRPr>
          </a:p>
        </p:txBody>
      </p:sp>
      <p:sp>
        <p:nvSpPr>
          <p:cNvPr id="6" name="Rectangle 5"/>
          <p:cNvSpPr/>
          <p:nvPr/>
        </p:nvSpPr>
        <p:spPr>
          <a:xfrm>
            <a:off x="0" y="3962404"/>
            <a:ext cx="9144000" cy="244475"/>
          </a:xfrm>
          <a:prstGeom prst="rect">
            <a:avLst/>
          </a:prstGeom>
          <a:solidFill>
            <a:schemeClr val="accent6">
              <a:lumMod val="40000"/>
              <a:lumOff val="60000"/>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307" dirty="0">
              <a:latin typeface="Calibri" pitchFamily="34" charset="0"/>
            </a:endParaRPr>
          </a:p>
        </p:txBody>
      </p:sp>
      <p:sp>
        <p:nvSpPr>
          <p:cNvPr id="7" name="Rectangle 6"/>
          <p:cNvSpPr/>
          <p:nvPr/>
        </p:nvSpPr>
        <p:spPr>
          <a:xfrm>
            <a:off x="0" y="3970338"/>
            <a:ext cx="9144000" cy="141287"/>
          </a:xfrm>
          <a:prstGeom prst="rect">
            <a:avLst/>
          </a:prstGeom>
          <a:solidFill>
            <a:srgbClr val="00206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307" dirty="0">
              <a:latin typeface="Calibri" pitchFamily="34" charset="0"/>
            </a:endParaRPr>
          </a:p>
        </p:txBody>
      </p:sp>
      <p:sp>
        <p:nvSpPr>
          <p:cNvPr id="8" name="Rectangle 7"/>
          <p:cNvSpPr/>
          <p:nvPr userDrawn="1"/>
        </p:nvSpPr>
        <p:spPr>
          <a:xfrm>
            <a:off x="0" y="4"/>
            <a:ext cx="9144000" cy="3970338"/>
          </a:xfrm>
          <a:prstGeom prst="rect">
            <a:avLst/>
          </a:prstGeom>
          <a:solidFill>
            <a:schemeClr val="accent4">
              <a:lumMod val="7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307" dirty="0">
              <a:latin typeface="Calibri" pitchFamily="34" charset="0"/>
            </a:endParaRPr>
          </a:p>
        </p:txBody>
      </p:sp>
      <p:sp>
        <p:nvSpPr>
          <p:cNvPr id="9" name="Subtitle 8"/>
          <p:cNvSpPr>
            <a:spLocks noGrp="1"/>
          </p:cNvSpPr>
          <p:nvPr>
            <p:ph type="subTitle" idx="1"/>
          </p:nvPr>
        </p:nvSpPr>
        <p:spPr>
          <a:xfrm>
            <a:off x="1584293" y="4724400"/>
            <a:ext cx="6324600" cy="1295400"/>
          </a:xfrm>
        </p:spPr>
        <p:txBody>
          <a:bodyPr>
            <a:noAutofit/>
          </a:bodyPr>
          <a:lstStyle>
            <a:lvl1pPr marL="59739" indent="0" algn="ctr">
              <a:buNone/>
              <a:defRPr sz="3200">
                <a:solidFill>
                  <a:schemeClr val="accent3">
                    <a:lumMod val="75000"/>
                  </a:schemeClr>
                </a:solidFill>
              </a:defRPr>
            </a:lvl1pPr>
            <a:lvl2pPr marL="426705" indent="0" algn="ctr">
              <a:buNone/>
            </a:lvl2pPr>
            <a:lvl3pPr marL="853410" indent="0" algn="ctr">
              <a:buNone/>
            </a:lvl3pPr>
            <a:lvl4pPr marL="1280114" indent="0" algn="ctr">
              <a:buNone/>
            </a:lvl4pPr>
            <a:lvl5pPr marL="1706819" indent="0" algn="ctr">
              <a:buNone/>
            </a:lvl5pPr>
            <a:lvl6pPr marL="2133524" indent="0" algn="ctr">
              <a:buNone/>
            </a:lvl6pPr>
            <a:lvl7pPr marL="2560229" indent="0" algn="ctr">
              <a:buNone/>
            </a:lvl7pPr>
            <a:lvl8pPr marL="2986933" indent="0" algn="ctr">
              <a:buNone/>
            </a:lvl8pPr>
            <a:lvl9pPr marL="3413638" indent="0" algn="ctr">
              <a:buNone/>
            </a:lvl9pPr>
          </a:lstStyle>
          <a:p>
            <a:r>
              <a:rPr lang="en-US" dirty="0" smtClean="0"/>
              <a:t>Click to edit Master subtitle style</a:t>
            </a:r>
            <a:endParaRPr lang="en-US" dirty="0"/>
          </a:p>
        </p:txBody>
      </p:sp>
      <p:pic>
        <p:nvPicPr>
          <p:cNvPr id="1026" name="Picture 2"/>
          <p:cNvPicPr>
            <a:picLocks noChangeAspect="1" noChangeArrowheads="1"/>
          </p:cNvPicPr>
          <p:nvPr userDrawn="1"/>
        </p:nvPicPr>
        <p:blipFill>
          <a:blip r:embed="rId2" cstate="print"/>
          <a:srcRect/>
          <a:stretch>
            <a:fillRect/>
          </a:stretch>
        </p:blipFill>
        <p:spPr bwMode="auto">
          <a:xfrm>
            <a:off x="3200400" y="163289"/>
            <a:ext cx="2667000" cy="3688497"/>
          </a:xfrm>
          <a:prstGeom prst="rect">
            <a:avLst/>
          </a:prstGeom>
          <a:noFill/>
          <a:ln w="9525">
            <a:noFill/>
            <a:miter lim="800000"/>
            <a:headEnd/>
            <a:tailEnd/>
          </a:ln>
        </p:spPr>
      </p:pic>
    </p:spTree>
    <p:extLst>
      <p:ext uri="{BB962C8B-B14F-4D97-AF65-F5344CB8AC3E}">
        <p14:creationId xmlns:p14="http://schemas.microsoft.com/office/powerpoint/2010/main" val="2960804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779787"/>
            <a:ext cx="8382000" cy="418576"/>
          </a:xfrm>
        </p:spPr>
        <p:txBody>
          <a:bodyPr/>
          <a:lstStyle>
            <a:lvl1pPr>
              <a:defRPr sz="3200" b="0" i="0" cap="none" baseline="0">
                <a:solidFill>
                  <a:schemeClr val="accent3">
                    <a:lumMod val="75000"/>
                  </a:schemeClr>
                </a:solidFill>
              </a:defRPr>
            </a:lvl1pPr>
          </a:lstStyle>
          <a:p>
            <a:r>
              <a:rPr lang="en-US" dirty="0" smtClean="0"/>
              <a:t>Click to edit Master title style</a:t>
            </a:r>
            <a:endParaRPr lang="en-US" dirty="0"/>
          </a:p>
        </p:txBody>
      </p:sp>
      <p:sp>
        <p:nvSpPr>
          <p:cNvPr id="5" name="Content Placeholder 4"/>
          <p:cNvSpPr>
            <a:spLocks noGrp="1"/>
          </p:cNvSpPr>
          <p:nvPr>
            <p:ph sz="quarter" idx="2"/>
          </p:nvPr>
        </p:nvSpPr>
        <p:spPr>
          <a:xfrm>
            <a:off x="381000" y="1828800"/>
            <a:ext cx="4041648" cy="1526508"/>
          </a:xfrm>
        </p:spPr>
        <p:txBody>
          <a:bodyPr/>
          <a:lstStyle>
            <a:lvl1pPr>
              <a:defRPr sz="2400"/>
            </a:lvl1pPr>
            <a:lvl2pPr>
              <a:defRPr sz="1867"/>
            </a:lvl2pPr>
            <a:lvl3pPr>
              <a:defRPr sz="1680"/>
            </a:lvl3pPr>
            <a:lvl4pPr>
              <a:defRPr sz="1493"/>
            </a:lvl4pPr>
            <a:lvl5pPr>
              <a:defRPr sz="1493"/>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4"/>
          </p:nvPr>
        </p:nvSpPr>
        <p:spPr>
          <a:xfrm>
            <a:off x="4718312" y="1828800"/>
            <a:ext cx="4041775" cy="1526508"/>
          </a:xfrm>
        </p:spPr>
        <p:txBody>
          <a:bodyPr/>
          <a:lstStyle>
            <a:lvl1pPr>
              <a:defRPr sz="2400"/>
            </a:lvl1pPr>
            <a:lvl2pPr>
              <a:defRPr sz="1867"/>
            </a:lvl2pPr>
            <a:lvl3pPr>
              <a:defRPr sz="1680"/>
            </a:lvl3pPr>
            <a:lvl4pPr>
              <a:defRPr sz="1493"/>
            </a:lvl4pPr>
            <a:lvl5pPr>
              <a:defRPr sz="1493"/>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12076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3" name="Rectangle 2"/>
          <p:cNvSpPr/>
          <p:nvPr/>
        </p:nvSpPr>
        <p:spPr>
          <a:xfrm flipV="1">
            <a:off x="0" y="4137025"/>
            <a:ext cx="9144000" cy="4603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307" dirty="0">
              <a:latin typeface="Calibri" pitchFamily="34" charset="0"/>
            </a:endParaRPr>
          </a:p>
        </p:txBody>
      </p:sp>
      <p:sp useBgFill="1">
        <p:nvSpPr>
          <p:cNvPr id="4" name="Rounded Rectangle 3"/>
          <p:cNvSpPr/>
          <p:nvPr/>
        </p:nvSpPr>
        <p:spPr bwMode="white">
          <a:xfrm>
            <a:off x="5410202" y="3962406"/>
            <a:ext cx="3063875" cy="26988"/>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307" dirty="0">
              <a:latin typeface="Calibri" pitchFamily="34" charset="0"/>
            </a:endParaRPr>
          </a:p>
        </p:txBody>
      </p:sp>
      <p:sp useBgFill="1">
        <p:nvSpPr>
          <p:cNvPr id="5" name="Rounded Rectangle 4"/>
          <p:cNvSpPr/>
          <p:nvPr/>
        </p:nvSpPr>
        <p:spPr bwMode="white">
          <a:xfrm>
            <a:off x="7377113" y="4060828"/>
            <a:ext cx="1600200" cy="36513"/>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307" dirty="0">
              <a:latin typeface="Calibri" pitchFamily="34" charset="0"/>
            </a:endParaRPr>
          </a:p>
        </p:txBody>
      </p:sp>
      <p:sp>
        <p:nvSpPr>
          <p:cNvPr id="6" name="Rectangle 5"/>
          <p:cNvSpPr/>
          <p:nvPr/>
        </p:nvSpPr>
        <p:spPr>
          <a:xfrm>
            <a:off x="0" y="3962406"/>
            <a:ext cx="9144000" cy="244475"/>
          </a:xfrm>
          <a:prstGeom prst="rect">
            <a:avLst/>
          </a:prstGeom>
          <a:solidFill>
            <a:schemeClr val="accent6">
              <a:lumMod val="40000"/>
              <a:lumOff val="60000"/>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307" dirty="0">
              <a:latin typeface="Calibri" pitchFamily="34" charset="0"/>
            </a:endParaRPr>
          </a:p>
        </p:txBody>
      </p:sp>
      <p:sp>
        <p:nvSpPr>
          <p:cNvPr id="7" name="Rectangle 6"/>
          <p:cNvSpPr/>
          <p:nvPr/>
        </p:nvSpPr>
        <p:spPr>
          <a:xfrm>
            <a:off x="0" y="3970338"/>
            <a:ext cx="9144000" cy="141287"/>
          </a:xfrm>
          <a:prstGeom prst="rect">
            <a:avLst/>
          </a:prstGeom>
          <a:solidFill>
            <a:srgbClr val="00206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307" dirty="0">
              <a:latin typeface="Calibri" pitchFamily="34" charset="0"/>
            </a:endParaRPr>
          </a:p>
        </p:txBody>
      </p:sp>
      <p:sp>
        <p:nvSpPr>
          <p:cNvPr id="8" name="Rectangle 7"/>
          <p:cNvSpPr/>
          <p:nvPr userDrawn="1"/>
        </p:nvSpPr>
        <p:spPr>
          <a:xfrm>
            <a:off x="0" y="6"/>
            <a:ext cx="9144000" cy="3970338"/>
          </a:xfrm>
          <a:prstGeom prst="rect">
            <a:avLst/>
          </a:prstGeom>
          <a:solidFill>
            <a:schemeClr val="accent4">
              <a:lumMod val="7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307" dirty="0">
              <a:latin typeface="Calibri" pitchFamily="34" charset="0"/>
            </a:endParaRPr>
          </a:p>
        </p:txBody>
      </p:sp>
      <p:sp>
        <p:nvSpPr>
          <p:cNvPr id="9" name="Subtitle 8"/>
          <p:cNvSpPr>
            <a:spLocks noGrp="1"/>
          </p:cNvSpPr>
          <p:nvPr>
            <p:ph type="subTitle" idx="1"/>
          </p:nvPr>
        </p:nvSpPr>
        <p:spPr>
          <a:xfrm>
            <a:off x="1584293" y="4724400"/>
            <a:ext cx="6324600" cy="1295400"/>
          </a:xfrm>
        </p:spPr>
        <p:txBody>
          <a:bodyPr>
            <a:noAutofit/>
          </a:bodyPr>
          <a:lstStyle>
            <a:lvl1pPr marL="59739" indent="0" algn="ctr">
              <a:buNone/>
              <a:defRPr sz="3200">
                <a:solidFill>
                  <a:schemeClr val="accent3">
                    <a:lumMod val="75000"/>
                  </a:schemeClr>
                </a:solidFill>
              </a:defRPr>
            </a:lvl1pPr>
            <a:lvl2pPr marL="426705" indent="0" algn="ctr">
              <a:buNone/>
            </a:lvl2pPr>
            <a:lvl3pPr marL="853410" indent="0" algn="ctr">
              <a:buNone/>
            </a:lvl3pPr>
            <a:lvl4pPr marL="1280114" indent="0" algn="ctr">
              <a:buNone/>
            </a:lvl4pPr>
            <a:lvl5pPr marL="1706819" indent="0" algn="ctr">
              <a:buNone/>
            </a:lvl5pPr>
            <a:lvl6pPr marL="2133524" indent="0" algn="ctr">
              <a:buNone/>
            </a:lvl6pPr>
            <a:lvl7pPr marL="2560229" indent="0" algn="ctr">
              <a:buNone/>
            </a:lvl7pPr>
            <a:lvl8pPr marL="2986933" indent="0" algn="ctr">
              <a:buNone/>
            </a:lvl8pPr>
            <a:lvl9pPr marL="3413638" indent="0" algn="ctr">
              <a:buNone/>
            </a:lvl9pPr>
          </a:lstStyle>
          <a:p>
            <a:r>
              <a:rPr lang="en-US" dirty="0" smtClean="0"/>
              <a:t>Click to edit Master subtitle style</a:t>
            </a:r>
            <a:endParaRPr lang="en-US" dirty="0"/>
          </a:p>
        </p:txBody>
      </p:sp>
      <p:pic>
        <p:nvPicPr>
          <p:cNvPr id="1026" name="Picture 2"/>
          <p:cNvPicPr>
            <a:picLocks noChangeAspect="1" noChangeArrowheads="1"/>
          </p:cNvPicPr>
          <p:nvPr userDrawn="1"/>
        </p:nvPicPr>
        <p:blipFill>
          <a:blip r:embed="rId2" cstate="print"/>
          <a:srcRect/>
          <a:stretch>
            <a:fillRect/>
          </a:stretch>
        </p:blipFill>
        <p:spPr bwMode="auto">
          <a:xfrm>
            <a:off x="3200400" y="163291"/>
            <a:ext cx="2667000" cy="3688497"/>
          </a:xfrm>
          <a:prstGeom prst="rect">
            <a:avLst/>
          </a:prstGeom>
          <a:noFill/>
          <a:ln w="9525">
            <a:noFill/>
            <a:miter lim="800000"/>
            <a:headEnd/>
            <a:tailEnd/>
          </a:ln>
        </p:spPr>
      </p:pic>
    </p:spTree>
    <p:extLst>
      <p:ext uri="{BB962C8B-B14F-4D97-AF65-F5344CB8AC3E}">
        <p14:creationId xmlns:p14="http://schemas.microsoft.com/office/powerpoint/2010/main" val="2960804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3_Title Slide">
    <p:spTree>
      <p:nvGrpSpPr>
        <p:cNvPr id="1" name=""/>
        <p:cNvGrpSpPr/>
        <p:nvPr/>
      </p:nvGrpSpPr>
      <p:grpSpPr>
        <a:xfrm>
          <a:off x="0" y="0"/>
          <a:ext cx="0" cy="0"/>
          <a:chOff x="0" y="0"/>
          <a:chExt cx="0" cy="0"/>
        </a:xfrm>
      </p:grpSpPr>
      <p:sp>
        <p:nvSpPr>
          <p:cNvPr id="3" name="Rectangle 2"/>
          <p:cNvSpPr/>
          <p:nvPr/>
        </p:nvSpPr>
        <p:spPr>
          <a:xfrm flipV="1">
            <a:off x="0" y="4137025"/>
            <a:ext cx="9144000" cy="4603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307" dirty="0">
              <a:latin typeface="Calibri" panose="020F0502020204030204" pitchFamily="34" charset="0"/>
            </a:endParaRPr>
          </a:p>
        </p:txBody>
      </p:sp>
      <p:sp useBgFill="1">
        <p:nvSpPr>
          <p:cNvPr id="4" name="Rounded Rectangle 3"/>
          <p:cNvSpPr/>
          <p:nvPr/>
        </p:nvSpPr>
        <p:spPr bwMode="white">
          <a:xfrm>
            <a:off x="5410202" y="3962407"/>
            <a:ext cx="3063875" cy="26988"/>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307" dirty="0">
              <a:latin typeface="Calibri" panose="020F0502020204030204" pitchFamily="34" charset="0"/>
            </a:endParaRPr>
          </a:p>
        </p:txBody>
      </p:sp>
      <p:sp useBgFill="1">
        <p:nvSpPr>
          <p:cNvPr id="5" name="Rounded Rectangle 4"/>
          <p:cNvSpPr/>
          <p:nvPr/>
        </p:nvSpPr>
        <p:spPr bwMode="white">
          <a:xfrm>
            <a:off x="7377113" y="4060828"/>
            <a:ext cx="1600200" cy="36513"/>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307" dirty="0">
              <a:latin typeface="Calibri" panose="020F0502020204030204" pitchFamily="34" charset="0"/>
            </a:endParaRPr>
          </a:p>
        </p:txBody>
      </p:sp>
      <p:sp>
        <p:nvSpPr>
          <p:cNvPr id="6" name="Rectangle 5"/>
          <p:cNvSpPr/>
          <p:nvPr/>
        </p:nvSpPr>
        <p:spPr>
          <a:xfrm>
            <a:off x="0" y="3962409"/>
            <a:ext cx="9144000" cy="244475"/>
          </a:xfrm>
          <a:prstGeom prst="rect">
            <a:avLst/>
          </a:prstGeom>
          <a:solidFill>
            <a:schemeClr val="accent6">
              <a:lumMod val="40000"/>
              <a:lumOff val="60000"/>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307" dirty="0">
              <a:latin typeface="Calibri" panose="020F0502020204030204" pitchFamily="34" charset="0"/>
            </a:endParaRPr>
          </a:p>
        </p:txBody>
      </p:sp>
      <p:sp>
        <p:nvSpPr>
          <p:cNvPr id="7" name="Rectangle 6"/>
          <p:cNvSpPr/>
          <p:nvPr/>
        </p:nvSpPr>
        <p:spPr>
          <a:xfrm>
            <a:off x="0" y="3970338"/>
            <a:ext cx="9144000" cy="141287"/>
          </a:xfrm>
          <a:prstGeom prst="rect">
            <a:avLst/>
          </a:prstGeom>
          <a:solidFill>
            <a:srgbClr val="00206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307" dirty="0">
              <a:latin typeface="Calibri" panose="020F0502020204030204" pitchFamily="34" charset="0"/>
            </a:endParaRPr>
          </a:p>
        </p:txBody>
      </p:sp>
      <p:sp>
        <p:nvSpPr>
          <p:cNvPr id="8" name="Rectangle 7"/>
          <p:cNvSpPr/>
          <p:nvPr userDrawn="1"/>
        </p:nvSpPr>
        <p:spPr>
          <a:xfrm>
            <a:off x="0" y="6"/>
            <a:ext cx="9144000" cy="3970338"/>
          </a:xfrm>
          <a:prstGeom prst="rect">
            <a:avLst/>
          </a:prstGeom>
          <a:solidFill>
            <a:schemeClr val="accent4">
              <a:lumMod val="7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307" dirty="0">
              <a:latin typeface="Calibri" panose="020F0502020204030204" pitchFamily="34" charset="0"/>
            </a:endParaRPr>
          </a:p>
        </p:txBody>
      </p:sp>
      <p:sp>
        <p:nvSpPr>
          <p:cNvPr id="9" name="Subtitle 8"/>
          <p:cNvSpPr>
            <a:spLocks noGrp="1"/>
          </p:cNvSpPr>
          <p:nvPr>
            <p:ph type="subTitle" idx="1"/>
          </p:nvPr>
        </p:nvSpPr>
        <p:spPr>
          <a:xfrm>
            <a:off x="1584293" y="4724400"/>
            <a:ext cx="6324600" cy="1295400"/>
          </a:xfrm>
        </p:spPr>
        <p:txBody>
          <a:bodyPr>
            <a:noAutofit/>
          </a:bodyPr>
          <a:lstStyle>
            <a:lvl1pPr marL="59739" indent="0" algn="ctr">
              <a:buNone/>
              <a:defRPr sz="3200">
                <a:solidFill>
                  <a:schemeClr val="accent3">
                    <a:lumMod val="75000"/>
                  </a:schemeClr>
                </a:solidFill>
              </a:defRPr>
            </a:lvl1pPr>
            <a:lvl2pPr marL="426705" indent="0" algn="ctr">
              <a:buNone/>
            </a:lvl2pPr>
            <a:lvl3pPr marL="853410" indent="0" algn="ctr">
              <a:buNone/>
            </a:lvl3pPr>
            <a:lvl4pPr marL="1280114" indent="0" algn="ctr">
              <a:buNone/>
            </a:lvl4pPr>
            <a:lvl5pPr marL="1706819" indent="0" algn="ctr">
              <a:buNone/>
            </a:lvl5pPr>
            <a:lvl6pPr marL="2133524" indent="0" algn="ctr">
              <a:buNone/>
            </a:lvl6pPr>
            <a:lvl7pPr marL="2560229" indent="0" algn="ctr">
              <a:buNone/>
            </a:lvl7pPr>
            <a:lvl8pPr marL="2986933" indent="0" algn="ctr">
              <a:buNone/>
            </a:lvl8pPr>
            <a:lvl9pPr marL="3413638" indent="0" algn="ctr">
              <a:buNone/>
            </a:lvl9pPr>
          </a:lstStyle>
          <a:p>
            <a:r>
              <a:rPr lang="en-US" dirty="0" smtClean="0"/>
              <a:t>Click to edit Master subtitle style</a:t>
            </a:r>
            <a:endParaRPr lang="en-US" dirty="0"/>
          </a:p>
        </p:txBody>
      </p:sp>
      <p:pic>
        <p:nvPicPr>
          <p:cNvPr id="1026" name="Picture 2"/>
          <p:cNvPicPr>
            <a:picLocks noChangeAspect="1" noChangeArrowheads="1"/>
          </p:cNvPicPr>
          <p:nvPr userDrawn="1"/>
        </p:nvPicPr>
        <p:blipFill>
          <a:blip r:embed="rId2" cstate="print"/>
          <a:srcRect/>
          <a:stretch>
            <a:fillRect/>
          </a:stretch>
        </p:blipFill>
        <p:spPr bwMode="auto">
          <a:xfrm>
            <a:off x="3200400" y="163291"/>
            <a:ext cx="2667000" cy="3688497"/>
          </a:xfrm>
          <a:prstGeom prst="rect">
            <a:avLst/>
          </a:prstGeom>
          <a:noFill/>
          <a:ln w="9525">
            <a:noFill/>
            <a:miter lim="800000"/>
            <a:headEnd/>
            <a:tailEnd/>
          </a:ln>
        </p:spPr>
      </p:pic>
    </p:spTree>
    <p:extLst>
      <p:ext uri="{BB962C8B-B14F-4D97-AF65-F5344CB8AC3E}">
        <p14:creationId xmlns:p14="http://schemas.microsoft.com/office/powerpoint/2010/main" val="2960804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65125" y="1538819"/>
            <a:ext cx="8415338" cy="1411156"/>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5"/>
          <p:cNvSpPr txBox="1">
            <a:spLocks/>
          </p:cNvSpPr>
          <p:nvPr/>
        </p:nvSpPr>
        <p:spPr>
          <a:xfrm>
            <a:off x="8382578" y="6513744"/>
            <a:ext cx="306494" cy="215444"/>
          </a:xfrm>
          <a:prstGeom prst="rect">
            <a:avLst/>
          </a:prstGeom>
        </p:spPr>
        <p:txBody>
          <a:bodyPr vert="horz" wrap="none" lIns="91440" tIns="45720" rIns="91440" bIns="45720" rtlCol="0" anchor="ctr">
            <a:spAutoFit/>
          </a:bodyP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8B40067-BD2A-418A-98BB-08A98047DC47}" type="slidenum">
              <a:rPr kumimoji="0" lang="en-US" sz="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2" name="Title Placeholder 1"/>
          <p:cNvSpPr>
            <a:spLocks noGrp="1"/>
          </p:cNvSpPr>
          <p:nvPr>
            <p:ph type="title"/>
          </p:nvPr>
        </p:nvSpPr>
        <p:spPr>
          <a:xfrm>
            <a:off x="365125" y="485019"/>
            <a:ext cx="8415338" cy="287771"/>
          </a:xfrm>
          <a:prstGeom prst="rect">
            <a:avLst/>
          </a:prstGeom>
        </p:spPr>
        <p:txBody>
          <a:bodyPr vert="horz" wrap="square" lIns="0" tIns="0" rIns="0" bIns="0" rtlCol="0" anchor="ctr">
            <a:spAutoFit/>
          </a:bodyPr>
          <a:lstStyle/>
          <a:p>
            <a:r>
              <a:rPr lang="en-US" dirty="0" smtClean="0"/>
              <a:t>Click to edit Master title style</a:t>
            </a:r>
            <a:endParaRPr lang="en-US" dirty="0"/>
          </a:p>
        </p:txBody>
      </p:sp>
      <p:sp>
        <p:nvSpPr>
          <p:cNvPr id="4" name="Footer Placeholder 3"/>
          <p:cNvSpPr>
            <a:spLocks noGrp="1"/>
          </p:cNvSpPr>
          <p:nvPr>
            <p:ph type="ftr" sz="quarter" idx="3"/>
          </p:nvPr>
        </p:nvSpPr>
        <p:spPr>
          <a:xfrm>
            <a:off x="365130" y="6611009"/>
            <a:ext cx="8014247" cy="211991"/>
          </a:xfrm>
          <a:prstGeom prst="rect">
            <a:avLst/>
          </a:prstGeom>
        </p:spPr>
        <p:txBody>
          <a:bodyPr vert="horz" lIns="91440" tIns="45720" rIns="91440" bIns="45720" rtlCol="0" anchor="ctr"/>
          <a:lstStyle>
            <a:lvl1pPr algn="ctr">
              <a:defRPr sz="600">
                <a:solidFill>
                  <a:schemeClr val="tx1">
                    <a:tint val="75000"/>
                  </a:schemeClr>
                </a:solidFill>
                <a:latin typeface="Calibri" pitchFamily="34" charset="0"/>
              </a:defRPr>
            </a:lvl1pPr>
          </a:lstStyle>
          <a:p>
            <a:r>
              <a:rPr lang="en-US" dirty="0" smtClean="0"/>
              <a:t>© 2019 Cengage. May not be copied, scanned, or duplicated, in whole or in part, except for use as permitted in a license distributed with a certain product or service or otherwise on a password-protected website for classroom use.</a:t>
            </a:r>
            <a:endParaRPr lang="en-US" dirty="0"/>
          </a:p>
        </p:txBody>
      </p:sp>
      <p:sp>
        <p:nvSpPr>
          <p:cNvPr id="6" name="Rectangle 5"/>
          <p:cNvSpPr/>
          <p:nvPr userDrawn="1"/>
        </p:nvSpPr>
        <p:spPr>
          <a:xfrm>
            <a:off x="0" y="0"/>
            <a:ext cx="9144000" cy="381000"/>
          </a:xfrm>
          <a:prstGeom prst="rect">
            <a:avLst/>
          </a:prstGeom>
          <a:solidFill>
            <a:srgbClr val="0070C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307" dirty="0">
              <a:latin typeface="Calibri" pitchFamily="34" charset="0"/>
            </a:endParaRPr>
          </a:p>
        </p:txBody>
      </p:sp>
      <p:sp>
        <p:nvSpPr>
          <p:cNvPr id="8" name="Rectangle 7"/>
          <p:cNvSpPr/>
          <p:nvPr userDrawn="1"/>
        </p:nvSpPr>
        <p:spPr>
          <a:xfrm>
            <a:off x="0" y="7941"/>
            <a:ext cx="9144000" cy="220662"/>
          </a:xfrm>
          <a:prstGeom prst="rect">
            <a:avLst/>
          </a:prstGeom>
          <a:solidFill>
            <a:srgbClr val="00206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307" dirty="0">
              <a:latin typeface="Calibri" pitchFamily="34" charset="0"/>
            </a:endParaRPr>
          </a:p>
        </p:txBody>
      </p:sp>
      <p:sp>
        <p:nvSpPr>
          <p:cNvPr id="9" name="Rectangle 8"/>
          <p:cNvSpPr/>
          <p:nvPr userDrawn="1"/>
        </p:nvSpPr>
        <p:spPr>
          <a:xfrm>
            <a:off x="0" y="381000"/>
            <a:ext cx="9144000" cy="58738"/>
          </a:xfrm>
          <a:prstGeom prst="rect">
            <a:avLst/>
          </a:prstGeom>
          <a:solidFill>
            <a:schemeClr val="accent6">
              <a:lumMod val="40000"/>
              <a:lumOff val="60000"/>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307" dirty="0">
              <a:latin typeface="Calibri" pitchFamily="34" charset="0"/>
            </a:endParaRPr>
          </a:p>
        </p:txBody>
      </p:sp>
    </p:spTree>
    <p:extLst>
      <p:ext uri="{BB962C8B-B14F-4D97-AF65-F5344CB8AC3E}">
        <p14:creationId xmlns:p14="http://schemas.microsoft.com/office/powerpoint/2010/main" val="4092161740"/>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Lst>
  <p:hf sldNum="0" hdr="0" dt="0"/>
  <p:txStyles>
    <p:titleStyle>
      <a:lvl1pPr algn="l" defTabSz="914400" rtl="0" eaLnBrk="1" latinLnBrk="0" hangingPunct="1">
        <a:lnSpc>
          <a:spcPct val="85000"/>
        </a:lnSpc>
        <a:spcBef>
          <a:spcPct val="0"/>
        </a:spcBef>
        <a:buNone/>
        <a:defRPr sz="2200" kern="1200">
          <a:solidFill>
            <a:schemeClr val="accent2"/>
          </a:solidFill>
          <a:latin typeface="Calibri" panose="020F0502020204030204" pitchFamily="34" charset="0"/>
          <a:ea typeface="+mj-ea"/>
          <a:cs typeface="+mj-cs"/>
        </a:defRPr>
      </a:lvl1pPr>
    </p:titleStyle>
    <p:bodyStyle>
      <a:lvl1pPr marL="171450" indent="-171450" algn="l" defTabSz="914400" rtl="0" eaLnBrk="1" latinLnBrk="0" hangingPunct="1">
        <a:lnSpc>
          <a:spcPct val="95000"/>
        </a:lnSpc>
        <a:spcBef>
          <a:spcPts val="1200"/>
        </a:spcBef>
        <a:buClr>
          <a:schemeClr val="accent2"/>
        </a:buClr>
        <a:buFont typeface="Arial" pitchFamily="34" charset="0"/>
        <a:buChar char="•"/>
        <a:defRPr sz="2000" kern="1200">
          <a:solidFill>
            <a:schemeClr val="tx1">
              <a:lumMod val="75000"/>
              <a:lumOff val="25000"/>
            </a:schemeClr>
          </a:solidFill>
          <a:latin typeface="+mn-lt"/>
          <a:ea typeface="+mn-ea"/>
          <a:cs typeface="+mn-cs"/>
        </a:defRPr>
      </a:lvl1pPr>
      <a:lvl2pPr marL="400050" indent="-171450" algn="l" defTabSz="914400" rtl="0" eaLnBrk="1" latinLnBrk="0" hangingPunct="1">
        <a:lnSpc>
          <a:spcPct val="95000"/>
        </a:lnSpc>
        <a:spcBef>
          <a:spcPts val="600"/>
        </a:spcBef>
        <a:buClr>
          <a:schemeClr val="accent1"/>
        </a:buClr>
        <a:buFont typeface="Arial" pitchFamily="34" charset="0"/>
        <a:buChar char="•"/>
        <a:defRPr sz="1800" kern="1200">
          <a:solidFill>
            <a:schemeClr val="tx1">
              <a:lumMod val="75000"/>
              <a:lumOff val="25000"/>
            </a:schemeClr>
          </a:solidFill>
          <a:latin typeface="+mn-lt"/>
          <a:ea typeface="+mn-ea"/>
          <a:cs typeface="+mn-cs"/>
        </a:defRPr>
      </a:lvl2pPr>
      <a:lvl3pPr marL="571500" indent="-114300" algn="l" defTabSz="914400" rtl="0" eaLnBrk="1" latinLnBrk="0" hangingPunct="1">
        <a:lnSpc>
          <a:spcPct val="95000"/>
        </a:lnSpc>
        <a:spcBef>
          <a:spcPct val="20000"/>
        </a:spcBef>
        <a:buClr>
          <a:schemeClr val="tx1">
            <a:lumMod val="75000"/>
            <a:lumOff val="25000"/>
          </a:schemeClr>
        </a:buClr>
        <a:buFont typeface="Arial" pitchFamily="34" charset="0"/>
        <a:buChar char="-"/>
        <a:defRPr sz="1600" kern="1200">
          <a:solidFill>
            <a:schemeClr val="tx1">
              <a:lumMod val="75000"/>
              <a:lumOff val="25000"/>
            </a:schemeClr>
          </a:solidFill>
          <a:latin typeface="+mn-lt"/>
          <a:ea typeface="+mn-ea"/>
          <a:cs typeface="+mn-cs"/>
        </a:defRPr>
      </a:lvl3pPr>
      <a:lvl4pPr marL="74295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4pPr>
      <a:lvl5pPr marL="91440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altLang="en-US" dirty="0" smtClean="0"/>
              <a:t>Chapter 11</a:t>
            </a:r>
          </a:p>
          <a:p>
            <a:r>
              <a:rPr lang="en-US" altLang="en-US" dirty="0" smtClean="0"/>
              <a:t>Database Performance Tuning and Query Optimization</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dirty="0"/>
              <a:t>Database Query Optimization </a:t>
            </a:r>
            <a:r>
              <a:rPr lang="en-US" altLang="en-US" dirty="0" smtClean="0"/>
              <a:t>Modes (2 </a:t>
            </a:r>
            <a:r>
              <a:rPr lang="en-US" altLang="en-US" dirty="0"/>
              <a:t>of </a:t>
            </a:r>
            <a:r>
              <a:rPr lang="en-US" altLang="en-US" dirty="0" smtClean="0"/>
              <a:t>4)</a:t>
            </a:r>
            <a:endParaRPr lang="en-US" dirty="0"/>
          </a:p>
        </p:txBody>
      </p:sp>
      <p:sp>
        <p:nvSpPr>
          <p:cNvPr id="22531" name="Content Placeholder 2"/>
          <p:cNvSpPr>
            <a:spLocks noGrp="1"/>
          </p:cNvSpPr>
          <p:nvPr>
            <p:ph idx="1"/>
          </p:nvPr>
        </p:nvSpPr>
        <p:spPr>
          <a:xfrm>
            <a:off x="365125" y="1538819"/>
            <a:ext cx="8415338" cy="1498872"/>
          </a:xfrm>
        </p:spPr>
        <p:txBody>
          <a:bodyPr/>
          <a:lstStyle/>
          <a:p>
            <a:r>
              <a:rPr lang="en-US" altLang="en-US" dirty="0" smtClean="0"/>
              <a:t>Classification of operation modes</a:t>
            </a:r>
          </a:p>
          <a:p>
            <a:pPr lvl="1"/>
            <a:r>
              <a:rPr lang="en-US" altLang="en-US" dirty="0" smtClean="0"/>
              <a:t>Automatic query optimization: DBMS finds the most cost-effective access path without user intervention</a:t>
            </a:r>
          </a:p>
          <a:p>
            <a:pPr lvl="1"/>
            <a:r>
              <a:rPr lang="en-US" altLang="en-US" dirty="0" smtClean="0"/>
              <a:t>Manual query optimization: requires that optimization be selected and scheduled by the end-user or programmer</a:t>
            </a:r>
          </a:p>
        </p:txBody>
      </p:sp>
      <p:sp>
        <p:nvSpPr>
          <p:cNvPr id="4" name="Footer Placeholder 3"/>
          <p:cNvSpPr>
            <a:spLocks noGrp="1"/>
          </p:cNvSpPr>
          <p:nvPr>
            <p:ph type="ftr" sz="quarter" idx="10"/>
          </p:nvPr>
        </p:nvSpPr>
        <p:spPr/>
        <p:txBody>
          <a:bodyPr/>
          <a:lstStyle/>
          <a:p>
            <a:r>
              <a:rPr lang="en-US" dirty="0" smtClean="0"/>
              <a:t>©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dirty="0"/>
              <a:t>Database Query Optimization </a:t>
            </a:r>
            <a:r>
              <a:rPr lang="en-US" altLang="en-US" dirty="0" smtClean="0"/>
              <a:t>Modes (3 </a:t>
            </a:r>
            <a:r>
              <a:rPr lang="en-US" altLang="en-US" dirty="0"/>
              <a:t>of </a:t>
            </a:r>
            <a:r>
              <a:rPr lang="en-US" altLang="en-US" dirty="0" smtClean="0"/>
              <a:t>4)</a:t>
            </a:r>
            <a:endParaRPr lang="en-US" dirty="0"/>
          </a:p>
        </p:txBody>
      </p:sp>
      <p:sp>
        <p:nvSpPr>
          <p:cNvPr id="22531" name="Content Placeholder 2"/>
          <p:cNvSpPr>
            <a:spLocks noGrp="1"/>
          </p:cNvSpPr>
          <p:nvPr>
            <p:ph idx="1"/>
          </p:nvPr>
        </p:nvSpPr>
        <p:spPr>
          <a:xfrm>
            <a:off x="365125" y="1538819"/>
            <a:ext cx="8415338" cy="2348335"/>
          </a:xfrm>
        </p:spPr>
        <p:txBody>
          <a:bodyPr/>
          <a:lstStyle/>
          <a:p>
            <a:r>
              <a:rPr lang="en-US" altLang="en-US" dirty="0" smtClean="0"/>
              <a:t>Classification based on timing of optimization </a:t>
            </a:r>
          </a:p>
          <a:p>
            <a:pPr lvl="1"/>
            <a:r>
              <a:rPr lang="en-US" altLang="en-US" dirty="0"/>
              <a:t>Static query optimization: best optimization strategy is selected when the query is compiled by the DBMS</a:t>
            </a:r>
          </a:p>
          <a:p>
            <a:pPr lvl="2"/>
            <a:r>
              <a:rPr lang="en-US" altLang="en-US" dirty="0"/>
              <a:t>Takes place at compilation time</a:t>
            </a:r>
          </a:p>
          <a:p>
            <a:pPr lvl="1"/>
            <a:r>
              <a:rPr lang="en-US" altLang="en-US" dirty="0"/>
              <a:t>Dynamic query optimization: a</a:t>
            </a:r>
            <a:r>
              <a:rPr lang="en-US" altLang="en-US" dirty="0" smtClean="0"/>
              <a:t>ccess </a:t>
            </a:r>
            <a:r>
              <a:rPr lang="en-US" altLang="en-US" dirty="0"/>
              <a:t>strategy is dynamically determined by the DBMS at run time, using the most up-to-date information about the database</a:t>
            </a:r>
          </a:p>
          <a:p>
            <a:pPr lvl="2"/>
            <a:r>
              <a:rPr lang="en-US" altLang="en-US" dirty="0"/>
              <a:t>Takes place at execution time</a:t>
            </a:r>
          </a:p>
          <a:p>
            <a:pPr lvl="2"/>
            <a:endParaRPr lang="en-US" altLang="en-US" dirty="0" smtClean="0"/>
          </a:p>
        </p:txBody>
      </p:sp>
      <p:sp>
        <p:nvSpPr>
          <p:cNvPr id="4" name="Footer Placeholder 3"/>
          <p:cNvSpPr>
            <a:spLocks noGrp="1"/>
          </p:cNvSpPr>
          <p:nvPr>
            <p:ph type="ftr" sz="quarter" idx="10"/>
          </p:nvPr>
        </p:nvSpPr>
        <p:spPr/>
        <p:txBody>
          <a:bodyPr/>
          <a:lstStyle/>
          <a:p>
            <a:r>
              <a:rPr lang="en-US" dirty="0" smtClean="0"/>
              <a:t>©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7780006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en-US" dirty="0"/>
              <a:t>Database Query Optimization </a:t>
            </a:r>
            <a:r>
              <a:rPr lang="en-US" altLang="en-US" dirty="0" smtClean="0"/>
              <a:t>Modes (4 of 4)</a:t>
            </a:r>
          </a:p>
        </p:txBody>
      </p:sp>
      <p:sp>
        <p:nvSpPr>
          <p:cNvPr id="24579" name="Content Placeholder 2"/>
          <p:cNvSpPr>
            <a:spLocks noGrp="1"/>
          </p:cNvSpPr>
          <p:nvPr>
            <p:ph idx="1"/>
          </p:nvPr>
        </p:nvSpPr>
        <p:spPr>
          <a:xfrm>
            <a:off x="365125" y="1538819"/>
            <a:ext cx="8415338" cy="2405274"/>
          </a:xfrm>
        </p:spPr>
        <p:txBody>
          <a:bodyPr/>
          <a:lstStyle/>
          <a:p>
            <a:r>
              <a:rPr lang="en-US" altLang="en-US" dirty="0" smtClean="0"/>
              <a:t>Classification based on type of information used to optimize the query</a:t>
            </a:r>
          </a:p>
          <a:p>
            <a:pPr lvl="1"/>
            <a:r>
              <a:rPr lang="en-US" altLang="en-US" dirty="0" smtClean="0"/>
              <a:t>Statistically based query optimization algorithm: statistics are used by the DBMS to determine the best access strategy</a:t>
            </a:r>
          </a:p>
          <a:p>
            <a:pPr lvl="1"/>
            <a:r>
              <a:rPr lang="en-US" altLang="en-US" dirty="0" smtClean="0"/>
              <a:t>Statistical information is generated by DBMS through:</a:t>
            </a:r>
          </a:p>
          <a:p>
            <a:pPr lvl="2"/>
            <a:r>
              <a:rPr lang="en-US" altLang="en-US" dirty="0" smtClean="0"/>
              <a:t>Dynamic statistical generation mode</a:t>
            </a:r>
          </a:p>
          <a:p>
            <a:pPr lvl="2"/>
            <a:r>
              <a:rPr lang="en-US" altLang="en-US" dirty="0" smtClean="0"/>
              <a:t>Manual statistical generation mode</a:t>
            </a:r>
          </a:p>
          <a:p>
            <a:pPr lvl="1"/>
            <a:r>
              <a:rPr lang="en-US" altLang="en-US" dirty="0" smtClean="0"/>
              <a:t>Rule-based query optimization algorithm: based on a set of user-defined rules to determine the best query access strategy</a:t>
            </a:r>
          </a:p>
        </p:txBody>
      </p:sp>
      <p:sp>
        <p:nvSpPr>
          <p:cNvPr id="4" name="Footer Placeholder 3"/>
          <p:cNvSpPr>
            <a:spLocks noGrp="1"/>
          </p:cNvSpPr>
          <p:nvPr>
            <p:ph type="ftr" sz="quarter" idx="10"/>
          </p:nvPr>
        </p:nvSpPr>
        <p:spPr/>
        <p:txBody>
          <a:bodyPr/>
          <a:lstStyle/>
          <a:p>
            <a:r>
              <a:rPr lang="en-US" dirty="0" smtClean="0"/>
              <a:t>©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515162"/>
            <a:ext cx="8026400" cy="290336"/>
          </a:xfrm>
        </p:spPr>
        <p:txBody>
          <a:bodyPr/>
          <a:lstStyle/>
          <a:p>
            <a:r>
              <a:rPr lang="en-US" dirty="0"/>
              <a:t>Database </a:t>
            </a:r>
            <a:r>
              <a:rPr lang="en-US" dirty="0" smtClean="0"/>
              <a:t>Statistics (1 of 2)</a:t>
            </a:r>
            <a:endParaRPr lang="en-US" dirty="0"/>
          </a:p>
        </p:txBody>
      </p:sp>
      <p:sp>
        <p:nvSpPr>
          <p:cNvPr id="2" name="Content Placeholder 1"/>
          <p:cNvSpPr>
            <a:spLocks noGrp="1"/>
          </p:cNvSpPr>
          <p:nvPr>
            <p:ph idx="1"/>
          </p:nvPr>
        </p:nvSpPr>
        <p:spPr>
          <a:xfrm>
            <a:off x="365125" y="1538819"/>
            <a:ext cx="8415338" cy="1605055"/>
          </a:xfrm>
        </p:spPr>
        <p:txBody>
          <a:bodyPr/>
          <a:lstStyle/>
          <a:p>
            <a:r>
              <a:rPr lang="en-US" dirty="0" smtClean="0"/>
              <a:t>Measurements</a:t>
            </a:r>
            <a:r>
              <a:rPr lang="en-US" dirty="0"/>
              <a:t> </a:t>
            </a:r>
            <a:r>
              <a:rPr lang="en-US" dirty="0" smtClean="0"/>
              <a:t>about </a:t>
            </a:r>
            <a:r>
              <a:rPr lang="en-US" dirty="0"/>
              <a:t>database </a:t>
            </a:r>
            <a:r>
              <a:rPr lang="en-US" dirty="0" smtClean="0"/>
              <a:t>objects; provide </a:t>
            </a:r>
            <a:r>
              <a:rPr lang="en-US" dirty="0"/>
              <a:t>a snapshot of database characteristics</a:t>
            </a:r>
            <a:endParaRPr lang="en-US" dirty="0" smtClean="0"/>
          </a:p>
          <a:p>
            <a:pPr lvl="1"/>
            <a:r>
              <a:rPr lang="en-US" dirty="0"/>
              <a:t>N</a:t>
            </a:r>
            <a:r>
              <a:rPr lang="en-US" dirty="0" smtClean="0"/>
              <a:t>umber </a:t>
            </a:r>
            <a:r>
              <a:rPr lang="en-US" dirty="0"/>
              <a:t>of processors </a:t>
            </a:r>
            <a:r>
              <a:rPr lang="en-US" dirty="0" smtClean="0"/>
              <a:t>used</a:t>
            </a:r>
          </a:p>
          <a:p>
            <a:pPr lvl="1"/>
            <a:r>
              <a:rPr lang="en-US" dirty="0"/>
              <a:t>P</a:t>
            </a:r>
            <a:r>
              <a:rPr lang="en-US" dirty="0" smtClean="0"/>
              <a:t>rocessor speed</a:t>
            </a:r>
          </a:p>
          <a:p>
            <a:pPr lvl="1"/>
            <a:r>
              <a:rPr lang="en-US" dirty="0" smtClean="0"/>
              <a:t>Temporary</a:t>
            </a:r>
            <a:r>
              <a:rPr lang="en-US" dirty="0"/>
              <a:t> </a:t>
            </a:r>
            <a:r>
              <a:rPr lang="en-US" dirty="0" smtClean="0"/>
              <a:t>space available</a:t>
            </a:r>
            <a:endParaRPr lang="en-US" dirty="0"/>
          </a:p>
        </p:txBody>
      </p:sp>
      <p:sp>
        <p:nvSpPr>
          <p:cNvPr id="4" name="Footer Placeholder 3"/>
          <p:cNvSpPr>
            <a:spLocks noGrp="1"/>
          </p:cNvSpPr>
          <p:nvPr>
            <p:ph type="ftr" sz="quarter" idx="10"/>
          </p:nvPr>
        </p:nvSpPr>
        <p:spPr/>
        <p:txBody>
          <a:bodyPr/>
          <a:lstStyle/>
          <a:p>
            <a:r>
              <a:rPr lang="en-US" dirty="0" smtClean="0"/>
              <a:t>©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3929523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ltLang="en-US" dirty="0" smtClean="0"/>
              <a:t>Database Statistics (2 of 2)</a:t>
            </a:r>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116859946"/>
              </p:ext>
            </p:extLst>
          </p:nvPr>
        </p:nvGraphicFramePr>
        <p:xfrm>
          <a:off x="338649" y="1828800"/>
          <a:ext cx="8415338" cy="3083560"/>
        </p:xfrm>
        <a:graphic>
          <a:graphicData uri="http://schemas.openxmlformats.org/drawingml/2006/table">
            <a:tbl>
              <a:tblPr firstRow="1" bandRow="1">
                <a:tableStyleId>{5C22544A-7EE6-4342-B048-85BDC9FD1C3A}</a:tableStyleId>
              </a:tblPr>
              <a:tblGrid>
                <a:gridCol w="2175951">
                  <a:extLst>
                    <a:ext uri="{9D8B030D-6E8A-4147-A177-3AD203B41FA5}">
                      <a16:colId xmlns:a16="http://schemas.microsoft.com/office/drawing/2014/main" xmlns="" val="1160817104"/>
                    </a:ext>
                  </a:extLst>
                </a:gridCol>
                <a:gridCol w="6239387">
                  <a:extLst>
                    <a:ext uri="{9D8B030D-6E8A-4147-A177-3AD203B41FA5}">
                      <a16:colId xmlns:a16="http://schemas.microsoft.com/office/drawing/2014/main" xmlns="" val="3862039292"/>
                    </a:ext>
                  </a:extLst>
                </a:gridCol>
              </a:tblGrid>
              <a:tr h="370840">
                <a:tc>
                  <a:txBody>
                    <a:bodyPr/>
                    <a:lstStyle/>
                    <a:p>
                      <a:r>
                        <a:rPr lang="en-US" sz="1400" dirty="0" smtClean="0"/>
                        <a:t>Table 11.2</a:t>
                      </a:r>
                    </a:p>
                    <a:p>
                      <a:r>
                        <a:rPr lang="en-US" sz="1400" dirty="0" smtClean="0"/>
                        <a:t>Sample Database Statistics Measurements</a:t>
                      </a:r>
                      <a:endParaRPr lang="en-US" sz="1400" dirty="0"/>
                    </a:p>
                  </a:txBody>
                  <a:tcPr/>
                </a:tc>
                <a:tc>
                  <a:txBody>
                    <a:bodyPr/>
                    <a:lstStyle/>
                    <a:p>
                      <a:endParaRPr lang="en-US" sz="1400" dirty="0"/>
                    </a:p>
                  </a:txBody>
                  <a:tcPr/>
                </a:tc>
                <a:extLst>
                  <a:ext uri="{0D108BD9-81ED-4DB2-BD59-A6C34878D82A}">
                    <a16:rowId xmlns:a16="http://schemas.microsoft.com/office/drawing/2014/main" xmlns="" val="752749462"/>
                  </a:ext>
                </a:extLst>
              </a:tr>
              <a:tr h="370840">
                <a:tc>
                  <a:txBody>
                    <a:bodyPr/>
                    <a:lstStyle/>
                    <a:p>
                      <a:r>
                        <a:rPr lang="en-US" sz="1400" b="1" i="0" u="none" strike="noStrike" kern="1200" baseline="0" dirty="0" smtClean="0">
                          <a:solidFill>
                            <a:schemeClr val="bg1"/>
                          </a:solidFill>
                          <a:latin typeface="+mn-lt"/>
                          <a:ea typeface="+mn-ea"/>
                          <a:cs typeface="+mn-cs"/>
                        </a:rPr>
                        <a:t>Database Object</a:t>
                      </a:r>
                      <a:endParaRPr lang="en-US" sz="1400" b="1" dirty="0">
                        <a:solidFill>
                          <a:schemeClr val="bg1"/>
                        </a:solidFill>
                      </a:endParaRPr>
                    </a:p>
                  </a:txBody>
                  <a:tcPr>
                    <a:solidFill>
                      <a:schemeClr val="accent1"/>
                    </a:solidFill>
                  </a:tcPr>
                </a:tc>
                <a:tc>
                  <a:txBody>
                    <a:bodyPr/>
                    <a:lstStyle/>
                    <a:p>
                      <a:r>
                        <a:rPr lang="en-US" sz="1400" b="1" i="0" u="none" strike="noStrike" kern="1200" baseline="0" dirty="0" smtClean="0">
                          <a:solidFill>
                            <a:schemeClr val="bg1"/>
                          </a:solidFill>
                          <a:latin typeface="+mn-lt"/>
                          <a:ea typeface="+mn-ea"/>
                          <a:cs typeface="+mn-cs"/>
                        </a:rPr>
                        <a:t>Sample Measurements</a:t>
                      </a:r>
                      <a:endParaRPr lang="en-US" sz="1400" b="1" dirty="0">
                        <a:solidFill>
                          <a:schemeClr val="bg1"/>
                        </a:solidFill>
                      </a:endParaRPr>
                    </a:p>
                  </a:txBody>
                  <a:tcPr>
                    <a:solidFill>
                      <a:schemeClr val="accent1"/>
                    </a:solidFill>
                  </a:tcPr>
                </a:tc>
                <a:extLst>
                  <a:ext uri="{0D108BD9-81ED-4DB2-BD59-A6C34878D82A}">
                    <a16:rowId xmlns:a16="http://schemas.microsoft.com/office/drawing/2014/main" xmlns="" val="480555216"/>
                  </a:ext>
                </a:extLst>
              </a:tr>
              <a:tr h="370840">
                <a:tc>
                  <a:txBody>
                    <a:bodyPr/>
                    <a:lstStyle/>
                    <a:p>
                      <a:r>
                        <a:rPr lang="en-US" sz="1400" b="0" i="0" u="none" strike="noStrike" kern="1200" baseline="0" dirty="0" smtClean="0">
                          <a:solidFill>
                            <a:schemeClr val="dk1"/>
                          </a:solidFill>
                          <a:latin typeface="+mn-lt"/>
                          <a:ea typeface="+mn-ea"/>
                          <a:cs typeface="+mn-cs"/>
                        </a:rPr>
                        <a:t>Tables</a:t>
                      </a:r>
                      <a:endParaRPr lang="en-US" sz="1400" dirty="0"/>
                    </a:p>
                  </a:txBody>
                  <a:tcPr/>
                </a:tc>
                <a:tc>
                  <a:txBody>
                    <a:bodyPr/>
                    <a:lstStyle/>
                    <a:p>
                      <a:r>
                        <a:rPr lang="en-US" sz="1400" b="0" i="0" u="none" strike="noStrike" kern="1200" baseline="0" dirty="0" smtClean="0">
                          <a:solidFill>
                            <a:schemeClr val="dk1"/>
                          </a:solidFill>
                          <a:latin typeface="+mn-lt"/>
                          <a:ea typeface="+mn-ea"/>
                          <a:cs typeface="+mn-cs"/>
                        </a:rPr>
                        <a:t>Number of rows, number of disk blocks used, row length, number of columns in each row, number of distinct values in each column, maximum value in each column, minimum value in each column, and columns that have indexes</a:t>
                      </a:r>
                      <a:endParaRPr lang="en-US" sz="1400" dirty="0"/>
                    </a:p>
                  </a:txBody>
                  <a:tcPr/>
                </a:tc>
                <a:extLst>
                  <a:ext uri="{0D108BD9-81ED-4DB2-BD59-A6C34878D82A}">
                    <a16:rowId xmlns:a16="http://schemas.microsoft.com/office/drawing/2014/main" xmlns="" val="2633024154"/>
                  </a:ext>
                </a:extLst>
              </a:tr>
              <a:tr h="370840">
                <a:tc>
                  <a:txBody>
                    <a:bodyPr/>
                    <a:lstStyle/>
                    <a:p>
                      <a:r>
                        <a:rPr lang="en-US" sz="1400" b="0" i="0" u="none" strike="noStrike" kern="1200" baseline="0" dirty="0" smtClean="0">
                          <a:solidFill>
                            <a:schemeClr val="dk1"/>
                          </a:solidFill>
                          <a:latin typeface="+mn-lt"/>
                          <a:ea typeface="+mn-ea"/>
                          <a:cs typeface="+mn-cs"/>
                        </a:rPr>
                        <a:t>Indexes</a:t>
                      </a:r>
                      <a:endParaRPr lang="en-US" sz="1400" dirty="0"/>
                    </a:p>
                  </a:txBody>
                  <a:tcPr/>
                </a:tc>
                <a:tc>
                  <a:txBody>
                    <a:bodyPr/>
                    <a:lstStyle/>
                    <a:p>
                      <a:r>
                        <a:rPr lang="en-US" sz="1400" b="0" i="0" u="none" strike="noStrike" kern="1200" baseline="0" dirty="0" smtClean="0">
                          <a:solidFill>
                            <a:schemeClr val="dk1"/>
                          </a:solidFill>
                          <a:latin typeface="+mn-lt"/>
                          <a:ea typeface="+mn-ea"/>
                          <a:cs typeface="+mn-cs"/>
                        </a:rPr>
                        <a:t>Number and name of columns in the index key, number of key values in the index, number of distinct key values in the index key, histogram of key values in an index, and number of disk pages used by the index</a:t>
                      </a:r>
                      <a:endParaRPr lang="en-US" sz="1400" dirty="0"/>
                    </a:p>
                  </a:txBody>
                  <a:tcPr/>
                </a:tc>
                <a:extLst>
                  <a:ext uri="{0D108BD9-81ED-4DB2-BD59-A6C34878D82A}">
                    <a16:rowId xmlns:a16="http://schemas.microsoft.com/office/drawing/2014/main" xmlns="" val="1430138814"/>
                  </a:ext>
                </a:extLst>
              </a:tr>
              <a:tr h="370840">
                <a:tc>
                  <a:txBody>
                    <a:bodyPr/>
                    <a:lstStyle/>
                    <a:p>
                      <a:r>
                        <a:rPr lang="en-US" sz="1400" b="0" i="0" u="none" strike="noStrike" kern="1200" baseline="0" dirty="0" smtClean="0">
                          <a:solidFill>
                            <a:schemeClr val="dk1"/>
                          </a:solidFill>
                          <a:latin typeface="+mn-lt"/>
                          <a:ea typeface="+mn-ea"/>
                          <a:cs typeface="+mn-cs"/>
                        </a:rPr>
                        <a:t>Environment Resources</a:t>
                      </a:r>
                      <a:endParaRPr lang="en-US" sz="1400" dirty="0"/>
                    </a:p>
                  </a:txBody>
                  <a:tcPr/>
                </a:tc>
                <a:tc>
                  <a:txBody>
                    <a:bodyPr/>
                    <a:lstStyle/>
                    <a:p>
                      <a:r>
                        <a:rPr lang="en-US" sz="1400" b="0" i="0" u="none" strike="noStrike" kern="1200" baseline="0" dirty="0" smtClean="0">
                          <a:solidFill>
                            <a:schemeClr val="dk1"/>
                          </a:solidFill>
                          <a:latin typeface="+mn-lt"/>
                          <a:ea typeface="+mn-ea"/>
                          <a:cs typeface="+mn-cs"/>
                        </a:rPr>
                        <a:t>Logical and physical disk block size, location and size of data files, and number of extends per data file</a:t>
                      </a:r>
                      <a:endParaRPr lang="en-US" sz="1400" dirty="0"/>
                    </a:p>
                  </a:txBody>
                  <a:tcPr/>
                </a:tc>
                <a:extLst>
                  <a:ext uri="{0D108BD9-81ED-4DB2-BD59-A6C34878D82A}">
                    <a16:rowId xmlns:a16="http://schemas.microsoft.com/office/drawing/2014/main" xmlns="" val="3422685966"/>
                  </a:ext>
                </a:extLst>
              </a:tr>
            </a:tbl>
          </a:graphicData>
        </a:graphic>
      </p:graphicFrame>
      <p:sp>
        <p:nvSpPr>
          <p:cNvPr id="7" name="Footer Placeholder 6"/>
          <p:cNvSpPr>
            <a:spLocks noGrp="1"/>
          </p:cNvSpPr>
          <p:nvPr>
            <p:ph type="ftr" sz="quarter" idx="10"/>
          </p:nvPr>
        </p:nvSpPr>
        <p:spPr/>
        <p:txBody>
          <a:bodyPr/>
          <a:lstStyle/>
          <a:p>
            <a:r>
              <a:rPr lang="en-US" dirty="0" smtClean="0"/>
              <a:t>©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en-US" dirty="0" smtClean="0"/>
              <a:t>Query Processing (1 of 2)</a:t>
            </a:r>
          </a:p>
        </p:txBody>
      </p:sp>
      <p:sp>
        <p:nvSpPr>
          <p:cNvPr id="6" name="Content Placeholder 5"/>
          <p:cNvSpPr>
            <a:spLocks noGrp="1"/>
          </p:cNvSpPr>
          <p:nvPr>
            <p:ph idx="1"/>
          </p:nvPr>
        </p:nvSpPr>
        <p:spPr/>
        <p:txBody>
          <a:bodyPr/>
          <a:lstStyle/>
          <a:p>
            <a:r>
              <a:rPr lang="en-US" dirty="0" smtClean="0"/>
              <a:t>Parsing</a:t>
            </a:r>
          </a:p>
          <a:p>
            <a:pPr lvl="1"/>
            <a:r>
              <a:rPr lang="en-US" dirty="0" smtClean="0"/>
              <a:t>DBMS parses the SQL query and chooses the most efficient access/execution plan</a:t>
            </a:r>
          </a:p>
          <a:p>
            <a:r>
              <a:rPr lang="en-US" dirty="0" smtClean="0"/>
              <a:t>Execution</a:t>
            </a:r>
          </a:p>
          <a:p>
            <a:pPr lvl="1"/>
            <a:r>
              <a:rPr lang="en-US" dirty="0" smtClean="0"/>
              <a:t>DBMS executes the SQL query using the chosen execution plan</a:t>
            </a:r>
          </a:p>
          <a:p>
            <a:r>
              <a:rPr lang="en-US" dirty="0" smtClean="0"/>
              <a:t>Fetching</a:t>
            </a:r>
          </a:p>
          <a:p>
            <a:pPr lvl="1"/>
            <a:r>
              <a:rPr lang="en-US" dirty="0" smtClean="0"/>
              <a:t>DBMS fetches the data and sends the result set back to the client</a:t>
            </a:r>
          </a:p>
          <a:p>
            <a:endParaRPr lang="en-US" dirty="0" smtClean="0"/>
          </a:p>
          <a:p>
            <a:pPr lvl="2"/>
            <a:endParaRPr lang="en-US" dirty="0" smtClean="0"/>
          </a:p>
          <a:p>
            <a:endParaRPr lang="en-US" dirty="0" smtClean="0"/>
          </a:p>
          <a:p>
            <a:pPr lvl="1"/>
            <a:endParaRPr lang="en-US" dirty="0" smtClean="0"/>
          </a:p>
          <a:p>
            <a:endParaRPr lang="en-US" dirty="0" smtClean="0"/>
          </a:p>
          <a:p>
            <a:pPr lvl="1"/>
            <a:endParaRPr lang="en-US" dirty="0"/>
          </a:p>
        </p:txBody>
      </p:sp>
      <p:sp>
        <p:nvSpPr>
          <p:cNvPr id="5" name="Footer Placeholder 4"/>
          <p:cNvSpPr>
            <a:spLocks noGrp="1"/>
          </p:cNvSpPr>
          <p:nvPr>
            <p:ph type="ftr" sz="quarter" idx="10"/>
          </p:nvPr>
        </p:nvSpPr>
        <p:spPr/>
        <p:txBody>
          <a:bodyPr/>
          <a:lstStyle/>
          <a:p>
            <a:r>
              <a:rPr lang="en-US" dirty="0" smtClean="0"/>
              <a:t>©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en-US" dirty="0"/>
              <a:t>Query </a:t>
            </a:r>
            <a:r>
              <a:rPr lang="en-US" altLang="en-US" dirty="0" smtClean="0"/>
              <a:t>Processing (2 of 2)</a:t>
            </a:r>
          </a:p>
        </p:txBody>
      </p:sp>
      <p:pic>
        <p:nvPicPr>
          <p:cNvPr id="4" name="Picture 3" descr="Figure 11.2 shows the general steps required for query processing, including the parsing, execution, and fetching phases." title="Figure 11.2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5800" y="1295400"/>
            <a:ext cx="7812248" cy="4960398"/>
          </a:xfrm>
          <a:prstGeom prst="rect">
            <a:avLst/>
          </a:prstGeom>
        </p:spPr>
      </p:pic>
      <p:sp>
        <p:nvSpPr>
          <p:cNvPr id="5" name="Footer Placeholder 4"/>
          <p:cNvSpPr>
            <a:spLocks noGrp="1"/>
          </p:cNvSpPr>
          <p:nvPr>
            <p:ph type="ftr" sz="quarter" idx="10"/>
          </p:nvPr>
        </p:nvSpPr>
        <p:spPr/>
        <p:txBody>
          <a:bodyPr/>
          <a:lstStyle/>
          <a:p>
            <a:r>
              <a:rPr lang="en-US" dirty="0" smtClean="0"/>
              <a:t>©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8249955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ltLang="en-US" dirty="0" smtClean="0"/>
              <a:t>SQL Parsing Phase (1 of 2)</a:t>
            </a:r>
          </a:p>
        </p:txBody>
      </p:sp>
      <p:sp>
        <p:nvSpPr>
          <p:cNvPr id="3" name="Content Placeholder 2"/>
          <p:cNvSpPr>
            <a:spLocks noGrp="1"/>
          </p:cNvSpPr>
          <p:nvPr>
            <p:ph idx="1"/>
          </p:nvPr>
        </p:nvSpPr>
        <p:spPr>
          <a:xfrm>
            <a:off x="365125" y="1538819"/>
            <a:ext cx="8415338" cy="4995214"/>
          </a:xfrm>
        </p:spPr>
        <p:txBody>
          <a:bodyPr/>
          <a:lstStyle/>
          <a:p>
            <a:r>
              <a:rPr lang="en-US" altLang="en-US" dirty="0" smtClean="0"/>
              <a:t>Query is broken down into smaller units </a:t>
            </a:r>
          </a:p>
          <a:p>
            <a:pPr lvl="1"/>
            <a:r>
              <a:rPr lang="en-US" altLang="en-US" dirty="0" smtClean="0"/>
              <a:t>Original SQL query transformed into slightly different version of original SQL code which is fully equivalent and more efficient</a:t>
            </a:r>
          </a:p>
          <a:p>
            <a:r>
              <a:rPr lang="en-US" altLang="en-US" dirty="0" smtClean="0"/>
              <a:t>Query optimizer: analyzes SQL query </a:t>
            </a:r>
          </a:p>
          <a:p>
            <a:pPr lvl="1"/>
            <a:r>
              <a:rPr lang="en-US" altLang="en-US" dirty="0" smtClean="0"/>
              <a:t>Finds most efficient way to access data</a:t>
            </a:r>
          </a:p>
          <a:p>
            <a:r>
              <a:rPr lang="en-US" altLang="en-US" dirty="0" smtClean="0"/>
              <a:t>Access plans: </a:t>
            </a:r>
            <a:r>
              <a:rPr lang="en-US" dirty="0"/>
              <a:t>result of </a:t>
            </a:r>
            <a:r>
              <a:rPr lang="en-US" dirty="0" smtClean="0"/>
              <a:t>parsing a </a:t>
            </a:r>
            <a:r>
              <a:rPr lang="en-US" dirty="0"/>
              <a:t>SQL statement; </a:t>
            </a:r>
            <a:r>
              <a:rPr lang="en-US" dirty="0" smtClean="0"/>
              <a:t>contains a series </a:t>
            </a:r>
            <a:r>
              <a:rPr lang="en-US" dirty="0"/>
              <a:t>of steps </a:t>
            </a:r>
            <a:r>
              <a:rPr lang="en-US" dirty="0" smtClean="0"/>
              <a:t>the </a:t>
            </a:r>
            <a:r>
              <a:rPr lang="en-US" dirty="0"/>
              <a:t>DBMS will use to execute the </a:t>
            </a:r>
            <a:r>
              <a:rPr lang="en-US" dirty="0" smtClean="0"/>
              <a:t>query and </a:t>
            </a:r>
            <a:r>
              <a:rPr lang="en-US" dirty="0"/>
              <a:t>return the result set in the most efficient way</a:t>
            </a:r>
            <a:endParaRPr lang="en-US" altLang="en-US" dirty="0" smtClean="0"/>
          </a:p>
          <a:p>
            <a:pPr lvl="1"/>
            <a:r>
              <a:rPr lang="en-US" altLang="en-US" dirty="0"/>
              <a:t>A</a:t>
            </a:r>
            <a:r>
              <a:rPr lang="en-US" altLang="en-US" dirty="0" smtClean="0"/>
              <a:t>ccess plan exists for query in SQL cache: DBMS reuses it</a:t>
            </a:r>
          </a:p>
          <a:p>
            <a:pPr lvl="1"/>
            <a:r>
              <a:rPr lang="en-US" altLang="en-US" dirty="0" smtClean="0"/>
              <a:t>No access plan: optimizer evaluates various plans and chooses one to be placed in SQL cache for use</a:t>
            </a:r>
          </a:p>
          <a:p>
            <a:endParaRPr lang="en-US" altLang="en-US" dirty="0" smtClean="0"/>
          </a:p>
          <a:p>
            <a:endParaRPr lang="en-US" altLang="en-US" dirty="0" smtClean="0"/>
          </a:p>
          <a:p>
            <a:endParaRPr lang="en-US" dirty="0"/>
          </a:p>
        </p:txBody>
      </p:sp>
      <p:sp>
        <p:nvSpPr>
          <p:cNvPr id="4" name="Footer Placeholder 3"/>
          <p:cNvSpPr>
            <a:spLocks noGrp="1"/>
          </p:cNvSpPr>
          <p:nvPr>
            <p:ph type="ftr" sz="quarter" idx="10"/>
          </p:nvPr>
        </p:nvSpPr>
        <p:spPr/>
        <p:txBody>
          <a:bodyPr/>
          <a:lstStyle/>
          <a:p>
            <a:r>
              <a:rPr lang="en-US" dirty="0" smtClean="0"/>
              <a:t>©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dirty="0"/>
              <a:t>SQL Parsing </a:t>
            </a:r>
            <a:r>
              <a:rPr lang="en-US" altLang="en-US" dirty="0" smtClean="0"/>
              <a:t>Phase (2 of 2)</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671448861"/>
              </p:ext>
            </p:extLst>
          </p:nvPr>
        </p:nvGraphicFramePr>
        <p:xfrm>
          <a:off x="373062" y="1727921"/>
          <a:ext cx="8415338" cy="3926840"/>
        </p:xfrm>
        <a:graphic>
          <a:graphicData uri="http://schemas.openxmlformats.org/drawingml/2006/table">
            <a:tbl>
              <a:tblPr firstRow="1" bandRow="1">
                <a:tableStyleId>{5C22544A-7EE6-4342-B048-85BDC9FD1C3A}</a:tableStyleId>
              </a:tblPr>
              <a:tblGrid>
                <a:gridCol w="3311577">
                  <a:extLst>
                    <a:ext uri="{9D8B030D-6E8A-4147-A177-3AD203B41FA5}">
                      <a16:colId xmlns:a16="http://schemas.microsoft.com/office/drawing/2014/main" xmlns="" val="2361781803"/>
                    </a:ext>
                  </a:extLst>
                </a:gridCol>
                <a:gridCol w="5103761">
                  <a:extLst>
                    <a:ext uri="{9D8B030D-6E8A-4147-A177-3AD203B41FA5}">
                      <a16:colId xmlns:a16="http://schemas.microsoft.com/office/drawing/2014/main" xmlns="" val="381164565"/>
                    </a:ext>
                  </a:extLst>
                </a:gridCol>
              </a:tblGrid>
              <a:tr h="370840">
                <a:tc>
                  <a:txBody>
                    <a:bodyPr/>
                    <a:lstStyle/>
                    <a:p>
                      <a:r>
                        <a:rPr lang="en-US" sz="1400" b="1" dirty="0" smtClean="0">
                          <a:solidFill>
                            <a:schemeClr val="bg1"/>
                          </a:solidFill>
                        </a:rPr>
                        <a:t>Table 11.3</a:t>
                      </a:r>
                    </a:p>
                    <a:p>
                      <a:r>
                        <a:rPr lang="en-US" sz="1400" b="1" dirty="0" smtClean="0">
                          <a:solidFill>
                            <a:schemeClr val="bg1"/>
                          </a:solidFill>
                        </a:rPr>
                        <a:t>Sample DBMS Access Plan I/O Operations</a:t>
                      </a:r>
                      <a:endParaRPr lang="en-US" sz="1400" b="1" dirty="0">
                        <a:solidFill>
                          <a:schemeClr val="bg1"/>
                        </a:solidFill>
                      </a:endParaRPr>
                    </a:p>
                  </a:txBody>
                  <a:tcPr/>
                </a:tc>
                <a:tc>
                  <a:txBody>
                    <a:bodyPr/>
                    <a:lstStyle/>
                    <a:p>
                      <a:endParaRPr lang="en-US" sz="1400" b="1" dirty="0">
                        <a:solidFill>
                          <a:schemeClr val="bg1"/>
                        </a:solidFill>
                      </a:endParaRPr>
                    </a:p>
                  </a:txBody>
                  <a:tcPr/>
                </a:tc>
                <a:extLst>
                  <a:ext uri="{0D108BD9-81ED-4DB2-BD59-A6C34878D82A}">
                    <a16:rowId xmlns:a16="http://schemas.microsoft.com/office/drawing/2014/main" xmlns="" val="126594375"/>
                  </a:ext>
                </a:extLst>
              </a:tr>
              <a:tr h="370840">
                <a:tc>
                  <a:txBody>
                    <a:bodyPr/>
                    <a:lstStyle/>
                    <a:p>
                      <a:r>
                        <a:rPr lang="en-US" sz="1400" b="1" dirty="0" smtClean="0">
                          <a:solidFill>
                            <a:schemeClr val="bg1"/>
                          </a:solidFill>
                        </a:rPr>
                        <a:t>Operation</a:t>
                      </a:r>
                      <a:endParaRPr lang="en-US" sz="1400" b="1" dirty="0">
                        <a:solidFill>
                          <a:schemeClr val="bg1"/>
                        </a:solidFill>
                      </a:endParaRPr>
                    </a:p>
                  </a:txBody>
                  <a:tcPr>
                    <a:solidFill>
                      <a:schemeClr val="accent1"/>
                    </a:solidFill>
                  </a:tcPr>
                </a:tc>
                <a:tc>
                  <a:txBody>
                    <a:bodyPr/>
                    <a:lstStyle/>
                    <a:p>
                      <a:r>
                        <a:rPr lang="en-US" sz="1400" b="1" dirty="0" smtClean="0">
                          <a:solidFill>
                            <a:schemeClr val="bg1"/>
                          </a:solidFill>
                        </a:rPr>
                        <a:t>Description</a:t>
                      </a:r>
                      <a:endParaRPr lang="en-US" sz="1400" b="1" dirty="0">
                        <a:solidFill>
                          <a:schemeClr val="bg1"/>
                        </a:solidFill>
                      </a:endParaRPr>
                    </a:p>
                  </a:txBody>
                  <a:tcPr>
                    <a:solidFill>
                      <a:schemeClr val="accent1"/>
                    </a:solidFill>
                  </a:tcPr>
                </a:tc>
                <a:extLst>
                  <a:ext uri="{0D108BD9-81ED-4DB2-BD59-A6C34878D82A}">
                    <a16:rowId xmlns:a16="http://schemas.microsoft.com/office/drawing/2014/main" xmlns="" val="872410037"/>
                  </a:ext>
                </a:extLst>
              </a:tr>
              <a:tr h="370840">
                <a:tc>
                  <a:txBody>
                    <a:bodyPr/>
                    <a:lstStyle/>
                    <a:p>
                      <a:r>
                        <a:rPr lang="en-US" sz="1400" b="0" i="0" u="none" strike="noStrike" kern="1200" baseline="0" dirty="0" smtClean="0">
                          <a:solidFill>
                            <a:schemeClr val="dk1"/>
                          </a:solidFill>
                          <a:latin typeface="+mn-lt"/>
                          <a:ea typeface="+mn-ea"/>
                          <a:cs typeface="+mn-cs"/>
                        </a:rPr>
                        <a:t>Table scan (full)</a:t>
                      </a:r>
                      <a:endParaRPr lang="en-US" sz="1400" dirty="0"/>
                    </a:p>
                  </a:txBody>
                  <a:tcPr/>
                </a:tc>
                <a:tc>
                  <a:txBody>
                    <a:bodyPr/>
                    <a:lstStyle/>
                    <a:p>
                      <a:r>
                        <a:rPr lang="en-US" sz="1400" b="0" i="0" u="none" strike="noStrike" kern="1200" baseline="0" dirty="0" smtClean="0">
                          <a:solidFill>
                            <a:schemeClr val="dk1"/>
                          </a:solidFill>
                          <a:latin typeface="+mn-lt"/>
                          <a:ea typeface="+mn-ea"/>
                          <a:cs typeface="+mn-cs"/>
                        </a:rPr>
                        <a:t>Reads the entire table sequentially, from the first row to the last, one row at a time (slowest)</a:t>
                      </a:r>
                      <a:endParaRPr lang="en-US" sz="1400" dirty="0"/>
                    </a:p>
                  </a:txBody>
                  <a:tcPr/>
                </a:tc>
                <a:extLst>
                  <a:ext uri="{0D108BD9-81ED-4DB2-BD59-A6C34878D82A}">
                    <a16:rowId xmlns:a16="http://schemas.microsoft.com/office/drawing/2014/main" xmlns="" val="3373380155"/>
                  </a:ext>
                </a:extLst>
              </a:tr>
              <a:tr h="370840">
                <a:tc>
                  <a:txBody>
                    <a:bodyPr/>
                    <a:lstStyle/>
                    <a:p>
                      <a:r>
                        <a:rPr lang="en-US" sz="1400" b="0" i="0" u="none" strike="noStrike" kern="1200" baseline="0" dirty="0" smtClean="0">
                          <a:solidFill>
                            <a:schemeClr val="dk1"/>
                          </a:solidFill>
                          <a:latin typeface="+mn-lt"/>
                          <a:ea typeface="+mn-ea"/>
                          <a:cs typeface="+mn-cs"/>
                        </a:rPr>
                        <a:t>Table access (row ID)</a:t>
                      </a:r>
                      <a:endParaRPr lang="en-US" sz="1400" dirty="0"/>
                    </a:p>
                  </a:txBody>
                  <a:tcPr/>
                </a:tc>
                <a:tc>
                  <a:txBody>
                    <a:bodyPr/>
                    <a:lstStyle/>
                    <a:p>
                      <a:r>
                        <a:rPr lang="en-US" sz="1400" b="0" i="0" u="none" strike="noStrike" kern="1200" baseline="0" dirty="0" smtClean="0">
                          <a:solidFill>
                            <a:schemeClr val="dk1"/>
                          </a:solidFill>
                          <a:latin typeface="+mn-lt"/>
                          <a:ea typeface="+mn-ea"/>
                          <a:cs typeface="+mn-cs"/>
                        </a:rPr>
                        <a:t>Reads a table row directly, using the row ID value (fastest)</a:t>
                      </a:r>
                      <a:endParaRPr lang="en-US" sz="1400" dirty="0"/>
                    </a:p>
                  </a:txBody>
                  <a:tcPr/>
                </a:tc>
                <a:extLst>
                  <a:ext uri="{0D108BD9-81ED-4DB2-BD59-A6C34878D82A}">
                    <a16:rowId xmlns:a16="http://schemas.microsoft.com/office/drawing/2014/main" xmlns="" val="1855808942"/>
                  </a:ext>
                </a:extLst>
              </a:tr>
              <a:tr h="370840">
                <a:tc>
                  <a:txBody>
                    <a:bodyPr/>
                    <a:lstStyle/>
                    <a:p>
                      <a:r>
                        <a:rPr lang="en-US" sz="1400" b="0" i="0" u="none" strike="noStrike" kern="1200" baseline="0" dirty="0" smtClean="0">
                          <a:solidFill>
                            <a:schemeClr val="dk1"/>
                          </a:solidFill>
                          <a:latin typeface="+mn-lt"/>
                          <a:ea typeface="+mn-ea"/>
                          <a:cs typeface="+mn-cs"/>
                        </a:rPr>
                        <a:t>Index scan (range)</a:t>
                      </a:r>
                      <a:endParaRPr lang="en-US" sz="1400" dirty="0"/>
                    </a:p>
                  </a:txBody>
                  <a:tcPr/>
                </a:tc>
                <a:tc>
                  <a:txBody>
                    <a:bodyPr/>
                    <a:lstStyle/>
                    <a:p>
                      <a:r>
                        <a:rPr lang="en-US" sz="1400" b="0" i="0" u="none" strike="noStrike" kern="1200" baseline="0" dirty="0" smtClean="0">
                          <a:solidFill>
                            <a:schemeClr val="dk1"/>
                          </a:solidFill>
                          <a:latin typeface="+mn-lt"/>
                          <a:ea typeface="+mn-ea"/>
                          <a:cs typeface="+mn-cs"/>
                        </a:rPr>
                        <a:t>Reads the index first to obtain the row IDs and then accesses the table rows directly (faster than a full table scan)</a:t>
                      </a:r>
                      <a:endParaRPr lang="en-US" sz="1400" dirty="0"/>
                    </a:p>
                  </a:txBody>
                  <a:tcPr/>
                </a:tc>
                <a:extLst>
                  <a:ext uri="{0D108BD9-81ED-4DB2-BD59-A6C34878D82A}">
                    <a16:rowId xmlns:a16="http://schemas.microsoft.com/office/drawing/2014/main" xmlns="" val="2617294470"/>
                  </a:ext>
                </a:extLst>
              </a:tr>
              <a:tr h="370840">
                <a:tc>
                  <a:txBody>
                    <a:bodyPr/>
                    <a:lstStyle/>
                    <a:p>
                      <a:r>
                        <a:rPr lang="en-US" sz="1400" b="0" i="0" u="none" strike="noStrike" kern="1200" baseline="0" dirty="0" smtClean="0">
                          <a:solidFill>
                            <a:schemeClr val="dk1"/>
                          </a:solidFill>
                          <a:latin typeface="+mn-lt"/>
                          <a:ea typeface="+mn-ea"/>
                          <a:cs typeface="+mn-cs"/>
                        </a:rPr>
                        <a:t>Index access (unique)</a:t>
                      </a:r>
                      <a:endParaRPr lang="en-US" sz="1400" dirty="0"/>
                    </a:p>
                  </a:txBody>
                  <a:tcPr/>
                </a:tc>
                <a:tc>
                  <a:txBody>
                    <a:bodyPr/>
                    <a:lstStyle/>
                    <a:p>
                      <a:r>
                        <a:rPr lang="en-US" sz="1400" b="0" i="0" u="none" strike="noStrike" kern="1200" baseline="0" dirty="0" smtClean="0">
                          <a:solidFill>
                            <a:schemeClr val="dk1"/>
                          </a:solidFill>
                          <a:latin typeface="+mn-lt"/>
                          <a:ea typeface="+mn-ea"/>
                          <a:cs typeface="+mn-cs"/>
                        </a:rPr>
                        <a:t>Used when a table has a unique index in a column</a:t>
                      </a:r>
                      <a:endParaRPr lang="en-US" sz="1400" dirty="0"/>
                    </a:p>
                  </a:txBody>
                  <a:tcPr/>
                </a:tc>
                <a:extLst>
                  <a:ext uri="{0D108BD9-81ED-4DB2-BD59-A6C34878D82A}">
                    <a16:rowId xmlns:a16="http://schemas.microsoft.com/office/drawing/2014/main" xmlns="" val="4078877484"/>
                  </a:ext>
                </a:extLst>
              </a:tr>
              <a:tr h="370840">
                <a:tc>
                  <a:txBody>
                    <a:bodyPr/>
                    <a:lstStyle/>
                    <a:p>
                      <a:r>
                        <a:rPr lang="en-US" sz="1400" b="0" i="0" u="none" strike="noStrike" kern="1200" baseline="0" dirty="0" smtClean="0">
                          <a:solidFill>
                            <a:schemeClr val="dk1"/>
                          </a:solidFill>
                          <a:latin typeface="+mn-lt"/>
                          <a:ea typeface="+mn-ea"/>
                          <a:cs typeface="+mn-cs"/>
                        </a:rPr>
                        <a:t>Nested loop</a:t>
                      </a:r>
                      <a:endParaRPr lang="en-US" sz="1400" dirty="0"/>
                    </a:p>
                  </a:txBody>
                  <a:tcPr/>
                </a:tc>
                <a:tc>
                  <a:txBody>
                    <a:bodyPr/>
                    <a:lstStyle/>
                    <a:p>
                      <a:r>
                        <a:rPr lang="en-US" sz="1400" b="0" i="0" u="none" strike="noStrike" kern="1200" baseline="0" dirty="0" smtClean="0">
                          <a:solidFill>
                            <a:schemeClr val="dk1"/>
                          </a:solidFill>
                          <a:latin typeface="+mn-lt"/>
                          <a:ea typeface="+mn-ea"/>
                          <a:cs typeface="+mn-cs"/>
                        </a:rPr>
                        <a:t>Reads and compares a set of values to another set of values, using a nested loop style (slow)</a:t>
                      </a:r>
                      <a:endParaRPr lang="en-US" sz="1400" dirty="0"/>
                    </a:p>
                  </a:txBody>
                  <a:tcPr/>
                </a:tc>
                <a:extLst>
                  <a:ext uri="{0D108BD9-81ED-4DB2-BD59-A6C34878D82A}">
                    <a16:rowId xmlns:a16="http://schemas.microsoft.com/office/drawing/2014/main" xmlns="" val="1786038899"/>
                  </a:ext>
                </a:extLst>
              </a:tr>
              <a:tr h="370840">
                <a:tc>
                  <a:txBody>
                    <a:bodyPr/>
                    <a:lstStyle/>
                    <a:p>
                      <a:r>
                        <a:rPr lang="en-US" sz="1400" b="0" i="0" u="none" strike="noStrike" kern="1200" baseline="0" dirty="0" smtClean="0">
                          <a:solidFill>
                            <a:schemeClr val="dk1"/>
                          </a:solidFill>
                          <a:latin typeface="+mn-lt"/>
                          <a:ea typeface="+mn-ea"/>
                          <a:cs typeface="+mn-cs"/>
                        </a:rPr>
                        <a:t>Merge</a:t>
                      </a:r>
                      <a:endParaRPr lang="en-US" sz="1400" dirty="0"/>
                    </a:p>
                  </a:txBody>
                  <a:tcPr/>
                </a:tc>
                <a:tc>
                  <a:txBody>
                    <a:bodyPr/>
                    <a:lstStyle/>
                    <a:p>
                      <a:r>
                        <a:rPr lang="en-US" sz="1400" b="0" i="0" u="none" strike="noStrike" kern="1200" baseline="0" dirty="0" smtClean="0">
                          <a:solidFill>
                            <a:schemeClr val="dk1"/>
                          </a:solidFill>
                          <a:latin typeface="+mn-lt"/>
                          <a:ea typeface="+mn-ea"/>
                          <a:cs typeface="+mn-cs"/>
                        </a:rPr>
                        <a:t>Merges two data sets (slow)</a:t>
                      </a:r>
                      <a:endParaRPr lang="en-US" sz="1400" dirty="0"/>
                    </a:p>
                  </a:txBody>
                  <a:tcPr/>
                </a:tc>
                <a:extLst>
                  <a:ext uri="{0D108BD9-81ED-4DB2-BD59-A6C34878D82A}">
                    <a16:rowId xmlns:a16="http://schemas.microsoft.com/office/drawing/2014/main" xmlns="" val="2642163390"/>
                  </a:ext>
                </a:extLst>
              </a:tr>
              <a:tr h="370840">
                <a:tc>
                  <a:txBody>
                    <a:bodyPr/>
                    <a:lstStyle/>
                    <a:p>
                      <a:r>
                        <a:rPr lang="en-US" sz="1400" b="0" i="0" u="none" strike="noStrike" kern="1200" baseline="0" dirty="0" smtClean="0">
                          <a:solidFill>
                            <a:schemeClr val="dk1"/>
                          </a:solidFill>
                          <a:latin typeface="+mn-lt"/>
                          <a:ea typeface="+mn-ea"/>
                          <a:cs typeface="+mn-cs"/>
                        </a:rPr>
                        <a:t>Sort</a:t>
                      </a:r>
                      <a:endParaRPr lang="en-US" sz="1400" dirty="0"/>
                    </a:p>
                  </a:txBody>
                  <a:tcPr/>
                </a:tc>
                <a:tc>
                  <a:txBody>
                    <a:bodyPr/>
                    <a:lstStyle/>
                    <a:p>
                      <a:r>
                        <a:rPr lang="en-US" sz="1400" b="0" i="0" u="none" strike="noStrike" kern="1200" baseline="0" dirty="0" smtClean="0">
                          <a:solidFill>
                            <a:schemeClr val="dk1"/>
                          </a:solidFill>
                          <a:latin typeface="+mn-lt"/>
                          <a:ea typeface="+mn-ea"/>
                          <a:cs typeface="+mn-cs"/>
                        </a:rPr>
                        <a:t>Sorts a data set (slow)</a:t>
                      </a:r>
                      <a:endParaRPr lang="en-US" sz="1400" dirty="0"/>
                    </a:p>
                  </a:txBody>
                  <a:tcPr/>
                </a:tc>
                <a:extLst>
                  <a:ext uri="{0D108BD9-81ED-4DB2-BD59-A6C34878D82A}">
                    <a16:rowId xmlns:a16="http://schemas.microsoft.com/office/drawing/2014/main" xmlns="" val="3479610284"/>
                  </a:ext>
                </a:extLst>
              </a:tr>
            </a:tbl>
          </a:graphicData>
        </a:graphic>
      </p:graphicFrame>
      <p:sp>
        <p:nvSpPr>
          <p:cNvPr id="4" name="Footer Placeholder 3"/>
          <p:cNvSpPr>
            <a:spLocks noGrp="1"/>
          </p:cNvSpPr>
          <p:nvPr>
            <p:ph type="ftr" sz="quarter" idx="10"/>
          </p:nvPr>
        </p:nvSpPr>
        <p:spPr/>
        <p:txBody>
          <a:bodyPr/>
          <a:lstStyle/>
          <a:p>
            <a:r>
              <a:rPr lang="en-US" dirty="0" smtClean="0"/>
              <a:t>©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4267666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ltLang="en-US" dirty="0" smtClean="0"/>
              <a:t>SQL Execution Phase</a:t>
            </a:r>
          </a:p>
        </p:txBody>
      </p:sp>
      <p:sp>
        <p:nvSpPr>
          <p:cNvPr id="29699" name="Content Placeholder 2"/>
          <p:cNvSpPr>
            <a:spLocks noGrp="1"/>
          </p:cNvSpPr>
          <p:nvPr>
            <p:ph idx="1"/>
          </p:nvPr>
        </p:nvSpPr>
        <p:spPr/>
        <p:txBody>
          <a:bodyPr/>
          <a:lstStyle/>
          <a:p>
            <a:r>
              <a:rPr lang="en-US" altLang="en-US" dirty="0" smtClean="0"/>
              <a:t>All I/O operations indicated in the access plan are executed</a:t>
            </a:r>
          </a:p>
          <a:p>
            <a:pPr lvl="1"/>
            <a:r>
              <a:rPr lang="en-US" altLang="en-US" dirty="0" smtClean="0"/>
              <a:t>Locks are acquired</a:t>
            </a:r>
          </a:p>
          <a:p>
            <a:pPr lvl="1"/>
            <a:r>
              <a:rPr lang="en-US" altLang="en-US" dirty="0" smtClean="0"/>
              <a:t>Data are retrieved and placed in data cache</a:t>
            </a:r>
          </a:p>
          <a:p>
            <a:pPr lvl="1"/>
            <a:r>
              <a:rPr lang="en-US" altLang="en-US" dirty="0" smtClean="0"/>
              <a:t>Transaction management commands are processed</a:t>
            </a:r>
          </a:p>
        </p:txBody>
      </p:sp>
      <p:sp>
        <p:nvSpPr>
          <p:cNvPr id="4" name="Footer Placeholder 3"/>
          <p:cNvSpPr>
            <a:spLocks noGrp="1"/>
          </p:cNvSpPr>
          <p:nvPr>
            <p:ph type="ftr" sz="quarter" idx="10"/>
          </p:nvPr>
        </p:nvSpPr>
        <p:spPr/>
        <p:txBody>
          <a:bodyPr/>
          <a:lstStyle/>
          <a:p>
            <a:r>
              <a:rPr lang="en-US" dirty="0" smtClean="0"/>
              <a:t>©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en-US" dirty="0" smtClean="0"/>
              <a:t>Learning Objectives</a:t>
            </a:r>
          </a:p>
        </p:txBody>
      </p:sp>
      <p:sp>
        <p:nvSpPr>
          <p:cNvPr id="14339" name="Content Placeholder 2"/>
          <p:cNvSpPr>
            <a:spLocks noGrp="1"/>
          </p:cNvSpPr>
          <p:nvPr>
            <p:ph idx="1"/>
          </p:nvPr>
        </p:nvSpPr>
        <p:spPr>
          <a:xfrm>
            <a:off x="365125" y="1538819"/>
            <a:ext cx="8415338" cy="2332946"/>
          </a:xfrm>
        </p:spPr>
        <p:txBody>
          <a:bodyPr/>
          <a:lstStyle/>
          <a:p>
            <a:r>
              <a:rPr lang="en-US" altLang="en-US" dirty="0"/>
              <a:t>After completing this chapter, you will be able to:</a:t>
            </a:r>
          </a:p>
          <a:p>
            <a:pPr lvl="1"/>
            <a:r>
              <a:rPr lang="en-US" altLang="en-US" dirty="0" smtClean="0"/>
              <a:t>Identify </a:t>
            </a:r>
            <a:r>
              <a:rPr lang="en-US" altLang="en-US" dirty="0"/>
              <a:t>the procedures involved in database performance tuning</a:t>
            </a:r>
          </a:p>
          <a:p>
            <a:pPr lvl="1"/>
            <a:r>
              <a:rPr lang="en-US" altLang="en-US" dirty="0" smtClean="0"/>
              <a:t>Describe </a:t>
            </a:r>
            <a:r>
              <a:rPr lang="en-US" altLang="en-US" dirty="0"/>
              <a:t>how a DBMS processes SQL queries in each of its three phases</a:t>
            </a:r>
          </a:p>
          <a:p>
            <a:pPr lvl="1"/>
            <a:r>
              <a:rPr lang="en-US" altLang="en-US" dirty="0" smtClean="0"/>
              <a:t>Explain </a:t>
            </a:r>
            <a:r>
              <a:rPr lang="en-US" altLang="en-US" dirty="0"/>
              <a:t>the role of indexes in speeding up data access</a:t>
            </a:r>
          </a:p>
          <a:p>
            <a:pPr lvl="1"/>
            <a:r>
              <a:rPr lang="en-US" altLang="en-US" dirty="0" smtClean="0"/>
              <a:t>Differentiate </a:t>
            </a:r>
            <a:r>
              <a:rPr lang="en-US" altLang="en-US" dirty="0"/>
              <a:t>between a rule-based optimizer and a cost-based optimizer</a:t>
            </a:r>
          </a:p>
          <a:p>
            <a:pPr lvl="1"/>
            <a:r>
              <a:rPr lang="en-US" altLang="en-US" dirty="0" smtClean="0"/>
              <a:t>Describe </a:t>
            </a:r>
            <a:r>
              <a:rPr lang="en-US" altLang="en-US" dirty="0"/>
              <a:t>some common practices used to write efficient SQL code</a:t>
            </a:r>
          </a:p>
          <a:p>
            <a:pPr lvl="1"/>
            <a:r>
              <a:rPr lang="en-US" altLang="en-US" dirty="0" smtClean="0"/>
              <a:t>Explain </a:t>
            </a:r>
            <a:r>
              <a:rPr lang="en-US" altLang="en-US" dirty="0"/>
              <a:t>how to formulate queries and tune the DBMS for optimal performance</a:t>
            </a:r>
            <a:endParaRPr lang="en-US" altLang="en-US" dirty="0" smtClean="0"/>
          </a:p>
        </p:txBody>
      </p:sp>
      <p:sp>
        <p:nvSpPr>
          <p:cNvPr id="4" name="Footer Placeholder 3"/>
          <p:cNvSpPr>
            <a:spLocks noGrp="1"/>
          </p:cNvSpPr>
          <p:nvPr>
            <p:ph type="ftr" sz="quarter" idx="10"/>
          </p:nvPr>
        </p:nvSpPr>
        <p:spPr/>
        <p:txBody>
          <a:bodyPr/>
          <a:lstStyle/>
          <a:p>
            <a:r>
              <a:rPr lang="en-US" dirty="0" smtClean="0"/>
              <a:t>©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ltLang="en-US" dirty="0" smtClean="0"/>
              <a:t>SQL Fetching Phase</a:t>
            </a:r>
          </a:p>
        </p:txBody>
      </p:sp>
      <p:sp>
        <p:nvSpPr>
          <p:cNvPr id="30723" name="Content Placeholder 2"/>
          <p:cNvSpPr>
            <a:spLocks noGrp="1"/>
          </p:cNvSpPr>
          <p:nvPr>
            <p:ph idx="1"/>
          </p:nvPr>
        </p:nvSpPr>
        <p:spPr/>
        <p:txBody>
          <a:bodyPr/>
          <a:lstStyle/>
          <a:p>
            <a:r>
              <a:rPr lang="en-US" altLang="en-US" dirty="0" smtClean="0"/>
              <a:t>Rows of resulting query result set are returned to client</a:t>
            </a:r>
          </a:p>
          <a:p>
            <a:pPr lvl="1"/>
            <a:r>
              <a:rPr lang="en-US" altLang="en-US" dirty="0" smtClean="0"/>
              <a:t>DBMS may use temporary table space to store temporary data</a:t>
            </a:r>
          </a:p>
          <a:p>
            <a:pPr lvl="1"/>
            <a:r>
              <a:rPr lang="en-US" altLang="en-US" dirty="0" smtClean="0"/>
              <a:t>Database server coordinates the movement of the result set rows from the server cache to the client cache</a:t>
            </a:r>
          </a:p>
        </p:txBody>
      </p:sp>
      <p:sp>
        <p:nvSpPr>
          <p:cNvPr id="4" name="Footer Placeholder 3"/>
          <p:cNvSpPr>
            <a:spLocks noGrp="1"/>
          </p:cNvSpPr>
          <p:nvPr>
            <p:ph type="ftr" sz="quarter" idx="10"/>
          </p:nvPr>
        </p:nvSpPr>
        <p:spPr/>
        <p:txBody>
          <a:bodyPr/>
          <a:lstStyle/>
          <a:p>
            <a:r>
              <a:rPr lang="en-US" dirty="0" smtClean="0"/>
              <a:t>©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ltLang="en-US" dirty="0" smtClean="0"/>
              <a:t>Query Processing Bottlenecks</a:t>
            </a:r>
          </a:p>
        </p:txBody>
      </p:sp>
      <p:sp>
        <p:nvSpPr>
          <p:cNvPr id="31747" name="Content Placeholder 2"/>
          <p:cNvSpPr>
            <a:spLocks noGrp="1"/>
          </p:cNvSpPr>
          <p:nvPr>
            <p:ph idx="1"/>
          </p:nvPr>
        </p:nvSpPr>
        <p:spPr>
          <a:xfrm>
            <a:off x="365125" y="1538819"/>
            <a:ext cx="8415338" cy="2105192"/>
          </a:xfrm>
        </p:spPr>
        <p:txBody>
          <a:bodyPr/>
          <a:lstStyle/>
          <a:p>
            <a:r>
              <a:rPr lang="en-US" altLang="en-US" dirty="0" smtClean="0"/>
              <a:t>Delay introduced in the processing of an I/O operation that slows the system</a:t>
            </a:r>
          </a:p>
          <a:p>
            <a:pPr lvl="1"/>
            <a:r>
              <a:rPr lang="en-US" altLang="en-US" dirty="0" smtClean="0"/>
              <a:t>Caused by the:</a:t>
            </a:r>
          </a:p>
          <a:p>
            <a:pPr lvl="2"/>
            <a:r>
              <a:rPr lang="en-US" altLang="en-US" dirty="0" smtClean="0"/>
              <a:t>CPU</a:t>
            </a:r>
          </a:p>
          <a:p>
            <a:pPr lvl="2"/>
            <a:r>
              <a:rPr lang="en-US" altLang="en-US" dirty="0" smtClean="0"/>
              <a:t>RAM</a:t>
            </a:r>
          </a:p>
          <a:p>
            <a:pPr lvl="2"/>
            <a:r>
              <a:rPr lang="en-US" altLang="en-US" dirty="0" smtClean="0"/>
              <a:t>Hard disk</a:t>
            </a:r>
          </a:p>
          <a:p>
            <a:pPr lvl="2"/>
            <a:r>
              <a:rPr lang="en-US" altLang="en-US" dirty="0" smtClean="0"/>
              <a:t>Network</a:t>
            </a:r>
          </a:p>
          <a:p>
            <a:pPr lvl="2"/>
            <a:r>
              <a:rPr lang="en-US" altLang="en-US" dirty="0" smtClean="0"/>
              <a:t>Application code</a:t>
            </a:r>
          </a:p>
        </p:txBody>
      </p:sp>
      <p:sp>
        <p:nvSpPr>
          <p:cNvPr id="4" name="Footer Placeholder 3"/>
          <p:cNvSpPr>
            <a:spLocks noGrp="1"/>
          </p:cNvSpPr>
          <p:nvPr>
            <p:ph type="ftr" sz="quarter" idx="10"/>
          </p:nvPr>
        </p:nvSpPr>
        <p:spPr/>
        <p:txBody>
          <a:bodyPr/>
          <a:lstStyle/>
          <a:p>
            <a:r>
              <a:rPr lang="en-US" dirty="0" smtClean="0"/>
              <a:t>©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ltLang="en-US" dirty="0" smtClean="0"/>
              <a:t>Indexes and Query </a:t>
            </a:r>
            <a:r>
              <a:rPr lang="en-US" altLang="en-US" dirty="0"/>
              <a:t>Optimization </a:t>
            </a:r>
            <a:r>
              <a:rPr lang="en-US" altLang="en-US" dirty="0" smtClean="0"/>
              <a:t>(1 </a:t>
            </a:r>
            <a:r>
              <a:rPr lang="en-US" altLang="en-US" dirty="0"/>
              <a:t>of 3)</a:t>
            </a:r>
            <a:endParaRPr lang="en-US" altLang="en-US" dirty="0" smtClean="0"/>
          </a:p>
        </p:txBody>
      </p:sp>
      <p:sp>
        <p:nvSpPr>
          <p:cNvPr id="32771" name="Content Placeholder 2"/>
          <p:cNvSpPr>
            <a:spLocks noGrp="1"/>
          </p:cNvSpPr>
          <p:nvPr>
            <p:ph idx="1"/>
          </p:nvPr>
        </p:nvSpPr>
        <p:spPr>
          <a:xfrm>
            <a:off x="365125" y="1538819"/>
            <a:ext cx="8415338" cy="1915909"/>
          </a:xfrm>
        </p:spPr>
        <p:txBody>
          <a:bodyPr/>
          <a:lstStyle/>
          <a:p>
            <a:r>
              <a:rPr lang="en-US" altLang="en-US" dirty="0" smtClean="0"/>
              <a:t>Indexes</a:t>
            </a:r>
          </a:p>
          <a:p>
            <a:pPr lvl="1"/>
            <a:r>
              <a:rPr lang="en-US" altLang="en-US" dirty="0" smtClean="0"/>
              <a:t>Help speed up data access</a:t>
            </a:r>
          </a:p>
          <a:p>
            <a:pPr lvl="1"/>
            <a:r>
              <a:rPr lang="en-US" altLang="en-US" dirty="0" smtClean="0"/>
              <a:t>Facilitate searching, sorting, using aggregate functions, and join operations</a:t>
            </a:r>
          </a:p>
          <a:p>
            <a:pPr lvl="1"/>
            <a:r>
              <a:rPr lang="en-US" altLang="en-US" dirty="0" smtClean="0"/>
              <a:t>Ordered set of values that contain the index key and pointers</a:t>
            </a:r>
          </a:p>
          <a:p>
            <a:pPr lvl="1"/>
            <a:r>
              <a:rPr lang="en-US" altLang="en-US" dirty="0" smtClean="0"/>
              <a:t>More efficient than a full table scan; </a:t>
            </a:r>
            <a:r>
              <a:rPr lang="en-US" dirty="0"/>
              <a:t>index data is </a:t>
            </a:r>
            <a:r>
              <a:rPr lang="en-US" dirty="0" smtClean="0"/>
              <a:t>preordered and </a:t>
            </a:r>
            <a:r>
              <a:rPr lang="en-US" dirty="0"/>
              <a:t>the amount of data is usually much </a:t>
            </a:r>
            <a:r>
              <a:rPr lang="en-US" dirty="0" smtClean="0"/>
              <a:t>smaller</a:t>
            </a:r>
            <a:endParaRPr lang="en-US" altLang="en-US" dirty="0" smtClean="0"/>
          </a:p>
        </p:txBody>
      </p:sp>
      <p:sp>
        <p:nvSpPr>
          <p:cNvPr id="4" name="Footer Placeholder 3"/>
          <p:cNvSpPr>
            <a:spLocks noGrp="1"/>
          </p:cNvSpPr>
          <p:nvPr>
            <p:ph type="ftr" sz="quarter" idx="10"/>
          </p:nvPr>
        </p:nvSpPr>
        <p:spPr/>
        <p:txBody>
          <a:bodyPr/>
          <a:lstStyle/>
          <a:p>
            <a:r>
              <a:rPr lang="en-US" dirty="0" smtClean="0"/>
              <a:t>©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ltLang="en-US" dirty="0" smtClean="0"/>
              <a:t>Indexes and Query </a:t>
            </a:r>
            <a:r>
              <a:rPr lang="en-US" altLang="en-US" dirty="0"/>
              <a:t>Optimization </a:t>
            </a:r>
            <a:r>
              <a:rPr lang="en-US" altLang="en-US" dirty="0" smtClean="0"/>
              <a:t>(2 </a:t>
            </a:r>
            <a:r>
              <a:rPr lang="en-US" altLang="en-US" dirty="0"/>
              <a:t>of 3)</a:t>
            </a:r>
            <a:endParaRPr lang="en-US" altLang="en-US" dirty="0" smtClean="0"/>
          </a:p>
        </p:txBody>
      </p:sp>
      <p:pic>
        <p:nvPicPr>
          <p:cNvPr id="3" name="Picture 2" descr="Figure 11.3 shows the index representation of a CUSTOMER table with 14,786 rows, highlighting the index STATE_NDX on the CUS_STATE attribute." title="Figure 1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379" y="1828800"/>
            <a:ext cx="8001000" cy="3219152"/>
          </a:xfrm>
          <a:prstGeom prst="rect">
            <a:avLst/>
          </a:prstGeom>
        </p:spPr>
      </p:pic>
      <p:sp>
        <p:nvSpPr>
          <p:cNvPr id="4" name="Footer Placeholder 3"/>
          <p:cNvSpPr>
            <a:spLocks noGrp="1"/>
          </p:cNvSpPr>
          <p:nvPr>
            <p:ph type="ftr" sz="quarter" idx="10"/>
          </p:nvPr>
        </p:nvSpPr>
        <p:spPr/>
        <p:txBody>
          <a:bodyPr/>
          <a:lstStyle/>
          <a:p>
            <a:r>
              <a:rPr lang="en-US" dirty="0" smtClean="0"/>
              <a:t>©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8944021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ltLang="en-US" dirty="0" smtClean="0"/>
              <a:t>Indexes and Query Optimization (</a:t>
            </a:r>
            <a:r>
              <a:rPr lang="en-US" altLang="en-US" dirty="0"/>
              <a:t>3 of 3)</a:t>
            </a:r>
            <a:endParaRPr lang="en-US" altLang="en-US" dirty="0" smtClean="0"/>
          </a:p>
        </p:txBody>
      </p:sp>
      <p:sp>
        <p:nvSpPr>
          <p:cNvPr id="33795" name="Content Placeholder 2"/>
          <p:cNvSpPr>
            <a:spLocks noGrp="1"/>
          </p:cNvSpPr>
          <p:nvPr>
            <p:ph idx="1"/>
          </p:nvPr>
        </p:nvSpPr>
        <p:spPr>
          <a:xfrm>
            <a:off x="365125" y="1538819"/>
            <a:ext cx="8415338" cy="2545312"/>
          </a:xfrm>
        </p:spPr>
        <p:txBody>
          <a:bodyPr/>
          <a:lstStyle/>
          <a:p>
            <a:r>
              <a:rPr lang="en-US" altLang="en-US" dirty="0" smtClean="0"/>
              <a:t>Data sparsity: number of different values a column could have </a:t>
            </a:r>
          </a:p>
          <a:p>
            <a:pPr lvl="1"/>
            <a:r>
              <a:rPr lang="en-US" altLang="en-US" dirty="0" smtClean="0"/>
              <a:t>High or low </a:t>
            </a:r>
          </a:p>
          <a:p>
            <a:r>
              <a:rPr lang="en-US" altLang="en-US" dirty="0" smtClean="0"/>
              <a:t>Data structures used to implement indexes</a:t>
            </a:r>
          </a:p>
          <a:p>
            <a:pPr lvl="1"/>
            <a:r>
              <a:rPr lang="en-US" altLang="en-US" dirty="0" smtClean="0"/>
              <a:t>Hash indexes</a:t>
            </a:r>
          </a:p>
          <a:p>
            <a:pPr lvl="1"/>
            <a:r>
              <a:rPr lang="en-US" altLang="en-US" dirty="0" smtClean="0"/>
              <a:t>B-tree indexes</a:t>
            </a:r>
          </a:p>
          <a:p>
            <a:pPr lvl="1"/>
            <a:r>
              <a:rPr lang="en-US" altLang="en-US" dirty="0" smtClean="0"/>
              <a:t>Bitmap indexes</a:t>
            </a:r>
          </a:p>
          <a:p>
            <a:r>
              <a:rPr lang="en-US" altLang="en-US" dirty="0" smtClean="0"/>
              <a:t>DBMS determines best type of index to use</a:t>
            </a:r>
          </a:p>
        </p:txBody>
      </p:sp>
      <p:sp>
        <p:nvSpPr>
          <p:cNvPr id="4" name="Footer Placeholder 3"/>
          <p:cNvSpPr>
            <a:spLocks noGrp="1"/>
          </p:cNvSpPr>
          <p:nvPr>
            <p:ph type="ftr" sz="quarter" idx="10"/>
          </p:nvPr>
        </p:nvSpPr>
        <p:spPr/>
        <p:txBody>
          <a:bodyPr/>
          <a:lstStyle/>
          <a:p>
            <a:r>
              <a:rPr lang="en-US" dirty="0" smtClean="0"/>
              <a:t>©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ltLang="en-US" dirty="0" smtClean="0"/>
              <a:t>Optimizer Choices</a:t>
            </a:r>
          </a:p>
        </p:txBody>
      </p:sp>
      <p:sp>
        <p:nvSpPr>
          <p:cNvPr id="34819" name="Content Placeholder 2"/>
          <p:cNvSpPr>
            <a:spLocks noGrp="1"/>
          </p:cNvSpPr>
          <p:nvPr>
            <p:ph idx="1"/>
          </p:nvPr>
        </p:nvSpPr>
        <p:spPr>
          <a:xfrm>
            <a:off x="365125" y="1538819"/>
            <a:ext cx="8415338" cy="2266774"/>
          </a:xfrm>
        </p:spPr>
        <p:txBody>
          <a:bodyPr/>
          <a:lstStyle/>
          <a:p>
            <a:r>
              <a:rPr lang="en-US" altLang="en-US" dirty="0" smtClean="0"/>
              <a:t>Rule-based optimizer: uses preset rules and points to determine the best approach to execute a query</a:t>
            </a:r>
          </a:p>
          <a:p>
            <a:pPr lvl="1"/>
            <a:r>
              <a:rPr lang="en-US" dirty="0"/>
              <a:t>R</a:t>
            </a:r>
            <a:r>
              <a:rPr lang="en-US" dirty="0" smtClean="0"/>
              <a:t>ules </a:t>
            </a:r>
            <a:r>
              <a:rPr lang="en-US" dirty="0"/>
              <a:t>assign a “fixed cost” to each SQL operation</a:t>
            </a:r>
            <a:endParaRPr lang="en-US" altLang="en-US" dirty="0" smtClean="0"/>
          </a:p>
          <a:p>
            <a:r>
              <a:rPr lang="en-US" altLang="en-US" dirty="0" smtClean="0"/>
              <a:t>Cost-based optimizer: uses algorithms based on statistics about objects being accessed to determine the best approach to execute a query</a:t>
            </a:r>
          </a:p>
          <a:p>
            <a:pPr lvl="1"/>
            <a:r>
              <a:rPr lang="en-US" dirty="0"/>
              <a:t>O</a:t>
            </a:r>
            <a:r>
              <a:rPr lang="en-US" dirty="0" smtClean="0"/>
              <a:t>ptimizer </a:t>
            </a:r>
            <a:r>
              <a:rPr lang="en-US" dirty="0"/>
              <a:t>process adds up the processing cost, </a:t>
            </a:r>
            <a:r>
              <a:rPr lang="en-US" dirty="0" smtClean="0"/>
              <a:t>I/O </a:t>
            </a:r>
            <a:r>
              <a:rPr lang="en-US" dirty="0"/>
              <a:t>costs, </a:t>
            </a:r>
            <a:r>
              <a:rPr lang="en-US" dirty="0" smtClean="0"/>
              <a:t>and resource </a:t>
            </a:r>
            <a:r>
              <a:rPr lang="en-US" dirty="0"/>
              <a:t>costs (RAM and temporary space) to determine the total cost of a </a:t>
            </a:r>
            <a:r>
              <a:rPr lang="en-US" dirty="0" smtClean="0"/>
              <a:t>given execution </a:t>
            </a:r>
            <a:r>
              <a:rPr lang="en-US" dirty="0"/>
              <a:t>plan</a:t>
            </a:r>
            <a:endParaRPr lang="en-US" altLang="en-US" dirty="0" smtClean="0"/>
          </a:p>
        </p:txBody>
      </p:sp>
      <p:sp>
        <p:nvSpPr>
          <p:cNvPr id="4" name="Footer Placeholder 3"/>
          <p:cNvSpPr>
            <a:spLocks noGrp="1"/>
          </p:cNvSpPr>
          <p:nvPr>
            <p:ph type="ftr" sz="quarter" idx="10"/>
          </p:nvPr>
        </p:nvSpPr>
        <p:spPr/>
        <p:txBody>
          <a:bodyPr/>
          <a:lstStyle/>
          <a:p>
            <a:r>
              <a:rPr lang="en-US" dirty="0" smtClean="0"/>
              <a:t>©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altLang="en-US" dirty="0" smtClean="0"/>
              <a:t>Using Hints to Affect Optimizer Choices (1 </a:t>
            </a:r>
            <a:r>
              <a:rPr lang="en-US" altLang="en-US" dirty="0"/>
              <a:t>of </a:t>
            </a:r>
            <a:r>
              <a:rPr lang="en-US" altLang="en-US" dirty="0" smtClean="0"/>
              <a:t>2)</a:t>
            </a:r>
          </a:p>
        </p:txBody>
      </p:sp>
      <p:sp>
        <p:nvSpPr>
          <p:cNvPr id="35843" name="Content Placeholder 2"/>
          <p:cNvSpPr>
            <a:spLocks noGrp="1"/>
          </p:cNvSpPr>
          <p:nvPr>
            <p:ph idx="1"/>
          </p:nvPr>
        </p:nvSpPr>
        <p:spPr>
          <a:xfrm>
            <a:off x="365125" y="1538819"/>
            <a:ext cx="8415338" cy="1758943"/>
          </a:xfrm>
        </p:spPr>
        <p:txBody>
          <a:bodyPr/>
          <a:lstStyle/>
          <a:p>
            <a:r>
              <a:rPr lang="en-US" altLang="en-US" dirty="0" smtClean="0"/>
              <a:t>Optimizer might not choose the best execution plan</a:t>
            </a:r>
          </a:p>
          <a:p>
            <a:pPr lvl="1"/>
            <a:r>
              <a:rPr lang="en-US" altLang="en-US" dirty="0" smtClean="0"/>
              <a:t>Makes decisions based on existing statistics; might be old</a:t>
            </a:r>
          </a:p>
          <a:p>
            <a:pPr lvl="1"/>
            <a:r>
              <a:rPr lang="en-US" altLang="en-US" dirty="0" smtClean="0"/>
              <a:t>Might choose less-efficient decisions</a:t>
            </a:r>
          </a:p>
          <a:p>
            <a:r>
              <a:rPr lang="en-US" altLang="en-US" dirty="0" smtClean="0"/>
              <a:t>Optimizer hints: special instructions for the optimizer</a:t>
            </a:r>
          </a:p>
          <a:p>
            <a:pPr lvl="1"/>
            <a:r>
              <a:rPr lang="en-US" altLang="en-US" dirty="0"/>
              <a:t>E</a:t>
            </a:r>
            <a:r>
              <a:rPr lang="en-US" altLang="en-US" dirty="0" smtClean="0"/>
              <a:t>mbedded in the SQL command text</a:t>
            </a:r>
          </a:p>
        </p:txBody>
      </p:sp>
      <p:sp>
        <p:nvSpPr>
          <p:cNvPr id="4" name="Footer Placeholder 3"/>
          <p:cNvSpPr>
            <a:spLocks noGrp="1"/>
          </p:cNvSpPr>
          <p:nvPr>
            <p:ph type="ftr" sz="quarter" idx="10"/>
          </p:nvPr>
        </p:nvSpPr>
        <p:spPr/>
        <p:txBody>
          <a:bodyPr/>
          <a:lstStyle/>
          <a:p>
            <a:r>
              <a:rPr lang="en-US" dirty="0" smtClean="0"/>
              <a:t>©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ltLang="en-US" dirty="0"/>
              <a:t>Using Hints to Affect Optimizer </a:t>
            </a:r>
            <a:r>
              <a:rPr lang="en-US" altLang="en-US" dirty="0" smtClean="0"/>
              <a:t>Choices (2 </a:t>
            </a:r>
            <a:r>
              <a:rPr lang="en-US" altLang="en-US" dirty="0"/>
              <a:t>of </a:t>
            </a:r>
            <a:r>
              <a:rPr lang="en-US" altLang="en-US" dirty="0" smtClean="0"/>
              <a:t>2)</a:t>
            </a:r>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3167579551"/>
              </p:ext>
            </p:extLst>
          </p:nvPr>
        </p:nvGraphicFramePr>
        <p:xfrm>
          <a:off x="350939" y="1402801"/>
          <a:ext cx="8415338" cy="4577080"/>
        </p:xfrm>
        <a:graphic>
          <a:graphicData uri="http://schemas.openxmlformats.org/drawingml/2006/table">
            <a:tbl>
              <a:tblPr firstRow="1" bandRow="1">
                <a:tableStyleId>{5C22544A-7EE6-4342-B048-85BDC9FD1C3A}</a:tableStyleId>
              </a:tblPr>
              <a:tblGrid>
                <a:gridCol w="1387475">
                  <a:extLst>
                    <a:ext uri="{9D8B030D-6E8A-4147-A177-3AD203B41FA5}">
                      <a16:colId xmlns:a16="http://schemas.microsoft.com/office/drawing/2014/main" xmlns="" val="3687901147"/>
                    </a:ext>
                  </a:extLst>
                </a:gridCol>
                <a:gridCol w="7027863">
                  <a:extLst>
                    <a:ext uri="{9D8B030D-6E8A-4147-A177-3AD203B41FA5}">
                      <a16:colId xmlns:a16="http://schemas.microsoft.com/office/drawing/2014/main" xmlns="" val="1899485644"/>
                    </a:ext>
                  </a:extLst>
                </a:gridCol>
              </a:tblGrid>
              <a:tr h="0">
                <a:tc>
                  <a:txBody>
                    <a:bodyPr/>
                    <a:lstStyle/>
                    <a:p>
                      <a:r>
                        <a:rPr lang="en-US" sz="1400" b="1" dirty="0" smtClean="0">
                          <a:solidFill>
                            <a:schemeClr val="bg1"/>
                          </a:solidFill>
                        </a:rPr>
                        <a:t>Table 11.5</a:t>
                      </a:r>
                    </a:p>
                    <a:p>
                      <a:r>
                        <a:rPr lang="en-US" sz="1400" b="1" dirty="0" smtClean="0">
                          <a:solidFill>
                            <a:schemeClr val="bg1"/>
                          </a:solidFill>
                        </a:rPr>
                        <a:t>Optimizer Hints</a:t>
                      </a:r>
                      <a:endParaRPr lang="en-US" sz="1400" b="1" dirty="0">
                        <a:solidFill>
                          <a:schemeClr val="bg1"/>
                        </a:solidFill>
                      </a:endParaRPr>
                    </a:p>
                  </a:txBody>
                  <a:tcPr/>
                </a:tc>
                <a:tc>
                  <a:txBody>
                    <a:bodyPr/>
                    <a:lstStyle/>
                    <a:p>
                      <a:endParaRPr lang="en-US" sz="1400" b="1" dirty="0">
                        <a:solidFill>
                          <a:schemeClr val="bg1"/>
                        </a:solidFill>
                      </a:endParaRPr>
                    </a:p>
                  </a:txBody>
                  <a:tcPr/>
                </a:tc>
                <a:extLst>
                  <a:ext uri="{0D108BD9-81ED-4DB2-BD59-A6C34878D82A}">
                    <a16:rowId xmlns:a16="http://schemas.microsoft.com/office/drawing/2014/main" xmlns="" val="2643255824"/>
                  </a:ext>
                </a:extLst>
              </a:tr>
              <a:tr h="370840">
                <a:tc>
                  <a:txBody>
                    <a:bodyPr/>
                    <a:lstStyle/>
                    <a:p>
                      <a:r>
                        <a:rPr lang="en-US" sz="1400" b="1" dirty="0" smtClean="0">
                          <a:solidFill>
                            <a:schemeClr val="bg1"/>
                          </a:solidFill>
                        </a:rPr>
                        <a:t>Hint</a:t>
                      </a:r>
                      <a:endParaRPr lang="en-US" sz="1400" b="1" dirty="0">
                        <a:solidFill>
                          <a:schemeClr val="bg1"/>
                        </a:solidFill>
                      </a:endParaRPr>
                    </a:p>
                  </a:txBody>
                  <a:tcPr>
                    <a:solidFill>
                      <a:schemeClr val="accent1"/>
                    </a:solidFill>
                  </a:tcPr>
                </a:tc>
                <a:tc>
                  <a:txBody>
                    <a:bodyPr/>
                    <a:lstStyle/>
                    <a:p>
                      <a:r>
                        <a:rPr lang="en-US" sz="1400" b="1" dirty="0" smtClean="0">
                          <a:solidFill>
                            <a:schemeClr val="bg1"/>
                          </a:solidFill>
                        </a:rPr>
                        <a:t>Usage</a:t>
                      </a:r>
                      <a:endParaRPr lang="en-US" sz="1400" b="1" dirty="0">
                        <a:solidFill>
                          <a:schemeClr val="bg1"/>
                        </a:solidFill>
                      </a:endParaRPr>
                    </a:p>
                  </a:txBody>
                  <a:tcPr>
                    <a:solidFill>
                      <a:schemeClr val="accent1"/>
                    </a:solidFill>
                  </a:tcPr>
                </a:tc>
                <a:extLst>
                  <a:ext uri="{0D108BD9-81ED-4DB2-BD59-A6C34878D82A}">
                    <a16:rowId xmlns:a16="http://schemas.microsoft.com/office/drawing/2014/main" xmlns="" val="438771807"/>
                  </a:ext>
                </a:extLst>
              </a:tr>
              <a:tr h="370840">
                <a:tc>
                  <a:txBody>
                    <a:bodyPr/>
                    <a:lstStyle/>
                    <a:p>
                      <a:r>
                        <a:rPr lang="en-US" sz="1400" b="0" i="0" u="none" strike="noStrike" kern="1200" baseline="0" dirty="0" smtClean="0">
                          <a:solidFill>
                            <a:schemeClr val="dk1"/>
                          </a:solidFill>
                          <a:latin typeface="+mn-lt"/>
                          <a:ea typeface="+mn-ea"/>
                          <a:cs typeface="+mn-cs"/>
                        </a:rPr>
                        <a:t>ALL_ROWS</a:t>
                      </a:r>
                      <a:endParaRPr lang="en-US" sz="1400" dirty="0"/>
                    </a:p>
                  </a:txBody>
                  <a:tcPr/>
                </a:tc>
                <a:tc>
                  <a:txBody>
                    <a:bodyPr/>
                    <a:lstStyle/>
                    <a:p>
                      <a:r>
                        <a:rPr lang="en-US" sz="1400" b="0" i="0" u="none" strike="noStrike" kern="1200" baseline="0" dirty="0" smtClean="0">
                          <a:solidFill>
                            <a:schemeClr val="dk1"/>
                          </a:solidFill>
                          <a:latin typeface="+mn-lt"/>
                          <a:ea typeface="+mn-ea"/>
                          <a:cs typeface="+mn-cs"/>
                        </a:rPr>
                        <a:t>Instructs the optimizer to minimize the overall execution time—that is, to minimize the time</a:t>
                      </a:r>
                    </a:p>
                    <a:p>
                      <a:r>
                        <a:rPr lang="en-US" sz="1400" b="0" i="0" u="none" strike="noStrike" kern="1200" baseline="0" dirty="0" smtClean="0">
                          <a:solidFill>
                            <a:schemeClr val="dk1"/>
                          </a:solidFill>
                          <a:latin typeface="+mn-lt"/>
                          <a:ea typeface="+mn-ea"/>
                          <a:cs typeface="+mn-cs"/>
                        </a:rPr>
                        <a:t>needed to return all rows in the query result set. This hint is generally used for batch mode</a:t>
                      </a:r>
                    </a:p>
                    <a:p>
                      <a:r>
                        <a:rPr lang="en-US" sz="1400" b="0" i="0" u="none" strike="noStrike" kern="1200" baseline="0" dirty="0" smtClean="0">
                          <a:solidFill>
                            <a:schemeClr val="dk1"/>
                          </a:solidFill>
                          <a:latin typeface="+mn-lt"/>
                          <a:ea typeface="+mn-ea"/>
                          <a:cs typeface="+mn-cs"/>
                        </a:rPr>
                        <a:t>processes. For example:</a:t>
                      </a:r>
                    </a:p>
                    <a:p>
                      <a:r>
                        <a:rPr lang="en-US" sz="1400" b="0" i="0" u="none" strike="noStrike" kern="1200" baseline="0" dirty="0" smtClean="0">
                          <a:solidFill>
                            <a:schemeClr val="dk1"/>
                          </a:solidFill>
                          <a:latin typeface="+mn-lt"/>
                          <a:ea typeface="+mn-ea"/>
                          <a:cs typeface="+mn-cs"/>
                        </a:rPr>
                        <a:t>SELECT                        /*+ ALL_ROWS */ *</a:t>
                      </a:r>
                    </a:p>
                    <a:p>
                      <a:r>
                        <a:rPr lang="en-US" sz="1400" b="0" i="0" u="none" strike="noStrike" kern="1200" baseline="0" dirty="0" smtClean="0">
                          <a:solidFill>
                            <a:schemeClr val="dk1"/>
                          </a:solidFill>
                          <a:latin typeface="+mn-lt"/>
                          <a:ea typeface="+mn-ea"/>
                          <a:cs typeface="+mn-cs"/>
                        </a:rPr>
                        <a:t>FROM                        PRODUCT</a:t>
                      </a:r>
                    </a:p>
                    <a:p>
                      <a:r>
                        <a:rPr lang="en-US" sz="1400" b="0" i="0" u="none" strike="noStrike" kern="1200" baseline="0" dirty="0" smtClean="0">
                          <a:solidFill>
                            <a:schemeClr val="dk1"/>
                          </a:solidFill>
                          <a:latin typeface="+mn-lt"/>
                          <a:ea typeface="+mn-ea"/>
                          <a:cs typeface="+mn-cs"/>
                        </a:rPr>
                        <a:t>WHERE                      P_QOH &lt; 10;</a:t>
                      </a:r>
                      <a:endParaRPr lang="en-US" sz="1400" dirty="0"/>
                    </a:p>
                  </a:txBody>
                  <a:tcPr/>
                </a:tc>
                <a:extLst>
                  <a:ext uri="{0D108BD9-81ED-4DB2-BD59-A6C34878D82A}">
                    <a16:rowId xmlns:a16="http://schemas.microsoft.com/office/drawing/2014/main" xmlns="" val="4237825559"/>
                  </a:ext>
                </a:extLst>
              </a:tr>
              <a:tr h="370840">
                <a:tc>
                  <a:txBody>
                    <a:bodyPr/>
                    <a:lstStyle/>
                    <a:p>
                      <a:r>
                        <a:rPr lang="en-US" sz="1400" b="0" i="0" u="none" strike="noStrike" kern="1200" baseline="0" dirty="0" smtClean="0">
                          <a:solidFill>
                            <a:schemeClr val="dk1"/>
                          </a:solidFill>
                          <a:latin typeface="+mn-lt"/>
                          <a:ea typeface="+mn-ea"/>
                          <a:cs typeface="+mn-cs"/>
                        </a:rPr>
                        <a:t>FIRST_ROWS</a:t>
                      </a:r>
                      <a:endParaRPr lang="en-US" sz="1400" dirty="0"/>
                    </a:p>
                  </a:txBody>
                  <a:tcPr/>
                </a:tc>
                <a:tc>
                  <a:txBody>
                    <a:bodyPr/>
                    <a:lstStyle/>
                    <a:p>
                      <a:r>
                        <a:rPr lang="en-US" sz="1400" b="0" i="0" u="none" strike="noStrike" kern="1200" baseline="0" dirty="0" smtClean="0">
                          <a:solidFill>
                            <a:schemeClr val="dk1"/>
                          </a:solidFill>
                          <a:latin typeface="+mn-lt"/>
                          <a:ea typeface="+mn-ea"/>
                          <a:cs typeface="+mn-cs"/>
                        </a:rPr>
                        <a:t>Instructs the optimizer to minimize the time needed to process the first set of rows—that is,</a:t>
                      </a:r>
                    </a:p>
                    <a:p>
                      <a:r>
                        <a:rPr lang="en-US" sz="1400" b="0" i="0" u="none" strike="noStrike" kern="1200" baseline="0" dirty="0" smtClean="0">
                          <a:solidFill>
                            <a:schemeClr val="dk1"/>
                          </a:solidFill>
                          <a:latin typeface="+mn-lt"/>
                          <a:ea typeface="+mn-ea"/>
                          <a:cs typeface="+mn-cs"/>
                        </a:rPr>
                        <a:t>to minimize the time needed to return only the first set of rows in the query result set. This hint is generally used for interactive mode processes. For example:</a:t>
                      </a:r>
                    </a:p>
                    <a:p>
                      <a:r>
                        <a:rPr lang="en-US" sz="1400" dirty="0" smtClean="0"/>
                        <a:t>SELECT                         /*+ FIRST_ROWS */ *</a:t>
                      </a:r>
                    </a:p>
                    <a:p>
                      <a:r>
                        <a:rPr lang="en-US" sz="1400" dirty="0" smtClean="0"/>
                        <a:t>FROM                         PRODUCT</a:t>
                      </a:r>
                    </a:p>
                    <a:p>
                      <a:r>
                        <a:rPr lang="en-US" sz="1400" dirty="0" smtClean="0"/>
                        <a:t>WHERE                       P_QOH &lt; 10;</a:t>
                      </a:r>
                      <a:endParaRPr lang="en-US" sz="1400" dirty="0"/>
                    </a:p>
                  </a:txBody>
                  <a:tcPr/>
                </a:tc>
                <a:extLst>
                  <a:ext uri="{0D108BD9-81ED-4DB2-BD59-A6C34878D82A}">
                    <a16:rowId xmlns:a16="http://schemas.microsoft.com/office/drawing/2014/main" xmlns="" val="3709683025"/>
                  </a:ext>
                </a:extLst>
              </a:tr>
              <a:tr h="370840">
                <a:tc>
                  <a:txBody>
                    <a:bodyPr/>
                    <a:lstStyle/>
                    <a:p>
                      <a:r>
                        <a:rPr lang="en-US" sz="1400" b="0" i="0" u="none" strike="noStrike" kern="1200" baseline="0" dirty="0" smtClean="0">
                          <a:solidFill>
                            <a:schemeClr val="dk1"/>
                          </a:solidFill>
                          <a:latin typeface="+mn-lt"/>
                          <a:ea typeface="+mn-ea"/>
                          <a:cs typeface="+mn-cs"/>
                        </a:rPr>
                        <a:t>INDEX(name)</a:t>
                      </a:r>
                      <a:endParaRPr lang="en-US" sz="1400" dirty="0"/>
                    </a:p>
                  </a:txBody>
                  <a:tcPr/>
                </a:tc>
                <a:tc>
                  <a:txBody>
                    <a:bodyPr/>
                    <a:lstStyle/>
                    <a:p>
                      <a:r>
                        <a:rPr lang="en-US" sz="1400" dirty="0" smtClean="0"/>
                        <a:t>Forces the optimizer to use the P_QOH_NDX index to process this query. For example:</a:t>
                      </a:r>
                    </a:p>
                    <a:p>
                      <a:r>
                        <a:rPr lang="en-US" sz="1400" dirty="0" smtClean="0"/>
                        <a:t>SELECT                        /*+  INDEX(P_QOH_NDX) */ *</a:t>
                      </a:r>
                    </a:p>
                    <a:p>
                      <a:r>
                        <a:rPr lang="en-US" sz="1400" dirty="0" smtClean="0"/>
                        <a:t>FROM                         PRODUCT</a:t>
                      </a:r>
                    </a:p>
                    <a:p>
                      <a:r>
                        <a:rPr lang="en-US" sz="1400" dirty="0" smtClean="0"/>
                        <a:t>WHERE                       P_QOH &lt; 10</a:t>
                      </a:r>
                      <a:endParaRPr lang="en-US" sz="1400" dirty="0"/>
                    </a:p>
                  </a:txBody>
                  <a:tcPr/>
                </a:tc>
                <a:extLst>
                  <a:ext uri="{0D108BD9-81ED-4DB2-BD59-A6C34878D82A}">
                    <a16:rowId xmlns:a16="http://schemas.microsoft.com/office/drawing/2014/main" xmlns="" val="4096331468"/>
                  </a:ext>
                </a:extLst>
              </a:tr>
            </a:tbl>
          </a:graphicData>
        </a:graphic>
      </p:graphicFrame>
      <p:sp>
        <p:nvSpPr>
          <p:cNvPr id="5" name="Footer Placeholder 4"/>
          <p:cNvSpPr>
            <a:spLocks noGrp="1"/>
          </p:cNvSpPr>
          <p:nvPr>
            <p:ph type="ftr" sz="quarter" idx="10"/>
          </p:nvPr>
        </p:nvSpPr>
        <p:spPr>
          <a:xfrm>
            <a:off x="1600200" y="6613465"/>
            <a:ext cx="6781693" cy="244535"/>
          </a:xfrm>
        </p:spPr>
        <p:txBody>
          <a:bodyPr/>
          <a:lstStyle/>
          <a:p>
            <a:r>
              <a:rPr lang="en-US" dirty="0" smtClean="0"/>
              <a:t>©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altLang="en-US" dirty="0" smtClean="0"/>
              <a:t>SQL Performance Tuning</a:t>
            </a:r>
          </a:p>
        </p:txBody>
      </p:sp>
      <p:sp>
        <p:nvSpPr>
          <p:cNvPr id="37891" name="Content Placeholder 2"/>
          <p:cNvSpPr>
            <a:spLocks noGrp="1"/>
          </p:cNvSpPr>
          <p:nvPr>
            <p:ph idx="1"/>
          </p:nvPr>
        </p:nvSpPr>
        <p:spPr>
          <a:xfrm>
            <a:off x="365125" y="1538819"/>
            <a:ext cx="8415338" cy="2285241"/>
          </a:xfrm>
        </p:spPr>
        <p:txBody>
          <a:bodyPr/>
          <a:lstStyle/>
          <a:p>
            <a:r>
              <a:rPr lang="en-US" altLang="en-US" dirty="0" smtClean="0"/>
              <a:t>Evaluated from client perspective</a:t>
            </a:r>
          </a:p>
          <a:p>
            <a:pPr lvl="1"/>
            <a:r>
              <a:rPr lang="en-US" altLang="en-US" dirty="0" smtClean="0"/>
              <a:t>Most current relational DBMSs perform automatic query optimization at the server end</a:t>
            </a:r>
          </a:p>
          <a:p>
            <a:pPr lvl="1"/>
            <a:r>
              <a:rPr lang="en-US" altLang="en-US" dirty="0" smtClean="0"/>
              <a:t>Most SQL performance optimization techniques are DBMS-specific and thus rarely portable</a:t>
            </a:r>
          </a:p>
          <a:p>
            <a:r>
              <a:rPr lang="en-US" altLang="en-US" dirty="0" smtClean="0"/>
              <a:t>Majority of performance problems are related to poorly written SQL code</a:t>
            </a:r>
          </a:p>
          <a:p>
            <a:pPr lvl="1"/>
            <a:r>
              <a:rPr lang="en-US" dirty="0" smtClean="0"/>
              <a:t>A carefully </a:t>
            </a:r>
            <a:r>
              <a:rPr lang="en-US" dirty="0"/>
              <a:t>written query almost always outperforms a poorly written one</a:t>
            </a:r>
            <a:endParaRPr lang="en-US" altLang="en-US" dirty="0" smtClean="0"/>
          </a:p>
        </p:txBody>
      </p:sp>
      <p:sp>
        <p:nvSpPr>
          <p:cNvPr id="4" name="Footer Placeholder 3"/>
          <p:cNvSpPr>
            <a:spLocks noGrp="1"/>
          </p:cNvSpPr>
          <p:nvPr>
            <p:ph type="ftr" sz="quarter" idx="10"/>
          </p:nvPr>
        </p:nvSpPr>
        <p:spPr/>
        <p:txBody>
          <a:bodyPr/>
          <a:lstStyle/>
          <a:p>
            <a:r>
              <a:rPr lang="en-US" dirty="0" smtClean="0"/>
              <a:t>©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en-US" dirty="0" smtClean="0"/>
              <a:t>Index Selectivity</a:t>
            </a:r>
          </a:p>
        </p:txBody>
      </p:sp>
      <p:sp>
        <p:nvSpPr>
          <p:cNvPr id="38915" name="Content Placeholder 2"/>
          <p:cNvSpPr>
            <a:spLocks noGrp="1"/>
          </p:cNvSpPr>
          <p:nvPr>
            <p:ph idx="1"/>
          </p:nvPr>
        </p:nvSpPr>
        <p:spPr>
          <a:xfrm>
            <a:off x="365125" y="1538819"/>
            <a:ext cx="8415338" cy="1681999"/>
          </a:xfrm>
        </p:spPr>
        <p:txBody>
          <a:bodyPr/>
          <a:lstStyle/>
          <a:p>
            <a:r>
              <a:rPr lang="en-US" altLang="en-US" dirty="0" smtClean="0"/>
              <a:t>Measure of the likelihood that an index will be used in query processing</a:t>
            </a:r>
          </a:p>
          <a:p>
            <a:pPr lvl="1"/>
            <a:r>
              <a:rPr lang="en-US" altLang="en-US" dirty="0" smtClean="0"/>
              <a:t>Indexes are used when a subset of rows from a large table is to be selected based on a given condition</a:t>
            </a:r>
          </a:p>
          <a:p>
            <a:pPr lvl="2"/>
            <a:r>
              <a:rPr lang="en-US" altLang="en-US" dirty="0"/>
              <a:t>C</a:t>
            </a:r>
            <a:r>
              <a:rPr lang="en-US" altLang="en-US" dirty="0" smtClean="0"/>
              <a:t>annot always be used to improve performance</a:t>
            </a:r>
          </a:p>
          <a:p>
            <a:r>
              <a:rPr lang="en-US" altLang="en-US" dirty="0" smtClean="0"/>
              <a:t>Function-based index: based on a specific SQL function or expression</a:t>
            </a:r>
          </a:p>
        </p:txBody>
      </p:sp>
      <p:sp>
        <p:nvSpPr>
          <p:cNvPr id="4" name="Footer Placeholder 3"/>
          <p:cNvSpPr>
            <a:spLocks noGrp="1"/>
          </p:cNvSpPr>
          <p:nvPr>
            <p:ph type="ftr" sz="quarter" idx="10"/>
          </p:nvPr>
        </p:nvSpPr>
        <p:spPr/>
        <p:txBody>
          <a:bodyPr/>
          <a:lstStyle/>
          <a:p>
            <a:r>
              <a:rPr lang="en-US" dirty="0" smtClean="0"/>
              <a:t>©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en-US" dirty="0" smtClean="0"/>
              <a:t>Database </a:t>
            </a:r>
            <a:r>
              <a:rPr lang="en-US" altLang="en-US" dirty="0"/>
              <a:t>Performance-Tuning Concepts (1 of 2)</a:t>
            </a:r>
            <a:endParaRPr lang="en-US" altLang="en-US" dirty="0" smtClean="0"/>
          </a:p>
        </p:txBody>
      </p:sp>
      <p:sp>
        <p:nvSpPr>
          <p:cNvPr id="15363" name="Content Placeholder 2"/>
          <p:cNvSpPr>
            <a:spLocks noGrp="1"/>
          </p:cNvSpPr>
          <p:nvPr>
            <p:ph idx="1"/>
          </p:nvPr>
        </p:nvSpPr>
        <p:spPr>
          <a:xfrm>
            <a:off x="365125" y="1538819"/>
            <a:ext cx="8415338" cy="3864135"/>
          </a:xfrm>
        </p:spPr>
        <p:txBody>
          <a:bodyPr/>
          <a:lstStyle/>
          <a:p>
            <a:r>
              <a:rPr lang="en-US" dirty="0" smtClean="0"/>
              <a:t>One of the main functions of a database system is to provide timely answers</a:t>
            </a:r>
          </a:p>
          <a:p>
            <a:pPr lvl="1"/>
            <a:r>
              <a:rPr lang="en-US" dirty="0" smtClean="0"/>
              <a:t>End users interact with the DBMS through the use of queries to generate information, using the following sequence:</a:t>
            </a:r>
          </a:p>
          <a:p>
            <a:pPr lvl="2"/>
            <a:r>
              <a:rPr lang="en-US" dirty="0" smtClean="0"/>
              <a:t>1. End-user (client-end) application generates a query</a:t>
            </a:r>
          </a:p>
          <a:p>
            <a:pPr lvl="2"/>
            <a:r>
              <a:rPr lang="en-US" dirty="0" smtClean="0"/>
              <a:t>2. Query is sent to the DBMS (server end)</a:t>
            </a:r>
          </a:p>
          <a:p>
            <a:pPr lvl="2"/>
            <a:r>
              <a:rPr lang="en-US" dirty="0" smtClean="0"/>
              <a:t>3. DBMS (server end) executes the query </a:t>
            </a:r>
          </a:p>
          <a:p>
            <a:pPr lvl="2"/>
            <a:r>
              <a:rPr lang="en-US" dirty="0" smtClean="0"/>
              <a:t>4. DBMS sends the resulting data set to the end-user (client-end) application</a:t>
            </a:r>
            <a:endParaRPr lang="en-US" altLang="en-US" dirty="0" smtClean="0"/>
          </a:p>
          <a:p>
            <a:r>
              <a:rPr lang="en-US" altLang="en-US" dirty="0" smtClean="0"/>
              <a:t>Goal of database performance is to execute queries as fast as possible</a:t>
            </a:r>
          </a:p>
          <a:p>
            <a:pPr lvl="1"/>
            <a:r>
              <a:rPr lang="en-US" altLang="en-US" dirty="0" smtClean="0"/>
              <a:t>Database performance tuning: set of activities and procedures that reduce response time of database system</a:t>
            </a:r>
          </a:p>
          <a:p>
            <a:r>
              <a:rPr lang="en-US" dirty="0"/>
              <a:t>Fine-tuning the performance of a system requires a holistic </a:t>
            </a:r>
            <a:r>
              <a:rPr lang="en-US" dirty="0" smtClean="0"/>
              <a:t>approach</a:t>
            </a:r>
          </a:p>
          <a:p>
            <a:pPr lvl="1"/>
            <a:r>
              <a:rPr lang="en-US" altLang="en-US" dirty="0" smtClean="0"/>
              <a:t>All factors must operate at optimum level with minimal bottlenecks</a:t>
            </a:r>
          </a:p>
        </p:txBody>
      </p:sp>
      <p:sp>
        <p:nvSpPr>
          <p:cNvPr id="4" name="Footer Placeholder 3"/>
          <p:cNvSpPr>
            <a:spLocks noGrp="1"/>
          </p:cNvSpPr>
          <p:nvPr>
            <p:ph type="ftr" sz="quarter" idx="10"/>
          </p:nvPr>
        </p:nvSpPr>
        <p:spPr/>
        <p:txBody>
          <a:bodyPr/>
          <a:lstStyle/>
          <a:p>
            <a:r>
              <a:rPr lang="en-US" dirty="0" smtClean="0"/>
              <a:t>©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ltLang="en-US" dirty="0" smtClean="0"/>
              <a:t>Conditional Expressions (1 of 2)</a:t>
            </a:r>
          </a:p>
        </p:txBody>
      </p:sp>
      <p:sp>
        <p:nvSpPr>
          <p:cNvPr id="39939" name="Content Placeholder 2"/>
          <p:cNvSpPr>
            <a:spLocks noGrp="1"/>
          </p:cNvSpPr>
          <p:nvPr>
            <p:ph idx="1"/>
          </p:nvPr>
        </p:nvSpPr>
        <p:spPr>
          <a:xfrm>
            <a:off x="365125" y="1538819"/>
            <a:ext cx="8415338" cy="4479688"/>
          </a:xfrm>
        </p:spPr>
        <p:txBody>
          <a:bodyPr/>
          <a:lstStyle/>
          <a:p>
            <a:r>
              <a:rPr lang="en-US" altLang="en-US" dirty="0" smtClean="0"/>
              <a:t>Expressed within WHERE or HAVING clauses of a SQL statement</a:t>
            </a:r>
          </a:p>
          <a:p>
            <a:pPr lvl="1"/>
            <a:r>
              <a:rPr lang="en-US" altLang="en-US" dirty="0" smtClean="0"/>
              <a:t>Restricts the output of a query to only rows matching conditional criteria</a:t>
            </a:r>
          </a:p>
          <a:p>
            <a:r>
              <a:rPr lang="en-US" altLang="en-US" dirty="0" smtClean="0"/>
              <a:t>Guidelines to write efficient conditional expressions in SQL code</a:t>
            </a:r>
          </a:p>
          <a:p>
            <a:pPr lvl="1"/>
            <a:r>
              <a:rPr lang="en-US" altLang="en-US" dirty="0" smtClean="0"/>
              <a:t>Use simple columns or literals as operands</a:t>
            </a:r>
          </a:p>
          <a:p>
            <a:pPr lvl="1"/>
            <a:r>
              <a:rPr lang="en-US" altLang="en-US" dirty="0" smtClean="0"/>
              <a:t>Numeric field comparisons are faster than character, date, and NULL comparisons</a:t>
            </a:r>
          </a:p>
          <a:p>
            <a:pPr lvl="1"/>
            <a:r>
              <a:rPr lang="en-US" altLang="en-US" dirty="0"/>
              <a:t>Equality comparisons are faster than inequality comparisons</a:t>
            </a:r>
          </a:p>
          <a:p>
            <a:pPr lvl="1"/>
            <a:r>
              <a:rPr lang="en-US" altLang="en-US" dirty="0"/>
              <a:t>Transform conditional expressions to use literals</a:t>
            </a:r>
          </a:p>
          <a:p>
            <a:pPr lvl="1"/>
            <a:r>
              <a:rPr lang="en-US" altLang="en-US" dirty="0"/>
              <a:t>Write equality conditions first when using multiple conditional expressions</a:t>
            </a:r>
          </a:p>
          <a:p>
            <a:pPr lvl="1"/>
            <a:r>
              <a:rPr lang="en-US" altLang="en-US" dirty="0"/>
              <a:t>When using multiple AND conditions, write the condition most likely to be false first</a:t>
            </a:r>
          </a:p>
          <a:p>
            <a:pPr lvl="1"/>
            <a:r>
              <a:rPr lang="en-US" altLang="en-US" dirty="0"/>
              <a:t>When using multiple OR conditions, put the condition most likely to be true first</a:t>
            </a:r>
          </a:p>
          <a:p>
            <a:pPr lvl="1"/>
            <a:r>
              <a:rPr lang="en-US" altLang="en-US" dirty="0"/>
              <a:t>Avoid the use of NOT logical operator</a:t>
            </a:r>
          </a:p>
          <a:p>
            <a:pPr lvl="1"/>
            <a:endParaRPr lang="en-US" altLang="en-US" dirty="0"/>
          </a:p>
          <a:p>
            <a:pPr lvl="1"/>
            <a:endParaRPr lang="en-US" altLang="en-US" dirty="0" smtClean="0"/>
          </a:p>
        </p:txBody>
      </p:sp>
      <p:sp>
        <p:nvSpPr>
          <p:cNvPr id="4" name="Footer Placeholder 3"/>
          <p:cNvSpPr>
            <a:spLocks noGrp="1"/>
          </p:cNvSpPr>
          <p:nvPr>
            <p:ph type="ftr" sz="quarter" idx="10"/>
          </p:nvPr>
        </p:nvSpPr>
        <p:spPr/>
        <p:txBody>
          <a:bodyPr/>
          <a:lstStyle/>
          <a:p>
            <a:r>
              <a:rPr lang="en-US" dirty="0" smtClean="0"/>
              <a:t>©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ltLang="en-US" dirty="0"/>
              <a:t>Conditional </a:t>
            </a:r>
            <a:r>
              <a:rPr lang="en-US" altLang="en-US" dirty="0" smtClean="0"/>
              <a:t>Expressions (2 of 2)</a:t>
            </a:r>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83265333"/>
              </p:ext>
            </p:extLst>
          </p:nvPr>
        </p:nvGraphicFramePr>
        <p:xfrm>
          <a:off x="1371600" y="2057400"/>
          <a:ext cx="6408739" cy="2372360"/>
        </p:xfrm>
        <a:graphic>
          <a:graphicData uri="http://schemas.openxmlformats.org/drawingml/2006/table">
            <a:tbl>
              <a:tblPr firstRow="1" bandRow="1">
                <a:tableStyleId>{5C22544A-7EE6-4342-B048-85BDC9FD1C3A}</a:tableStyleId>
              </a:tblPr>
              <a:tblGrid>
                <a:gridCol w="1949638">
                  <a:extLst>
                    <a:ext uri="{9D8B030D-6E8A-4147-A177-3AD203B41FA5}">
                      <a16:colId xmlns:a16="http://schemas.microsoft.com/office/drawing/2014/main" xmlns="" val="3625043562"/>
                    </a:ext>
                  </a:extLst>
                </a:gridCol>
                <a:gridCol w="2133600">
                  <a:extLst>
                    <a:ext uri="{9D8B030D-6E8A-4147-A177-3AD203B41FA5}">
                      <a16:colId xmlns:a16="http://schemas.microsoft.com/office/drawing/2014/main" xmlns="" val="2451860762"/>
                    </a:ext>
                  </a:extLst>
                </a:gridCol>
                <a:gridCol w="2325501">
                  <a:extLst>
                    <a:ext uri="{9D8B030D-6E8A-4147-A177-3AD203B41FA5}">
                      <a16:colId xmlns:a16="http://schemas.microsoft.com/office/drawing/2014/main" xmlns="" val="2058565743"/>
                    </a:ext>
                  </a:extLst>
                </a:gridCol>
              </a:tblGrid>
              <a:tr h="370840">
                <a:tc>
                  <a:txBody>
                    <a:bodyPr/>
                    <a:lstStyle/>
                    <a:p>
                      <a:r>
                        <a:rPr lang="en-US" sz="1400" b="1" dirty="0" smtClean="0">
                          <a:solidFill>
                            <a:schemeClr val="bg1"/>
                          </a:solidFill>
                        </a:rPr>
                        <a:t>Table 11.6</a:t>
                      </a:r>
                    </a:p>
                    <a:p>
                      <a:r>
                        <a:rPr lang="en-US" sz="1400" b="1" dirty="0" smtClean="0">
                          <a:solidFill>
                            <a:schemeClr val="bg1"/>
                          </a:solidFill>
                        </a:rPr>
                        <a:t>Conditional Criteria</a:t>
                      </a:r>
                      <a:endParaRPr lang="en-US" sz="1400" b="1" dirty="0">
                        <a:solidFill>
                          <a:schemeClr val="bg1"/>
                        </a:solidFill>
                      </a:endParaRPr>
                    </a:p>
                  </a:txBody>
                  <a:tcPr/>
                </a:tc>
                <a:tc>
                  <a:txBody>
                    <a:bodyPr/>
                    <a:lstStyle/>
                    <a:p>
                      <a:endParaRPr lang="en-US" sz="1400" b="1" dirty="0">
                        <a:solidFill>
                          <a:schemeClr val="bg1"/>
                        </a:solidFill>
                      </a:endParaRPr>
                    </a:p>
                  </a:txBody>
                  <a:tcPr/>
                </a:tc>
                <a:tc>
                  <a:txBody>
                    <a:bodyPr/>
                    <a:lstStyle/>
                    <a:p>
                      <a:endParaRPr lang="en-US" sz="1400" b="1" dirty="0">
                        <a:solidFill>
                          <a:schemeClr val="bg1"/>
                        </a:solidFill>
                      </a:endParaRPr>
                    </a:p>
                  </a:txBody>
                  <a:tcPr/>
                </a:tc>
                <a:extLst>
                  <a:ext uri="{0D108BD9-81ED-4DB2-BD59-A6C34878D82A}">
                    <a16:rowId xmlns:a16="http://schemas.microsoft.com/office/drawing/2014/main" xmlns="" val="3921967673"/>
                  </a:ext>
                </a:extLst>
              </a:tr>
              <a:tr h="370840">
                <a:tc>
                  <a:txBody>
                    <a:bodyPr/>
                    <a:lstStyle/>
                    <a:p>
                      <a:r>
                        <a:rPr lang="en-US" sz="1400" b="1" i="0" u="none" strike="noStrike" kern="1200" baseline="0" dirty="0" smtClean="0">
                          <a:solidFill>
                            <a:schemeClr val="bg1"/>
                          </a:solidFill>
                          <a:latin typeface="+mn-lt"/>
                          <a:ea typeface="+mn-ea"/>
                          <a:cs typeface="+mn-cs"/>
                        </a:rPr>
                        <a:t>Operand1</a:t>
                      </a:r>
                      <a:endParaRPr lang="en-US" sz="1400" b="1" dirty="0">
                        <a:solidFill>
                          <a:schemeClr val="bg1"/>
                        </a:solidFill>
                      </a:endParaRPr>
                    </a:p>
                  </a:txBody>
                  <a:tcPr>
                    <a:solidFill>
                      <a:schemeClr val="accent1"/>
                    </a:solidFill>
                  </a:tcPr>
                </a:tc>
                <a:tc>
                  <a:txBody>
                    <a:bodyPr/>
                    <a:lstStyle/>
                    <a:p>
                      <a:r>
                        <a:rPr lang="en-US" sz="1400" b="1" i="0" u="none" strike="noStrike" kern="1200" baseline="0" dirty="0" smtClean="0">
                          <a:solidFill>
                            <a:schemeClr val="bg1"/>
                          </a:solidFill>
                          <a:latin typeface="+mn-lt"/>
                          <a:ea typeface="+mn-ea"/>
                          <a:cs typeface="+mn-cs"/>
                        </a:rPr>
                        <a:t>Conditional Operator</a:t>
                      </a:r>
                      <a:endParaRPr lang="en-US" sz="1400" b="1" dirty="0">
                        <a:solidFill>
                          <a:schemeClr val="bg1"/>
                        </a:solidFill>
                      </a:endParaRPr>
                    </a:p>
                  </a:txBody>
                  <a:tcPr>
                    <a:solidFill>
                      <a:schemeClr val="accent1"/>
                    </a:solidFill>
                  </a:tcPr>
                </a:tc>
                <a:tc>
                  <a:txBody>
                    <a:bodyPr/>
                    <a:lstStyle/>
                    <a:p>
                      <a:r>
                        <a:rPr lang="en-US" sz="1400" b="1" i="0" u="none" strike="noStrike" kern="1200" baseline="0" dirty="0" smtClean="0">
                          <a:solidFill>
                            <a:schemeClr val="bg1"/>
                          </a:solidFill>
                          <a:latin typeface="+mn-lt"/>
                          <a:ea typeface="+mn-ea"/>
                          <a:cs typeface="+mn-cs"/>
                        </a:rPr>
                        <a:t>Operand2</a:t>
                      </a:r>
                      <a:endParaRPr lang="en-US" sz="1400" b="1" dirty="0">
                        <a:solidFill>
                          <a:schemeClr val="bg1"/>
                        </a:solidFill>
                      </a:endParaRPr>
                    </a:p>
                  </a:txBody>
                  <a:tcPr>
                    <a:solidFill>
                      <a:schemeClr val="accent1"/>
                    </a:solidFill>
                  </a:tcPr>
                </a:tc>
                <a:extLst>
                  <a:ext uri="{0D108BD9-81ED-4DB2-BD59-A6C34878D82A}">
                    <a16:rowId xmlns:a16="http://schemas.microsoft.com/office/drawing/2014/main" xmlns="" val="1271105992"/>
                  </a:ext>
                </a:extLst>
              </a:tr>
              <a:tr h="370840">
                <a:tc>
                  <a:txBody>
                    <a:bodyPr/>
                    <a:lstStyle/>
                    <a:p>
                      <a:r>
                        <a:rPr lang="en-US" sz="1400" b="0" i="0" u="none" strike="noStrike" kern="1200" baseline="0" dirty="0" smtClean="0">
                          <a:solidFill>
                            <a:schemeClr val="dk1"/>
                          </a:solidFill>
                          <a:latin typeface="+mn-lt"/>
                          <a:ea typeface="+mn-ea"/>
                          <a:cs typeface="+mn-cs"/>
                        </a:rPr>
                        <a:t>P_PRICE</a:t>
                      </a:r>
                      <a:endParaRPr lang="en-US" sz="1400" dirty="0"/>
                    </a:p>
                  </a:txBody>
                  <a:tcPr/>
                </a:tc>
                <a:tc>
                  <a:txBody>
                    <a:bodyPr/>
                    <a:lstStyle/>
                    <a:p>
                      <a:r>
                        <a:rPr lang="en-US" sz="1400" b="0" i="0" u="none" strike="noStrike" kern="1200" baseline="0" dirty="0" smtClean="0">
                          <a:solidFill>
                            <a:schemeClr val="dk1"/>
                          </a:solidFill>
                          <a:latin typeface="+mn-lt"/>
                          <a:ea typeface="+mn-ea"/>
                          <a:cs typeface="+mn-cs"/>
                        </a:rPr>
                        <a:t>&gt;</a:t>
                      </a:r>
                      <a:endParaRPr lang="en-US" sz="1400" dirty="0"/>
                    </a:p>
                  </a:txBody>
                  <a:tcPr/>
                </a:tc>
                <a:tc>
                  <a:txBody>
                    <a:bodyPr/>
                    <a:lstStyle/>
                    <a:p>
                      <a:r>
                        <a:rPr lang="en-US" sz="1400" b="0" i="0" u="none" strike="noStrike" kern="1200" baseline="0" dirty="0" smtClean="0">
                          <a:solidFill>
                            <a:schemeClr val="dk1"/>
                          </a:solidFill>
                          <a:latin typeface="+mn-lt"/>
                          <a:ea typeface="+mn-ea"/>
                          <a:cs typeface="+mn-cs"/>
                        </a:rPr>
                        <a:t>10.00</a:t>
                      </a:r>
                      <a:endParaRPr lang="en-US" sz="1400" dirty="0"/>
                    </a:p>
                  </a:txBody>
                  <a:tcPr/>
                </a:tc>
                <a:extLst>
                  <a:ext uri="{0D108BD9-81ED-4DB2-BD59-A6C34878D82A}">
                    <a16:rowId xmlns:a16="http://schemas.microsoft.com/office/drawing/2014/main" xmlns="" val="4238995325"/>
                  </a:ext>
                </a:extLst>
              </a:tr>
              <a:tr h="370840">
                <a:tc>
                  <a:txBody>
                    <a:bodyPr/>
                    <a:lstStyle/>
                    <a:p>
                      <a:r>
                        <a:rPr lang="en-US" sz="1400" b="0" i="0" u="none" strike="noStrike" kern="1200" baseline="0" dirty="0" smtClean="0">
                          <a:solidFill>
                            <a:schemeClr val="dk1"/>
                          </a:solidFill>
                          <a:latin typeface="+mn-lt"/>
                          <a:ea typeface="+mn-ea"/>
                          <a:cs typeface="+mn-cs"/>
                        </a:rPr>
                        <a:t>V_STATE</a:t>
                      </a:r>
                      <a:endParaRPr lang="en-US" sz="1400" dirty="0"/>
                    </a:p>
                  </a:txBody>
                  <a:tcPr/>
                </a:tc>
                <a:tc>
                  <a:txBody>
                    <a:bodyPr/>
                    <a:lstStyle/>
                    <a:p>
                      <a:r>
                        <a:rPr lang="en-US" sz="1400" b="0" i="0" u="none" strike="noStrike" kern="1200" baseline="0" dirty="0" smtClean="0">
                          <a:solidFill>
                            <a:schemeClr val="dk1"/>
                          </a:solidFill>
                          <a:latin typeface="+mn-lt"/>
                          <a:ea typeface="+mn-ea"/>
                          <a:cs typeface="+mn-cs"/>
                        </a:rPr>
                        <a:t>=</a:t>
                      </a:r>
                      <a:endParaRPr lang="en-US" sz="1400" dirty="0"/>
                    </a:p>
                  </a:txBody>
                  <a:tcPr/>
                </a:tc>
                <a:tc>
                  <a:txBody>
                    <a:bodyPr/>
                    <a:lstStyle/>
                    <a:p>
                      <a:r>
                        <a:rPr lang="en-US" sz="1400" b="0" i="0" u="none" strike="noStrike" kern="1200" baseline="0" dirty="0" smtClean="0">
                          <a:solidFill>
                            <a:schemeClr val="dk1"/>
                          </a:solidFill>
                          <a:latin typeface="+mn-lt"/>
                          <a:ea typeface="+mn-ea"/>
                          <a:cs typeface="+mn-cs"/>
                        </a:rPr>
                        <a:t>FL</a:t>
                      </a:r>
                      <a:endParaRPr lang="en-US" sz="1400" dirty="0"/>
                    </a:p>
                  </a:txBody>
                  <a:tcPr/>
                </a:tc>
                <a:extLst>
                  <a:ext uri="{0D108BD9-81ED-4DB2-BD59-A6C34878D82A}">
                    <a16:rowId xmlns:a16="http://schemas.microsoft.com/office/drawing/2014/main" xmlns="" val="482234385"/>
                  </a:ext>
                </a:extLst>
              </a:tr>
              <a:tr h="370840">
                <a:tc>
                  <a:txBody>
                    <a:bodyPr/>
                    <a:lstStyle/>
                    <a:p>
                      <a:r>
                        <a:rPr lang="en-US" sz="1400" b="0" i="0" u="none" strike="noStrike" kern="1200" baseline="0" dirty="0" smtClean="0">
                          <a:solidFill>
                            <a:schemeClr val="dk1"/>
                          </a:solidFill>
                          <a:latin typeface="+mn-lt"/>
                          <a:ea typeface="+mn-ea"/>
                          <a:cs typeface="+mn-cs"/>
                        </a:rPr>
                        <a:t>V_CONTACT</a:t>
                      </a:r>
                      <a:endParaRPr lang="en-US" sz="1400" dirty="0"/>
                    </a:p>
                  </a:txBody>
                  <a:tcPr/>
                </a:tc>
                <a:tc>
                  <a:txBody>
                    <a:bodyPr/>
                    <a:lstStyle/>
                    <a:p>
                      <a:r>
                        <a:rPr lang="en-US" sz="1400" b="0" i="0" u="none" strike="noStrike" kern="1200" baseline="0" dirty="0" smtClean="0">
                          <a:solidFill>
                            <a:schemeClr val="dk1"/>
                          </a:solidFill>
                          <a:latin typeface="+mn-lt"/>
                          <a:ea typeface="+mn-ea"/>
                          <a:cs typeface="+mn-cs"/>
                        </a:rPr>
                        <a:t>LIKE</a:t>
                      </a:r>
                      <a:endParaRPr lang="en-US" sz="1400" dirty="0"/>
                    </a:p>
                  </a:txBody>
                  <a:tcPr/>
                </a:tc>
                <a:tc>
                  <a:txBody>
                    <a:bodyPr/>
                    <a:lstStyle/>
                    <a:p>
                      <a:r>
                        <a:rPr lang="en-US" sz="1400" b="0" i="0" u="none" strike="noStrike" kern="1200" baseline="0" dirty="0" smtClean="0">
                          <a:solidFill>
                            <a:schemeClr val="dk1"/>
                          </a:solidFill>
                          <a:latin typeface="+mn-lt"/>
                          <a:ea typeface="+mn-ea"/>
                          <a:cs typeface="+mn-cs"/>
                        </a:rPr>
                        <a:t>Smith%</a:t>
                      </a:r>
                      <a:endParaRPr lang="en-US" sz="1400" dirty="0"/>
                    </a:p>
                  </a:txBody>
                  <a:tcPr/>
                </a:tc>
                <a:extLst>
                  <a:ext uri="{0D108BD9-81ED-4DB2-BD59-A6C34878D82A}">
                    <a16:rowId xmlns:a16="http://schemas.microsoft.com/office/drawing/2014/main" xmlns="" val="2837850582"/>
                  </a:ext>
                </a:extLst>
              </a:tr>
              <a:tr h="370840">
                <a:tc>
                  <a:txBody>
                    <a:bodyPr/>
                    <a:lstStyle/>
                    <a:p>
                      <a:r>
                        <a:rPr lang="en-US" sz="1400" b="0" i="0" u="none" strike="noStrike" kern="1200" baseline="0" dirty="0" smtClean="0">
                          <a:solidFill>
                            <a:schemeClr val="dk1"/>
                          </a:solidFill>
                          <a:latin typeface="+mn-lt"/>
                          <a:ea typeface="+mn-ea"/>
                          <a:cs typeface="+mn-cs"/>
                        </a:rPr>
                        <a:t>P_QOH</a:t>
                      </a:r>
                      <a:endParaRPr lang="en-US" sz="1400" dirty="0"/>
                    </a:p>
                  </a:txBody>
                  <a:tcPr/>
                </a:tc>
                <a:tc>
                  <a:txBody>
                    <a:bodyPr/>
                    <a:lstStyle/>
                    <a:p>
                      <a:r>
                        <a:rPr lang="en-US" sz="1400" b="0" i="0" u="none" strike="noStrike" kern="1200" baseline="0" dirty="0" smtClean="0">
                          <a:solidFill>
                            <a:schemeClr val="dk1"/>
                          </a:solidFill>
                          <a:latin typeface="+mn-lt"/>
                          <a:ea typeface="+mn-ea"/>
                          <a:cs typeface="+mn-cs"/>
                        </a:rPr>
                        <a:t>&gt;</a:t>
                      </a:r>
                      <a:endParaRPr lang="en-US" sz="1400" dirty="0"/>
                    </a:p>
                  </a:txBody>
                  <a:tcPr/>
                </a:tc>
                <a:tc>
                  <a:txBody>
                    <a:bodyPr/>
                    <a:lstStyle/>
                    <a:p>
                      <a:r>
                        <a:rPr lang="en-US" sz="1400" b="0" i="0" u="none" strike="noStrike" kern="1200" baseline="0" dirty="0" smtClean="0">
                          <a:solidFill>
                            <a:schemeClr val="dk1"/>
                          </a:solidFill>
                          <a:latin typeface="+mn-lt"/>
                          <a:ea typeface="+mn-ea"/>
                          <a:cs typeface="+mn-cs"/>
                        </a:rPr>
                        <a:t>P_MIN * 1.10</a:t>
                      </a:r>
                      <a:endParaRPr lang="en-US" sz="1400" dirty="0"/>
                    </a:p>
                  </a:txBody>
                  <a:tcPr/>
                </a:tc>
                <a:extLst>
                  <a:ext uri="{0D108BD9-81ED-4DB2-BD59-A6C34878D82A}">
                    <a16:rowId xmlns:a16="http://schemas.microsoft.com/office/drawing/2014/main" xmlns="" val="396800342"/>
                  </a:ext>
                </a:extLst>
              </a:tr>
            </a:tbl>
          </a:graphicData>
        </a:graphic>
      </p:graphicFrame>
      <p:sp>
        <p:nvSpPr>
          <p:cNvPr id="5" name="Footer Placeholder 4"/>
          <p:cNvSpPr>
            <a:spLocks noGrp="1"/>
          </p:cNvSpPr>
          <p:nvPr>
            <p:ph type="ftr" sz="quarter" idx="10"/>
          </p:nvPr>
        </p:nvSpPr>
        <p:spPr/>
        <p:txBody>
          <a:bodyPr/>
          <a:lstStyle/>
          <a:p>
            <a:r>
              <a:rPr lang="en-US" dirty="0" smtClean="0"/>
              <a:t>©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8261866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ltLang="en-US" dirty="0" smtClean="0"/>
              <a:t>Query Formulation</a:t>
            </a:r>
          </a:p>
        </p:txBody>
      </p:sp>
      <p:sp>
        <p:nvSpPr>
          <p:cNvPr id="41987" name="Content Placeholder 2"/>
          <p:cNvSpPr>
            <a:spLocks noGrp="1"/>
          </p:cNvSpPr>
          <p:nvPr>
            <p:ph idx="1"/>
          </p:nvPr>
        </p:nvSpPr>
        <p:spPr>
          <a:xfrm>
            <a:off x="365125" y="1538819"/>
            <a:ext cx="8415338" cy="1992853"/>
          </a:xfrm>
        </p:spPr>
        <p:txBody>
          <a:bodyPr/>
          <a:lstStyle/>
          <a:p>
            <a:r>
              <a:rPr lang="en-US" dirty="0" smtClean="0"/>
              <a:t>Step to </a:t>
            </a:r>
            <a:r>
              <a:rPr lang="en-US" dirty="0"/>
              <a:t>formulate a </a:t>
            </a:r>
            <a:r>
              <a:rPr lang="en-US" dirty="0" smtClean="0"/>
              <a:t>query</a:t>
            </a:r>
          </a:p>
          <a:p>
            <a:pPr lvl="1"/>
            <a:r>
              <a:rPr lang="en-US" altLang="en-US" dirty="0" smtClean="0"/>
              <a:t>Pinpoint what columns and computations are required</a:t>
            </a:r>
          </a:p>
          <a:p>
            <a:pPr lvl="1"/>
            <a:r>
              <a:rPr lang="en-US" altLang="en-US" dirty="0" smtClean="0"/>
              <a:t>Identify source tables</a:t>
            </a:r>
          </a:p>
          <a:p>
            <a:pPr lvl="1"/>
            <a:r>
              <a:rPr lang="en-US" altLang="en-US" dirty="0" smtClean="0"/>
              <a:t>Decide how to join tables</a:t>
            </a:r>
          </a:p>
          <a:p>
            <a:pPr lvl="1"/>
            <a:r>
              <a:rPr lang="en-US" altLang="en-US" dirty="0" smtClean="0"/>
              <a:t>Establish action criteria are needed</a:t>
            </a:r>
          </a:p>
          <a:p>
            <a:pPr lvl="1"/>
            <a:r>
              <a:rPr lang="en-US" altLang="en-US" dirty="0" smtClean="0"/>
              <a:t>Determine the order in which to display the output</a:t>
            </a:r>
          </a:p>
        </p:txBody>
      </p:sp>
      <p:sp>
        <p:nvSpPr>
          <p:cNvPr id="4" name="Footer Placeholder 3"/>
          <p:cNvSpPr>
            <a:spLocks noGrp="1"/>
          </p:cNvSpPr>
          <p:nvPr>
            <p:ph type="ftr" sz="quarter" idx="10"/>
          </p:nvPr>
        </p:nvSpPr>
        <p:spPr/>
        <p:txBody>
          <a:bodyPr/>
          <a:lstStyle/>
          <a:p>
            <a:r>
              <a:rPr lang="en-US" dirty="0" smtClean="0"/>
              <a:t>©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altLang="en-US" dirty="0" smtClean="0"/>
              <a:t>DBMS Performance Tuning (1 of 2)</a:t>
            </a:r>
          </a:p>
        </p:txBody>
      </p:sp>
      <p:sp>
        <p:nvSpPr>
          <p:cNvPr id="43011" name="Content Placeholder 2"/>
          <p:cNvSpPr>
            <a:spLocks noGrp="1"/>
          </p:cNvSpPr>
          <p:nvPr>
            <p:ph idx="1"/>
          </p:nvPr>
        </p:nvSpPr>
        <p:spPr>
          <a:xfrm>
            <a:off x="365125" y="1538819"/>
            <a:ext cx="8415338" cy="3693319"/>
          </a:xfrm>
        </p:spPr>
        <p:txBody>
          <a:bodyPr/>
          <a:lstStyle/>
          <a:p>
            <a:r>
              <a:rPr lang="en-US" altLang="en-US" dirty="0" smtClean="0"/>
              <a:t>Managing DBMS processes in primary memory and the structures in physical storage</a:t>
            </a:r>
          </a:p>
          <a:p>
            <a:pPr lvl="1"/>
            <a:r>
              <a:rPr lang="en-US" altLang="en-US" dirty="0" smtClean="0"/>
              <a:t>DBMS performance tuning at server end focuses on setting parameters used for:</a:t>
            </a:r>
          </a:p>
          <a:p>
            <a:pPr lvl="2"/>
            <a:r>
              <a:rPr lang="en-US" altLang="en-US" dirty="0" smtClean="0"/>
              <a:t>Data cache</a:t>
            </a:r>
          </a:p>
          <a:p>
            <a:pPr lvl="2"/>
            <a:r>
              <a:rPr lang="en-US" altLang="en-US" dirty="0" smtClean="0"/>
              <a:t>SQL cache</a:t>
            </a:r>
          </a:p>
          <a:p>
            <a:pPr lvl="2"/>
            <a:r>
              <a:rPr lang="en-US" altLang="en-US" dirty="0" smtClean="0"/>
              <a:t>Sort cache</a:t>
            </a:r>
          </a:p>
          <a:p>
            <a:pPr lvl="2"/>
            <a:r>
              <a:rPr lang="en-US" altLang="en-US" dirty="0" smtClean="0"/>
              <a:t>Optimizer mode</a:t>
            </a:r>
          </a:p>
          <a:p>
            <a:r>
              <a:rPr lang="en-US" altLang="en-US" dirty="0" smtClean="0"/>
              <a:t>In-memory database: store large portions of the database in primary storage </a:t>
            </a:r>
          </a:p>
          <a:p>
            <a:pPr lvl="1"/>
            <a:r>
              <a:rPr lang="en-US" dirty="0" smtClean="0"/>
              <a:t>These systems are becoming popular </a:t>
            </a:r>
          </a:p>
          <a:p>
            <a:pPr lvl="2"/>
            <a:r>
              <a:rPr lang="en-US" dirty="0"/>
              <a:t>I</a:t>
            </a:r>
            <a:r>
              <a:rPr lang="en-US" dirty="0" smtClean="0"/>
              <a:t>ncreasing performance demands of modern database applications</a:t>
            </a:r>
          </a:p>
          <a:p>
            <a:pPr lvl="2"/>
            <a:r>
              <a:rPr lang="en-US" dirty="0"/>
              <a:t>D</a:t>
            </a:r>
            <a:r>
              <a:rPr lang="en-US" dirty="0" smtClean="0"/>
              <a:t>iminishing costs</a:t>
            </a:r>
          </a:p>
          <a:p>
            <a:pPr lvl="2"/>
            <a:r>
              <a:rPr lang="en-US" dirty="0"/>
              <a:t>T</a:t>
            </a:r>
            <a:r>
              <a:rPr lang="en-US" dirty="0" smtClean="0"/>
              <a:t>echnology advances of components</a:t>
            </a:r>
            <a:endParaRPr lang="en-US" altLang="en-US" dirty="0" smtClean="0"/>
          </a:p>
        </p:txBody>
      </p:sp>
      <p:sp>
        <p:nvSpPr>
          <p:cNvPr id="4" name="Footer Placeholder 3"/>
          <p:cNvSpPr>
            <a:spLocks noGrp="1"/>
          </p:cNvSpPr>
          <p:nvPr>
            <p:ph type="ftr" sz="quarter" idx="10"/>
          </p:nvPr>
        </p:nvSpPr>
        <p:spPr/>
        <p:txBody>
          <a:bodyPr/>
          <a:lstStyle/>
          <a:p>
            <a:r>
              <a:rPr lang="en-US" dirty="0" smtClean="0"/>
              <a:t>©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altLang="en-US" dirty="0" smtClean="0"/>
              <a:t>DBMS Performance Tuning (2 of 2)</a:t>
            </a:r>
          </a:p>
        </p:txBody>
      </p:sp>
      <p:sp>
        <p:nvSpPr>
          <p:cNvPr id="44035" name="Content Placeholder 2"/>
          <p:cNvSpPr>
            <a:spLocks noGrp="1"/>
          </p:cNvSpPr>
          <p:nvPr>
            <p:ph idx="1"/>
          </p:nvPr>
        </p:nvSpPr>
        <p:spPr>
          <a:xfrm>
            <a:off x="365125" y="1538819"/>
            <a:ext cx="8415338" cy="4665893"/>
          </a:xfrm>
        </p:spPr>
        <p:txBody>
          <a:bodyPr/>
          <a:lstStyle/>
          <a:p>
            <a:r>
              <a:rPr lang="en-US" altLang="en-US" dirty="0" smtClean="0"/>
              <a:t>Recommendations for physical storage of databases</a:t>
            </a:r>
          </a:p>
          <a:p>
            <a:pPr lvl="1"/>
            <a:r>
              <a:rPr lang="en-US" dirty="0" smtClean="0"/>
              <a:t>Utilize </a:t>
            </a:r>
            <a:r>
              <a:rPr lang="en-US" dirty="0"/>
              <a:t>I/O accelerators</a:t>
            </a:r>
            <a:endParaRPr lang="en-US" altLang="en-US" dirty="0" smtClean="0"/>
          </a:p>
          <a:p>
            <a:pPr lvl="1"/>
            <a:r>
              <a:rPr lang="en-US" altLang="en-US" dirty="0" smtClean="0"/>
              <a:t>Use RAID (Redundant Array of Independent Disks) to provide a balance between performance improvement and fault</a:t>
            </a:r>
            <a:r>
              <a:rPr lang="th-TH" altLang="en-US" dirty="0" smtClean="0"/>
              <a:t> </a:t>
            </a:r>
            <a:r>
              <a:rPr lang="en-US" altLang="en-US" dirty="0" smtClean="0"/>
              <a:t>tolerance</a:t>
            </a:r>
            <a:endParaRPr lang="th-TH" altLang="en-US" dirty="0" smtClean="0"/>
          </a:p>
          <a:p>
            <a:pPr lvl="1"/>
            <a:r>
              <a:rPr lang="en-US" altLang="en-US" dirty="0" smtClean="0"/>
              <a:t>Minimize disk contention</a:t>
            </a:r>
          </a:p>
          <a:p>
            <a:pPr lvl="1"/>
            <a:r>
              <a:rPr lang="en-US" altLang="en-US" dirty="0" smtClean="0"/>
              <a:t>Put high-usage tables in their own table spaces</a:t>
            </a:r>
          </a:p>
          <a:p>
            <a:pPr lvl="1"/>
            <a:r>
              <a:rPr lang="en-US" altLang="en-US" dirty="0" smtClean="0"/>
              <a:t>Assign separate data files in separate storage volumes for indexes, system, and high-usage tables</a:t>
            </a:r>
          </a:p>
          <a:p>
            <a:pPr lvl="1"/>
            <a:r>
              <a:rPr lang="en-US" altLang="en-US" dirty="0"/>
              <a:t>Take advantage of the various table storage organizations in the database</a:t>
            </a:r>
          </a:p>
          <a:p>
            <a:pPr lvl="1"/>
            <a:r>
              <a:rPr lang="en-US" altLang="en-US" dirty="0" smtClean="0"/>
              <a:t>Partition </a:t>
            </a:r>
            <a:r>
              <a:rPr lang="en-US" altLang="en-US" dirty="0"/>
              <a:t>tables based on usage</a:t>
            </a:r>
          </a:p>
          <a:p>
            <a:pPr lvl="1"/>
            <a:r>
              <a:rPr lang="en-US" altLang="en-US" dirty="0" smtClean="0"/>
              <a:t>Apply </a:t>
            </a:r>
            <a:r>
              <a:rPr lang="en-US" altLang="en-US" dirty="0"/>
              <a:t>denormalized tables where appropriate</a:t>
            </a:r>
          </a:p>
          <a:p>
            <a:pPr lvl="1"/>
            <a:r>
              <a:rPr lang="en-US" altLang="en-US" dirty="0"/>
              <a:t>Store computed and aggregate attributes in tables</a:t>
            </a:r>
          </a:p>
          <a:p>
            <a:endParaRPr lang="en-US" altLang="en-US" dirty="0"/>
          </a:p>
          <a:p>
            <a:pPr lvl="1"/>
            <a:endParaRPr lang="en-US" altLang="en-US" dirty="0" smtClean="0"/>
          </a:p>
        </p:txBody>
      </p:sp>
      <p:sp>
        <p:nvSpPr>
          <p:cNvPr id="4" name="Footer Placeholder 3"/>
          <p:cNvSpPr>
            <a:spLocks noGrp="1"/>
          </p:cNvSpPr>
          <p:nvPr>
            <p:ph type="ftr" sz="quarter" idx="10"/>
          </p:nvPr>
        </p:nvSpPr>
        <p:spPr/>
        <p:txBody>
          <a:bodyPr/>
          <a:lstStyle/>
          <a:p>
            <a:r>
              <a:rPr lang="en-US" dirty="0" smtClean="0"/>
              <a:t>©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altLang="en-US" dirty="0" smtClean="0"/>
              <a:t>Summary (1 </a:t>
            </a:r>
            <a:r>
              <a:rPr lang="en-US" altLang="en-US" dirty="0"/>
              <a:t>of 2)</a:t>
            </a:r>
            <a:endParaRPr lang="en-US" altLang="en-US" dirty="0" smtClean="0"/>
          </a:p>
        </p:txBody>
      </p:sp>
      <p:sp>
        <p:nvSpPr>
          <p:cNvPr id="45059" name="Content Placeholder 2"/>
          <p:cNvSpPr>
            <a:spLocks noGrp="1"/>
          </p:cNvSpPr>
          <p:nvPr>
            <p:ph idx="1"/>
          </p:nvPr>
        </p:nvSpPr>
        <p:spPr>
          <a:xfrm>
            <a:off x="365125" y="1538819"/>
            <a:ext cx="8415338" cy="4431983"/>
          </a:xfrm>
        </p:spPr>
        <p:txBody>
          <a:bodyPr/>
          <a:lstStyle/>
          <a:p>
            <a:r>
              <a:rPr lang="en-US" dirty="0"/>
              <a:t>Database performance tuning refers to a set of activities and procedures designed </a:t>
            </a:r>
            <a:r>
              <a:rPr lang="en-US" dirty="0" smtClean="0"/>
              <a:t>to ensure </a:t>
            </a:r>
            <a:r>
              <a:rPr lang="en-US" dirty="0"/>
              <a:t>that an end-user query is processed by the DBMS in the least amount of </a:t>
            </a:r>
            <a:r>
              <a:rPr lang="en-US" dirty="0" smtClean="0"/>
              <a:t>time</a:t>
            </a:r>
          </a:p>
          <a:p>
            <a:r>
              <a:rPr lang="en-US" dirty="0"/>
              <a:t>Database statistics refer to a number of measurements gathered by the DBMS </a:t>
            </a:r>
            <a:r>
              <a:rPr lang="en-US" dirty="0" smtClean="0"/>
              <a:t>that describe </a:t>
            </a:r>
            <a:r>
              <a:rPr lang="en-US" dirty="0"/>
              <a:t>a snapshot of the database objects’ </a:t>
            </a:r>
            <a:r>
              <a:rPr lang="en-US" dirty="0" smtClean="0"/>
              <a:t>characteristics</a:t>
            </a:r>
          </a:p>
          <a:p>
            <a:r>
              <a:rPr lang="en-US" dirty="0"/>
              <a:t>DBMSs process queries in three </a:t>
            </a:r>
            <a:r>
              <a:rPr lang="en-US" dirty="0" smtClean="0"/>
              <a:t>phases: parsing, execution, and fetching </a:t>
            </a:r>
          </a:p>
          <a:p>
            <a:r>
              <a:rPr lang="en-US" dirty="0"/>
              <a:t>Indexes are crucial in the process that speeds up data </a:t>
            </a:r>
            <a:r>
              <a:rPr lang="en-US" dirty="0" smtClean="0"/>
              <a:t>access</a:t>
            </a:r>
          </a:p>
          <a:p>
            <a:r>
              <a:rPr lang="en-US" dirty="0"/>
              <a:t>During query optimization, the DBMS must choose what indexes to use, how </a:t>
            </a:r>
            <a:r>
              <a:rPr lang="en-US" dirty="0" smtClean="0"/>
              <a:t>to perform </a:t>
            </a:r>
            <a:r>
              <a:rPr lang="en-US" dirty="0"/>
              <a:t>join operations, which table to use first, and so </a:t>
            </a:r>
            <a:r>
              <a:rPr lang="en-US" dirty="0" smtClean="0"/>
              <a:t>on</a:t>
            </a:r>
          </a:p>
          <a:p>
            <a:r>
              <a:rPr lang="en-US" dirty="0"/>
              <a:t>A rule-based optimizer uses preset rules and points to determine the best </a:t>
            </a:r>
            <a:r>
              <a:rPr lang="en-US" dirty="0" smtClean="0"/>
              <a:t>approach to </a:t>
            </a:r>
            <a:r>
              <a:rPr lang="en-US" dirty="0"/>
              <a:t>execute a query</a:t>
            </a:r>
            <a:endParaRPr lang="en-US" dirty="0" smtClean="0"/>
          </a:p>
          <a:p>
            <a:endParaRPr lang="en-US" altLang="en-US" dirty="0" smtClean="0"/>
          </a:p>
        </p:txBody>
      </p:sp>
      <p:sp>
        <p:nvSpPr>
          <p:cNvPr id="4" name="Footer Placeholder 3"/>
          <p:cNvSpPr>
            <a:spLocks noGrp="1"/>
          </p:cNvSpPr>
          <p:nvPr>
            <p:ph type="ftr" sz="quarter" idx="10"/>
          </p:nvPr>
        </p:nvSpPr>
        <p:spPr/>
        <p:txBody>
          <a:bodyPr/>
          <a:lstStyle/>
          <a:p>
            <a:r>
              <a:rPr lang="en-US" dirty="0" smtClean="0"/>
              <a:t>©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altLang="en-US" dirty="0"/>
              <a:t>Summary </a:t>
            </a:r>
            <a:r>
              <a:rPr lang="en-US" altLang="en-US" dirty="0" smtClean="0"/>
              <a:t>(2 </a:t>
            </a:r>
            <a:r>
              <a:rPr lang="en-US" altLang="en-US" dirty="0"/>
              <a:t>of 2)</a:t>
            </a:r>
            <a:endParaRPr lang="en-US" altLang="en-US" dirty="0" smtClean="0"/>
          </a:p>
        </p:txBody>
      </p:sp>
      <p:sp>
        <p:nvSpPr>
          <p:cNvPr id="45059" name="Content Placeholder 2"/>
          <p:cNvSpPr>
            <a:spLocks noGrp="1"/>
          </p:cNvSpPr>
          <p:nvPr>
            <p:ph idx="1"/>
          </p:nvPr>
        </p:nvSpPr>
        <p:spPr/>
        <p:txBody>
          <a:bodyPr/>
          <a:lstStyle/>
          <a:p>
            <a:r>
              <a:rPr lang="en-US" dirty="0" smtClean="0"/>
              <a:t>SQL performance tuning deals with writing queries that make good use of the statistics</a:t>
            </a:r>
          </a:p>
          <a:p>
            <a:r>
              <a:rPr lang="en-US" dirty="0" smtClean="0"/>
              <a:t>Query formulation deals with how to translate business questions into specific SQL code to generate the required results</a:t>
            </a:r>
          </a:p>
          <a:p>
            <a:r>
              <a:rPr lang="en-US" dirty="0" smtClean="0"/>
              <a:t>DBMS performance tuning includes tasks such as managing the DBMS processes in primary memory (allocating memory for caching purposes) and managing the structures in physical storage (allocating space for the data files)</a:t>
            </a:r>
            <a:endParaRPr lang="en-US" altLang="en-US" dirty="0" smtClean="0"/>
          </a:p>
        </p:txBody>
      </p:sp>
      <p:sp>
        <p:nvSpPr>
          <p:cNvPr id="4" name="Footer Placeholder 3"/>
          <p:cNvSpPr>
            <a:spLocks noGrp="1"/>
          </p:cNvSpPr>
          <p:nvPr>
            <p:ph type="ftr" sz="quarter" idx="10"/>
          </p:nvPr>
        </p:nvSpPr>
        <p:spPr/>
        <p:txBody>
          <a:bodyPr/>
          <a:lstStyle/>
          <a:p>
            <a:r>
              <a:rPr lang="en-US" dirty="0" smtClean="0"/>
              <a:t>©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6186082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dirty="0"/>
              <a:t>Database Performance-Tuning </a:t>
            </a:r>
            <a:r>
              <a:rPr lang="en-US" altLang="en-US" dirty="0" smtClean="0"/>
              <a:t>Concepts (2 </a:t>
            </a:r>
            <a:r>
              <a:rPr lang="en-US" altLang="en-US" dirty="0"/>
              <a:t>of 2)</a:t>
            </a:r>
            <a:endParaRPr lang="en-US" altLang="en-US" dirty="0" smtClean="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605832377"/>
              </p:ext>
            </p:extLst>
          </p:nvPr>
        </p:nvGraphicFramePr>
        <p:xfrm>
          <a:off x="373060" y="1088373"/>
          <a:ext cx="8415340" cy="5205935"/>
        </p:xfrm>
        <a:graphic>
          <a:graphicData uri="http://schemas.openxmlformats.org/drawingml/2006/table">
            <a:tbl>
              <a:tblPr firstRow="1" bandRow="1">
                <a:tableStyleId>{5C22544A-7EE6-4342-B048-85BDC9FD1C3A}</a:tableStyleId>
              </a:tblPr>
              <a:tblGrid>
                <a:gridCol w="1616075">
                  <a:extLst>
                    <a:ext uri="{9D8B030D-6E8A-4147-A177-3AD203B41FA5}">
                      <a16:colId xmlns:a16="http://schemas.microsoft.com/office/drawing/2014/main" xmlns="" val="3512857273"/>
                    </a:ext>
                  </a:extLst>
                </a:gridCol>
                <a:gridCol w="1380871">
                  <a:extLst>
                    <a:ext uri="{9D8B030D-6E8A-4147-A177-3AD203B41FA5}">
                      <a16:colId xmlns:a16="http://schemas.microsoft.com/office/drawing/2014/main" xmlns="" val="689507950"/>
                    </a:ext>
                  </a:extLst>
                </a:gridCol>
                <a:gridCol w="2421194">
                  <a:extLst>
                    <a:ext uri="{9D8B030D-6E8A-4147-A177-3AD203B41FA5}">
                      <a16:colId xmlns:a16="http://schemas.microsoft.com/office/drawing/2014/main" xmlns="" val="3893744530"/>
                    </a:ext>
                  </a:extLst>
                </a:gridCol>
                <a:gridCol w="2997200">
                  <a:extLst>
                    <a:ext uri="{9D8B030D-6E8A-4147-A177-3AD203B41FA5}">
                      <a16:colId xmlns:a16="http://schemas.microsoft.com/office/drawing/2014/main" xmlns="" val="3766252195"/>
                    </a:ext>
                  </a:extLst>
                </a:gridCol>
              </a:tblGrid>
              <a:tr h="796495">
                <a:tc>
                  <a:txBody>
                    <a:bodyPr/>
                    <a:lstStyle/>
                    <a:p>
                      <a:r>
                        <a:rPr lang="en-US" sz="1050" dirty="0" smtClean="0"/>
                        <a:t>Table 11.1</a:t>
                      </a:r>
                    </a:p>
                    <a:p>
                      <a:r>
                        <a:rPr lang="en-US" sz="1050" dirty="0" smtClean="0"/>
                        <a:t>General Guidelines for Better System Performance</a:t>
                      </a:r>
                      <a:endParaRPr lang="en-US" sz="1050" dirty="0"/>
                    </a:p>
                  </a:txBody>
                  <a:tcPr/>
                </a:tc>
                <a:tc>
                  <a:txBody>
                    <a:bodyPr/>
                    <a:lstStyle/>
                    <a:p>
                      <a:endParaRPr lang="en-US" sz="1050" dirty="0"/>
                    </a:p>
                  </a:txBody>
                  <a:tcPr/>
                </a:tc>
                <a:tc>
                  <a:txBody>
                    <a:bodyPr/>
                    <a:lstStyle/>
                    <a:p>
                      <a:endParaRPr lang="en-US" sz="1050" dirty="0"/>
                    </a:p>
                  </a:txBody>
                  <a:tcPr/>
                </a:tc>
                <a:tc>
                  <a:txBody>
                    <a:bodyPr/>
                    <a:lstStyle/>
                    <a:p>
                      <a:endParaRPr lang="en-US" sz="1050" dirty="0"/>
                    </a:p>
                  </a:txBody>
                  <a:tcPr/>
                </a:tc>
                <a:extLst>
                  <a:ext uri="{0D108BD9-81ED-4DB2-BD59-A6C34878D82A}">
                    <a16:rowId xmlns:a16="http://schemas.microsoft.com/office/drawing/2014/main" xmlns="" val="2810522290"/>
                  </a:ext>
                </a:extLst>
              </a:tr>
              <a:tr h="370840">
                <a:tc>
                  <a:txBody>
                    <a:bodyPr/>
                    <a:lstStyle/>
                    <a:p>
                      <a:endParaRPr lang="en-US" sz="1050" dirty="0"/>
                    </a:p>
                  </a:txBody>
                  <a:tcPr>
                    <a:solidFill>
                      <a:schemeClr val="accent1"/>
                    </a:solidFill>
                  </a:tcPr>
                </a:tc>
                <a:tc>
                  <a:txBody>
                    <a:bodyPr/>
                    <a:lstStyle/>
                    <a:p>
                      <a:r>
                        <a:rPr lang="en-US" sz="1050" b="1" dirty="0" smtClean="0">
                          <a:solidFill>
                            <a:schemeClr val="bg1"/>
                          </a:solidFill>
                        </a:rPr>
                        <a:t>System Resources</a:t>
                      </a:r>
                      <a:endParaRPr lang="en-US" sz="1050" b="1" dirty="0">
                        <a:solidFill>
                          <a:schemeClr val="bg1"/>
                        </a:solidFill>
                      </a:endParaRPr>
                    </a:p>
                  </a:txBody>
                  <a:tcPr>
                    <a:solidFill>
                      <a:schemeClr val="accent1"/>
                    </a:solidFill>
                  </a:tcPr>
                </a:tc>
                <a:tc>
                  <a:txBody>
                    <a:bodyPr/>
                    <a:lstStyle/>
                    <a:p>
                      <a:r>
                        <a:rPr lang="en-US" sz="1050" b="1" i="0" u="none" strike="noStrike" kern="1200" baseline="0" dirty="0" smtClean="0">
                          <a:solidFill>
                            <a:schemeClr val="bg1"/>
                          </a:solidFill>
                          <a:latin typeface="+mn-lt"/>
                          <a:ea typeface="+mn-ea"/>
                          <a:cs typeface="+mn-cs"/>
                        </a:rPr>
                        <a:t>Client</a:t>
                      </a:r>
                      <a:endParaRPr lang="en-US" sz="1050" b="1" dirty="0">
                        <a:solidFill>
                          <a:schemeClr val="bg1"/>
                        </a:solidFill>
                      </a:endParaRPr>
                    </a:p>
                  </a:txBody>
                  <a:tcPr>
                    <a:solidFill>
                      <a:schemeClr val="accent1"/>
                    </a:solidFill>
                  </a:tcPr>
                </a:tc>
                <a:tc>
                  <a:txBody>
                    <a:bodyPr/>
                    <a:lstStyle/>
                    <a:p>
                      <a:r>
                        <a:rPr lang="en-US" sz="1050" b="1" i="0" u="none" strike="noStrike" kern="1200" baseline="0" dirty="0" smtClean="0">
                          <a:solidFill>
                            <a:schemeClr val="bg1"/>
                          </a:solidFill>
                          <a:latin typeface="+mn-lt"/>
                          <a:ea typeface="+mn-ea"/>
                          <a:cs typeface="+mn-cs"/>
                        </a:rPr>
                        <a:t>Server</a:t>
                      </a:r>
                      <a:endParaRPr lang="en-US" sz="1050" b="1" dirty="0">
                        <a:solidFill>
                          <a:schemeClr val="bg1"/>
                        </a:solidFill>
                      </a:endParaRPr>
                    </a:p>
                  </a:txBody>
                  <a:tcPr>
                    <a:solidFill>
                      <a:schemeClr val="accent1"/>
                    </a:solidFill>
                  </a:tcPr>
                </a:tc>
                <a:extLst>
                  <a:ext uri="{0D108BD9-81ED-4DB2-BD59-A6C34878D82A}">
                    <a16:rowId xmlns:a16="http://schemas.microsoft.com/office/drawing/2014/main" xmlns="" val="359084328"/>
                  </a:ext>
                </a:extLst>
              </a:tr>
              <a:tr h="370840">
                <a:tc>
                  <a:txBody>
                    <a:bodyPr/>
                    <a:lstStyle/>
                    <a:p>
                      <a:r>
                        <a:rPr lang="en-US" sz="1050" b="1" i="0" u="none" strike="noStrike" kern="1200" baseline="0" dirty="0" smtClean="0">
                          <a:solidFill>
                            <a:schemeClr val="dk1"/>
                          </a:solidFill>
                          <a:latin typeface="+mn-lt"/>
                          <a:ea typeface="+mn-ea"/>
                          <a:cs typeface="+mn-cs"/>
                        </a:rPr>
                        <a:t>Hardware</a:t>
                      </a:r>
                      <a:endParaRPr lang="en-US" sz="1050" dirty="0"/>
                    </a:p>
                  </a:txBody>
                  <a:tcPr/>
                </a:tc>
                <a:tc>
                  <a:txBody>
                    <a:bodyPr/>
                    <a:lstStyle/>
                    <a:p>
                      <a:r>
                        <a:rPr lang="en-US" sz="1050" dirty="0" smtClean="0"/>
                        <a:t>CPU</a:t>
                      </a:r>
                      <a:endParaRPr lang="en-US" sz="1050" dirty="0"/>
                    </a:p>
                  </a:txBody>
                  <a:tcPr/>
                </a:tc>
                <a:tc>
                  <a:txBody>
                    <a:bodyPr/>
                    <a:lstStyle/>
                    <a:p>
                      <a:r>
                        <a:rPr lang="en-US" sz="1050" b="0" i="0" u="none" strike="noStrike" kern="1200" baseline="0" dirty="0" smtClean="0">
                          <a:solidFill>
                            <a:schemeClr val="dk1"/>
                          </a:solidFill>
                          <a:latin typeface="+mn-lt"/>
                          <a:ea typeface="+mn-ea"/>
                          <a:cs typeface="+mn-cs"/>
                        </a:rPr>
                        <a:t>The fastest possible</a:t>
                      </a:r>
                    </a:p>
                    <a:p>
                      <a:r>
                        <a:rPr lang="en-US" sz="1050" b="0" i="0" u="none" strike="noStrike" kern="1200" baseline="0" dirty="0" smtClean="0">
                          <a:solidFill>
                            <a:schemeClr val="dk1"/>
                          </a:solidFill>
                          <a:latin typeface="+mn-lt"/>
                          <a:ea typeface="+mn-ea"/>
                          <a:cs typeface="+mn-cs"/>
                        </a:rPr>
                        <a:t>Dual-core CPU or higher</a:t>
                      </a:r>
                    </a:p>
                    <a:p>
                      <a:r>
                        <a:rPr lang="en-US" sz="1050" b="0" i="0" u="none" strike="noStrike" kern="1200" baseline="0" dirty="0" smtClean="0">
                          <a:solidFill>
                            <a:schemeClr val="dk1"/>
                          </a:solidFill>
                          <a:latin typeface="+mn-lt"/>
                          <a:ea typeface="+mn-ea"/>
                          <a:cs typeface="+mn-cs"/>
                        </a:rPr>
                        <a:t>"Virtualized Client desktop technologies could also be used"</a:t>
                      </a:r>
                      <a:endParaRPr lang="en-US" sz="1050" dirty="0"/>
                    </a:p>
                  </a:txBody>
                  <a:tcPr/>
                </a:tc>
                <a:tc>
                  <a:txBody>
                    <a:bodyPr/>
                    <a:lstStyle/>
                    <a:p>
                      <a:r>
                        <a:rPr lang="en-US" sz="1050" dirty="0" smtClean="0"/>
                        <a:t>The fastest possible</a:t>
                      </a:r>
                    </a:p>
                    <a:p>
                      <a:r>
                        <a:rPr lang="en-US" sz="1050" dirty="0" smtClean="0"/>
                        <a:t>Multiple processors (quad-core</a:t>
                      </a:r>
                      <a:r>
                        <a:rPr lang="en-US" sz="1050" baseline="0" dirty="0" smtClean="0"/>
                        <a:t> </a:t>
                      </a:r>
                      <a:r>
                        <a:rPr lang="en-US" sz="1050" dirty="0" smtClean="0"/>
                        <a:t>technology</a:t>
                      </a:r>
                    </a:p>
                    <a:p>
                      <a:r>
                        <a:rPr lang="en-US" sz="1050" dirty="0" smtClean="0"/>
                        <a:t>or higher)</a:t>
                      </a:r>
                    </a:p>
                    <a:p>
                      <a:r>
                        <a:rPr lang="en-US" sz="1050" dirty="0" smtClean="0"/>
                        <a:t>Cluster of networked computers</a:t>
                      </a:r>
                    </a:p>
                    <a:p>
                      <a:r>
                        <a:rPr lang="en-US" sz="1050" dirty="0" smtClean="0"/>
                        <a:t>"Virtualized server technology could</a:t>
                      </a:r>
                      <a:r>
                        <a:rPr lang="en-US" sz="1050" baseline="0" dirty="0" smtClean="0"/>
                        <a:t> </a:t>
                      </a:r>
                      <a:r>
                        <a:rPr lang="en-US" sz="1050" dirty="0" smtClean="0"/>
                        <a:t>be used"</a:t>
                      </a:r>
                      <a:endParaRPr lang="en-US" sz="1050" dirty="0"/>
                    </a:p>
                  </a:txBody>
                  <a:tcPr/>
                </a:tc>
                <a:extLst>
                  <a:ext uri="{0D108BD9-81ED-4DB2-BD59-A6C34878D82A}">
                    <a16:rowId xmlns:a16="http://schemas.microsoft.com/office/drawing/2014/main" xmlns="" val="90644999"/>
                  </a:ext>
                </a:extLst>
              </a:tr>
              <a:tr h="370840">
                <a:tc>
                  <a:txBody>
                    <a:bodyPr/>
                    <a:lstStyle/>
                    <a:p>
                      <a:endParaRPr lang="en-US" sz="1050" dirty="0"/>
                    </a:p>
                  </a:txBody>
                  <a:tcPr/>
                </a:tc>
                <a:tc>
                  <a:txBody>
                    <a:bodyPr/>
                    <a:lstStyle/>
                    <a:p>
                      <a:r>
                        <a:rPr lang="en-US" sz="1050" dirty="0" smtClean="0"/>
                        <a:t>RAM</a:t>
                      </a:r>
                      <a:endParaRPr lang="en-US" sz="1050" dirty="0"/>
                    </a:p>
                  </a:txBody>
                  <a:tcPr/>
                </a:tc>
                <a:tc>
                  <a:txBody>
                    <a:bodyPr/>
                    <a:lstStyle/>
                    <a:p>
                      <a:r>
                        <a:rPr lang="en-US" sz="1050" b="0" i="0" u="none" strike="noStrike" kern="1200" baseline="0" dirty="0" smtClean="0">
                          <a:solidFill>
                            <a:schemeClr val="dk1"/>
                          </a:solidFill>
                          <a:latin typeface="+mn-lt"/>
                          <a:ea typeface="+mn-ea"/>
                          <a:cs typeface="+mn-cs"/>
                        </a:rPr>
                        <a:t>The maximum possible to avoid OS memory to disk swapping</a:t>
                      </a:r>
                      <a:endParaRPr lang="en-US" sz="1050" dirty="0"/>
                    </a:p>
                  </a:txBody>
                  <a:tcPr/>
                </a:tc>
                <a:tc>
                  <a:txBody>
                    <a:bodyPr/>
                    <a:lstStyle/>
                    <a:p>
                      <a:r>
                        <a:rPr lang="en-US" sz="1050" dirty="0" smtClean="0"/>
                        <a:t>The maximum possible to avoid OS</a:t>
                      </a:r>
                      <a:r>
                        <a:rPr lang="en-US" sz="1050" baseline="0" dirty="0" smtClean="0"/>
                        <a:t> </a:t>
                      </a:r>
                      <a:r>
                        <a:rPr lang="en-US" sz="1050" dirty="0" smtClean="0"/>
                        <a:t>memory to disk swapping</a:t>
                      </a:r>
                      <a:endParaRPr lang="en-US" sz="1050" dirty="0"/>
                    </a:p>
                  </a:txBody>
                  <a:tcPr/>
                </a:tc>
                <a:extLst>
                  <a:ext uri="{0D108BD9-81ED-4DB2-BD59-A6C34878D82A}">
                    <a16:rowId xmlns:a16="http://schemas.microsoft.com/office/drawing/2014/main" xmlns="" val="2248121580"/>
                  </a:ext>
                </a:extLst>
              </a:tr>
              <a:tr h="370840">
                <a:tc>
                  <a:txBody>
                    <a:bodyPr/>
                    <a:lstStyle/>
                    <a:p>
                      <a:endParaRPr lang="en-US" sz="1050" dirty="0"/>
                    </a:p>
                  </a:txBody>
                  <a:tcPr/>
                </a:tc>
                <a:tc>
                  <a:txBody>
                    <a:bodyPr/>
                    <a:lstStyle/>
                    <a:p>
                      <a:r>
                        <a:rPr lang="en-US" sz="1050" dirty="0" smtClean="0"/>
                        <a:t>Storage</a:t>
                      </a:r>
                      <a:endParaRPr lang="en-US" sz="1050" dirty="0"/>
                    </a:p>
                  </a:txBody>
                  <a:tcPr/>
                </a:tc>
                <a:tc>
                  <a:txBody>
                    <a:bodyPr/>
                    <a:lstStyle/>
                    <a:p>
                      <a:r>
                        <a:rPr lang="en-US" sz="1050" dirty="0" smtClean="0"/>
                        <a:t>Fast SATA/EIDE hard disk with</a:t>
                      </a:r>
                      <a:r>
                        <a:rPr lang="en-US" sz="1050" baseline="0" dirty="0" smtClean="0"/>
                        <a:t> </a:t>
                      </a:r>
                      <a:r>
                        <a:rPr lang="en-US" sz="1050" dirty="0" smtClean="0"/>
                        <a:t>sufficient free hard disk space</a:t>
                      </a:r>
                      <a:r>
                        <a:rPr lang="en-US" sz="1050" baseline="0" dirty="0" smtClean="0"/>
                        <a:t> s</a:t>
                      </a:r>
                      <a:r>
                        <a:rPr lang="en-US" sz="1050" dirty="0" smtClean="0"/>
                        <a:t>olid state drives (SSDs) for faster</a:t>
                      </a:r>
                      <a:r>
                        <a:rPr lang="en-US" sz="1050" baseline="0" dirty="0" smtClean="0"/>
                        <a:t> s</a:t>
                      </a:r>
                      <a:r>
                        <a:rPr lang="en-US" sz="1050" dirty="0" smtClean="0"/>
                        <a:t>peed</a:t>
                      </a:r>
                      <a:endParaRPr lang="en-US" sz="1050" dirty="0"/>
                    </a:p>
                  </a:txBody>
                  <a:tcPr/>
                </a:tc>
                <a:tc>
                  <a:txBody>
                    <a:bodyPr/>
                    <a:lstStyle/>
                    <a:p>
                      <a:r>
                        <a:rPr lang="en-US" sz="1050" dirty="0" smtClean="0"/>
                        <a:t>Multiple high-speed, high-capacity disks</a:t>
                      </a:r>
                    </a:p>
                    <a:p>
                      <a:r>
                        <a:rPr lang="en-US" sz="1050" dirty="0" smtClean="0"/>
                        <a:t>Fast disk interface (SAS / SCSI /</a:t>
                      </a:r>
                      <a:r>
                        <a:rPr lang="en-US" sz="1050" baseline="0" dirty="0" smtClean="0"/>
                        <a:t> </a:t>
                      </a:r>
                      <a:r>
                        <a:rPr lang="en-US" sz="1050" dirty="0" smtClean="0"/>
                        <a:t>Firewire / Fibre Channel)</a:t>
                      </a:r>
                    </a:p>
                    <a:p>
                      <a:r>
                        <a:rPr lang="en-US" sz="1050" dirty="0" smtClean="0"/>
                        <a:t>RAID configuration optimized for</a:t>
                      </a:r>
                      <a:r>
                        <a:rPr lang="en-US" sz="1050" baseline="0" dirty="0" smtClean="0"/>
                        <a:t> </a:t>
                      </a:r>
                      <a:r>
                        <a:rPr lang="en-US" sz="1050" dirty="0" smtClean="0"/>
                        <a:t>throughput</a:t>
                      </a:r>
                    </a:p>
                    <a:p>
                      <a:r>
                        <a:rPr lang="en-US" sz="1050" dirty="0" smtClean="0"/>
                        <a:t>Solid state drives (SSDs) for faster speed</a:t>
                      </a:r>
                    </a:p>
                    <a:p>
                      <a:r>
                        <a:rPr lang="en-US" sz="1050" dirty="0" smtClean="0"/>
                        <a:t>Separate disks for OS, DBMS, and</a:t>
                      </a:r>
                      <a:r>
                        <a:rPr lang="en-US" sz="1050" baseline="0" dirty="0" smtClean="0"/>
                        <a:t> </a:t>
                      </a:r>
                      <a:r>
                        <a:rPr lang="en-US" sz="1050" dirty="0" smtClean="0"/>
                        <a:t>data spaces</a:t>
                      </a:r>
                      <a:endParaRPr lang="en-US" sz="1050" dirty="0"/>
                    </a:p>
                  </a:txBody>
                  <a:tcPr/>
                </a:tc>
                <a:extLst>
                  <a:ext uri="{0D108BD9-81ED-4DB2-BD59-A6C34878D82A}">
                    <a16:rowId xmlns:a16="http://schemas.microsoft.com/office/drawing/2014/main" xmlns="" val="915962944"/>
                  </a:ext>
                </a:extLst>
              </a:tr>
              <a:tr h="370840">
                <a:tc>
                  <a:txBody>
                    <a:bodyPr/>
                    <a:lstStyle/>
                    <a:p>
                      <a:endParaRPr lang="en-US" sz="1050" dirty="0"/>
                    </a:p>
                  </a:txBody>
                  <a:tcPr/>
                </a:tc>
                <a:tc>
                  <a:txBody>
                    <a:bodyPr/>
                    <a:lstStyle/>
                    <a:p>
                      <a:r>
                        <a:rPr lang="en-US" sz="1050" dirty="0" smtClean="0"/>
                        <a:t>Network</a:t>
                      </a:r>
                      <a:endParaRPr lang="en-US" sz="1050" dirty="0"/>
                    </a:p>
                  </a:txBody>
                  <a:tcPr/>
                </a:tc>
                <a:tc>
                  <a:txBody>
                    <a:bodyPr/>
                    <a:lstStyle/>
                    <a:p>
                      <a:r>
                        <a:rPr lang="en-US" sz="1050" dirty="0" smtClean="0"/>
                        <a:t>High-speed connection</a:t>
                      </a:r>
                      <a:endParaRPr lang="en-US" sz="1050" dirty="0"/>
                    </a:p>
                  </a:txBody>
                  <a:tcPr/>
                </a:tc>
                <a:tc>
                  <a:txBody>
                    <a:bodyPr/>
                    <a:lstStyle/>
                    <a:p>
                      <a:r>
                        <a:rPr lang="en-US" sz="1050" dirty="0" smtClean="0"/>
                        <a:t>High-speed connection</a:t>
                      </a:r>
                      <a:endParaRPr lang="en-US" sz="1050" dirty="0"/>
                    </a:p>
                  </a:txBody>
                  <a:tcPr/>
                </a:tc>
                <a:extLst>
                  <a:ext uri="{0D108BD9-81ED-4DB2-BD59-A6C34878D82A}">
                    <a16:rowId xmlns:a16="http://schemas.microsoft.com/office/drawing/2014/main" xmlns="" val="511485314"/>
                  </a:ext>
                </a:extLst>
              </a:tr>
              <a:tr h="370840">
                <a:tc>
                  <a:txBody>
                    <a:bodyPr/>
                    <a:lstStyle/>
                    <a:p>
                      <a:r>
                        <a:rPr lang="en-US" sz="1050" b="1" i="0" u="none" strike="noStrike" kern="1200" baseline="0" dirty="0" smtClean="0">
                          <a:solidFill>
                            <a:schemeClr val="dk1"/>
                          </a:solidFill>
                          <a:latin typeface="+mn-lt"/>
                          <a:ea typeface="+mn-ea"/>
                          <a:cs typeface="+mn-cs"/>
                        </a:rPr>
                        <a:t>Software</a:t>
                      </a:r>
                      <a:endParaRPr lang="en-US" sz="1050" dirty="0"/>
                    </a:p>
                  </a:txBody>
                  <a:tcPr/>
                </a:tc>
                <a:tc>
                  <a:txBody>
                    <a:bodyPr/>
                    <a:lstStyle/>
                    <a:p>
                      <a:r>
                        <a:rPr lang="en-US" sz="1050" b="0" i="0" u="none" strike="noStrike" kern="1200" baseline="0" dirty="0" smtClean="0">
                          <a:solidFill>
                            <a:schemeClr val="dk1"/>
                          </a:solidFill>
                          <a:latin typeface="+mn-lt"/>
                          <a:ea typeface="+mn-ea"/>
                          <a:cs typeface="+mn-cs"/>
                        </a:rPr>
                        <a:t>Operating system (OS)</a:t>
                      </a:r>
                      <a:endParaRPr lang="en-US" sz="1050" dirty="0"/>
                    </a:p>
                  </a:txBody>
                  <a:tcPr/>
                </a:tc>
                <a:tc>
                  <a:txBody>
                    <a:bodyPr/>
                    <a:lstStyle/>
                    <a:p>
                      <a:r>
                        <a:rPr lang="en-US" sz="1050" dirty="0" smtClean="0"/>
                        <a:t>64-bit OS for larger address spaces</a:t>
                      </a:r>
                    </a:p>
                    <a:p>
                      <a:r>
                        <a:rPr lang="en-US" sz="1050" dirty="0" smtClean="0"/>
                        <a:t>Fine-tuned for best client</a:t>
                      </a:r>
                      <a:r>
                        <a:rPr lang="en-US" sz="1050" baseline="0" dirty="0" smtClean="0"/>
                        <a:t> </a:t>
                      </a:r>
                      <a:r>
                        <a:rPr lang="en-US" sz="1050" dirty="0" smtClean="0"/>
                        <a:t>application performance</a:t>
                      </a:r>
                      <a:endParaRPr lang="en-US" sz="1050" dirty="0"/>
                    </a:p>
                  </a:txBody>
                  <a:tcPr/>
                </a:tc>
                <a:tc>
                  <a:txBody>
                    <a:bodyPr/>
                    <a:lstStyle/>
                    <a:p>
                      <a:r>
                        <a:rPr lang="en-US" sz="1050" dirty="0" smtClean="0"/>
                        <a:t>64-bit OS for larger address spaces</a:t>
                      </a:r>
                    </a:p>
                    <a:p>
                      <a:r>
                        <a:rPr lang="en-US" sz="1050" dirty="0" smtClean="0"/>
                        <a:t>Fine-tuned for best server application</a:t>
                      </a:r>
                      <a:r>
                        <a:rPr lang="en-US" sz="1050" baseline="0" dirty="0" smtClean="0"/>
                        <a:t> </a:t>
                      </a:r>
                      <a:r>
                        <a:rPr lang="en-US" sz="1050" dirty="0" smtClean="0"/>
                        <a:t>performance</a:t>
                      </a:r>
                      <a:endParaRPr lang="en-US" sz="1050" dirty="0"/>
                    </a:p>
                  </a:txBody>
                  <a:tcPr/>
                </a:tc>
                <a:extLst>
                  <a:ext uri="{0D108BD9-81ED-4DB2-BD59-A6C34878D82A}">
                    <a16:rowId xmlns:a16="http://schemas.microsoft.com/office/drawing/2014/main" xmlns="" val="2929389620"/>
                  </a:ext>
                </a:extLst>
              </a:tr>
              <a:tr h="370840">
                <a:tc>
                  <a:txBody>
                    <a:bodyPr/>
                    <a:lstStyle/>
                    <a:p>
                      <a:endParaRPr lang="en-US" sz="1050" dirty="0"/>
                    </a:p>
                  </a:txBody>
                  <a:tcPr/>
                </a:tc>
                <a:tc>
                  <a:txBody>
                    <a:bodyPr/>
                    <a:lstStyle/>
                    <a:p>
                      <a:r>
                        <a:rPr lang="en-US" sz="1050" b="0" i="0" u="none" strike="noStrike" kern="1200" baseline="0" dirty="0" smtClean="0">
                          <a:solidFill>
                            <a:schemeClr val="dk1"/>
                          </a:solidFill>
                          <a:latin typeface="+mn-lt"/>
                          <a:ea typeface="+mn-ea"/>
                          <a:cs typeface="+mn-cs"/>
                        </a:rPr>
                        <a:t>Network</a:t>
                      </a:r>
                      <a:endParaRPr lang="en-US" sz="1050" dirty="0"/>
                    </a:p>
                  </a:txBody>
                  <a:tcPr/>
                </a:tc>
                <a:tc>
                  <a:txBody>
                    <a:bodyPr/>
                    <a:lstStyle/>
                    <a:p>
                      <a:r>
                        <a:rPr lang="en-US" sz="1050" dirty="0" smtClean="0"/>
                        <a:t>Fine-tuned for best throughput</a:t>
                      </a:r>
                      <a:endParaRPr lang="en-US" sz="1050" dirty="0"/>
                    </a:p>
                  </a:txBody>
                  <a:tcPr/>
                </a:tc>
                <a:tc>
                  <a:txBody>
                    <a:bodyPr/>
                    <a:lstStyle/>
                    <a:p>
                      <a:r>
                        <a:rPr lang="en-US" sz="1050" dirty="0" smtClean="0"/>
                        <a:t>Fine-tuned for best throughput</a:t>
                      </a:r>
                      <a:endParaRPr lang="en-US" sz="1050" dirty="0"/>
                    </a:p>
                  </a:txBody>
                  <a:tcPr/>
                </a:tc>
                <a:extLst>
                  <a:ext uri="{0D108BD9-81ED-4DB2-BD59-A6C34878D82A}">
                    <a16:rowId xmlns:a16="http://schemas.microsoft.com/office/drawing/2014/main" xmlns="" val="3460463562"/>
                  </a:ext>
                </a:extLst>
              </a:tr>
              <a:tr h="370840">
                <a:tc>
                  <a:txBody>
                    <a:bodyPr/>
                    <a:lstStyle/>
                    <a:p>
                      <a:endParaRPr lang="en-US" sz="1050" dirty="0"/>
                    </a:p>
                  </a:txBody>
                  <a:tcPr/>
                </a:tc>
                <a:tc>
                  <a:txBody>
                    <a:bodyPr/>
                    <a:lstStyle/>
                    <a:p>
                      <a:r>
                        <a:rPr lang="en-US" sz="1050" b="0" i="0" u="none" strike="noStrike" kern="1200" baseline="0" dirty="0" smtClean="0">
                          <a:solidFill>
                            <a:schemeClr val="dk1"/>
                          </a:solidFill>
                          <a:latin typeface="+mn-lt"/>
                          <a:ea typeface="+mn-ea"/>
                          <a:cs typeface="+mn-cs"/>
                        </a:rPr>
                        <a:t>Application</a:t>
                      </a:r>
                      <a:endParaRPr lang="en-US" sz="1050" dirty="0"/>
                    </a:p>
                  </a:txBody>
                  <a:tcPr/>
                </a:tc>
                <a:tc>
                  <a:txBody>
                    <a:bodyPr/>
                    <a:lstStyle/>
                    <a:p>
                      <a:r>
                        <a:rPr lang="en-US" sz="1050" dirty="0" smtClean="0"/>
                        <a:t>Optimize SQL in client</a:t>
                      </a:r>
                      <a:r>
                        <a:rPr lang="en-US" sz="1050" baseline="0" dirty="0" smtClean="0"/>
                        <a:t> </a:t>
                      </a:r>
                      <a:r>
                        <a:rPr lang="en-US" sz="1050" dirty="0" smtClean="0"/>
                        <a:t>application</a:t>
                      </a:r>
                      <a:endParaRPr lang="en-US" sz="1050" dirty="0"/>
                    </a:p>
                  </a:txBody>
                  <a:tcPr/>
                </a:tc>
                <a:tc>
                  <a:txBody>
                    <a:bodyPr/>
                    <a:lstStyle/>
                    <a:p>
                      <a:r>
                        <a:rPr lang="en-US" sz="1050" dirty="0" smtClean="0"/>
                        <a:t>Optimize DBMS server for best</a:t>
                      </a:r>
                      <a:r>
                        <a:rPr lang="en-US" sz="1050" baseline="0" dirty="0" smtClean="0"/>
                        <a:t> </a:t>
                      </a:r>
                      <a:r>
                        <a:rPr lang="en-US" sz="1050" dirty="0" smtClean="0"/>
                        <a:t>performance</a:t>
                      </a:r>
                      <a:endParaRPr lang="en-US" sz="1050" dirty="0"/>
                    </a:p>
                  </a:txBody>
                  <a:tcPr/>
                </a:tc>
                <a:extLst>
                  <a:ext uri="{0D108BD9-81ED-4DB2-BD59-A6C34878D82A}">
                    <a16:rowId xmlns:a16="http://schemas.microsoft.com/office/drawing/2014/main" xmlns="" val="3087761679"/>
                  </a:ext>
                </a:extLst>
              </a:tr>
            </a:tbl>
          </a:graphicData>
        </a:graphic>
      </p:graphicFrame>
      <p:sp>
        <p:nvSpPr>
          <p:cNvPr id="5" name="Footer Placeholder 4"/>
          <p:cNvSpPr>
            <a:spLocks noGrp="1"/>
          </p:cNvSpPr>
          <p:nvPr>
            <p:ph type="ftr" sz="quarter" idx="10"/>
          </p:nvPr>
        </p:nvSpPr>
        <p:spPr/>
        <p:txBody>
          <a:bodyPr/>
          <a:lstStyle/>
          <a:p>
            <a:r>
              <a:rPr lang="en-US" dirty="0" smtClean="0"/>
              <a:t>©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en-US" dirty="0" smtClean="0"/>
              <a:t>Performance Tuning: Client and Server</a:t>
            </a:r>
          </a:p>
        </p:txBody>
      </p:sp>
      <p:sp>
        <p:nvSpPr>
          <p:cNvPr id="17411" name="Content Placeholder 2"/>
          <p:cNvSpPr>
            <a:spLocks noGrp="1"/>
          </p:cNvSpPr>
          <p:nvPr>
            <p:ph idx="1"/>
          </p:nvPr>
        </p:nvSpPr>
        <p:spPr>
          <a:xfrm>
            <a:off x="365125" y="1538819"/>
            <a:ext cx="8415338" cy="1985159"/>
          </a:xfrm>
        </p:spPr>
        <p:txBody>
          <a:bodyPr/>
          <a:lstStyle/>
          <a:p>
            <a:r>
              <a:rPr lang="en-US" altLang="en-US" dirty="0" smtClean="0"/>
              <a:t>Client side: SQL performance tuning</a:t>
            </a:r>
          </a:p>
          <a:p>
            <a:pPr lvl="1"/>
            <a:r>
              <a:rPr lang="en-US" altLang="en-US" dirty="0" smtClean="0"/>
              <a:t>Generate SQL query that returns correct answer in least amount of time</a:t>
            </a:r>
          </a:p>
          <a:p>
            <a:pPr lvl="2"/>
            <a:r>
              <a:rPr lang="en-US" altLang="en-US" dirty="0" smtClean="0"/>
              <a:t>Using minimum amount of resources at server</a:t>
            </a:r>
          </a:p>
          <a:p>
            <a:r>
              <a:rPr lang="en-US" altLang="en-US" dirty="0" smtClean="0"/>
              <a:t>Server side: DBMS performance tuning</a:t>
            </a:r>
          </a:p>
          <a:p>
            <a:pPr lvl="1"/>
            <a:r>
              <a:rPr lang="en-US" altLang="en-US" dirty="0" smtClean="0"/>
              <a:t>DBMS environment is configured to respond to clients’ requests as fast as possible</a:t>
            </a:r>
          </a:p>
          <a:p>
            <a:pPr lvl="2"/>
            <a:r>
              <a:rPr lang="en-US" altLang="en-US" dirty="0" smtClean="0"/>
              <a:t>While making optimum use of existing resources</a:t>
            </a:r>
          </a:p>
        </p:txBody>
      </p:sp>
      <p:sp>
        <p:nvSpPr>
          <p:cNvPr id="4" name="Footer Placeholder 3"/>
          <p:cNvSpPr>
            <a:spLocks noGrp="1"/>
          </p:cNvSpPr>
          <p:nvPr>
            <p:ph type="ftr" sz="quarter" idx="10"/>
          </p:nvPr>
        </p:nvSpPr>
        <p:spPr/>
        <p:txBody>
          <a:bodyPr/>
          <a:lstStyle/>
          <a:p>
            <a:r>
              <a:rPr lang="en-US" dirty="0" smtClean="0"/>
              <a:t>©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tLang="en-US" dirty="0" smtClean="0"/>
              <a:t>DBMS </a:t>
            </a:r>
            <a:r>
              <a:rPr lang="en-US" altLang="en-US" dirty="0"/>
              <a:t>Architecture (1 of </a:t>
            </a:r>
            <a:r>
              <a:rPr lang="en-US" altLang="en-US" dirty="0" smtClean="0"/>
              <a:t>3)</a:t>
            </a:r>
          </a:p>
        </p:txBody>
      </p:sp>
      <p:sp>
        <p:nvSpPr>
          <p:cNvPr id="18435" name="Content Placeholder 2"/>
          <p:cNvSpPr>
            <a:spLocks noGrp="1"/>
          </p:cNvSpPr>
          <p:nvPr>
            <p:ph idx="1"/>
          </p:nvPr>
        </p:nvSpPr>
        <p:spPr>
          <a:xfrm>
            <a:off x="365125" y="1538819"/>
            <a:ext cx="8415338" cy="2205219"/>
          </a:xfrm>
        </p:spPr>
        <p:txBody>
          <a:bodyPr/>
          <a:lstStyle/>
          <a:p>
            <a:r>
              <a:rPr lang="en-US" altLang="en-US" dirty="0" smtClean="0"/>
              <a:t>All data in a database are stored in data files</a:t>
            </a:r>
          </a:p>
          <a:p>
            <a:pPr lvl="1"/>
            <a:r>
              <a:rPr lang="en-US" altLang="en-US" dirty="0" smtClean="0"/>
              <a:t>Data files automatically expand in predefined increments known as extends</a:t>
            </a:r>
          </a:p>
          <a:p>
            <a:r>
              <a:rPr lang="en-US" altLang="en-US" dirty="0" smtClean="0"/>
              <a:t>Data files are grouped in file groups or table spaces</a:t>
            </a:r>
          </a:p>
          <a:p>
            <a:pPr lvl="1"/>
            <a:r>
              <a:rPr lang="en-US" altLang="en-US" dirty="0" smtClean="0"/>
              <a:t>Logical grouping of several data files that store data with similar characteristics</a:t>
            </a:r>
          </a:p>
          <a:p>
            <a:r>
              <a:rPr lang="en-US" altLang="en-US" dirty="0" smtClean="0"/>
              <a:t>Data cache or buffer cache: shared, reserved memory area</a:t>
            </a:r>
          </a:p>
          <a:p>
            <a:pPr lvl="1"/>
            <a:r>
              <a:rPr lang="en-US" altLang="en-US" dirty="0" smtClean="0"/>
              <a:t>Stores most </a:t>
            </a:r>
            <a:r>
              <a:rPr lang="en-US" dirty="0"/>
              <a:t>recently executed SQL statements or PL/SQL </a:t>
            </a:r>
            <a:r>
              <a:rPr lang="en-US" dirty="0" smtClean="0"/>
              <a:t>procedures</a:t>
            </a:r>
            <a:endParaRPr lang="en-US" altLang="en-US" dirty="0" smtClean="0"/>
          </a:p>
        </p:txBody>
      </p:sp>
      <p:sp>
        <p:nvSpPr>
          <p:cNvPr id="4" name="Footer Placeholder 3"/>
          <p:cNvSpPr>
            <a:spLocks noGrp="1"/>
          </p:cNvSpPr>
          <p:nvPr>
            <p:ph type="ftr" sz="quarter" idx="10"/>
          </p:nvPr>
        </p:nvSpPr>
        <p:spPr/>
        <p:txBody>
          <a:bodyPr/>
          <a:lstStyle/>
          <a:p>
            <a:r>
              <a:rPr lang="en-US" dirty="0" smtClean="0"/>
              <a:t>©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en-US" dirty="0" smtClean="0"/>
              <a:t>DBMS </a:t>
            </a:r>
            <a:r>
              <a:rPr lang="en-US" altLang="en-US" dirty="0"/>
              <a:t>Architecture </a:t>
            </a:r>
            <a:r>
              <a:rPr lang="en-US" altLang="en-US" dirty="0" smtClean="0"/>
              <a:t>(2 </a:t>
            </a:r>
            <a:r>
              <a:rPr lang="en-US" altLang="en-US" dirty="0"/>
              <a:t>of </a:t>
            </a:r>
            <a:r>
              <a:rPr lang="en-US" altLang="en-US" dirty="0" smtClean="0"/>
              <a:t>3)</a:t>
            </a:r>
          </a:p>
        </p:txBody>
      </p:sp>
      <p:sp>
        <p:nvSpPr>
          <p:cNvPr id="19459" name="Content Placeholder 2"/>
          <p:cNvSpPr>
            <a:spLocks noGrp="1"/>
          </p:cNvSpPr>
          <p:nvPr>
            <p:ph idx="1"/>
          </p:nvPr>
        </p:nvSpPr>
        <p:spPr>
          <a:xfrm>
            <a:off x="365125" y="1538819"/>
            <a:ext cx="8415338" cy="3148554"/>
          </a:xfrm>
        </p:spPr>
        <p:txBody>
          <a:bodyPr/>
          <a:lstStyle/>
          <a:p>
            <a:r>
              <a:rPr lang="en-US" altLang="en-US" dirty="0" smtClean="0"/>
              <a:t>SQL cache or procedure cache: </a:t>
            </a:r>
            <a:r>
              <a:rPr lang="en-US" dirty="0"/>
              <a:t>shared, reserved memory</a:t>
            </a:r>
            <a:endParaRPr lang="en-US" altLang="en-US" dirty="0" smtClean="0"/>
          </a:p>
          <a:p>
            <a:pPr lvl="1"/>
            <a:r>
              <a:rPr lang="en-US" altLang="en-US" dirty="0"/>
              <a:t>S</a:t>
            </a:r>
            <a:r>
              <a:rPr lang="en-US" altLang="en-US" dirty="0" smtClean="0"/>
              <a:t>tores most recently executed SQL statements or PL/SQL procedures</a:t>
            </a:r>
          </a:p>
          <a:p>
            <a:r>
              <a:rPr lang="en-US" altLang="en-US" dirty="0" smtClean="0"/>
              <a:t>DBMS retrieves data from permanent storage and places them in RAM</a:t>
            </a:r>
          </a:p>
          <a:p>
            <a:pPr lvl="1"/>
            <a:r>
              <a:rPr lang="en-US" dirty="0"/>
              <a:t>D</a:t>
            </a:r>
            <a:r>
              <a:rPr lang="en-US" dirty="0" smtClean="0"/>
              <a:t>ata </a:t>
            </a:r>
            <a:r>
              <a:rPr lang="en-US" dirty="0"/>
              <a:t>is retrieved from the data files and </a:t>
            </a:r>
            <a:r>
              <a:rPr lang="en-US" dirty="0" smtClean="0"/>
              <a:t>placed in </a:t>
            </a:r>
            <a:r>
              <a:rPr lang="en-US" dirty="0"/>
              <a:t>the data </a:t>
            </a:r>
            <a:r>
              <a:rPr lang="en-US" dirty="0" smtClean="0"/>
              <a:t>cache</a:t>
            </a:r>
            <a:endParaRPr lang="en-US" altLang="en-US" dirty="0" smtClean="0"/>
          </a:p>
          <a:p>
            <a:pPr lvl="1"/>
            <a:r>
              <a:rPr lang="en-US" altLang="en-US" dirty="0" smtClean="0"/>
              <a:t>Input/output request: low-level data access operation that reads or writes data to and from computer devices</a:t>
            </a:r>
          </a:p>
          <a:p>
            <a:pPr lvl="1"/>
            <a:r>
              <a:rPr lang="en-US" altLang="en-US" dirty="0" smtClean="0"/>
              <a:t>Data cache is faster than working with data files</a:t>
            </a:r>
          </a:p>
          <a:p>
            <a:pPr lvl="1"/>
            <a:r>
              <a:rPr lang="en-US" altLang="en-US" dirty="0" smtClean="0"/>
              <a:t>Majority of performance-tuning activities focus on minimizing I/O operations</a:t>
            </a:r>
          </a:p>
          <a:p>
            <a:endParaRPr lang="en-US" altLang="en-US" dirty="0" smtClean="0"/>
          </a:p>
        </p:txBody>
      </p:sp>
      <p:sp>
        <p:nvSpPr>
          <p:cNvPr id="4" name="Footer Placeholder 3"/>
          <p:cNvSpPr>
            <a:spLocks noGrp="1"/>
          </p:cNvSpPr>
          <p:nvPr>
            <p:ph type="ftr" sz="quarter" idx="10"/>
          </p:nvPr>
        </p:nvSpPr>
        <p:spPr/>
        <p:txBody>
          <a:bodyPr/>
          <a:lstStyle/>
          <a:p>
            <a:r>
              <a:rPr lang="en-US" dirty="0" smtClean="0"/>
              <a:t>©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en-US" dirty="0" smtClean="0"/>
              <a:t>DBMS Architecture (3 of 3)</a:t>
            </a:r>
          </a:p>
        </p:txBody>
      </p:sp>
      <p:pic>
        <p:nvPicPr>
          <p:cNvPr id="3" name="Picture 2" descr="Figure 11.1 illustrates basic DBMS architecture using a query sent from a client computer to a DBMS server computer." title="Figure 1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7084" y="1447800"/>
            <a:ext cx="7389255" cy="4285767"/>
          </a:xfrm>
          <a:prstGeom prst="rect">
            <a:avLst/>
          </a:prstGeom>
        </p:spPr>
      </p:pic>
      <p:sp>
        <p:nvSpPr>
          <p:cNvPr id="5" name="Footer Placeholder 4"/>
          <p:cNvSpPr>
            <a:spLocks noGrp="1"/>
          </p:cNvSpPr>
          <p:nvPr>
            <p:ph type="ftr" sz="quarter" idx="10"/>
          </p:nvPr>
        </p:nvSpPr>
        <p:spPr/>
        <p:txBody>
          <a:bodyPr/>
          <a:lstStyle/>
          <a:p>
            <a:r>
              <a:rPr lang="en-US" dirty="0" smtClean="0"/>
              <a:t>©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dirty="0" smtClean="0"/>
              <a:t>Database Query Optimization Modes (1 </a:t>
            </a:r>
            <a:r>
              <a:rPr lang="en-US" altLang="en-US" dirty="0"/>
              <a:t>of </a:t>
            </a:r>
            <a:r>
              <a:rPr lang="en-US" altLang="en-US" dirty="0" smtClean="0"/>
              <a:t>4)</a:t>
            </a:r>
          </a:p>
        </p:txBody>
      </p:sp>
      <p:sp>
        <p:nvSpPr>
          <p:cNvPr id="21507" name="Content Placeholder 2"/>
          <p:cNvSpPr>
            <a:spLocks noGrp="1"/>
          </p:cNvSpPr>
          <p:nvPr>
            <p:ph idx="1"/>
          </p:nvPr>
        </p:nvSpPr>
        <p:spPr>
          <a:xfrm>
            <a:off x="365125" y="1538819"/>
            <a:ext cx="8415338" cy="2099036"/>
          </a:xfrm>
        </p:spPr>
        <p:txBody>
          <a:bodyPr/>
          <a:lstStyle/>
          <a:p>
            <a:r>
              <a:rPr lang="en-US" altLang="en-US" dirty="0" smtClean="0"/>
              <a:t>Algorithms proposed for query optimization are based on selection of:</a:t>
            </a:r>
          </a:p>
          <a:p>
            <a:pPr lvl="1"/>
            <a:r>
              <a:rPr lang="en-US" altLang="en-US" dirty="0" smtClean="0"/>
              <a:t>Optimum order to achieve the fastest execution time</a:t>
            </a:r>
          </a:p>
          <a:p>
            <a:pPr lvl="1"/>
            <a:r>
              <a:rPr lang="en-US" altLang="en-US" dirty="0" smtClean="0"/>
              <a:t>Sites to be accessed to minimize communication costs</a:t>
            </a:r>
          </a:p>
          <a:p>
            <a:r>
              <a:rPr lang="en-US" altLang="en-US" dirty="0" smtClean="0"/>
              <a:t>Evaluated based on:</a:t>
            </a:r>
          </a:p>
          <a:p>
            <a:pPr lvl="1"/>
            <a:r>
              <a:rPr lang="en-US" altLang="en-US" dirty="0" smtClean="0"/>
              <a:t>Operation mode</a:t>
            </a:r>
          </a:p>
          <a:p>
            <a:pPr lvl="1"/>
            <a:r>
              <a:rPr lang="en-US" altLang="en-US" dirty="0" smtClean="0"/>
              <a:t>Timing of its optimization</a:t>
            </a:r>
          </a:p>
        </p:txBody>
      </p:sp>
      <p:sp>
        <p:nvSpPr>
          <p:cNvPr id="4" name="Footer Placeholder 3"/>
          <p:cNvSpPr>
            <a:spLocks noGrp="1"/>
          </p:cNvSpPr>
          <p:nvPr>
            <p:ph type="ftr" sz="quarter" idx="10"/>
          </p:nvPr>
        </p:nvSpPr>
        <p:spPr/>
        <p:txBody>
          <a:bodyPr/>
          <a:lstStyle/>
          <a:p>
            <a:r>
              <a:rPr lang="en-US" dirty="0" smtClean="0"/>
              <a:t>©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Word 2016 Med Module  1_PPT_2019">
  <a:themeElements>
    <a:clrScheme name="Cengage">
      <a:dk1>
        <a:srgbClr val="000000"/>
      </a:dk1>
      <a:lt1>
        <a:srgbClr val="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4062</Words>
  <Application>Microsoft Office PowerPoint</Application>
  <PresentationFormat>On-screen Show (4:3)</PresentationFormat>
  <Paragraphs>348</Paragraphs>
  <Slides>36</Slides>
  <Notes>1</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Word 2016 Med Module  1_PPT_2019</vt:lpstr>
      <vt:lpstr>PowerPoint Presentation</vt:lpstr>
      <vt:lpstr>Learning Objectives</vt:lpstr>
      <vt:lpstr>Database Performance-Tuning Concepts (1 of 2)</vt:lpstr>
      <vt:lpstr>Database Performance-Tuning Concepts (2 of 2)</vt:lpstr>
      <vt:lpstr>Performance Tuning: Client and Server</vt:lpstr>
      <vt:lpstr>DBMS Architecture (1 of 3)</vt:lpstr>
      <vt:lpstr>DBMS Architecture (2 of 3)</vt:lpstr>
      <vt:lpstr>DBMS Architecture (3 of 3)</vt:lpstr>
      <vt:lpstr>Database Query Optimization Modes (1 of 4)</vt:lpstr>
      <vt:lpstr>Database Query Optimization Modes (2 of 4)</vt:lpstr>
      <vt:lpstr>Database Query Optimization Modes (3 of 4)</vt:lpstr>
      <vt:lpstr>Database Query Optimization Modes (4 of 4)</vt:lpstr>
      <vt:lpstr>Database Statistics (1 of 2)</vt:lpstr>
      <vt:lpstr>Database Statistics (2 of 2)</vt:lpstr>
      <vt:lpstr>Query Processing (1 of 2)</vt:lpstr>
      <vt:lpstr>Query Processing (2 of 2)</vt:lpstr>
      <vt:lpstr>SQL Parsing Phase (1 of 2)</vt:lpstr>
      <vt:lpstr>SQL Parsing Phase (2 of 2)</vt:lpstr>
      <vt:lpstr>SQL Execution Phase</vt:lpstr>
      <vt:lpstr>SQL Fetching Phase</vt:lpstr>
      <vt:lpstr>Query Processing Bottlenecks</vt:lpstr>
      <vt:lpstr>Indexes and Query Optimization (1 of 3)</vt:lpstr>
      <vt:lpstr>Indexes and Query Optimization (2 of 3)</vt:lpstr>
      <vt:lpstr>Indexes and Query Optimization (3 of 3)</vt:lpstr>
      <vt:lpstr>Optimizer Choices</vt:lpstr>
      <vt:lpstr>Using Hints to Affect Optimizer Choices (1 of 2)</vt:lpstr>
      <vt:lpstr>Using Hints to Affect Optimizer Choices (2 of 2)</vt:lpstr>
      <vt:lpstr>SQL Performance Tuning</vt:lpstr>
      <vt:lpstr>Index Selectivity</vt:lpstr>
      <vt:lpstr>Conditional Expressions (1 of 2)</vt:lpstr>
      <vt:lpstr>Conditional Expressions (2 of 2)</vt:lpstr>
      <vt:lpstr>Query Formulation</vt:lpstr>
      <vt:lpstr>DBMS Performance Tuning (1 of 2)</vt:lpstr>
      <vt:lpstr>DBMS Performance Tuning (2 of 2)</vt:lpstr>
      <vt:lpstr>Summary (1 of 2)</vt:lpstr>
      <vt:lpstr>Summary (2 of 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2017-08-29T21:22:36Z</dcterms:created>
  <dcterms:modified xsi:type="dcterms:W3CDTF">2017-08-30T15:09:50Z</dcterms:modified>
</cp:coreProperties>
</file>