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4" r:id="rId5"/>
    <p:sldId id="307" r:id="rId6"/>
    <p:sldId id="308" r:id="rId7"/>
    <p:sldId id="259" r:id="rId8"/>
    <p:sldId id="261" r:id="rId9"/>
    <p:sldId id="311" r:id="rId10"/>
    <p:sldId id="310" r:id="rId11"/>
    <p:sldId id="262" r:id="rId12"/>
    <p:sldId id="325" r:id="rId13"/>
    <p:sldId id="313" r:id="rId14"/>
    <p:sldId id="263" r:id="rId15"/>
    <p:sldId id="265" r:id="rId16"/>
    <p:sldId id="266" r:id="rId17"/>
    <p:sldId id="315" r:id="rId18"/>
    <p:sldId id="333" r:id="rId19"/>
    <p:sldId id="316" r:id="rId20"/>
    <p:sldId id="320" r:id="rId21"/>
    <p:sldId id="326" r:id="rId22"/>
    <p:sldId id="267" r:id="rId23"/>
    <p:sldId id="327" r:id="rId24"/>
    <p:sldId id="328" r:id="rId25"/>
    <p:sldId id="330" r:id="rId26"/>
    <p:sldId id="329" r:id="rId27"/>
    <p:sldId id="331" r:id="rId28"/>
    <p:sldId id="332" r:id="rId29"/>
    <p:sldId id="323" r:id="rId30"/>
    <p:sldId id="32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8F"/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>
      <p:cViewPr>
        <p:scale>
          <a:sx n="80" d="100"/>
          <a:sy n="80" d="100"/>
        </p:scale>
        <p:origin x="-1090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61932-AC23-4FBC-9398-8B3FEF28D837}" type="datetimeFigureOut">
              <a:rPr lang="en-US" smtClean="0">
                <a:latin typeface="Calibri" panose="020F0502020204030204" pitchFamily="34" charset="0"/>
              </a:rPr>
              <a:pPr/>
              <a:t>9/30/2017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BF55B-CCA7-4069-98B6-9D217126DDB6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985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fld id="{37A165E8-C87C-47C6-A9EC-E139F9C7605B}" type="datetimeFigureOut">
              <a:rPr lang="en-US" smtClean="0"/>
              <a:pPr>
                <a:defRPr/>
              </a:pPr>
              <a:t>9/30/2017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AD7305D-0103-4CF6-A147-52BD96F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5492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5081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2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7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2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7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4152"/>
            <a:ext cx="8382000" cy="1069848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4495800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1828800"/>
            <a:ext cx="4041775" cy="4495800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7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13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39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Chapter 14</a:t>
            </a:r>
          </a:p>
          <a:p>
            <a:r>
              <a:rPr lang="en-US" altLang="en-US" dirty="0" smtClean="0"/>
              <a:t>Big Data and NoSQL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Hadoop (4 </a:t>
            </a:r>
            <a:r>
              <a:rPr lang="en-US" altLang="en-US" dirty="0"/>
              <a:t>of 8)</a:t>
            </a:r>
            <a:endParaRPr lang="en-US" altLang="en-US" dirty="0" smtClean="0"/>
          </a:p>
        </p:txBody>
      </p:sp>
      <p:pic>
        <p:nvPicPr>
          <p:cNvPr id="3" name="Picture 2" descr="In Figure 14.4, the interaction between three data nodes (client, name, and several data nodes) in a Hadoop distribution file system is shown. " title="Figure 14.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19200"/>
            <a:ext cx="6455166" cy="456260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Hadoop (5 </a:t>
            </a:r>
            <a:r>
              <a:rPr lang="en-US" altLang="en-US" dirty="0"/>
              <a:t>of 8)</a:t>
            </a:r>
            <a:endParaRPr lang="en-US" alt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684085"/>
          </a:xfrm>
        </p:spPr>
        <p:txBody>
          <a:bodyPr/>
          <a:lstStyle/>
          <a:p>
            <a:r>
              <a:rPr lang="en-US" altLang="en-US" dirty="0"/>
              <a:t>MapReduce</a:t>
            </a:r>
          </a:p>
          <a:p>
            <a:pPr lvl="1"/>
            <a:r>
              <a:rPr lang="en-US" altLang="en-US" dirty="0" smtClean="0"/>
              <a:t>Framework used to process large data sets across clusters</a:t>
            </a:r>
          </a:p>
          <a:p>
            <a:pPr lvl="2"/>
            <a:r>
              <a:rPr lang="en-US" altLang="en-US" dirty="0" smtClean="0"/>
              <a:t>Breaks down complex tasks into smaller subtasks, performing the subtasks, and producing a final result</a:t>
            </a:r>
          </a:p>
          <a:p>
            <a:pPr lvl="2"/>
            <a:r>
              <a:rPr lang="en-US" altLang="en-US" dirty="0" smtClean="0"/>
              <a:t>Map function takes a collection of data and sorts and filters it into a set of key-value pairs</a:t>
            </a:r>
          </a:p>
          <a:p>
            <a:pPr lvl="3"/>
            <a:r>
              <a:rPr lang="en-US" altLang="en-US" dirty="0" smtClean="0"/>
              <a:t>Mapper program performs the map function</a:t>
            </a:r>
          </a:p>
          <a:p>
            <a:pPr lvl="2"/>
            <a:r>
              <a:rPr lang="en-US" altLang="en-US" dirty="0" smtClean="0"/>
              <a:t>Reduce summaries results of map function produce a single result</a:t>
            </a:r>
          </a:p>
          <a:p>
            <a:pPr lvl="3"/>
            <a:r>
              <a:rPr lang="en-US" altLang="en-US" dirty="0" smtClean="0"/>
              <a:t>Reducer program performs the reduce function</a:t>
            </a:r>
          </a:p>
          <a:p>
            <a:pPr lvl="1"/>
            <a:r>
              <a:rPr lang="en-US" altLang="en-US" dirty="0"/>
              <a:t>Implementation complements HDFS structure</a:t>
            </a:r>
          </a:p>
          <a:p>
            <a:pPr lvl="2"/>
            <a:r>
              <a:rPr lang="en-US" altLang="en-US" dirty="0" smtClean="0"/>
              <a:t>Job tracker: central </a:t>
            </a:r>
            <a:r>
              <a:rPr lang="en-US" altLang="en-US" dirty="0"/>
              <a:t>control </a:t>
            </a:r>
            <a:r>
              <a:rPr lang="en-US" altLang="en-US" dirty="0" smtClean="0"/>
              <a:t>program</a:t>
            </a:r>
          </a:p>
          <a:p>
            <a:pPr lvl="2"/>
            <a:r>
              <a:rPr lang="en-US" altLang="en-US" dirty="0" smtClean="0"/>
              <a:t>Task tracker: reduces </a:t>
            </a:r>
            <a:r>
              <a:rPr lang="en-US" altLang="en-US" dirty="0"/>
              <a:t>tasks on a node</a:t>
            </a:r>
          </a:p>
          <a:p>
            <a:pPr lvl="2"/>
            <a:r>
              <a:rPr lang="en-US" altLang="en-US" dirty="0" smtClean="0"/>
              <a:t>Batch processing: runs </a:t>
            </a:r>
            <a:r>
              <a:rPr lang="en-US" altLang="en-US" dirty="0"/>
              <a:t>tasks from beginning to end with no user interaction</a:t>
            </a:r>
          </a:p>
          <a:p>
            <a:pPr lvl="2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 smtClean="0"/>
              <a:t>Hadoop (6 </a:t>
            </a:r>
            <a:r>
              <a:rPr lang="en-US" dirty="0"/>
              <a:t>of 8)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762021"/>
          </a:xfrm>
        </p:spPr>
        <p:txBody>
          <a:bodyPr/>
          <a:lstStyle/>
          <a:p>
            <a:r>
              <a:rPr lang="en-US" dirty="0" smtClean="0"/>
              <a:t>Hadoop ecosystem</a:t>
            </a:r>
          </a:p>
          <a:p>
            <a:pPr lvl="1"/>
            <a:r>
              <a:rPr lang="en-US" dirty="0"/>
              <a:t>Most </a:t>
            </a:r>
            <a:r>
              <a:rPr lang="en-US" dirty="0" smtClean="0"/>
              <a:t>organizations that </a:t>
            </a:r>
            <a:r>
              <a:rPr lang="en-US" dirty="0"/>
              <a:t>use Hadoop also use a set of other related products that interact and </a:t>
            </a:r>
            <a:r>
              <a:rPr lang="en-US" dirty="0" smtClean="0"/>
              <a:t>complement each </a:t>
            </a:r>
            <a:r>
              <a:rPr lang="en-US" dirty="0"/>
              <a:t>other to produce an entire ecosystem of applications and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Like </a:t>
            </a:r>
            <a:r>
              <a:rPr lang="en-US" dirty="0"/>
              <a:t>any </a:t>
            </a:r>
            <a:r>
              <a:rPr lang="en-US" dirty="0" smtClean="0"/>
              <a:t>ecosystem, the </a:t>
            </a:r>
            <a:r>
              <a:rPr lang="en-US" dirty="0"/>
              <a:t>interconnected pieces are constantly evolving and their relationships are </a:t>
            </a:r>
            <a:r>
              <a:rPr lang="en-US" dirty="0" smtClean="0"/>
              <a:t>changing, so </a:t>
            </a:r>
            <a:r>
              <a:rPr lang="en-US" dirty="0"/>
              <a:t>it is a rather fluid </a:t>
            </a:r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Hadoop (7 </a:t>
            </a:r>
            <a:r>
              <a:rPr lang="en-US" altLang="en-US" dirty="0"/>
              <a:t>of 8)</a:t>
            </a:r>
            <a:endParaRPr lang="en-US" altLang="en-US" dirty="0" smtClean="0"/>
          </a:p>
        </p:txBody>
      </p:sp>
      <p:pic>
        <p:nvPicPr>
          <p:cNvPr id="4" name="Picture 3" descr="A sample Hadoop ecosystem is illustrated in Figure 14.6. " title="Figure 14.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5" y="1600200"/>
            <a:ext cx="8632215" cy="371396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Hadoop (8 of 8)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618187"/>
          </a:xfrm>
        </p:spPr>
        <p:txBody>
          <a:bodyPr/>
          <a:lstStyle/>
          <a:p>
            <a:r>
              <a:rPr lang="en-US" altLang="en-US" dirty="0" smtClean="0"/>
              <a:t>Map reduce simplification applications</a:t>
            </a:r>
          </a:p>
          <a:p>
            <a:pPr lvl="1"/>
            <a:r>
              <a:rPr lang="en-US" altLang="en-US" dirty="0" smtClean="0"/>
              <a:t>Hive: data warehousing system that sites on top of HDFS and supports its own SQL-like language</a:t>
            </a:r>
          </a:p>
          <a:p>
            <a:pPr lvl="1"/>
            <a:r>
              <a:rPr lang="en-US" altLang="en-US" dirty="0" smtClean="0"/>
              <a:t>Pig: tool that compiles a high-level scripting language, named Pig Latin, into MapReduce jobs for executing in Hadoop</a:t>
            </a:r>
          </a:p>
          <a:p>
            <a:r>
              <a:rPr lang="en-US" altLang="en-US" dirty="0" smtClean="0"/>
              <a:t>Data ingestion applications</a:t>
            </a:r>
          </a:p>
          <a:p>
            <a:pPr lvl="1"/>
            <a:r>
              <a:rPr lang="en-US" altLang="en-US" dirty="0" smtClean="0"/>
              <a:t>Flume: component for ingesting data in Hadoop</a:t>
            </a:r>
          </a:p>
          <a:p>
            <a:pPr lvl="1"/>
            <a:r>
              <a:rPr lang="en-US" altLang="en-US" dirty="0" smtClean="0"/>
              <a:t>Sqoop: tool for converting data back and forth between a relational database and the HDFS</a:t>
            </a:r>
          </a:p>
          <a:p>
            <a:r>
              <a:rPr lang="en-US" altLang="en-US" dirty="0" smtClean="0"/>
              <a:t>Direct query applications</a:t>
            </a:r>
          </a:p>
          <a:p>
            <a:pPr lvl="1"/>
            <a:r>
              <a:rPr lang="en-US" altLang="en-US" dirty="0" err="1" smtClean="0"/>
              <a:t>Hbase</a:t>
            </a:r>
            <a:r>
              <a:rPr lang="en-US" altLang="en-US" dirty="0" smtClean="0"/>
              <a:t>: </a:t>
            </a:r>
            <a:r>
              <a:rPr lang="en-US" altLang="en-US" dirty="0"/>
              <a:t>column-oriented NoSQL database designed to sit on top of the HDFS that quickly processes sparse datasets</a:t>
            </a:r>
          </a:p>
          <a:p>
            <a:pPr lvl="1"/>
            <a:r>
              <a:rPr lang="en-US" altLang="en-US" dirty="0" smtClean="0"/>
              <a:t>Impala: </a:t>
            </a:r>
            <a:r>
              <a:rPr lang="en-US" altLang="en-US" dirty="0"/>
              <a:t>the first </a:t>
            </a:r>
            <a:r>
              <a:rPr lang="en-US" altLang="en-US" dirty="0" smtClean="0"/>
              <a:t>SQL on Hadoop </a:t>
            </a:r>
            <a:r>
              <a:rPr lang="en-US" altLang="en-US" dirty="0"/>
              <a:t>application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NoSQL (1 </a:t>
            </a:r>
            <a:r>
              <a:rPr lang="en-US" altLang="en-US" dirty="0"/>
              <a:t>of 7)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14863"/>
          </a:xfrm>
        </p:spPr>
        <p:txBody>
          <a:bodyPr/>
          <a:lstStyle/>
          <a:p>
            <a:r>
              <a:rPr lang="en-US" altLang="en-US" dirty="0" smtClean="0"/>
              <a:t>Nosql: non-relational database technologies developed to address Big Data challenges</a:t>
            </a:r>
          </a:p>
          <a:p>
            <a:pPr lvl="1"/>
            <a:r>
              <a:rPr lang="en-US" altLang="en-US" dirty="0" smtClean="0"/>
              <a:t>Name does </a:t>
            </a:r>
            <a:r>
              <a:rPr lang="en-US" altLang="en-US" dirty="0"/>
              <a:t>not describe what the NoSQL technologies are, </a:t>
            </a:r>
            <a:r>
              <a:rPr lang="en-US" altLang="en-US" dirty="0" smtClean="0"/>
              <a:t>but rather </a:t>
            </a:r>
            <a:r>
              <a:rPr lang="en-US" altLang="en-US" dirty="0"/>
              <a:t>what they are </a:t>
            </a:r>
            <a:r>
              <a:rPr lang="en-US" altLang="en-US" dirty="0" smtClean="0"/>
              <a:t>not (poor job of that as well)</a:t>
            </a:r>
          </a:p>
          <a:p>
            <a:r>
              <a:rPr lang="en-US" altLang="en-US" dirty="0" smtClean="0"/>
              <a:t>Key-value (KV) </a:t>
            </a:r>
            <a:r>
              <a:rPr lang="en-US" altLang="en-US" dirty="0"/>
              <a:t>databases: conceptually the simplest of the NoSQL data models</a:t>
            </a:r>
          </a:p>
          <a:p>
            <a:pPr lvl="1"/>
            <a:r>
              <a:rPr lang="en-US" altLang="en-US" dirty="0" smtClean="0"/>
              <a:t>Store data as a collection of key-value pairs organized as buckets which are the equivalent of tables</a:t>
            </a:r>
          </a:p>
          <a:p>
            <a:r>
              <a:rPr lang="en-US" altLang="en-US" dirty="0" smtClean="0"/>
              <a:t>Document databases: similar </a:t>
            </a:r>
            <a:r>
              <a:rPr lang="en-US" altLang="en-US" dirty="0"/>
              <a:t>to key-value </a:t>
            </a:r>
            <a:r>
              <a:rPr lang="en-US" altLang="en-US" dirty="0" smtClean="0"/>
              <a:t>databases </a:t>
            </a:r>
            <a:r>
              <a:rPr lang="en-US" altLang="en-US" dirty="0"/>
              <a:t>and </a:t>
            </a:r>
            <a:r>
              <a:rPr lang="en-US" altLang="en-US" dirty="0" smtClean="0"/>
              <a:t>can almost </a:t>
            </a:r>
            <a:r>
              <a:rPr lang="en-US" altLang="en-US" dirty="0"/>
              <a:t>be considered a subtype of KV </a:t>
            </a:r>
            <a:r>
              <a:rPr lang="en-US" altLang="en-US" dirty="0" smtClean="0"/>
              <a:t>databases</a:t>
            </a:r>
          </a:p>
          <a:p>
            <a:pPr lvl="1"/>
            <a:r>
              <a:rPr lang="en-US" altLang="en-US" dirty="0"/>
              <a:t>S</a:t>
            </a:r>
            <a:r>
              <a:rPr lang="en-US" altLang="en-US" dirty="0" smtClean="0"/>
              <a:t>tore data in key-value pairs in which the value components are encoded documents grouped into large groups called collections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NoSQL (2 </a:t>
            </a:r>
            <a:r>
              <a:rPr lang="en-US" altLang="en-US" dirty="0"/>
              <a:t>of 7)</a:t>
            </a:r>
            <a:endParaRPr lang="en-US" altLang="en-US" dirty="0" smtClean="0"/>
          </a:p>
        </p:txBody>
      </p:sp>
      <p:pic>
        <p:nvPicPr>
          <p:cNvPr id="8" name="Picture 7" descr="Figure 14.7 shows key-value database storage in a customer bucket with three key-value pairs.&#10;" title="Figure 14.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8881"/>
            <a:ext cx="8132131" cy="3886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NoSQL (3 </a:t>
            </a:r>
            <a:r>
              <a:rPr lang="en-US" altLang="en-US" dirty="0"/>
              <a:t>of 7)</a:t>
            </a:r>
            <a:endParaRPr lang="en-US" altLang="en-US" dirty="0" smtClean="0"/>
          </a:p>
        </p:txBody>
      </p:sp>
      <p:pic>
        <p:nvPicPr>
          <p:cNvPr id="7" name="Picture 6" descr="Figure 14.8 represents the same data from Figure 14.7, key-value database storage in a customer bucket with three key-value pairs, in a tagged format for a document database.&#10;" title="Figure 14.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600200"/>
            <a:ext cx="7134499" cy="386665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NoSQL (</a:t>
            </a:r>
            <a:r>
              <a:rPr lang="en-US" altLang="en-US" dirty="0"/>
              <a:t>4 </a:t>
            </a:r>
            <a:r>
              <a:rPr lang="en-US" altLang="en-US" dirty="0" smtClean="0"/>
              <a:t>of 7</a:t>
            </a:r>
            <a:r>
              <a:rPr lang="en-US" altLang="en-US" dirty="0"/>
              <a:t>)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17722"/>
          </a:xfrm>
        </p:spPr>
        <p:txBody>
          <a:bodyPr/>
          <a:lstStyle/>
          <a:p>
            <a:r>
              <a:rPr lang="en-US" altLang="en-US" dirty="0" smtClean="0"/>
              <a:t>Column-oriented databases refers to two technologies</a:t>
            </a:r>
          </a:p>
          <a:p>
            <a:pPr lvl="1"/>
            <a:r>
              <a:rPr lang="en-US" altLang="en-US" dirty="0" smtClean="0"/>
              <a:t>Column-centric storage: data stored in blocks which hold data from a single column across many rows</a:t>
            </a:r>
          </a:p>
          <a:p>
            <a:pPr lvl="1"/>
            <a:r>
              <a:rPr lang="en-US" altLang="en-US" dirty="0" smtClean="0"/>
              <a:t>Row-centric storage: data stored in block which hold data from all columns of a given set of rows</a:t>
            </a:r>
          </a:p>
          <a:p>
            <a:r>
              <a:rPr lang="en-US" altLang="en-US" dirty="0" smtClean="0"/>
              <a:t>Graph databases store data on relationship-rich data as a collection of nodes and edges</a:t>
            </a:r>
          </a:p>
          <a:p>
            <a:pPr lvl="1"/>
            <a:r>
              <a:rPr lang="en-US" altLang="en-US" dirty="0" smtClean="0"/>
              <a:t>Properties: </a:t>
            </a:r>
            <a:r>
              <a:rPr lang="en-US" altLang="en-US" dirty="0"/>
              <a:t>like attributes; they </a:t>
            </a:r>
            <a:r>
              <a:rPr lang="en-US" altLang="en-US" dirty="0" smtClean="0"/>
              <a:t>are the </a:t>
            </a:r>
            <a:r>
              <a:rPr lang="en-US" altLang="en-US" dirty="0"/>
              <a:t>data that we need to store about the </a:t>
            </a:r>
            <a:r>
              <a:rPr lang="en-US" altLang="en-US" dirty="0" smtClean="0"/>
              <a:t>node</a:t>
            </a:r>
          </a:p>
          <a:p>
            <a:pPr lvl="1"/>
            <a:r>
              <a:rPr lang="en-US" altLang="en-US" dirty="0" smtClean="0"/>
              <a:t>Traversal: query in a graph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4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NoSQL (5 </a:t>
            </a:r>
            <a:r>
              <a:rPr lang="en-US" altLang="en-US" dirty="0"/>
              <a:t>of 7)</a:t>
            </a:r>
            <a:endParaRPr lang="en-US" altLang="en-US" dirty="0" smtClean="0"/>
          </a:p>
        </p:txBody>
      </p:sp>
      <p:pic>
        <p:nvPicPr>
          <p:cNvPr id="5" name="Picture 4" descr="Figure 14.9 illustrates a CUSTOMER relational table with ten rows of data that is physically stored across five data blocks; row-centric storage and column-centric storage is also highlighted. &#10;" title="Figure 14.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2796"/>
            <a:ext cx="7330440" cy="481932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539430"/>
          </a:xfrm>
        </p:spPr>
        <p:txBody>
          <a:bodyPr/>
          <a:lstStyle/>
          <a:p>
            <a:r>
              <a:rPr lang="en-US" altLang="en-US" dirty="0"/>
              <a:t>After completing this chapter, you will be able to:</a:t>
            </a:r>
          </a:p>
          <a:p>
            <a:pPr lvl="1"/>
            <a:r>
              <a:rPr lang="en-US" altLang="en-US" dirty="0" smtClean="0"/>
              <a:t>Explain </a:t>
            </a:r>
            <a:r>
              <a:rPr lang="en-US" altLang="en-US" dirty="0"/>
              <a:t>the role of Big Data in modern business</a:t>
            </a:r>
          </a:p>
          <a:p>
            <a:pPr lvl="1"/>
            <a:r>
              <a:rPr lang="en-US" altLang="en-US" dirty="0" smtClean="0"/>
              <a:t>Describe </a:t>
            </a:r>
            <a:r>
              <a:rPr lang="en-US" altLang="en-US" dirty="0"/>
              <a:t>the primary characteristics of Big Data and how these go beyond the traditional “3 Vs”</a:t>
            </a:r>
          </a:p>
          <a:p>
            <a:pPr lvl="1"/>
            <a:r>
              <a:rPr lang="en-US" altLang="en-US" dirty="0" smtClean="0"/>
              <a:t>Explain </a:t>
            </a:r>
            <a:r>
              <a:rPr lang="en-US" altLang="en-US" dirty="0"/>
              <a:t>how the core components of the Hadoop framework operate</a:t>
            </a:r>
          </a:p>
          <a:p>
            <a:pPr lvl="1"/>
            <a:r>
              <a:rPr lang="en-US" altLang="en-US" dirty="0" smtClean="0"/>
              <a:t>Identify </a:t>
            </a:r>
            <a:r>
              <a:rPr lang="en-US" altLang="en-US" dirty="0"/>
              <a:t>the major components of the Hadoop ecosystem</a:t>
            </a:r>
          </a:p>
          <a:p>
            <a:pPr lvl="1"/>
            <a:r>
              <a:rPr lang="en-US" altLang="en-US" dirty="0" smtClean="0"/>
              <a:t>Summarize </a:t>
            </a:r>
            <a:r>
              <a:rPr lang="en-US" altLang="en-US" dirty="0"/>
              <a:t>the four major approaches of the NoSQL data model and how they differ from </a:t>
            </a:r>
            <a:r>
              <a:rPr lang="en-US" altLang="en-US" dirty="0" smtClean="0"/>
              <a:t>the relational model</a:t>
            </a:r>
            <a:endParaRPr lang="en-US" altLang="en-US" dirty="0"/>
          </a:p>
          <a:p>
            <a:pPr lvl="1"/>
            <a:r>
              <a:rPr lang="en-US" altLang="en-US" dirty="0" smtClean="0"/>
              <a:t>Describe </a:t>
            </a:r>
            <a:r>
              <a:rPr lang="en-US" altLang="en-US" dirty="0"/>
              <a:t>the characteristics of NewSQL databases</a:t>
            </a:r>
          </a:p>
          <a:p>
            <a:pPr lvl="1"/>
            <a:r>
              <a:rPr lang="en-US" altLang="en-US" dirty="0" smtClean="0"/>
              <a:t>Understand </a:t>
            </a:r>
            <a:r>
              <a:rPr lang="en-US" altLang="en-US" dirty="0"/>
              <a:t>how to work with document databases using MongoDB</a:t>
            </a:r>
          </a:p>
          <a:p>
            <a:pPr lvl="1"/>
            <a:r>
              <a:rPr lang="en-US" altLang="en-US" dirty="0" smtClean="0"/>
              <a:t>Understand </a:t>
            </a:r>
            <a:r>
              <a:rPr lang="en-US" altLang="en-US" dirty="0"/>
              <a:t>how to work with graph databases using Neo4j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NoSQL (6 </a:t>
            </a:r>
            <a:r>
              <a:rPr lang="en-US" altLang="en-US" dirty="0"/>
              <a:t>of 7)</a:t>
            </a:r>
            <a:endParaRPr lang="en-US" altLang="en-US" dirty="0" smtClean="0"/>
          </a:p>
        </p:txBody>
      </p:sp>
      <p:pic>
        <p:nvPicPr>
          <p:cNvPr id="4" name="Picture 3" descr="The primary components (nodes, edges, and properties) and interactions in a graph database are illustrated in Figure 14.11." title="Figure 14.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295400"/>
            <a:ext cx="7318396" cy="447235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 smtClean="0"/>
              <a:t>NoSQL (7 of 7)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022092"/>
          </a:xfrm>
        </p:spPr>
        <p:txBody>
          <a:bodyPr/>
          <a:lstStyle/>
          <a:p>
            <a:r>
              <a:rPr lang="en-US" dirty="0" smtClean="0"/>
              <a:t>Aggregate awareness: data </a:t>
            </a:r>
            <a:r>
              <a:rPr lang="en-US" dirty="0"/>
              <a:t>is collected or aggregated around a central topic or </a:t>
            </a:r>
            <a:r>
              <a:rPr lang="en-US" dirty="0" smtClean="0"/>
              <a:t>entity</a:t>
            </a:r>
          </a:p>
          <a:p>
            <a:pPr lvl="1"/>
            <a:r>
              <a:rPr lang="en-US" dirty="0" smtClean="0"/>
              <a:t>Aggregate </a:t>
            </a:r>
            <a:r>
              <a:rPr lang="en-US" dirty="0"/>
              <a:t>aware database models achieve clustering efficiency by making </a:t>
            </a:r>
            <a:r>
              <a:rPr lang="en-US" dirty="0" smtClean="0"/>
              <a:t>each piece </a:t>
            </a:r>
            <a:r>
              <a:rPr lang="en-US" dirty="0"/>
              <a:t>of data relatively </a:t>
            </a:r>
            <a:r>
              <a:rPr lang="en-US" dirty="0" smtClean="0"/>
              <a:t>independent</a:t>
            </a:r>
          </a:p>
          <a:p>
            <a:r>
              <a:rPr lang="en-US" dirty="0"/>
              <a:t>Graph databases, like relational databases, are aggregate </a:t>
            </a:r>
            <a:r>
              <a:rPr lang="en-US" dirty="0" smtClean="0"/>
              <a:t>ignorant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organize the data into collections based on a central entity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NewSQL Databases (1 of 2)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Database model that attempts to provide ACID-compliant transactions across a highly distributed infrastructure</a:t>
            </a:r>
          </a:p>
          <a:p>
            <a:pPr lvl="1"/>
            <a:r>
              <a:rPr lang="en-US" altLang="en-US" dirty="0" smtClean="0"/>
              <a:t>Latest technologies to appear in the data management area to address Big Data problems</a:t>
            </a:r>
          </a:p>
          <a:p>
            <a:pPr lvl="1"/>
            <a:r>
              <a:rPr lang="en-US" altLang="en-US" dirty="0" smtClean="0"/>
              <a:t>No proven track record</a:t>
            </a:r>
          </a:p>
          <a:p>
            <a:pPr lvl="1"/>
            <a:r>
              <a:rPr lang="en-US" altLang="en-US" dirty="0" smtClean="0"/>
              <a:t>Have been adopted by relatively few organizations</a:t>
            </a:r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NewSQL Databases (2 of 2)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099036"/>
          </a:xfrm>
        </p:spPr>
        <p:txBody>
          <a:bodyPr/>
          <a:lstStyle/>
          <a:p>
            <a:r>
              <a:rPr lang="en-US" altLang="en-US" dirty="0"/>
              <a:t>NewSQL databases support:</a:t>
            </a:r>
          </a:p>
          <a:p>
            <a:pPr lvl="1"/>
            <a:r>
              <a:rPr lang="en-US" altLang="en-US" dirty="0" smtClean="0"/>
              <a:t>SQL </a:t>
            </a:r>
            <a:r>
              <a:rPr lang="en-US" altLang="en-US" dirty="0"/>
              <a:t>as the primary interface</a:t>
            </a:r>
          </a:p>
          <a:p>
            <a:pPr lvl="1"/>
            <a:r>
              <a:rPr lang="en-US" altLang="en-US" dirty="0" smtClean="0"/>
              <a:t>ACID-compliant </a:t>
            </a:r>
            <a:r>
              <a:rPr lang="en-US" altLang="en-US" dirty="0"/>
              <a:t>transactions</a:t>
            </a:r>
          </a:p>
          <a:p>
            <a:r>
              <a:rPr lang="en-US" altLang="en-US" dirty="0"/>
              <a:t>Similar to NoSQL, NewSQL databases also support:</a:t>
            </a:r>
          </a:p>
          <a:p>
            <a:pPr lvl="1"/>
            <a:r>
              <a:rPr lang="en-US" altLang="en-US" dirty="0" smtClean="0"/>
              <a:t>Highly distributed clusters</a:t>
            </a:r>
          </a:p>
          <a:p>
            <a:pPr lvl="1"/>
            <a:r>
              <a:rPr lang="en-US" altLang="en-US" dirty="0" smtClean="0"/>
              <a:t>Key-value or column-oriented data stores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/>
              <a:t>Working with Document </a:t>
            </a:r>
            <a:r>
              <a:rPr lang="en-US" dirty="0" smtClean="0"/>
              <a:t>Databases Using MongoDB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54573"/>
          </a:xfrm>
        </p:spPr>
        <p:txBody>
          <a:bodyPr/>
          <a:lstStyle/>
          <a:p>
            <a:r>
              <a:rPr lang="en-US" dirty="0" smtClean="0"/>
              <a:t>Popular </a:t>
            </a:r>
            <a:r>
              <a:rPr lang="en-US" dirty="0"/>
              <a:t>document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Among the NoSQL </a:t>
            </a:r>
            <a:r>
              <a:rPr lang="en-US" dirty="0"/>
              <a:t>databases currently available, MongoDB has been one of the most </a:t>
            </a:r>
            <a:r>
              <a:rPr lang="en-US" dirty="0" smtClean="0"/>
              <a:t>successful in </a:t>
            </a:r>
            <a:r>
              <a:rPr lang="en-US" dirty="0"/>
              <a:t>penetrating the database </a:t>
            </a:r>
            <a:r>
              <a:rPr lang="en-US" dirty="0" smtClean="0"/>
              <a:t>market</a:t>
            </a:r>
          </a:p>
          <a:p>
            <a:r>
              <a:rPr lang="en-US" dirty="0"/>
              <a:t>MongoDB, comes from the word humongous as its developers </a:t>
            </a:r>
            <a:r>
              <a:rPr lang="en-US" dirty="0" smtClean="0"/>
              <a:t>intended their </a:t>
            </a:r>
            <a:r>
              <a:rPr lang="en-US" dirty="0"/>
              <a:t>new product to support extremely large data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availability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scalability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/>
              <a:t>Working with Document </a:t>
            </a:r>
            <a:r>
              <a:rPr lang="en-US" dirty="0" smtClean="0"/>
              <a:t>Databases Using MongoDB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899255"/>
          </a:xfrm>
        </p:spPr>
        <p:txBody>
          <a:bodyPr/>
          <a:lstStyle/>
          <a:p>
            <a:r>
              <a:rPr lang="en-US" dirty="0"/>
              <a:t>Importing </a:t>
            </a:r>
            <a:r>
              <a:rPr lang="en-US" dirty="0" smtClean="0"/>
              <a:t>Documents </a:t>
            </a:r>
            <a:r>
              <a:rPr lang="en-US" dirty="0"/>
              <a:t>in </a:t>
            </a:r>
            <a:r>
              <a:rPr lang="en-US" dirty="0" smtClean="0"/>
              <a:t>MongoDB</a:t>
            </a:r>
          </a:p>
          <a:p>
            <a:pPr lvl="1"/>
            <a:r>
              <a:rPr lang="en-US" dirty="0" smtClean="0"/>
              <a:t>Refer to the text for an importation example and considerations </a:t>
            </a:r>
          </a:p>
          <a:p>
            <a:r>
              <a:rPr lang="en-US" dirty="0"/>
              <a:t>Example of a MongoDB Query Using find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Methods are programed </a:t>
            </a:r>
            <a:r>
              <a:rPr lang="en-US" dirty="0"/>
              <a:t>functions to manipulate </a:t>
            </a:r>
            <a:r>
              <a:rPr lang="en-US" dirty="0" smtClean="0"/>
              <a:t>objects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ind</a:t>
            </a:r>
            <a:r>
              <a:rPr lang="en-US" dirty="0"/>
              <a:t>() method </a:t>
            </a:r>
            <a:r>
              <a:rPr lang="en-US" dirty="0" smtClean="0"/>
              <a:t>retrieves objects </a:t>
            </a:r>
            <a:r>
              <a:rPr lang="en-US" dirty="0"/>
              <a:t>from a collection that match the restrictions </a:t>
            </a:r>
            <a:r>
              <a:rPr lang="en-US" dirty="0" smtClean="0"/>
              <a:t>provided</a:t>
            </a:r>
          </a:p>
          <a:p>
            <a:pPr lvl="2"/>
            <a:r>
              <a:rPr lang="en-US" dirty="0" smtClean="0"/>
              <a:t>Pretty</a:t>
            </a:r>
            <a:r>
              <a:rPr lang="en-US" dirty="0"/>
              <a:t>() method is </a:t>
            </a:r>
            <a:r>
              <a:rPr lang="en-US" dirty="0" smtClean="0"/>
              <a:t>used </a:t>
            </a:r>
            <a:r>
              <a:rPr lang="en-US" dirty="0"/>
              <a:t>to improve readability of the documents by placing </a:t>
            </a:r>
            <a:r>
              <a:rPr lang="en-US" dirty="0" smtClean="0"/>
              <a:t>key:value pairs </a:t>
            </a:r>
            <a:r>
              <a:rPr lang="en-US" dirty="0"/>
              <a:t>on separate </a:t>
            </a:r>
            <a:r>
              <a:rPr lang="en-US" dirty="0" smtClean="0"/>
              <a:t>lines</a:t>
            </a:r>
            <a:endParaRPr lang="en-US" dirty="0"/>
          </a:p>
          <a:p>
            <a:pPr lvl="1"/>
            <a:r>
              <a:rPr lang="en-US" dirty="0"/>
              <a:t>Refer to the text for a query example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/>
              <a:t>Working with Graph </a:t>
            </a:r>
            <a:r>
              <a:rPr lang="en-US" dirty="0" smtClean="0"/>
              <a:t>Databases Using Neo4j (1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921073"/>
          </a:xfrm>
        </p:spPr>
        <p:txBody>
          <a:bodyPr/>
          <a:lstStyle/>
          <a:p>
            <a:r>
              <a:rPr lang="en-US" dirty="0"/>
              <a:t>Even though Neo4j is not yet as widely adopted as MongoDB, it has been one of </a:t>
            </a:r>
            <a:r>
              <a:rPr lang="en-US" dirty="0" smtClean="0"/>
              <a:t>the fastest </a:t>
            </a:r>
            <a:r>
              <a:rPr lang="en-US" dirty="0"/>
              <a:t>growing NoSQL </a:t>
            </a:r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Graph </a:t>
            </a:r>
            <a:r>
              <a:rPr lang="en-US" dirty="0"/>
              <a:t>databases </a:t>
            </a:r>
            <a:r>
              <a:rPr lang="en-US" dirty="0" smtClean="0"/>
              <a:t>still work </a:t>
            </a:r>
            <a:r>
              <a:rPr lang="en-US" dirty="0"/>
              <a:t>with concepts similar to entities and </a:t>
            </a:r>
            <a:r>
              <a:rPr lang="en-US" dirty="0" smtClean="0"/>
              <a:t>relationships</a:t>
            </a:r>
          </a:p>
          <a:p>
            <a:pPr lvl="2"/>
            <a:r>
              <a:rPr lang="en-US" dirty="0" smtClean="0"/>
              <a:t>Focus </a:t>
            </a:r>
            <a:r>
              <a:rPr lang="en-US" dirty="0"/>
              <a:t>is on </a:t>
            </a:r>
            <a:r>
              <a:rPr lang="en-US" dirty="0" smtClean="0"/>
              <a:t>the relationships</a:t>
            </a:r>
          </a:p>
          <a:p>
            <a:pPr lvl="1"/>
            <a:r>
              <a:rPr lang="en-US" dirty="0"/>
              <a:t>Graph databases are used in environments with complex relationships among </a:t>
            </a:r>
            <a:r>
              <a:rPr lang="en-US" dirty="0" smtClean="0"/>
              <a:t>entities</a:t>
            </a:r>
            <a:endParaRPr lang="en-US" dirty="0"/>
          </a:p>
          <a:p>
            <a:pPr lvl="2"/>
            <a:r>
              <a:rPr lang="en-US" dirty="0" smtClean="0"/>
              <a:t>Heavily </a:t>
            </a:r>
            <a:r>
              <a:rPr lang="en-US" dirty="0"/>
              <a:t>reliant on interdependence among </a:t>
            </a:r>
            <a:r>
              <a:rPr lang="en-US" dirty="0" smtClean="0"/>
              <a:t>their data</a:t>
            </a:r>
          </a:p>
          <a:p>
            <a:pPr lvl="1"/>
            <a:r>
              <a:rPr lang="en-US" dirty="0"/>
              <a:t>Neo4j provides several interface </a:t>
            </a:r>
            <a:r>
              <a:rPr lang="en-US" dirty="0" smtClean="0"/>
              <a:t>options</a:t>
            </a:r>
          </a:p>
          <a:p>
            <a:pPr lvl="2"/>
            <a:r>
              <a:rPr lang="en-US" dirty="0" smtClean="0"/>
              <a:t>Designed </a:t>
            </a:r>
            <a:r>
              <a:rPr lang="en-US" dirty="0"/>
              <a:t>with Java </a:t>
            </a:r>
            <a:r>
              <a:rPr lang="en-US" dirty="0" smtClean="0"/>
              <a:t>programming in mind</a:t>
            </a:r>
          </a:p>
          <a:p>
            <a:r>
              <a:rPr lang="en-US" dirty="0"/>
              <a:t>Creating </a:t>
            </a:r>
            <a:r>
              <a:rPr lang="en-US" dirty="0" smtClean="0"/>
              <a:t>nodes </a:t>
            </a:r>
            <a:r>
              <a:rPr lang="en-US" dirty="0"/>
              <a:t>in </a:t>
            </a:r>
            <a:r>
              <a:rPr lang="en-US" dirty="0" smtClean="0"/>
              <a:t>Neo4j</a:t>
            </a:r>
          </a:p>
          <a:p>
            <a:pPr lvl="1"/>
            <a:r>
              <a:rPr lang="en-US" dirty="0" smtClean="0"/>
              <a:t>Nodes </a:t>
            </a:r>
            <a:r>
              <a:rPr lang="en-US" dirty="0"/>
              <a:t>in a graph database correspond to entity instances in </a:t>
            </a:r>
            <a:r>
              <a:rPr lang="en-US" dirty="0" smtClean="0"/>
              <a:t>a relational database</a:t>
            </a:r>
          </a:p>
          <a:p>
            <a:pPr lvl="1"/>
            <a:r>
              <a:rPr lang="en-US" dirty="0" smtClean="0"/>
              <a:t>Cypher is the interactive</a:t>
            </a:r>
            <a:r>
              <a:rPr lang="en-US" dirty="0"/>
              <a:t>, declarative query language in Neo4j </a:t>
            </a:r>
            <a:endParaRPr lang="en-US" dirty="0" smtClean="0"/>
          </a:p>
          <a:p>
            <a:pPr lvl="1"/>
            <a:r>
              <a:rPr lang="en-US" dirty="0"/>
              <a:t>Nodes and relationships are created using a CREATE command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/>
              <a:t>Working with Graph </a:t>
            </a:r>
            <a:r>
              <a:rPr lang="en-US" dirty="0" smtClean="0"/>
              <a:t>Databases Using Neo4j (2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652760"/>
          </a:xfrm>
        </p:spPr>
        <p:txBody>
          <a:bodyPr/>
          <a:lstStyle/>
          <a:p>
            <a:r>
              <a:rPr lang="en-US" dirty="0"/>
              <a:t>Refer to the text for examples </a:t>
            </a:r>
          </a:p>
          <a:p>
            <a:pPr lvl="1"/>
            <a:r>
              <a:rPr lang="en-US" dirty="0" smtClean="0"/>
              <a:t>Using the CREATE command to create a member node</a:t>
            </a:r>
          </a:p>
          <a:p>
            <a:pPr lvl="1"/>
            <a:r>
              <a:rPr lang="en-US" dirty="0" smtClean="0"/>
              <a:t>Retrieving </a:t>
            </a:r>
            <a:r>
              <a:rPr lang="en-US" dirty="0"/>
              <a:t>node data with MATCH and WHERE</a:t>
            </a:r>
          </a:p>
          <a:p>
            <a:pPr lvl="1"/>
            <a:r>
              <a:rPr lang="en-US" dirty="0"/>
              <a:t>Retrieving relationship data with MATCH and WHERE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/>
              <a:t>Working with Graph Databases Using </a:t>
            </a:r>
            <a:r>
              <a:rPr lang="en-US" dirty="0" smtClean="0"/>
              <a:t>Neo4j (3 of 3)</a:t>
            </a:r>
            <a:endParaRPr lang="en-US" dirty="0"/>
          </a:p>
        </p:txBody>
      </p:sp>
      <p:pic>
        <p:nvPicPr>
          <p:cNvPr id="5" name="Picture 4" descr="Figure 14.13 provides an example of a Neo4j query using a MATCH/WHERE/RETURN command.&#10;" title="Figure 14.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8036251" cy="4343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 smtClean="0"/>
              <a:t>Summary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 is characterized by data of such volume, velocity, and/or variety that the relational model struggles to adapt to it</a:t>
            </a:r>
          </a:p>
          <a:p>
            <a:r>
              <a:rPr lang="en-US" dirty="0" smtClean="0"/>
              <a:t>Volume, velocity, and variety are collectively referred to as the 3 Vs of Big Data</a:t>
            </a:r>
          </a:p>
          <a:p>
            <a:r>
              <a:rPr lang="en-US" dirty="0" smtClean="0"/>
              <a:t>The Hadoop framework has quickly emerged as a standard for the physical storage of Big Data</a:t>
            </a:r>
          </a:p>
          <a:p>
            <a:r>
              <a:rPr lang="en-US" dirty="0" smtClean="0"/>
              <a:t>NoSQL is a broad term to refer to any of several nonrelational database approaches to data management</a:t>
            </a:r>
          </a:p>
          <a:p>
            <a:r>
              <a:rPr lang="en-US" dirty="0" smtClean="0"/>
              <a:t>Key-value databases store data in key-value pairs</a:t>
            </a:r>
          </a:p>
          <a:p>
            <a:r>
              <a:rPr lang="en-US" dirty="0" smtClean="0"/>
              <a:t>Document databases also store data in key-value pairs, but the data in the value component is an encoded document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Big Data (1 of 4)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355038"/>
          </a:xfrm>
        </p:spPr>
        <p:txBody>
          <a:bodyPr/>
          <a:lstStyle/>
          <a:p>
            <a:r>
              <a:rPr lang="en-US" altLang="en-US" dirty="0" smtClean="0"/>
              <a:t>Volume: quantity of data to be stored</a:t>
            </a:r>
          </a:p>
          <a:p>
            <a:pPr lvl="1"/>
            <a:r>
              <a:rPr lang="en-US" altLang="en-US" dirty="0" smtClean="0"/>
              <a:t>Scaling up: keeping the same number of systems but migrating each one to a larger system</a:t>
            </a:r>
          </a:p>
          <a:p>
            <a:pPr lvl="1"/>
            <a:r>
              <a:rPr lang="en-US" altLang="en-US" dirty="0" smtClean="0"/>
              <a:t>Scaling out: when the workload exceeds server capacity, it is spread out across a number of servers</a:t>
            </a:r>
          </a:p>
          <a:p>
            <a:r>
              <a:rPr lang="en-US" altLang="en-US" dirty="0" smtClean="0"/>
              <a:t>Velocity: speed at which data is entered into system and must be processed</a:t>
            </a:r>
          </a:p>
          <a:p>
            <a:pPr lvl="1"/>
            <a:r>
              <a:rPr lang="en-US" altLang="en-US" dirty="0" smtClean="0"/>
              <a:t>Stream processing: focuses on input processing and requires analysis of data stream as it enters the system</a:t>
            </a:r>
          </a:p>
          <a:p>
            <a:pPr lvl="1"/>
            <a:r>
              <a:rPr lang="en-US" altLang="en-US" dirty="0" smtClean="0"/>
              <a:t>Feedback loop processing: analysis of data to produce actionable results</a:t>
            </a:r>
          </a:p>
          <a:p>
            <a:r>
              <a:rPr lang="en-US" altLang="en-US" dirty="0"/>
              <a:t>Variety: </a:t>
            </a:r>
            <a:r>
              <a:rPr lang="en-US" altLang="en-US" dirty="0" smtClean="0"/>
              <a:t>variations </a:t>
            </a:r>
            <a:r>
              <a:rPr lang="en-US" altLang="en-US" dirty="0"/>
              <a:t>in the structure of data to be stored</a:t>
            </a:r>
          </a:p>
          <a:p>
            <a:pPr lvl="1"/>
            <a:r>
              <a:rPr lang="en-US" altLang="en-US" dirty="0"/>
              <a:t>Structured </a:t>
            </a:r>
            <a:r>
              <a:rPr lang="en-US" altLang="en-US" dirty="0" smtClean="0"/>
              <a:t>data: </a:t>
            </a:r>
            <a:r>
              <a:rPr lang="en-US" altLang="en-US" dirty="0"/>
              <a:t>fits into a predefined data model</a:t>
            </a:r>
          </a:p>
          <a:p>
            <a:pPr lvl="1"/>
            <a:r>
              <a:rPr lang="en-US" altLang="en-US" dirty="0"/>
              <a:t>Unstructured </a:t>
            </a:r>
            <a:r>
              <a:rPr lang="en-US" altLang="en-US" dirty="0" smtClean="0"/>
              <a:t>data: does </a:t>
            </a:r>
            <a:r>
              <a:rPr lang="en-US" altLang="en-US" dirty="0"/>
              <a:t>not fit into a predefined model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 smtClean="0"/>
              <a:t>Summary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Column-oriented databases, also called column family databases, organize data into key-value pairs in which the value component is composed of a series of columns, which are themselves key-value pairs</a:t>
            </a:r>
          </a:p>
          <a:p>
            <a:r>
              <a:rPr lang="en-US" dirty="0" smtClean="0"/>
              <a:t>Graph databases are based on graph theory and represent data through nodes, edges, and properties</a:t>
            </a:r>
          </a:p>
          <a:p>
            <a:r>
              <a:rPr lang="en-US" dirty="0" smtClean="0"/>
              <a:t>NewSQL databases attempt to integrate features of both RDBMS (providing ACID-compliant transactions) and NoSQL databases (using a highly distributed infrastructure)</a:t>
            </a:r>
          </a:p>
          <a:p>
            <a:r>
              <a:rPr lang="en-US" dirty="0" smtClean="0"/>
              <a:t>MongoDB is a document database that stores documents in JSON format</a:t>
            </a:r>
          </a:p>
          <a:p>
            <a:r>
              <a:rPr lang="en-US" dirty="0" smtClean="0"/>
              <a:t>Neo4j is a graph database that stores data as nodes and relationships, both of which can contain properties to describe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Big Data (2 of 4)</a:t>
            </a:r>
          </a:p>
        </p:txBody>
      </p:sp>
      <p:pic>
        <p:nvPicPr>
          <p:cNvPr id="8" name="Picture 7" descr="Figure 14.1 depicts volume, velocity, and variety in an original view of Big Data through a Venn diagram. &#10;" title="Figure 14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68821"/>
            <a:ext cx="7768661" cy="48463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Big </a:t>
            </a:r>
            <a:r>
              <a:rPr lang="en-US" altLang="en-US" dirty="0" smtClean="0"/>
              <a:t>Data (3 of 4)</a:t>
            </a:r>
          </a:p>
        </p:txBody>
      </p:sp>
      <p:pic>
        <p:nvPicPr>
          <p:cNvPr id="4" name="Picture 3" descr="Figure 14.3 shows a feedback loop providing book purchase recommendations to a user. " title="Figure 14.3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221222" cy="393437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Big Data (4 of 4)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938001"/>
          </a:xfrm>
        </p:spPr>
        <p:txBody>
          <a:bodyPr/>
          <a:lstStyle/>
          <a:p>
            <a:r>
              <a:rPr lang="en-US" altLang="en-US" dirty="0" smtClean="0"/>
              <a:t>Other characteristics</a:t>
            </a:r>
          </a:p>
          <a:p>
            <a:pPr lvl="1"/>
            <a:r>
              <a:rPr lang="en-US" altLang="en-US" dirty="0" smtClean="0"/>
              <a:t>Variability: changes in meaning of data based on context</a:t>
            </a:r>
          </a:p>
          <a:p>
            <a:pPr lvl="1"/>
            <a:r>
              <a:rPr lang="en-US" altLang="en-US" dirty="0" smtClean="0"/>
              <a:t>Sentimental analysis: attempts to determine </a:t>
            </a:r>
            <a:r>
              <a:rPr lang="en-US" altLang="en-US" dirty="0"/>
              <a:t>if a </a:t>
            </a:r>
            <a:r>
              <a:rPr lang="en-US" altLang="en-US" dirty="0" smtClean="0"/>
              <a:t>statement conveys </a:t>
            </a:r>
            <a:r>
              <a:rPr lang="en-US" altLang="en-US" dirty="0"/>
              <a:t>a positive, negative, or neutral attitude about a </a:t>
            </a:r>
            <a:r>
              <a:rPr lang="en-US" altLang="en-US" dirty="0" smtClean="0"/>
              <a:t>topic</a:t>
            </a:r>
          </a:p>
          <a:p>
            <a:pPr lvl="1"/>
            <a:r>
              <a:rPr lang="en-US" altLang="en-US" dirty="0" smtClean="0"/>
              <a:t>Veracity: trustworthiness of data</a:t>
            </a:r>
          </a:p>
          <a:p>
            <a:pPr lvl="1"/>
            <a:r>
              <a:rPr lang="en-US" altLang="en-US" dirty="0" smtClean="0"/>
              <a:t>Value: degree data can be analyzed for meaningful insight</a:t>
            </a:r>
          </a:p>
          <a:p>
            <a:pPr lvl="1"/>
            <a:r>
              <a:rPr lang="en-US" altLang="en-US" dirty="0" smtClean="0"/>
              <a:t>Visualization: ability to graphically resent data to make it understandable</a:t>
            </a:r>
          </a:p>
          <a:p>
            <a:r>
              <a:rPr lang="en-US" altLang="en-US" dirty="0"/>
              <a:t>Relational databases are not necessarily the best for storing and managing all organizational data</a:t>
            </a:r>
          </a:p>
          <a:p>
            <a:pPr lvl="1"/>
            <a:r>
              <a:rPr lang="en-US" altLang="en-US" dirty="0"/>
              <a:t>Polyglot persistence: coexistence of a variety of data storage and management technologies within an organization’s infrastructure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Hadoop (1 </a:t>
            </a:r>
            <a:r>
              <a:rPr lang="en-US" altLang="en-US" dirty="0"/>
              <a:t>of 8)</a:t>
            </a:r>
            <a:endParaRPr lang="en-US" alt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25334"/>
          </a:xfrm>
        </p:spPr>
        <p:txBody>
          <a:bodyPr/>
          <a:lstStyle/>
          <a:p>
            <a:r>
              <a:rPr lang="en-US" altLang="en-US" dirty="0" smtClean="0"/>
              <a:t>De facto standard for most Big Data storage and processing</a:t>
            </a:r>
          </a:p>
          <a:p>
            <a:pPr lvl="1"/>
            <a:r>
              <a:rPr lang="en-US" altLang="en-US" dirty="0" smtClean="0"/>
              <a:t>Java-based framework for distributing and processing very large data sets across clusters of computers</a:t>
            </a:r>
          </a:p>
          <a:p>
            <a:r>
              <a:rPr lang="en-US" altLang="en-US" dirty="0"/>
              <a:t>I</a:t>
            </a:r>
            <a:r>
              <a:rPr lang="en-US" altLang="en-US" dirty="0" smtClean="0"/>
              <a:t>mportant components</a:t>
            </a:r>
          </a:p>
          <a:p>
            <a:pPr lvl="1"/>
            <a:r>
              <a:rPr lang="en-US" altLang="en-US" dirty="0" smtClean="0"/>
              <a:t>Hadoop Distributed File System (HDFS): low-level distributed file processing system that can be used directly for data storage</a:t>
            </a:r>
          </a:p>
          <a:p>
            <a:pPr lvl="1"/>
            <a:r>
              <a:rPr lang="en-US" altLang="en-US" dirty="0" smtClean="0"/>
              <a:t>MapReduce: programming model that supports processing large data sets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Hadoop (2 </a:t>
            </a:r>
            <a:r>
              <a:rPr lang="en-US" altLang="en-US" dirty="0"/>
              <a:t>of 8)</a:t>
            </a:r>
            <a:endParaRPr lang="en-US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999009"/>
          </a:xfrm>
        </p:spPr>
        <p:txBody>
          <a:bodyPr/>
          <a:lstStyle/>
          <a:p>
            <a:r>
              <a:rPr lang="en-US" altLang="en-US" dirty="0"/>
              <a:t>Hadoop Distributed File System (HDFS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Based on several key assumptions</a:t>
            </a:r>
          </a:p>
          <a:p>
            <a:pPr lvl="2"/>
            <a:r>
              <a:rPr lang="en-US" altLang="en-US" dirty="0" smtClean="0"/>
              <a:t>High volume: default block sizes is 64 MB and can be configured to even larger values</a:t>
            </a:r>
          </a:p>
          <a:p>
            <a:pPr lvl="2"/>
            <a:r>
              <a:rPr lang="en-US" altLang="en-US" dirty="0" smtClean="0"/>
              <a:t>Write-once, read-many: model simplifies concurrency issues and improves data throughput</a:t>
            </a:r>
          </a:p>
          <a:p>
            <a:pPr lvl="2"/>
            <a:r>
              <a:rPr lang="en-US" altLang="en-US" dirty="0" smtClean="0"/>
              <a:t>Streaming access: optimized for batch processing of entire files as a continuous stream of data</a:t>
            </a:r>
          </a:p>
          <a:p>
            <a:pPr lvl="2"/>
            <a:r>
              <a:rPr lang="en-US" altLang="en-US" dirty="0" smtClean="0"/>
              <a:t>Fault tolerance: designed to replicate data across many different devices so that when one fails, data is still available from another device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Hadoop (3 </a:t>
            </a:r>
            <a:r>
              <a:rPr lang="en-US" altLang="en-US" dirty="0"/>
              <a:t>of 8)</a:t>
            </a:r>
            <a:endParaRPr lang="en-US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08297"/>
          </a:xfrm>
        </p:spPr>
        <p:txBody>
          <a:bodyPr/>
          <a:lstStyle/>
          <a:p>
            <a:r>
              <a:rPr lang="en-US" altLang="en-US" dirty="0" smtClean="0"/>
              <a:t>Hadoop uses several types </a:t>
            </a:r>
            <a:r>
              <a:rPr lang="en-US" altLang="en-US" dirty="0"/>
              <a:t>of nodes; </a:t>
            </a:r>
            <a:r>
              <a:rPr lang="en-US" altLang="en-US" dirty="0" smtClean="0"/>
              <a:t>computers </a:t>
            </a:r>
            <a:r>
              <a:rPr lang="en-US" altLang="en-US" dirty="0"/>
              <a:t>that </a:t>
            </a:r>
            <a:r>
              <a:rPr lang="en-US" altLang="en-US" dirty="0" smtClean="0"/>
              <a:t>perform one or </a:t>
            </a:r>
            <a:r>
              <a:rPr lang="en-US" altLang="en-US" dirty="0"/>
              <a:t>more types of tasks within the system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Data node store the actual file data</a:t>
            </a:r>
          </a:p>
          <a:p>
            <a:pPr lvl="1"/>
            <a:r>
              <a:rPr lang="en-US" altLang="en-US" dirty="0" smtClean="0"/>
              <a:t>Name node contains file system metadata</a:t>
            </a:r>
          </a:p>
          <a:p>
            <a:pPr lvl="1"/>
            <a:r>
              <a:rPr lang="en-US" altLang="en-US" dirty="0" smtClean="0"/>
              <a:t>Client node makes requests to the file system as needed to support user applications</a:t>
            </a:r>
          </a:p>
          <a:p>
            <a:pPr lvl="1"/>
            <a:r>
              <a:rPr lang="en-US" altLang="en-US" dirty="0" smtClean="0"/>
              <a:t>Data node communicates with name node and send back block reports and heartbeats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3016</Words>
  <Application>Microsoft Office PowerPoint</Application>
  <PresentationFormat>On-screen Show (4:3)</PresentationFormat>
  <Paragraphs>190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1_Word 2016 Med Module  1_PPT_2019</vt:lpstr>
      <vt:lpstr>PowerPoint Presentation</vt:lpstr>
      <vt:lpstr>Learning Objectives</vt:lpstr>
      <vt:lpstr>Big Data (1 of 4)</vt:lpstr>
      <vt:lpstr>Big Data (2 of 4)</vt:lpstr>
      <vt:lpstr>Big Data (3 of 4)</vt:lpstr>
      <vt:lpstr>Big Data (4 of 4)</vt:lpstr>
      <vt:lpstr>Hadoop (1 of 8)</vt:lpstr>
      <vt:lpstr>Hadoop (2 of 8)</vt:lpstr>
      <vt:lpstr>Hadoop (3 of 8)</vt:lpstr>
      <vt:lpstr>Hadoop (4 of 8)</vt:lpstr>
      <vt:lpstr>Hadoop (5 of 8)</vt:lpstr>
      <vt:lpstr>Hadoop (6 of 8)</vt:lpstr>
      <vt:lpstr>Hadoop (7 of 8)</vt:lpstr>
      <vt:lpstr>Hadoop (8 of 8)</vt:lpstr>
      <vt:lpstr>NoSQL (1 of 7)</vt:lpstr>
      <vt:lpstr>NoSQL (2 of 7)</vt:lpstr>
      <vt:lpstr>NoSQL (3 of 7)</vt:lpstr>
      <vt:lpstr>NoSQL (4 of 7)</vt:lpstr>
      <vt:lpstr>NoSQL (5 of 7)</vt:lpstr>
      <vt:lpstr>NoSQL (6 of 7)</vt:lpstr>
      <vt:lpstr>NoSQL (7 of 7)</vt:lpstr>
      <vt:lpstr>NewSQL Databases (1 of 2)</vt:lpstr>
      <vt:lpstr>NewSQL Databases (2 of 2)</vt:lpstr>
      <vt:lpstr>Working with Document Databases Using MongoDB (1 of 2)</vt:lpstr>
      <vt:lpstr>Working with Document Databases Using MongoDB (2 of 2)</vt:lpstr>
      <vt:lpstr>Working with Graph Databases Using Neo4j (1 of 3)</vt:lpstr>
      <vt:lpstr>Working with Graph Databases Using Neo4j (2 of 3)</vt:lpstr>
      <vt:lpstr>Working with Graph Databases Using Neo4j (3 of 3)</vt:lpstr>
      <vt:lpstr>Summary (1 of 2)</vt:lpstr>
      <vt:lpstr>Summary (2 of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2017-09-30T18:01:53Z</dcterms:created>
  <dcterms:modified xsi:type="dcterms:W3CDTF">2017-09-30T22:19:08Z</dcterms:modified>
</cp:coreProperties>
</file>