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4"/>
  </p:notesMasterIdLst>
  <p:sldIdLst>
    <p:sldId id="333" r:id="rId2"/>
    <p:sldId id="257" r:id="rId3"/>
    <p:sldId id="258" r:id="rId4"/>
    <p:sldId id="259" r:id="rId5"/>
    <p:sldId id="260" r:id="rId6"/>
    <p:sldId id="261" r:id="rId7"/>
    <p:sldId id="334" r:id="rId8"/>
    <p:sldId id="335" r:id="rId9"/>
    <p:sldId id="262" r:id="rId10"/>
    <p:sldId id="336" r:id="rId11"/>
    <p:sldId id="263" r:id="rId12"/>
    <p:sldId id="337" r:id="rId13"/>
    <p:sldId id="264" r:id="rId14"/>
    <p:sldId id="265" r:id="rId15"/>
    <p:sldId id="338" r:id="rId16"/>
    <p:sldId id="266" r:id="rId17"/>
    <p:sldId id="267" r:id="rId18"/>
    <p:sldId id="339" r:id="rId19"/>
    <p:sldId id="268" r:id="rId20"/>
    <p:sldId id="269" r:id="rId21"/>
    <p:sldId id="270" r:id="rId22"/>
    <p:sldId id="271" r:id="rId23"/>
    <p:sldId id="272" r:id="rId24"/>
    <p:sldId id="340" r:id="rId25"/>
    <p:sldId id="273" r:id="rId26"/>
    <p:sldId id="341" r:id="rId27"/>
    <p:sldId id="342" r:id="rId28"/>
    <p:sldId id="343" r:id="rId29"/>
    <p:sldId id="274" r:id="rId30"/>
    <p:sldId id="275" r:id="rId31"/>
    <p:sldId id="276" r:id="rId32"/>
    <p:sldId id="344" r:id="rId33"/>
    <p:sldId id="277" r:id="rId34"/>
    <p:sldId id="278" r:id="rId35"/>
    <p:sldId id="279" r:id="rId36"/>
    <p:sldId id="280" r:id="rId37"/>
    <p:sldId id="345" r:id="rId38"/>
    <p:sldId id="346" r:id="rId39"/>
    <p:sldId id="281" r:id="rId40"/>
    <p:sldId id="347" r:id="rId41"/>
    <p:sldId id="282" r:id="rId42"/>
    <p:sldId id="348" r:id="rId43"/>
    <p:sldId id="283" r:id="rId44"/>
    <p:sldId id="284" r:id="rId45"/>
    <p:sldId id="285" r:id="rId46"/>
    <p:sldId id="349" r:id="rId47"/>
    <p:sldId id="286" r:id="rId48"/>
    <p:sldId id="287" r:id="rId49"/>
    <p:sldId id="288" r:id="rId50"/>
    <p:sldId id="350" r:id="rId51"/>
    <p:sldId id="289" r:id="rId52"/>
    <p:sldId id="290" r:id="rId53"/>
    <p:sldId id="291" r:id="rId54"/>
    <p:sldId id="351" r:id="rId55"/>
    <p:sldId id="292" r:id="rId56"/>
    <p:sldId id="352" r:id="rId57"/>
    <p:sldId id="293" r:id="rId58"/>
    <p:sldId id="294" r:id="rId59"/>
    <p:sldId id="295" r:id="rId60"/>
    <p:sldId id="353" r:id="rId61"/>
    <p:sldId id="296" r:id="rId62"/>
    <p:sldId id="297" r:id="rId63"/>
    <p:sldId id="298" r:id="rId64"/>
    <p:sldId id="354" r:id="rId65"/>
    <p:sldId id="355" r:id="rId66"/>
    <p:sldId id="299" r:id="rId67"/>
    <p:sldId id="300" r:id="rId68"/>
    <p:sldId id="301" r:id="rId69"/>
    <p:sldId id="356" r:id="rId70"/>
    <p:sldId id="302" r:id="rId71"/>
    <p:sldId id="303" r:id="rId72"/>
    <p:sldId id="304" r:id="rId73"/>
    <p:sldId id="357" r:id="rId74"/>
    <p:sldId id="358" r:id="rId75"/>
    <p:sldId id="305" r:id="rId76"/>
    <p:sldId id="306" r:id="rId77"/>
    <p:sldId id="307" r:id="rId78"/>
    <p:sldId id="308" r:id="rId79"/>
    <p:sldId id="309" r:id="rId80"/>
    <p:sldId id="359" r:id="rId81"/>
    <p:sldId id="360" r:id="rId82"/>
    <p:sldId id="361" r:id="rId83"/>
    <p:sldId id="310" r:id="rId84"/>
    <p:sldId id="311" r:id="rId85"/>
    <p:sldId id="312" r:id="rId86"/>
    <p:sldId id="362" r:id="rId87"/>
    <p:sldId id="313" r:id="rId88"/>
    <p:sldId id="314" r:id="rId89"/>
    <p:sldId id="363" r:id="rId90"/>
    <p:sldId id="315" r:id="rId91"/>
    <p:sldId id="316" r:id="rId92"/>
    <p:sldId id="364" r:id="rId93"/>
    <p:sldId id="365" r:id="rId94"/>
    <p:sldId id="366" r:id="rId95"/>
    <p:sldId id="367" r:id="rId96"/>
    <p:sldId id="317" r:id="rId97"/>
    <p:sldId id="318" r:id="rId98"/>
    <p:sldId id="319" r:id="rId99"/>
    <p:sldId id="320" r:id="rId100"/>
    <p:sldId id="321" r:id="rId101"/>
    <p:sldId id="322" r:id="rId102"/>
    <p:sldId id="323" r:id="rId103"/>
    <p:sldId id="324" r:id="rId104"/>
    <p:sldId id="368" r:id="rId105"/>
    <p:sldId id="369" r:id="rId106"/>
    <p:sldId id="370" r:id="rId107"/>
    <p:sldId id="371" r:id="rId108"/>
    <p:sldId id="325" r:id="rId109"/>
    <p:sldId id="372" r:id="rId110"/>
    <p:sldId id="373" r:id="rId111"/>
    <p:sldId id="326" r:id="rId112"/>
    <p:sldId id="327" r:id="rId113"/>
    <p:sldId id="328" r:id="rId114"/>
    <p:sldId id="374" r:id="rId115"/>
    <p:sldId id="375" r:id="rId116"/>
    <p:sldId id="329" r:id="rId117"/>
    <p:sldId id="376" r:id="rId118"/>
    <p:sldId id="330" r:id="rId119"/>
    <p:sldId id="331" r:id="rId120"/>
    <p:sldId id="377" r:id="rId121"/>
    <p:sldId id="332" r:id="rId122"/>
    <p:sldId id="378" r:id="rId123"/>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702" autoAdjust="0"/>
    <p:restoredTop sz="94660"/>
  </p:normalViewPr>
  <p:slideViewPr>
    <p:cSldViewPr snapToGrid="0">
      <p:cViewPr varScale="1">
        <p:scale>
          <a:sx n="84" d="100"/>
          <a:sy n="84" d="100"/>
        </p:scale>
        <p:origin x="90"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microsoft.com/office/2015/10/relationships/revisionInfo" Target="revisionInfo.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2AC1AC-3DFC-478B-B4DB-EF7E9AAB6704}" type="datetimeFigureOut">
              <a:rPr lang="en-US" smtClean="0"/>
              <a:t>8/5/2017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9C240-A458-44A3-9E4E-81B3750A9C59}" type="slidenum">
              <a:rPr lang="en-US" smtClean="0"/>
              <a:t>‹#›</a:t>
            </a:fld>
            <a:endParaRPr lang="en-US"/>
          </a:p>
        </p:txBody>
      </p:sp>
    </p:spTree>
    <p:extLst>
      <p:ext uri="{BB962C8B-B14F-4D97-AF65-F5344CB8AC3E}">
        <p14:creationId xmlns:p14="http://schemas.microsoft.com/office/powerpoint/2010/main" val="2015893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a:extLst>
              <a:ext uri="{FF2B5EF4-FFF2-40B4-BE49-F238E27FC236}">
                <a16:creationId xmlns:a16="http://schemas.microsoft.com/office/drawing/2014/main" id="{DC9A462A-27BB-47E3-B458-3CD16C4205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7" name="Notes Placeholder 2">
            <a:extLst>
              <a:ext uri="{FF2B5EF4-FFF2-40B4-BE49-F238E27FC236}">
                <a16:creationId xmlns:a16="http://schemas.microsoft.com/office/drawing/2014/main" id="{10749876-CB66-4EA5-98CF-212A4BA848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7812" name="Slide Number Placeholder 3">
            <a:extLst>
              <a:ext uri="{FF2B5EF4-FFF2-40B4-BE49-F238E27FC236}">
                <a16:creationId xmlns:a16="http://schemas.microsoft.com/office/drawing/2014/main" id="{AEE6F4F6-6705-4139-8092-7B2DC453DF0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158D97-7267-47C8-A49F-C3A3D6A432CB}"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extLst>
      <p:ext uri="{BB962C8B-B14F-4D97-AF65-F5344CB8AC3E}">
        <p14:creationId xmlns:p14="http://schemas.microsoft.com/office/powerpoint/2010/main" val="3001454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BEEB4A82-3C9D-457B-A948-C9F5715B3C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a:extLst>
              <a:ext uri="{FF2B5EF4-FFF2-40B4-BE49-F238E27FC236}">
                <a16:creationId xmlns:a16="http://schemas.microsoft.com/office/drawing/2014/main" id="{B24455BF-047C-4793-A23B-DB69CCF691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1556" name="Slide Number Placeholder 3">
            <a:extLst>
              <a:ext uri="{FF2B5EF4-FFF2-40B4-BE49-F238E27FC236}">
                <a16:creationId xmlns:a16="http://schemas.microsoft.com/office/drawing/2014/main" id="{8D55C511-4C0D-4AEF-A2DC-DD89BBEFCAC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2A2E09-8C0D-405E-AF1B-DE18E34CD56C}"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extLst>
      <p:ext uri="{BB962C8B-B14F-4D97-AF65-F5344CB8AC3E}">
        <p14:creationId xmlns:p14="http://schemas.microsoft.com/office/powerpoint/2010/main" val="733361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497FF033-24F4-4B24-8DA3-77F2728A6F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899BAD04-FD7A-45EB-85D3-1E5F6D2964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Slide Number Placeholder 3">
            <a:extLst>
              <a:ext uri="{FF2B5EF4-FFF2-40B4-BE49-F238E27FC236}">
                <a16:creationId xmlns:a16="http://schemas.microsoft.com/office/drawing/2014/main" id="{4DAC28D5-FB98-42F6-B9F7-07BB4C9566B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76964D-8950-4BD2-BC24-638E22A57B64}"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extLst>
      <p:ext uri="{BB962C8B-B14F-4D97-AF65-F5344CB8AC3E}">
        <p14:creationId xmlns:p14="http://schemas.microsoft.com/office/powerpoint/2010/main" val="330627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BDA5D084-1352-4093-9B6A-1A073AD61B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a:extLst>
              <a:ext uri="{FF2B5EF4-FFF2-40B4-BE49-F238E27FC236}">
                <a16:creationId xmlns:a16="http://schemas.microsoft.com/office/drawing/2014/main" id="{D3C2F7AC-D286-4E0D-B0A1-4FF547EF4A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6676" name="Slide Number Placeholder 3">
            <a:extLst>
              <a:ext uri="{FF2B5EF4-FFF2-40B4-BE49-F238E27FC236}">
                <a16:creationId xmlns:a16="http://schemas.microsoft.com/office/drawing/2014/main" id="{150E873E-42EA-40E9-8C46-8966D647F99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BA05B0-6B12-4CBC-A71E-12757873F754}"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extLst>
      <p:ext uri="{BB962C8B-B14F-4D97-AF65-F5344CB8AC3E}">
        <p14:creationId xmlns:p14="http://schemas.microsoft.com/office/powerpoint/2010/main" val="122476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EFA827C1-EE25-4EAD-9577-31146D6893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3343CD75-021D-47CC-9EEC-EC5C28338A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0772" name="Slide Number Placeholder 3">
            <a:extLst>
              <a:ext uri="{FF2B5EF4-FFF2-40B4-BE49-F238E27FC236}">
                <a16:creationId xmlns:a16="http://schemas.microsoft.com/office/drawing/2014/main" id="{E61399BB-6FBA-496E-AFD7-D91B8F3E5C0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C0E985-A279-48F7-966A-FA7AC93BFA4D}" type="slidenum">
              <a:rPr lang="en-US" altLang="en-US">
                <a:latin typeface="Calibri" panose="020F0502020204030204" pitchFamily="34" charset="0"/>
              </a:rPr>
              <a:pPr eaLnBrk="1" hangingPunct="1"/>
              <a:t>37</a:t>
            </a:fld>
            <a:endParaRPr lang="en-US" altLang="en-US">
              <a:latin typeface="Calibri" panose="020F0502020204030204" pitchFamily="34" charset="0"/>
            </a:endParaRPr>
          </a:p>
        </p:txBody>
      </p:sp>
    </p:spTree>
    <p:extLst>
      <p:ext uri="{BB962C8B-B14F-4D97-AF65-F5344CB8AC3E}">
        <p14:creationId xmlns:p14="http://schemas.microsoft.com/office/powerpoint/2010/main" val="2762557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6399A93D-E919-4D12-AFC1-B35BF954F9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a:extLst>
              <a:ext uri="{FF2B5EF4-FFF2-40B4-BE49-F238E27FC236}">
                <a16:creationId xmlns:a16="http://schemas.microsoft.com/office/drawing/2014/main" id="{27D2431A-402D-4156-9942-4814909B4F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1796" name="Slide Number Placeholder 3">
            <a:extLst>
              <a:ext uri="{FF2B5EF4-FFF2-40B4-BE49-F238E27FC236}">
                <a16:creationId xmlns:a16="http://schemas.microsoft.com/office/drawing/2014/main" id="{BCEF84E6-BE1C-438B-BFB9-E715BC37B9A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9AC6729-F154-4944-96BE-F935A8D3CFA5}" type="slidenum">
              <a:rPr lang="en-US" altLang="en-US">
                <a:latin typeface="Calibri" panose="020F0502020204030204" pitchFamily="34" charset="0"/>
              </a:rPr>
              <a:pPr eaLnBrk="1" hangingPunct="1"/>
              <a:t>38</a:t>
            </a:fld>
            <a:endParaRPr lang="en-US" altLang="en-US">
              <a:latin typeface="Calibri" panose="020F0502020204030204" pitchFamily="34" charset="0"/>
            </a:endParaRPr>
          </a:p>
        </p:txBody>
      </p:sp>
    </p:spTree>
    <p:extLst>
      <p:ext uri="{BB962C8B-B14F-4D97-AF65-F5344CB8AC3E}">
        <p14:creationId xmlns:p14="http://schemas.microsoft.com/office/powerpoint/2010/main" val="662314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1FA18019-984D-4ACB-B602-CFD8F81F73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id="{15179F84-FE1C-4359-B3C1-DAAF9BC020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44" name="Slide Number Placeholder 3">
            <a:extLst>
              <a:ext uri="{FF2B5EF4-FFF2-40B4-BE49-F238E27FC236}">
                <a16:creationId xmlns:a16="http://schemas.microsoft.com/office/drawing/2014/main" id="{0922E6B6-C7A4-4B95-A85B-60EFEB1EDEC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5A817F-B575-44AA-BAEE-5EC344D64132}" type="slidenum">
              <a:rPr lang="en-US" altLang="en-US">
                <a:latin typeface="Calibri" panose="020F0502020204030204" pitchFamily="34" charset="0"/>
              </a:rPr>
              <a:pPr eaLnBrk="1" hangingPunct="1"/>
              <a:t>40</a:t>
            </a:fld>
            <a:endParaRPr lang="en-US" altLang="en-US">
              <a:latin typeface="Calibri" panose="020F0502020204030204" pitchFamily="34" charset="0"/>
            </a:endParaRPr>
          </a:p>
        </p:txBody>
      </p:sp>
    </p:spTree>
    <p:extLst>
      <p:ext uri="{BB962C8B-B14F-4D97-AF65-F5344CB8AC3E}">
        <p14:creationId xmlns:p14="http://schemas.microsoft.com/office/powerpoint/2010/main" val="2628358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DAF4A663-7C23-41E2-86D3-A3A4843481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a:extLst>
              <a:ext uri="{FF2B5EF4-FFF2-40B4-BE49-F238E27FC236}">
                <a16:creationId xmlns:a16="http://schemas.microsoft.com/office/drawing/2014/main" id="{6C24F7DA-82D6-426C-92AE-142EBA9CC7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5892" name="Slide Number Placeholder 3">
            <a:extLst>
              <a:ext uri="{FF2B5EF4-FFF2-40B4-BE49-F238E27FC236}">
                <a16:creationId xmlns:a16="http://schemas.microsoft.com/office/drawing/2014/main" id="{8FEF76E3-4E83-44C5-851E-22DBCA8ABC6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E66987-9B64-4707-B16F-760ADDDC000A}" type="slidenum">
              <a:rPr lang="en-US" altLang="en-US">
                <a:latin typeface="Calibri" panose="020F0502020204030204" pitchFamily="34" charset="0"/>
              </a:rPr>
              <a:pPr eaLnBrk="1" hangingPunct="1"/>
              <a:t>42</a:t>
            </a:fld>
            <a:endParaRPr lang="en-US" altLang="en-US">
              <a:latin typeface="Calibri" panose="020F0502020204030204" pitchFamily="34" charset="0"/>
            </a:endParaRPr>
          </a:p>
        </p:txBody>
      </p:sp>
    </p:spTree>
    <p:extLst>
      <p:ext uri="{BB962C8B-B14F-4D97-AF65-F5344CB8AC3E}">
        <p14:creationId xmlns:p14="http://schemas.microsoft.com/office/powerpoint/2010/main" val="2281949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31B80A0B-EAE6-4231-874A-D78E424935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a16="http://schemas.microsoft.com/office/drawing/2014/main" id="{BFF05947-274B-4D0F-B0BE-99EB6621A7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9988" name="Slide Number Placeholder 3">
            <a:extLst>
              <a:ext uri="{FF2B5EF4-FFF2-40B4-BE49-F238E27FC236}">
                <a16:creationId xmlns:a16="http://schemas.microsoft.com/office/drawing/2014/main" id="{C46B3A1E-2290-448C-8ACC-53AA614E182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A9495F-6A14-46EE-9F66-5C47E559C426}" type="slidenum">
              <a:rPr lang="en-US" altLang="en-US">
                <a:latin typeface="Calibri" panose="020F0502020204030204" pitchFamily="34" charset="0"/>
              </a:rPr>
              <a:pPr eaLnBrk="1" hangingPunct="1"/>
              <a:t>46</a:t>
            </a:fld>
            <a:endParaRPr lang="en-US" altLang="en-US">
              <a:latin typeface="Calibri" panose="020F0502020204030204" pitchFamily="34" charset="0"/>
            </a:endParaRPr>
          </a:p>
        </p:txBody>
      </p:sp>
    </p:spTree>
    <p:extLst>
      <p:ext uri="{BB962C8B-B14F-4D97-AF65-F5344CB8AC3E}">
        <p14:creationId xmlns:p14="http://schemas.microsoft.com/office/powerpoint/2010/main" val="144541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EF5A1F15-B9A0-4D95-8EDA-34D183D208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id="{2505754A-F81E-4CF9-B453-46CEC6B554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3060" name="Slide Number Placeholder 3">
            <a:extLst>
              <a:ext uri="{FF2B5EF4-FFF2-40B4-BE49-F238E27FC236}">
                <a16:creationId xmlns:a16="http://schemas.microsoft.com/office/drawing/2014/main" id="{2F466D97-2CD5-4AE8-AECB-237863883AE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F63561-62C5-44DE-8DAF-9B2F3BB057C7}" type="slidenum">
              <a:rPr lang="en-US" altLang="en-US">
                <a:latin typeface="Calibri" panose="020F0502020204030204" pitchFamily="34" charset="0"/>
              </a:rPr>
              <a:pPr eaLnBrk="1" hangingPunct="1"/>
              <a:t>50</a:t>
            </a:fld>
            <a:endParaRPr lang="en-US" altLang="en-US">
              <a:latin typeface="Calibri" panose="020F0502020204030204" pitchFamily="34" charset="0"/>
            </a:endParaRPr>
          </a:p>
        </p:txBody>
      </p:sp>
    </p:spTree>
    <p:extLst>
      <p:ext uri="{BB962C8B-B14F-4D97-AF65-F5344CB8AC3E}">
        <p14:creationId xmlns:p14="http://schemas.microsoft.com/office/powerpoint/2010/main" val="3539580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1D49D416-C852-4DDC-B903-AC82CAB89B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83C82E31-A61B-4688-B0DE-0FCBF018ED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3060" name="Slide Number Placeholder 3">
            <a:extLst>
              <a:ext uri="{FF2B5EF4-FFF2-40B4-BE49-F238E27FC236}">
                <a16:creationId xmlns:a16="http://schemas.microsoft.com/office/drawing/2014/main" id="{39F5CC59-B705-496A-B5E5-BB5921D27F9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A82E02-96A4-45E6-A2F6-22ABCC92F31C}" type="slidenum">
              <a:rPr lang="en-US" altLang="en-US">
                <a:latin typeface="Calibri" panose="020F0502020204030204" pitchFamily="34" charset="0"/>
              </a:rPr>
              <a:pPr eaLnBrk="1" hangingPunct="1"/>
              <a:t>54</a:t>
            </a:fld>
            <a:endParaRPr lang="en-US" altLang="en-US">
              <a:latin typeface="Calibri" panose="020F0502020204030204" pitchFamily="34" charset="0"/>
            </a:endParaRPr>
          </a:p>
        </p:txBody>
      </p:sp>
    </p:spTree>
    <p:extLst>
      <p:ext uri="{BB962C8B-B14F-4D97-AF65-F5344CB8AC3E}">
        <p14:creationId xmlns:p14="http://schemas.microsoft.com/office/powerpoint/2010/main" val="126967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83E12EA1-7D40-40C0-8065-646EB58585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a:extLst>
              <a:ext uri="{FF2B5EF4-FFF2-40B4-BE49-F238E27FC236}">
                <a16:creationId xmlns:a16="http://schemas.microsoft.com/office/drawing/2014/main" id="{4B50D19A-3362-447E-80E2-DFE512AEED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1076" name="Slide Number Placeholder 3">
            <a:extLst>
              <a:ext uri="{FF2B5EF4-FFF2-40B4-BE49-F238E27FC236}">
                <a16:creationId xmlns:a16="http://schemas.microsoft.com/office/drawing/2014/main" id="{BBE6A7DF-3CB5-49BB-8D6F-94781A8703E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789534-AFC1-4263-BC62-DBF0BD333A19}"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extLst>
      <p:ext uri="{BB962C8B-B14F-4D97-AF65-F5344CB8AC3E}">
        <p14:creationId xmlns:p14="http://schemas.microsoft.com/office/powerpoint/2010/main" val="2575553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513C3C39-9CF0-4EE9-9605-B258436CFF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a:extLst>
              <a:ext uri="{FF2B5EF4-FFF2-40B4-BE49-F238E27FC236}">
                <a16:creationId xmlns:a16="http://schemas.microsoft.com/office/drawing/2014/main" id="{79F5FA13-C4B5-4D33-8EE7-0B0FED3360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7156" name="Slide Number Placeholder 3">
            <a:extLst>
              <a:ext uri="{FF2B5EF4-FFF2-40B4-BE49-F238E27FC236}">
                <a16:creationId xmlns:a16="http://schemas.microsoft.com/office/drawing/2014/main" id="{C3B19B12-A5FB-4F16-AA2B-A59C552BBE9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565740-5FEE-4B9A-9C82-25558D79100D}" type="slidenum">
              <a:rPr lang="en-US" altLang="en-US">
                <a:latin typeface="Calibri" panose="020F0502020204030204" pitchFamily="34" charset="0"/>
              </a:rPr>
              <a:pPr eaLnBrk="1" hangingPunct="1"/>
              <a:t>56</a:t>
            </a:fld>
            <a:endParaRPr lang="en-US" altLang="en-US">
              <a:latin typeface="Calibri" panose="020F0502020204030204" pitchFamily="34" charset="0"/>
            </a:endParaRPr>
          </a:p>
        </p:txBody>
      </p:sp>
    </p:spTree>
    <p:extLst>
      <p:ext uri="{BB962C8B-B14F-4D97-AF65-F5344CB8AC3E}">
        <p14:creationId xmlns:p14="http://schemas.microsoft.com/office/powerpoint/2010/main" val="503124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F57931A4-E09F-4A7D-A39D-BD443215CB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a16="http://schemas.microsoft.com/office/drawing/2014/main" id="{742B3FF5-CABE-4A36-9CC4-F67BDD713D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9204" name="Slide Number Placeholder 3">
            <a:extLst>
              <a:ext uri="{FF2B5EF4-FFF2-40B4-BE49-F238E27FC236}">
                <a16:creationId xmlns:a16="http://schemas.microsoft.com/office/drawing/2014/main" id="{C773FFDD-D593-484B-9F74-24800A30BA3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E43D11-7668-445E-B7E3-87DD80BDD051}" type="slidenum">
              <a:rPr lang="en-US" altLang="en-US">
                <a:latin typeface="Calibri" panose="020F0502020204030204" pitchFamily="34" charset="0"/>
              </a:rPr>
              <a:pPr eaLnBrk="1" hangingPunct="1"/>
              <a:t>60</a:t>
            </a:fld>
            <a:endParaRPr lang="en-US" altLang="en-US">
              <a:latin typeface="Calibri" panose="020F0502020204030204" pitchFamily="34" charset="0"/>
            </a:endParaRPr>
          </a:p>
        </p:txBody>
      </p:sp>
    </p:spTree>
    <p:extLst>
      <p:ext uri="{BB962C8B-B14F-4D97-AF65-F5344CB8AC3E}">
        <p14:creationId xmlns:p14="http://schemas.microsoft.com/office/powerpoint/2010/main" val="1004971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4C4F992E-4D27-4187-94CB-CC005C9AE4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a:extLst>
              <a:ext uri="{FF2B5EF4-FFF2-40B4-BE49-F238E27FC236}">
                <a16:creationId xmlns:a16="http://schemas.microsoft.com/office/drawing/2014/main" id="{3698C85A-781F-4896-9D7B-CCC3F82282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3300" name="Slide Number Placeholder 3">
            <a:extLst>
              <a:ext uri="{FF2B5EF4-FFF2-40B4-BE49-F238E27FC236}">
                <a16:creationId xmlns:a16="http://schemas.microsoft.com/office/drawing/2014/main" id="{18203DE8-D8E0-49A3-8D79-E3150C9D9C9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9166FD-4C71-4F68-AE34-BD3DA0D9DC9A}" type="slidenum">
              <a:rPr lang="en-US" altLang="en-US">
                <a:latin typeface="Calibri" panose="020F0502020204030204" pitchFamily="34" charset="0"/>
              </a:rPr>
              <a:pPr eaLnBrk="1" hangingPunct="1"/>
              <a:t>64</a:t>
            </a:fld>
            <a:endParaRPr lang="en-US" altLang="en-US">
              <a:latin typeface="Calibri" panose="020F0502020204030204" pitchFamily="34" charset="0"/>
            </a:endParaRPr>
          </a:p>
        </p:txBody>
      </p:sp>
    </p:spTree>
    <p:extLst>
      <p:ext uri="{BB962C8B-B14F-4D97-AF65-F5344CB8AC3E}">
        <p14:creationId xmlns:p14="http://schemas.microsoft.com/office/powerpoint/2010/main" val="2398901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B368ADC0-206E-4C46-B0E4-3F7B568317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id="{4F0A47B8-CDC1-48B5-A07C-D6DC0FBA3D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7396" name="Slide Number Placeholder 3">
            <a:extLst>
              <a:ext uri="{FF2B5EF4-FFF2-40B4-BE49-F238E27FC236}">
                <a16:creationId xmlns:a16="http://schemas.microsoft.com/office/drawing/2014/main" id="{BFAF5A48-CD2A-452B-AF2C-2C69A4DC267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DD3452-C7E4-4768-BF40-BDEAC495C8EA}" type="slidenum">
              <a:rPr lang="en-US" altLang="en-US">
                <a:latin typeface="Calibri" panose="020F0502020204030204" pitchFamily="34" charset="0"/>
              </a:rPr>
              <a:pPr eaLnBrk="1" hangingPunct="1"/>
              <a:t>65</a:t>
            </a:fld>
            <a:endParaRPr lang="en-US" altLang="en-US">
              <a:latin typeface="Calibri" panose="020F0502020204030204" pitchFamily="34" charset="0"/>
            </a:endParaRPr>
          </a:p>
        </p:txBody>
      </p:sp>
    </p:spTree>
    <p:extLst>
      <p:ext uri="{BB962C8B-B14F-4D97-AF65-F5344CB8AC3E}">
        <p14:creationId xmlns:p14="http://schemas.microsoft.com/office/powerpoint/2010/main" val="671460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D962FF55-D575-4374-8942-AACEC93637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a:extLst>
              <a:ext uri="{FF2B5EF4-FFF2-40B4-BE49-F238E27FC236}">
                <a16:creationId xmlns:a16="http://schemas.microsoft.com/office/drawing/2014/main" id="{DD87AD44-02C0-4EE5-B0C3-601206E933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1492" name="Slide Number Placeholder 3">
            <a:extLst>
              <a:ext uri="{FF2B5EF4-FFF2-40B4-BE49-F238E27FC236}">
                <a16:creationId xmlns:a16="http://schemas.microsoft.com/office/drawing/2014/main" id="{25AFD813-4EA5-46A5-83B1-38DFD0F9936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04B2BD-2E8B-49C1-B878-D8C9DE2DAE84}" type="slidenum">
              <a:rPr lang="en-US" altLang="en-US">
                <a:latin typeface="Calibri" panose="020F0502020204030204" pitchFamily="34" charset="0"/>
              </a:rPr>
              <a:pPr eaLnBrk="1" hangingPunct="1"/>
              <a:t>69</a:t>
            </a:fld>
            <a:endParaRPr lang="en-US" altLang="en-US">
              <a:latin typeface="Calibri" panose="020F0502020204030204" pitchFamily="34" charset="0"/>
            </a:endParaRPr>
          </a:p>
        </p:txBody>
      </p:sp>
    </p:spTree>
    <p:extLst>
      <p:ext uri="{BB962C8B-B14F-4D97-AF65-F5344CB8AC3E}">
        <p14:creationId xmlns:p14="http://schemas.microsoft.com/office/powerpoint/2010/main" val="3303979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7C1BAA69-2D4D-4E4C-BFEC-91CCDEDC66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a:extLst>
              <a:ext uri="{FF2B5EF4-FFF2-40B4-BE49-F238E27FC236}">
                <a16:creationId xmlns:a16="http://schemas.microsoft.com/office/drawing/2014/main" id="{EE6F8E80-898C-4186-900E-66D4ACA123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2516" name="Slide Number Placeholder 3">
            <a:extLst>
              <a:ext uri="{FF2B5EF4-FFF2-40B4-BE49-F238E27FC236}">
                <a16:creationId xmlns:a16="http://schemas.microsoft.com/office/drawing/2014/main" id="{D0D3759B-1A37-4FB7-BFA7-EF37C97A5C0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60EC1E-ECAF-4244-A4CC-73C83CCB7D1C}" type="slidenum">
              <a:rPr lang="en-US" altLang="en-US">
                <a:latin typeface="Calibri" panose="020F0502020204030204" pitchFamily="34" charset="0"/>
              </a:rPr>
              <a:pPr eaLnBrk="1" hangingPunct="1"/>
              <a:t>73</a:t>
            </a:fld>
            <a:endParaRPr lang="en-US" altLang="en-US">
              <a:latin typeface="Calibri" panose="020F0502020204030204" pitchFamily="34" charset="0"/>
            </a:endParaRPr>
          </a:p>
        </p:txBody>
      </p:sp>
    </p:spTree>
    <p:extLst>
      <p:ext uri="{BB962C8B-B14F-4D97-AF65-F5344CB8AC3E}">
        <p14:creationId xmlns:p14="http://schemas.microsoft.com/office/powerpoint/2010/main" val="3561196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id="{BC9E69BF-5ED2-4D2A-AFBA-720B8329A9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a:extLst>
              <a:ext uri="{FF2B5EF4-FFF2-40B4-BE49-F238E27FC236}">
                <a16:creationId xmlns:a16="http://schemas.microsoft.com/office/drawing/2014/main" id="{90AE32EF-68BC-4B51-B161-4B484EEB4D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6612" name="Slide Number Placeholder 3">
            <a:extLst>
              <a:ext uri="{FF2B5EF4-FFF2-40B4-BE49-F238E27FC236}">
                <a16:creationId xmlns:a16="http://schemas.microsoft.com/office/drawing/2014/main" id="{013B115A-3976-4BC7-84DA-E01ABD98F65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092DDB-0494-48C4-B169-0785AAC0FE0D}" type="slidenum">
              <a:rPr lang="en-US" altLang="en-US">
                <a:latin typeface="Calibri" panose="020F0502020204030204" pitchFamily="34" charset="0"/>
              </a:rPr>
              <a:pPr eaLnBrk="1" hangingPunct="1"/>
              <a:t>74</a:t>
            </a:fld>
            <a:endParaRPr lang="en-US" altLang="en-US">
              <a:latin typeface="Calibri" panose="020F0502020204030204" pitchFamily="34" charset="0"/>
            </a:endParaRPr>
          </a:p>
        </p:txBody>
      </p:sp>
    </p:spTree>
    <p:extLst>
      <p:ext uri="{BB962C8B-B14F-4D97-AF65-F5344CB8AC3E}">
        <p14:creationId xmlns:p14="http://schemas.microsoft.com/office/powerpoint/2010/main" val="3164865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C3B97BB9-7FF0-445B-8E4C-6253E85F9E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a:extLst>
              <a:ext uri="{FF2B5EF4-FFF2-40B4-BE49-F238E27FC236}">
                <a16:creationId xmlns:a16="http://schemas.microsoft.com/office/drawing/2014/main" id="{DEAF2E6E-8BAA-4357-9D39-4EB4E73B08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2756" name="Slide Number Placeholder 3">
            <a:extLst>
              <a:ext uri="{FF2B5EF4-FFF2-40B4-BE49-F238E27FC236}">
                <a16:creationId xmlns:a16="http://schemas.microsoft.com/office/drawing/2014/main" id="{0A1E3A45-1447-4F1A-AA79-8CABF468490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51E3DE-7AD7-487D-80C9-93662FD8F511}" type="slidenum">
              <a:rPr lang="en-US" altLang="en-US">
                <a:latin typeface="Calibri" panose="020F0502020204030204" pitchFamily="34" charset="0"/>
              </a:rPr>
              <a:pPr eaLnBrk="1" hangingPunct="1"/>
              <a:t>80</a:t>
            </a:fld>
            <a:endParaRPr lang="en-US" altLang="en-US">
              <a:latin typeface="Calibri" panose="020F0502020204030204" pitchFamily="34" charset="0"/>
            </a:endParaRPr>
          </a:p>
        </p:txBody>
      </p:sp>
    </p:spTree>
    <p:extLst>
      <p:ext uri="{BB962C8B-B14F-4D97-AF65-F5344CB8AC3E}">
        <p14:creationId xmlns:p14="http://schemas.microsoft.com/office/powerpoint/2010/main" val="3338517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72554D43-0B4F-48D9-A430-9235D1B8DD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a:extLst>
              <a:ext uri="{FF2B5EF4-FFF2-40B4-BE49-F238E27FC236}">
                <a16:creationId xmlns:a16="http://schemas.microsoft.com/office/drawing/2014/main" id="{573081AF-21DC-4458-BDD0-B7C148F72E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3780" name="Slide Number Placeholder 3">
            <a:extLst>
              <a:ext uri="{FF2B5EF4-FFF2-40B4-BE49-F238E27FC236}">
                <a16:creationId xmlns:a16="http://schemas.microsoft.com/office/drawing/2014/main" id="{7122F19C-A151-4B94-B6C6-EB5ADABAE2D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117D82-2CA4-4716-B5EF-6555D136348E}" type="slidenum">
              <a:rPr lang="en-US" altLang="en-US">
                <a:latin typeface="Calibri" panose="020F0502020204030204" pitchFamily="34" charset="0"/>
              </a:rPr>
              <a:pPr eaLnBrk="1" hangingPunct="1"/>
              <a:t>81</a:t>
            </a:fld>
            <a:endParaRPr lang="en-US" altLang="en-US">
              <a:latin typeface="Calibri" panose="020F0502020204030204" pitchFamily="34" charset="0"/>
            </a:endParaRPr>
          </a:p>
        </p:txBody>
      </p:sp>
    </p:spTree>
    <p:extLst>
      <p:ext uri="{BB962C8B-B14F-4D97-AF65-F5344CB8AC3E}">
        <p14:creationId xmlns:p14="http://schemas.microsoft.com/office/powerpoint/2010/main" val="11147777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25DD4D9F-E7E7-4BD6-85C1-9F90A619F5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a:extLst>
              <a:ext uri="{FF2B5EF4-FFF2-40B4-BE49-F238E27FC236}">
                <a16:creationId xmlns:a16="http://schemas.microsoft.com/office/drawing/2014/main" id="{2FEEE59F-BAB4-45F1-8545-3EF1DC61B3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04" name="Slide Number Placeholder 3">
            <a:extLst>
              <a:ext uri="{FF2B5EF4-FFF2-40B4-BE49-F238E27FC236}">
                <a16:creationId xmlns:a16="http://schemas.microsoft.com/office/drawing/2014/main" id="{356EDD30-EBC9-4F9E-B082-E64BC8BE302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A8D3E7-12EC-43A8-8BC1-F01F5FD21F17}" type="slidenum">
              <a:rPr lang="en-US" altLang="en-US">
                <a:latin typeface="Calibri" panose="020F0502020204030204" pitchFamily="34" charset="0"/>
              </a:rPr>
              <a:pPr eaLnBrk="1" hangingPunct="1"/>
              <a:t>82</a:t>
            </a:fld>
            <a:endParaRPr lang="en-US" altLang="en-US">
              <a:latin typeface="Calibri" panose="020F0502020204030204" pitchFamily="34" charset="0"/>
            </a:endParaRPr>
          </a:p>
        </p:txBody>
      </p:sp>
    </p:spTree>
    <p:extLst>
      <p:ext uri="{BB962C8B-B14F-4D97-AF65-F5344CB8AC3E}">
        <p14:creationId xmlns:p14="http://schemas.microsoft.com/office/powerpoint/2010/main" val="313380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6B204E67-B67F-4567-BC70-F3E1D4A647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4D220EA7-2DA1-460E-98C7-20AFA68227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2100" name="Slide Number Placeholder 3">
            <a:extLst>
              <a:ext uri="{FF2B5EF4-FFF2-40B4-BE49-F238E27FC236}">
                <a16:creationId xmlns:a16="http://schemas.microsoft.com/office/drawing/2014/main" id="{1165E9BA-0ED9-4D1C-80F9-879DEAE13E0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8C7D5A-5ACC-4F0F-8A6F-1D34D7C5F3FA}"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extLst>
      <p:ext uri="{BB962C8B-B14F-4D97-AF65-F5344CB8AC3E}">
        <p14:creationId xmlns:p14="http://schemas.microsoft.com/office/powerpoint/2010/main" val="866462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F959D33C-89B0-4C7D-B590-2BBFA0F05A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a:extLst>
              <a:ext uri="{FF2B5EF4-FFF2-40B4-BE49-F238E27FC236}">
                <a16:creationId xmlns:a16="http://schemas.microsoft.com/office/drawing/2014/main" id="{A0B64A74-A12F-4774-9C32-84BCE7648A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8900" name="Slide Number Placeholder 3">
            <a:extLst>
              <a:ext uri="{FF2B5EF4-FFF2-40B4-BE49-F238E27FC236}">
                <a16:creationId xmlns:a16="http://schemas.microsoft.com/office/drawing/2014/main" id="{FFCEFBBD-16FA-4801-BA1C-8D8CB132264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5B501A2-D7A4-4A6B-9EF7-D0C609EED1AC}" type="slidenum">
              <a:rPr lang="en-US" altLang="en-US">
                <a:latin typeface="Calibri" panose="020F0502020204030204" pitchFamily="34" charset="0"/>
              </a:rPr>
              <a:pPr eaLnBrk="1" hangingPunct="1"/>
              <a:t>86</a:t>
            </a:fld>
            <a:endParaRPr lang="en-US" altLang="en-US">
              <a:latin typeface="Calibri" panose="020F0502020204030204" pitchFamily="34" charset="0"/>
            </a:endParaRPr>
          </a:p>
        </p:txBody>
      </p:sp>
    </p:spTree>
    <p:extLst>
      <p:ext uri="{BB962C8B-B14F-4D97-AF65-F5344CB8AC3E}">
        <p14:creationId xmlns:p14="http://schemas.microsoft.com/office/powerpoint/2010/main" val="26127441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14EA7C5F-435E-4E72-A107-CF05530F4F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a:extLst>
              <a:ext uri="{FF2B5EF4-FFF2-40B4-BE49-F238E27FC236}">
                <a16:creationId xmlns:a16="http://schemas.microsoft.com/office/drawing/2014/main" id="{86FF5DC3-AB05-4B27-AECD-F79C093862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9924" name="Slide Number Placeholder 3">
            <a:extLst>
              <a:ext uri="{FF2B5EF4-FFF2-40B4-BE49-F238E27FC236}">
                <a16:creationId xmlns:a16="http://schemas.microsoft.com/office/drawing/2014/main" id="{E124477F-CE6A-4507-8866-98C2ECB4E7A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31A533-8CC8-4440-8CC5-EE67874A61C1}" type="slidenum">
              <a:rPr lang="en-US" altLang="en-US">
                <a:latin typeface="Calibri" panose="020F0502020204030204" pitchFamily="34" charset="0"/>
              </a:rPr>
              <a:pPr eaLnBrk="1" hangingPunct="1"/>
              <a:t>89</a:t>
            </a:fld>
            <a:endParaRPr lang="en-US" altLang="en-US">
              <a:latin typeface="Calibri" panose="020F0502020204030204" pitchFamily="34" charset="0"/>
            </a:endParaRPr>
          </a:p>
        </p:txBody>
      </p:sp>
    </p:spTree>
    <p:extLst>
      <p:ext uri="{BB962C8B-B14F-4D97-AF65-F5344CB8AC3E}">
        <p14:creationId xmlns:p14="http://schemas.microsoft.com/office/powerpoint/2010/main" val="25437747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11BEB34F-995E-4CFC-903E-36B1C7EA00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a16="http://schemas.microsoft.com/office/drawing/2014/main" id="{5AEA8930-B07A-458C-BDF6-D7B0ED7135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1972" name="Slide Number Placeholder 3">
            <a:extLst>
              <a:ext uri="{FF2B5EF4-FFF2-40B4-BE49-F238E27FC236}">
                <a16:creationId xmlns:a16="http://schemas.microsoft.com/office/drawing/2014/main" id="{3CCE33B5-2414-4602-A2D1-58FBDA4F02D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C1604D-C89A-4EA2-8BC5-ED0702A2DD0D}" type="slidenum">
              <a:rPr lang="en-US" altLang="en-US">
                <a:latin typeface="Calibri" panose="020F0502020204030204" pitchFamily="34" charset="0"/>
              </a:rPr>
              <a:pPr eaLnBrk="1" hangingPunct="1"/>
              <a:t>92</a:t>
            </a:fld>
            <a:endParaRPr lang="en-US" altLang="en-US">
              <a:latin typeface="Calibri" panose="020F0502020204030204" pitchFamily="34" charset="0"/>
            </a:endParaRPr>
          </a:p>
        </p:txBody>
      </p:sp>
    </p:spTree>
    <p:extLst>
      <p:ext uri="{BB962C8B-B14F-4D97-AF65-F5344CB8AC3E}">
        <p14:creationId xmlns:p14="http://schemas.microsoft.com/office/powerpoint/2010/main" val="39577942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a16="http://schemas.microsoft.com/office/drawing/2014/main" id="{EAFB108D-662F-428E-BE87-39C31B7641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a:extLst>
              <a:ext uri="{FF2B5EF4-FFF2-40B4-BE49-F238E27FC236}">
                <a16:creationId xmlns:a16="http://schemas.microsoft.com/office/drawing/2014/main" id="{4E71727A-C05B-4BC5-9470-04ED520D78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44" name="Slide Number Placeholder 3">
            <a:extLst>
              <a:ext uri="{FF2B5EF4-FFF2-40B4-BE49-F238E27FC236}">
                <a16:creationId xmlns:a16="http://schemas.microsoft.com/office/drawing/2014/main" id="{5DBFE3E5-717E-4E3D-8316-A09FF2A3443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1E57E4-7746-4C65-BDAA-2756AC3B1DF0}" type="slidenum">
              <a:rPr lang="en-US" altLang="en-US">
                <a:latin typeface="Calibri" panose="020F0502020204030204" pitchFamily="34" charset="0"/>
              </a:rPr>
              <a:pPr eaLnBrk="1" hangingPunct="1"/>
              <a:t>93</a:t>
            </a:fld>
            <a:endParaRPr lang="en-US" altLang="en-US">
              <a:latin typeface="Calibri" panose="020F0502020204030204" pitchFamily="34" charset="0"/>
            </a:endParaRPr>
          </a:p>
        </p:txBody>
      </p:sp>
    </p:spTree>
    <p:extLst>
      <p:ext uri="{BB962C8B-B14F-4D97-AF65-F5344CB8AC3E}">
        <p14:creationId xmlns:p14="http://schemas.microsoft.com/office/powerpoint/2010/main" val="28700377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F0AD2D4D-D42C-45B9-9198-89C072169C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a:extLst>
              <a:ext uri="{FF2B5EF4-FFF2-40B4-BE49-F238E27FC236}">
                <a16:creationId xmlns:a16="http://schemas.microsoft.com/office/drawing/2014/main" id="{503908AB-D240-4783-8AD1-4759DE1E81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6068" name="Slide Number Placeholder 3">
            <a:extLst>
              <a:ext uri="{FF2B5EF4-FFF2-40B4-BE49-F238E27FC236}">
                <a16:creationId xmlns:a16="http://schemas.microsoft.com/office/drawing/2014/main" id="{C0B8D6C9-4175-4E3E-9289-ACE9C93A969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E844CA-850D-4F39-8FFE-D9668E0DF35F}" type="slidenum">
              <a:rPr lang="en-US" altLang="en-US">
                <a:latin typeface="Calibri" panose="020F0502020204030204" pitchFamily="34" charset="0"/>
              </a:rPr>
              <a:pPr eaLnBrk="1" hangingPunct="1"/>
              <a:t>94</a:t>
            </a:fld>
            <a:endParaRPr lang="en-US" altLang="en-US">
              <a:latin typeface="Calibri" panose="020F0502020204030204" pitchFamily="34" charset="0"/>
            </a:endParaRPr>
          </a:p>
        </p:txBody>
      </p:sp>
    </p:spTree>
    <p:extLst>
      <p:ext uri="{BB962C8B-B14F-4D97-AF65-F5344CB8AC3E}">
        <p14:creationId xmlns:p14="http://schemas.microsoft.com/office/powerpoint/2010/main" val="22680812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a:extLst>
              <a:ext uri="{FF2B5EF4-FFF2-40B4-BE49-F238E27FC236}">
                <a16:creationId xmlns:a16="http://schemas.microsoft.com/office/drawing/2014/main" id="{6723C63C-B8AE-44D9-A51F-138BAD6613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a:extLst>
              <a:ext uri="{FF2B5EF4-FFF2-40B4-BE49-F238E27FC236}">
                <a16:creationId xmlns:a16="http://schemas.microsoft.com/office/drawing/2014/main" id="{41D7EBF9-F5E6-4FD0-BFA9-575B5E1496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7092" name="Slide Number Placeholder 3">
            <a:extLst>
              <a:ext uri="{FF2B5EF4-FFF2-40B4-BE49-F238E27FC236}">
                <a16:creationId xmlns:a16="http://schemas.microsoft.com/office/drawing/2014/main" id="{F147D8B7-5B58-4A8D-AB36-586E82ED94E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1B152A0-8E48-40ED-8B4A-F8B50009B4BE}" type="slidenum">
              <a:rPr lang="en-US" altLang="en-US">
                <a:latin typeface="Calibri" panose="020F0502020204030204" pitchFamily="34" charset="0"/>
              </a:rPr>
              <a:pPr eaLnBrk="1" hangingPunct="1"/>
              <a:t>95</a:t>
            </a:fld>
            <a:endParaRPr lang="en-US" altLang="en-US">
              <a:latin typeface="Calibri" panose="020F0502020204030204" pitchFamily="34" charset="0"/>
            </a:endParaRPr>
          </a:p>
        </p:txBody>
      </p:sp>
    </p:spTree>
    <p:extLst>
      <p:ext uri="{BB962C8B-B14F-4D97-AF65-F5344CB8AC3E}">
        <p14:creationId xmlns:p14="http://schemas.microsoft.com/office/powerpoint/2010/main" val="22261282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CC817C63-9E47-4750-9187-B8895DEA37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a:extLst>
              <a:ext uri="{FF2B5EF4-FFF2-40B4-BE49-F238E27FC236}">
                <a16:creationId xmlns:a16="http://schemas.microsoft.com/office/drawing/2014/main" id="{4944D917-E649-4961-8827-B8F6F24248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284" name="Slide Number Placeholder 3">
            <a:extLst>
              <a:ext uri="{FF2B5EF4-FFF2-40B4-BE49-F238E27FC236}">
                <a16:creationId xmlns:a16="http://schemas.microsoft.com/office/drawing/2014/main" id="{993E7D06-F40D-4D7C-99B9-FC31DCCD929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B0EDD9-7940-466A-9870-52BDC65C9681}" type="slidenum">
              <a:rPr lang="en-US" altLang="en-US">
                <a:latin typeface="Calibri" panose="020F0502020204030204" pitchFamily="34" charset="0"/>
              </a:rPr>
              <a:pPr eaLnBrk="1" hangingPunct="1"/>
              <a:t>104</a:t>
            </a:fld>
            <a:endParaRPr lang="en-US" altLang="en-US">
              <a:latin typeface="Calibri" panose="020F0502020204030204" pitchFamily="34" charset="0"/>
            </a:endParaRPr>
          </a:p>
        </p:txBody>
      </p:sp>
    </p:spTree>
    <p:extLst>
      <p:ext uri="{BB962C8B-B14F-4D97-AF65-F5344CB8AC3E}">
        <p14:creationId xmlns:p14="http://schemas.microsoft.com/office/powerpoint/2010/main" val="10094868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a:extLst>
              <a:ext uri="{FF2B5EF4-FFF2-40B4-BE49-F238E27FC236}">
                <a16:creationId xmlns:a16="http://schemas.microsoft.com/office/drawing/2014/main" id="{4312FFAC-0939-4D16-889E-782BBDCF23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a:extLst>
              <a:ext uri="{FF2B5EF4-FFF2-40B4-BE49-F238E27FC236}">
                <a16:creationId xmlns:a16="http://schemas.microsoft.com/office/drawing/2014/main" id="{0F275977-CB90-4057-AF02-7BF539BECD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6308" name="Slide Number Placeholder 3">
            <a:extLst>
              <a:ext uri="{FF2B5EF4-FFF2-40B4-BE49-F238E27FC236}">
                <a16:creationId xmlns:a16="http://schemas.microsoft.com/office/drawing/2014/main" id="{0EA343A1-490F-42D6-A274-FC4515EA808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60EB0C-D11D-4D79-858B-34191FC8ED8B}" type="slidenum">
              <a:rPr lang="en-US" altLang="en-US">
                <a:latin typeface="Calibri" panose="020F0502020204030204" pitchFamily="34" charset="0"/>
              </a:rPr>
              <a:pPr eaLnBrk="1" hangingPunct="1"/>
              <a:t>105</a:t>
            </a:fld>
            <a:endParaRPr lang="en-US" altLang="en-US">
              <a:latin typeface="Calibri" panose="020F0502020204030204" pitchFamily="34" charset="0"/>
            </a:endParaRPr>
          </a:p>
        </p:txBody>
      </p:sp>
    </p:spTree>
    <p:extLst>
      <p:ext uri="{BB962C8B-B14F-4D97-AF65-F5344CB8AC3E}">
        <p14:creationId xmlns:p14="http://schemas.microsoft.com/office/powerpoint/2010/main" val="23480698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47A99734-2E91-4372-A285-9E70958C6C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a16="http://schemas.microsoft.com/office/drawing/2014/main" id="{D6F82C37-76D5-4476-9C59-B9ADB163BC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7332" name="Slide Number Placeholder 3">
            <a:extLst>
              <a:ext uri="{FF2B5EF4-FFF2-40B4-BE49-F238E27FC236}">
                <a16:creationId xmlns:a16="http://schemas.microsoft.com/office/drawing/2014/main" id="{EAC3CF43-CB54-467F-8804-6B1475CCF55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51674DF-F97E-4BEC-8D38-4ECB8AD86D1B}" type="slidenum">
              <a:rPr lang="en-US" altLang="en-US">
                <a:latin typeface="Calibri" panose="020F0502020204030204" pitchFamily="34" charset="0"/>
              </a:rPr>
              <a:pPr eaLnBrk="1" hangingPunct="1"/>
              <a:t>106</a:t>
            </a:fld>
            <a:endParaRPr lang="en-US" altLang="en-US">
              <a:latin typeface="Calibri" panose="020F0502020204030204" pitchFamily="34" charset="0"/>
            </a:endParaRPr>
          </a:p>
        </p:txBody>
      </p:sp>
    </p:spTree>
    <p:extLst>
      <p:ext uri="{BB962C8B-B14F-4D97-AF65-F5344CB8AC3E}">
        <p14:creationId xmlns:p14="http://schemas.microsoft.com/office/powerpoint/2010/main" val="30350893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id="{0F6AF824-40AB-4F14-8391-550D4AA3F3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id="{435F15BC-EAB2-44B7-8417-E0A7654852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8356" name="Slide Number Placeholder 3">
            <a:extLst>
              <a:ext uri="{FF2B5EF4-FFF2-40B4-BE49-F238E27FC236}">
                <a16:creationId xmlns:a16="http://schemas.microsoft.com/office/drawing/2014/main" id="{0DC1BE17-81A7-497C-B198-F23E309684F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9D8FFC-1DF7-450D-A0DB-073F3CB7D84E}" type="slidenum">
              <a:rPr lang="en-US" altLang="en-US">
                <a:latin typeface="Calibri" panose="020F0502020204030204" pitchFamily="34" charset="0"/>
              </a:rPr>
              <a:pPr eaLnBrk="1" hangingPunct="1"/>
              <a:t>107</a:t>
            </a:fld>
            <a:endParaRPr lang="en-US" altLang="en-US">
              <a:latin typeface="Calibri" panose="020F0502020204030204" pitchFamily="34" charset="0"/>
            </a:endParaRPr>
          </a:p>
        </p:txBody>
      </p:sp>
    </p:spTree>
    <p:extLst>
      <p:ext uri="{BB962C8B-B14F-4D97-AF65-F5344CB8AC3E}">
        <p14:creationId xmlns:p14="http://schemas.microsoft.com/office/powerpoint/2010/main" val="2581322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C4DDE70E-72DD-4315-B54B-831114743E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a:extLst>
              <a:ext uri="{FF2B5EF4-FFF2-40B4-BE49-F238E27FC236}">
                <a16:creationId xmlns:a16="http://schemas.microsoft.com/office/drawing/2014/main" id="{2854FE7B-23E9-491A-ACBF-D3F7C6C87C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4148" name="Slide Number Placeholder 3">
            <a:extLst>
              <a:ext uri="{FF2B5EF4-FFF2-40B4-BE49-F238E27FC236}">
                <a16:creationId xmlns:a16="http://schemas.microsoft.com/office/drawing/2014/main" id="{5FEAC18C-B1EF-40CA-8AF7-5E863366AA7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01DA7D-7A38-493F-A063-D7B3E0F32181}"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extLst>
      <p:ext uri="{BB962C8B-B14F-4D97-AF65-F5344CB8AC3E}">
        <p14:creationId xmlns:p14="http://schemas.microsoft.com/office/powerpoint/2010/main" val="21575590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F0F42265-09DC-49B3-AA02-D2C27447F0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a:extLst>
              <a:ext uri="{FF2B5EF4-FFF2-40B4-BE49-F238E27FC236}">
                <a16:creationId xmlns:a16="http://schemas.microsoft.com/office/drawing/2014/main" id="{B2145ACB-FBF1-4B7D-97EB-D7339AD8F7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0404" name="Slide Number Placeholder 3">
            <a:extLst>
              <a:ext uri="{FF2B5EF4-FFF2-40B4-BE49-F238E27FC236}">
                <a16:creationId xmlns:a16="http://schemas.microsoft.com/office/drawing/2014/main" id="{44B7C57F-2386-4CF2-A4A6-C1F210A2E10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45592B-1EF8-494F-8EF7-ABEEFA4B8403}" type="slidenum">
              <a:rPr lang="en-US" altLang="en-US">
                <a:latin typeface="Calibri" panose="020F0502020204030204" pitchFamily="34" charset="0"/>
              </a:rPr>
              <a:pPr eaLnBrk="1" hangingPunct="1"/>
              <a:t>109</a:t>
            </a:fld>
            <a:endParaRPr lang="en-US" altLang="en-US">
              <a:latin typeface="Calibri" panose="020F0502020204030204" pitchFamily="34" charset="0"/>
            </a:endParaRPr>
          </a:p>
        </p:txBody>
      </p:sp>
    </p:spTree>
    <p:extLst>
      <p:ext uri="{BB962C8B-B14F-4D97-AF65-F5344CB8AC3E}">
        <p14:creationId xmlns:p14="http://schemas.microsoft.com/office/powerpoint/2010/main" val="11997767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a:extLst>
              <a:ext uri="{FF2B5EF4-FFF2-40B4-BE49-F238E27FC236}">
                <a16:creationId xmlns:a16="http://schemas.microsoft.com/office/drawing/2014/main" id="{059CACDA-44AD-4535-80BA-701236E1CA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a:extLst>
              <a:ext uri="{FF2B5EF4-FFF2-40B4-BE49-F238E27FC236}">
                <a16:creationId xmlns:a16="http://schemas.microsoft.com/office/drawing/2014/main" id="{9C9D9A8F-5CBE-4D25-813D-D5292BB5CB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1428" name="Slide Number Placeholder 3">
            <a:extLst>
              <a:ext uri="{FF2B5EF4-FFF2-40B4-BE49-F238E27FC236}">
                <a16:creationId xmlns:a16="http://schemas.microsoft.com/office/drawing/2014/main" id="{42D9EFFF-3D38-482B-91F4-1DBF8F76DC0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F0CFEE-3FC7-4481-82A4-B0068165D5F5}" type="slidenum">
              <a:rPr lang="en-US" altLang="en-US">
                <a:latin typeface="Calibri" panose="020F0502020204030204" pitchFamily="34" charset="0"/>
              </a:rPr>
              <a:pPr eaLnBrk="1" hangingPunct="1"/>
              <a:t>110</a:t>
            </a:fld>
            <a:endParaRPr lang="en-US" altLang="en-US">
              <a:latin typeface="Calibri" panose="020F0502020204030204" pitchFamily="34" charset="0"/>
            </a:endParaRPr>
          </a:p>
        </p:txBody>
      </p:sp>
    </p:spTree>
    <p:extLst>
      <p:ext uri="{BB962C8B-B14F-4D97-AF65-F5344CB8AC3E}">
        <p14:creationId xmlns:p14="http://schemas.microsoft.com/office/powerpoint/2010/main" val="3765364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id="{6131F07C-74E3-4E34-896C-22B175C1A1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a:extLst>
              <a:ext uri="{FF2B5EF4-FFF2-40B4-BE49-F238E27FC236}">
                <a16:creationId xmlns:a16="http://schemas.microsoft.com/office/drawing/2014/main" id="{FBF54CD7-FB80-452B-837D-9966856909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24" name="Slide Number Placeholder 3">
            <a:extLst>
              <a:ext uri="{FF2B5EF4-FFF2-40B4-BE49-F238E27FC236}">
                <a16:creationId xmlns:a16="http://schemas.microsoft.com/office/drawing/2014/main" id="{CE059189-5B06-4ECA-96ED-D94153471C1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09275F1-89F7-4552-AEFE-9CC5B3D657B8}" type="slidenum">
              <a:rPr lang="en-US" altLang="en-US">
                <a:latin typeface="Calibri" panose="020F0502020204030204" pitchFamily="34" charset="0"/>
              </a:rPr>
              <a:pPr eaLnBrk="1" hangingPunct="1"/>
              <a:t>114</a:t>
            </a:fld>
            <a:endParaRPr lang="en-US" altLang="en-US">
              <a:latin typeface="Calibri" panose="020F0502020204030204" pitchFamily="34" charset="0"/>
            </a:endParaRPr>
          </a:p>
        </p:txBody>
      </p:sp>
    </p:spTree>
    <p:extLst>
      <p:ext uri="{BB962C8B-B14F-4D97-AF65-F5344CB8AC3E}">
        <p14:creationId xmlns:p14="http://schemas.microsoft.com/office/powerpoint/2010/main" val="17624085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a:extLst>
              <a:ext uri="{FF2B5EF4-FFF2-40B4-BE49-F238E27FC236}">
                <a16:creationId xmlns:a16="http://schemas.microsoft.com/office/drawing/2014/main" id="{503816B9-915D-4982-BF87-211A05DF0F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a:extLst>
              <a:ext uri="{FF2B5EF4-FFF2-40B4-BE49-F238E27FC236}">
                <a16:creationId xmlns:a16="http://schemas.microsoft.com/office/drawing/2014/main" id="{BBB5059D-BC3F-490A-8EEA-083047708E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6548" name="Slide Number Placeholder 3">
            <a:extLst>
              <a:ext uri="{FF2B5EF4-FFF2-40B4-BE49-F238E27FC236}">
                <a16:creationId xmlns:a16="http://schemas.microsoft.com/office/drawing/2014/main" id="{1E1A2110-B4F5-4D3C-84B2-48DC655E285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B69B7F-50BB-4EC9-89F3-92D86E4D0625}" type="slidenum">
              <a:rPr lang="en-US" altLang="en-US">
                <a:latin typeface="Calibri" panose="020F0502020204030204" pitchFamily="34" charset="0"/>
              </a:rPr>
              <a:pPr eaLnBrk="1" hangingPunct="1"/>
              <a:t>115</a:t>
            </a:fld>
            <a:endParaRPr lang="en-US" altLang="en-US">
              <a:latin typeface="Calibri" panose="020F0502020204030204" pitchFamily="34" charset="0"/>
            </a:endParaRPr>
          </a:p>
        </p:txBody>
      </p:sp>
    </p:spTree>
    <p:extLst>
      <p:ext uri="{BB962C8B-B14F-4D97-AF65-F5344CB8AC3E}">
        <p14:creationId xmlns:p14="http://schemas.microsoft.com/office/powerpoint/2010/main" val="5065546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a:extLst>
              <a:ext uri="{FF2B5EF4-FFF2-40B4-BE49-F238E27FC236}">
                <a16:creationId xmlns:a16="http://schemas.microsoft.com/office/drawing/2014/main" id="{B5B6E8B7-B0A9-4ABF-9AB8-4BE857CF9C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a:extLst>
              <a:ext uri="{FF2B5EF4-FFF2-40B4-BE49-F238E27FC236}">
                <a16:creationId xmlns:a16="http://schemas.microsoft.com/office/drawing/2014/main" id="{0E8F31E1-C5AA-4614-A262-1DEDE0060A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8596" name="Slide Number Placeholder 3">
            <a:extLst>
              <a:ext uri="{FF2B5EF4-FFF2-40B4-BE49-F238E27FC236}">
                <a16:creationId xmlns:a16="http://schemas.microsoft.com/office/drawing/2014/main" id="{6520D135-B78D-46EF-95A1-F89893ED838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3AB64C1-FD0F-4AEB-8F97-1EA23739663C}" type="slidenum">
              <a:rPr lang="en-US" altLang="en-US">
                <a:latin typeface="Calibri" panose="020F0502020204030204" pitchFamily="34" charset="0"/>
              </a:rPr>
              <a:pPr eaLnBrk="1" hangingPunct="1"/>
              <a:t>117</a:t>
            </a:fld>
            <a:endParaRPr lang="en-US" altLang="en-US">
              <a:latin typeface="Calibri" panose="020F0502020204030204" pitchFamily="34" charset="0"/>
            </a:endParaRPr>
          </a:p>
        </p:txBody>
      </p:sp>
    </p:spTree>
    <p:extLst>
      <p:ext uri="{BB962C8B-B14F-4D97-AF65-F5344CB8AC3E}">
        <p14:creationId xmlns:p14="http://schemas.microsoft.com/office/powerpoint/2010/main" val="13214815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a:extLst>
              <a:ext uri="{FF2B5EF4-FFF2-40B4-BE49-F238E27FC236}">
                <a16:creationId xmlns:a16="http://schemas.microsoft.com/office/drawing/2014/main" id="{87DD4C30-01A6-45F9-ABCF-7B3C225452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a:extLst>
              <a:ext uri="{FF2B5EF4-FFF2-40B4-BE49-F238E27FC236}">
                <a16:creationId xmlns:a16="http://schemas.microsoft.com/office/drawing/2014/main" id="{CEFF2A6A-96BC-42EA-A652-1E82B07359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1668" name="Slide Number Placeholder 3">
            <a:extLst>
              <a:ext uri="{FF2B5EF4-FFF2-40B4-BE49-F238E27FC236}">
                <a16:creationId xmlns:a16="http://schemas.microsoft.com/office/drawing/2014/main" id="{C77720DB-C646-4DA6-9566-46B07D23E05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90E23C-13CF-40B4-8190-78D186DF184C}" type="slidenum">
              <a:rPr lang="en-US" altLang="en-US">
                <a:latin typeface="Calibri" panose="020F0502020204030204" pitchFamily="34" charset="0"/>
              </a:rPr>
              <a:pPr eaLnBrk="1" hangingPunct="1"/>
              <a:t>120</a:t>
            </a:fld>
            <a:endParaRPr lang="en-US" altLang="en-US">
              <a:latin typeface="Calibri" panose="020F0502020204030204" pitchFamily="34" charset="0"/>
            </a:endParaRPr>
          </a:p>
        </p:txBody>
      </p:sp>
    </p:spTree>
    <p:extLst>
      <p:ext uri="{BB962C8B-B14F-4D97-AF65-F5344CB8AC3E}">
        <p14:creationId xmlns:p14="http://schemas.microsoft.com/office/powerpoint/2010/main" val="4285789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a:extLst>
              <a:ext uri="{FF2B5EF4-FFF2-40B4-BE49-F238E27FC236}">
                <a16:creationId xmlns:a16="http://schemas.microsoft.com/office/drawing/2014/main" id="{87DD4C30-01A6-45F9-ABCF-7B3C225452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a:extLst>
              <a:ext uri="{FF2B5EF4-FFF2-40B4-BE49-F238E27FC236}">
                <a16:creationId xmlns:a16="http://schemas.microsoft.com/office/drawing/2014/main" id="{CEFF2A6A-96BC-42EA-A652-1E82B07359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1668" name="Slide Number Placeholder 3">
            <a:extLst>
              <a:ext uri="{FF2B5EF4-FFF2-40B4-BE49-F238E27FC236}">
                <a16:creationId xmlns:a16="http://schemas.microsoft.com/office/drawing/2014/main" id="{C77720DB-C646-4DA6-9566-46B07D23E05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90E23C-13CF-40B4-8190-78D186DF184C}" type="slidenum">
              <a:rPr lang="en-US" altLang="en-US">
                <a:latin typeface="Calibri" panose="020F0502020204030204" pitchFamily="34" charset="0"/>
              </a:rPr>
              <a:pPr eaLnBrk="1" hangingPunct="1"/>
              <a:t>122</a:t>
            </a:fld>
            <a:endParaRPr lang="en-US" altLang="en-US">
              <a:latin typeface="Calibri" panose="020F0502020204030204" pitchFamily="34" charset="0"/>
            </a:endParaRPr>
          </a:p>
        </p:txBody>
      </p:sp>
    </p:spTree>
    <p:extLst>
      <p:ext uri="{BB962C8B-B14F-4D97-AF65-F5344CB8AC3E}">
        <p14:creationId xmlns:p14="http://schemas.microsoft.com/office/powerpoint/2010/main" val="2312886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DAECEF28-580E-4C75-92AC-4AB9FAB233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id="{4B9A3E52-5B10-4B6C-85FC-508B098DD7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5172" name="Slide Number Placeholder 3">
            <a:extLst>
              <a:ext uri="{FF2B5EF4-FFF2-40B4-BE49-F238E27FC236}">
                <a16:creationId xmlns:a16="http://schemas.microsoft.com/office/drawing/2014/main" id="{2411DA41-3F83-40C7-AC1F-5DB3134DB77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4EF2FE-D989-40C0-8478-BC1827E8DC0A}"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extLst>
      <p:ext uri="{BB962C8B-B14F-4D97-AF65-F5344CB8AC3E}">
        <p14:creationId xmlns:p14="http://schemas.microsoft.com/office/powerpoint/2010/main" val="1917327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0DB9D04A-178A-4659-AB7E-D315DFC337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a:extLst>
              <a:ext uri="{FF2B5EF4-FFF2-40B4-BE49-F238E27FC236}">
                <a16:creationId xmlns:a16="http://schemas.microsoft.com/office/drawing/2014/main" id="{825495AF-5BC3-4A3A-908E-36898B822E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0292" name="Slide Number Placeholder 3">
            <a:extLst>
              <a:ext uri="{FF2B5EF4-FFF2-40B4-BE49-F238E27FC236}">
                <a16:creationId xmlns:a16="http://schemas.microsoft.com/office/drawing/2014/main" id="{A0DF417E-34B4-4D59-ACC6-62960640B67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EF380B-63D7-45BC-9DBE-230520F15481}"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extLst>
      <p:ext uri="{BB962C8B-B14F-4D97-AF65-F5344CB8AC3E}">
        <p14:creationId xmlns:p14="http://schemas.microsoft.com/office/powerpoint/2010/main" val="1468410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C6CD2013-5E84-426D-B07C-E89C21A685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a:extLst>
              <a:ext uri="{FF2B5EF4-FFF2-40B4-BE49-F238E27FC236}">
                <a16:creationId xmlns:a16="http://schemas.microsoft.com/office/drawing/2014/main" id="{212BB2B4-C4FF-4E85-BC88-97F7DD36F5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364" name="Slide Number Placeholder 3">
            <a:extLst>
              <a:ext uri="{FF2B5EF4-FFF2-40B4-BE49-F238E27FC236}">
                <a16:creationId xmlns:a16="http://schemas.microsoft.com/office/drawing/2014/main" id="{DC008614-B9D9-4AED-A223-F9512707C8B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5D78DC-B5B6-440D-9934-36CB8771096B}"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extLst>
      <p:ext uri="{BB962C8B-B14F-4D97-AF65-F5344CB8AC3E}">
        <p14:creationId xmlns:p14="http://schemas.microsoft.com/office/powerpoint/2010/main" val="3388410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00D2EDF0-2FFA-411B-A475-100692F72B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a:extLst>
              <a:ext uri="{FF2B5EF4-FFF2-40B4-BE49-F238E27FC236}">
                <a16:creationId xmlns:a16="http://schemas.microsoft.com/office/drawing/2014/main" id="{752A7148-4BF6-4ED5-A02A-5D077CF2BB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8484" name="Slide Number Placeholder 3">
            <a:extLst>
              <a:ext uri="{FF2B5EF4-FFF2-40B4-BE49-F238E27FC236}">
                <a16:creationId xmlns:a16="http://schemas.microsoft.com/office/drawing/2014/main" id="{B5DB417C-A101-4099-8288-B8184C5FF70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2BC5AC0-CC3B-46C4-B0F5-1470B9723850}"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601848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FAF9430B-5FED-4C1F-AB87-499343AA6D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0B8B5337-E9A4-4173-8558-24ACD48D62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0532" name="Slide Number Placeholder 3">
            <a:extLst>
              <a:ext uri="{FF2B5EF4-FFF2-40B4-BE49-F238E27FC236}">
                <a16:creationId xmlns:a16="http://schemas.microsoft.com/office/drawing/2014/main" id="{29E30B64-32D4-46BF-9BA0-CA0F7CA7AEB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F22E82-5271-4E7D-AF33-1E941B06CF8E}"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extLst>
      <p:ext uri="{BB962C8B-B14F-4D97-AF65-F5344CB8AC3E}">
        <p14:creationId xmlns:p14="http://schemas.microsoft.com/office/powerpoint/2010/main" val="20311321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83AE7E84-665B-4AA3-9080-CBE5117083B5}" type="datetime1">
              <a:rPr lang="en-US" smtClean="0"/>
              <a:t>8/5/2017</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82649B68-727A-47F2-887B-339511BFF84C}"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283345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9F834587-90CA-4009-BE36-BA13C27C3F18}" type="datetime1">
              <a:rPr lang="en-US" smtClean="0"/>
              <a:t>8/5/2017</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473812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51E3E971-C54E-4BA0-B8B2-842A36E67062}" type="datetime1">
              <a:rPr lang="en-US" smtClean="0"/>
              <a:t>8/5/2017</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4224327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246746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FF2E3A9D-276E-4591-BB63-085F1DB11B9B}" type="datetime1">
              <a:rPr lang="en-US" smtClean="0"/>
              <a:t>8/5/2017</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317195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43AA2A22-1BFE-4E50-8077-286EF296AA6C}" type="datetime1">
              <a:rPr lang="en-US" smtClean="0"/>
              <a:t>8/5/2017</a:t>
            </a:fld>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7293106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5DB1DCF9-35A1-40C2-8DCF-FCFC7EDB718C}" type="datetime1">
              <a:rPr lang="en-US" smtClean="0"/>
              <a:t>8/5/2017</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928555071"/>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6A2EB4C0-E481-423D-AA1E-406ACA52F62D}" type="datetime1">
              <a:rPr lang="en-US" smtClean="0"/>
              <a:t>8/5/2017</a:t>
            </a:fld>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13244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6876039D-F7D5-4149-BC8D-EE22998C9249}" type="datetime1">
              <a:rPr lang="en-US" smtClean="0"/>
              <a:t>8/5/2017</a:t>
            </a:fld>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3112395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C0E35A81-5D95-4E80-AF8D-FFD0D0A18BED}" type="datetime1">
              <a:rPr lang="en-US" smtClean="0"/>
              <a:t>8/5/2017</a:t>
            </a:fld>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1218922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1801D007-379C-40BE-A7F0-19A55E960CEE}" type="datetime1">
              <a:rPr lang="en-US" smtClean="0"/>
              <a:t>8/5/2017</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98851975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17C13CBA-6F50-43AB-9747-0B173D33C053}" type="datetime1">
              <a:rPr lang="en-US" smtClean="0"/>
              <a:t>8/5/2017</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402230400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50C8FD79-C594-448C-A1E6-A4A211EEA8F3}" type="datetime1">
              <a:rPr lang="en-US" smtClean="0"/>
              <a:t>8/5/2017</a:t>
            </a:fld>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1617294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7D70-6B16-4B03-9637-EB524514F7F8}"/>
              </a:ext>
            </a:extLst>
          </p:cNvPr>
          <p:cNvSpPr>
            <a:spLocks noGrp="1"/>
          </p:cNvSpPr>
          <p:nvPr>
            <p:ph type="ctrTitle"/>
          </p:nvPr>
        </p:nvSpPr>
        <p:spPr/>
        <p:txBody>
          <a:bodyPr>
            <a:normAutofit fontScale="90000"/>
          </a:bodyPr>
          <a:lstStyle/>
          <a:p>
            <a:pPr fontAlgn="auto">
              <a:spcAft>
                <a:spcPts val="0"/>
              </a:spcAft>
              <a:defRPr/>
            </a:pPr>
            <a:r>
              <a:rPr lang="en-US" dirty="0"/>
              <a:t>Chapter 14</a:t>
            </a:r>
            <a:br>
              <a:rPr lang="en-US" dirty="0"/>
            </a:br>
            <a:r>
              <a:rPr lang="en-US" dirty="0"/>
              <a:t>Strings, Characters </a:t>
            </a:r>
            <a:r>
              <a:rPr lang="en-US"/>
              <a:t>and </a:t>
            </a:r>
            <a:br>
              <a:rPr lang="en-US"/>
            </a:br>
            <a:r>
              <a:rPr lang="en-US"/>
              <a:t>Regular </a:t>
            </a:r>
            <a:r>
              <a:rPr lang="en-US" dirty="0"/>
              <a:t>Expressions</a:t>
            </a:r>
          </a:p>
        </p:txBody>
      </p:sp>
      <p:sp>
        <p:nvSpPr>
          <p:cNvPr id="10243" name="Subtitle 2">
            <a:extLst>
              <a:ext uri="{FF2B5EF4-FFF2-40B4-BE49-F238E27FC236}">
                <a16:creationId xmlns:a16="http://schemas.microsoft.com/office/drawing/2014/main" id="{709CAFA5-98F5-4DF3-8DCE-C18D5D5DA4AD}"/>
              </a:ext>
            </a:extLst>
          </p:cNvPr>
          <p:cNvSpPr>
            <a:spLocks noGrp="1"/>
          </p:cNvSpPr>
          <p:nvPr>
            <p:ph type="subTitle" idx="1"/>
          </p:nvPr>
        </p:nvSpPr>
        <p:spPr>
          <a:xfrm>
            <a:off x="2209800" y="3611563"/>
            <a:ext cx="7772400" cy="1200150"/>
          </a:xfrm>
        </p:spPr>
        <p:txBody>
          <a:bodyPr/>
          <a:lstStyle/>
          <a:p>
            <a:r>
              <a:rPr lang="en-US" altLang="en-US" dirty="0"/>
              <a:t>Java How to Program, 11/e</a:t>
            </a:r>
          </a:p>
          <a:p>
            <a:r>
              <a:rPr lang="en-US" altLang="en-US" sz="2800" dirty="0"/>
              <a:t>Questions? E-mail paul.deitel@deitel.com</a:t>
            </a:r>
            <a:endParaRPr lang="en-US" altLang="en-US" dirty="0"/>
          </a:p>
        </p:txBody>
      </p:sp>
      <p:sp>
        <p:nvSpPr>
          <p:cNvPr id="4" name="Footer Placeholder 3">
            <a:extLst>
              <a:ext uri="{FF2B5EF4-FFF2-40B4-BE49-F238E27FC236}">
                <a16:creationId xmlns:a16="http://schemas.microsoft.com/office/drawing/2014/main" id="{15046BBC-D2E3-4F64-9D4C-08C70F1C0B81}"/>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82048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19B9A-37F5-446F-A23B-9E85D508C19B}"/>
              </a:ext>
            </a:extLst>
          </p:cNvPr>
          <p:cNvSpPr>
            <a:spLocks noGrp="1"/>
          </p:cNvSpPr>
          <p:nvPr>
            <p:ph type="title"/>
          </p:nvPr>
        </p:nvSpPr>
        <p:spPr/>
        <p:txBody>
          <a:bodyPr/>
          <a:lstStyle/>
          <a:p>
            <a:pPr fontAlgn="auto">
              <a:spcAft>
                <a:spcPts val="0"/>
              </a:spcAft>
              <a:defRPr/>
            </a:pPr>
            <a:r>
              <a:rPr lang="en-US" dirty="0">
                <a:solidFill>
                  <a:srgbClr val="24B5A1"/>
                </a:solidFill>
                <a:latin typeface="Arial"/>
              </a:rPr>
              <a:t>14.3  </a:t>
            </a:r>
            <a:r>
              <a:rPr lang="en-US" dirty="0">
                <a:solidFill>
                  <a:srgbClr val="3380E6"/>
                </a:solidFill>
                <a:latin typeface="Arial"/>
              </a:rPr>
              <a:t>Class </a:t>
            </a:r>
            <a:r>
              <a:rPr lang="en-US" dirty="0">
                <a:solidFill>
                  <a:srgbClr val="3380E6"/>
                </a:solidFill>
                <a:latin typeface="Lucida Console"/>
              </a:rPr>
              <a:t>String</a:t>
            </a:r>
          </a:p>
        </p:txBody>
      </p:sp>
      <p:sp>
        <p:nvSpPr>
          <p:cNvPr id="16387" name="Text Placeholder 2">
            <a:extLst>
              <a:ext uri="{FF2B5EF4-FFF2-40B4-BE49-F238E27FC236}">
                <a16:creationId xmlns:a16="http://schemas.microsoft.com/office/drawing/2014/main" id="{013DD150-0A97-4E30-87D9-D5EF494A4902}"/>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Class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is used to represent strings in Java. </a:t>
            </a:r>
          </a:p>
          <a:p>
            <a:pPr eaLnBrk="1" hangingPunct="1"/>
            <a:r>
              <a:rPr lang="en-US" altLang="en-US">
                <a:solidFill>
                  <a:srgbClr val="000000"/>
                </a:solidFill>
                <a:latin typeface="Times New Roman" panose="02020603050405020304" pitchFamily="18" charset="0"/>
              </a:rPr>
              <a:t>The next several subsections cover many of class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’s capabilities.</a:t>
            </a:r>
          </a:p>
        </p:txBody>
      </p:sp>
      <p:sp>
        <p:nvSpPr>
          <p:cNvPr id="4" name="Footer Placeholder 3">
            <a:extLst>
              <a:ext uri="{FF2B5EF4-FFF2-40B4-BE49-F238E27FC236}">
                <a16:creationId xmlns:a16="http://schemas.microsoft.com/office/drawing/2014/main" id="{18DA235E-325C-4602-B323-5485281E964F}"/>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7151501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5">
            <a:extLst>
              <a:ext uri="{FF2B5EF4-FFF2-40B4-BE49-F238E27FC236}">
                <a16:creationId xmlns:a16="http://schemas.microsoft.com/office/drawing/2014/main" id="{9D6A22A3-E4BA-4560-93F0-63B7524AFF3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4" name="Footer Placeholder 3">
            <a:extLst>
              <a:ext uri="{FF2B5EF4-FFF2-40B4-BE49-F238E27FC236}">
                <a16:creationId xmlns:a16="http://schemas.microsoft.com/office/drawing/2014/main" id="{9BF99E96-8B88-4971-AB1C-76BD78DE1F1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429555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6">
            <a:extLst>
              <a:ext uri="{FF2B5EF4-FFF2-40B4-BE49-F238E27FC236}">
                <a16:creationId xmlns:a16="http://schemas.microsoft.com/office/drawing/2014/main" id="{08305990-EE05-423F-9670-A4B1DFB9C05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4" name="Footer Placeholder 3">
            <a:extLst>
              <a:ext uri="{FF2B5EF4-FFF2-40B4-BE49-F238E27FC236}">
                <a16:creationId xmlns:a16="http://schemas.microsoft.com/office/drawing/2014/main" id="{1FAB9571-766C-4CC3-BC7A-E9034278F5A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143327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7">
            <a:extLst>
              <a:ext uri="{FF2B5EF4-FFF2-40B4-BE49-F238E27FC236}">
                <a16:creationId xmlns:a16="http://schemas.microsoft.com/office/drawing/2014/main" id="{60174858-48CA-4045-BD9C-A1622FEBFB9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438"/>
            <a:ext cx="12192000" cy="6713537"/>
          </a:xfrm>
          <a:prstGeom prst="rect">
            <a:avLst/>
          </a:prstGeom>
        </p:spPr>
      </p:pic>
      <p:sp>
        <p:nvSpPr>
          <p:cNvPr id="4" name="Footer Placeholder 3">
            <a:extLst>
              <a:ext uri="{FF2B5EF4-FFF2-40B4-BE49-F238E27FC236}">
                <a16:creationId xmlns:a16="http://schemas.microsoft.com/office/drawing/2014/main" id="{0DD1BD80-EB8E-423B-AEBF-B36A929444C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341970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8">
            <a:extLst>
              <a:ext uri="{FF2B5EF4-FFF2-40B4-BE49-F238E27FC236}">
                <a16:creationId xmlns:a16="http://schemas.microsoft.com/office/drawing/2014/main" id="{329C36BA-0EB9-405E-917F-4D056E70926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438"/>
            <a:ext cx="12192000" cy="6713537"/>
          </a:xfrm>
          <a:prstGeom prst="rect">
            <a:avLst/>
          </a:prstGeom>
        </p:spPr>
      </p:pic>
      <p:sp>
        <p:nvSpPr>
          <p:cNvPr id="4" name="Footer Placeholder 3">
            <a:extLst>
              <a:ext uri="{FF2B5EF4-FFF2-40B4-BE49-F238E27FC236}">
                <a16:creationId xmlns:a16="http://schemas.microsoft.com/office/drawing/2014/main" id="{9C10E399-51F8-4181-889E-A6BAE494826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808013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AC8F-FA7E-4CD5-A28C-F2439226ECF8}"/>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05475" name="Text Placeholder 2">
            <a:extLst>
              <a:ext uri="{FF2B5EF4-FFF2-40B4-BE49-F238E27FC236}">
                <a16:creationId xmlns:a16="http://schemas.microsoft.com/office/drawing/2014/main" id="{55EAA95C-B404-4828-BC68-4AE484602C5E}"/>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Ranges in character classes are determined by the letters’ integer values. </a:t>
            </a:r>
          </a:p>
          <a:p>
            <a:pPr lvl="1" eaLnBrk="1" hangingPunct="1"/>
            <a:r>
              <a:rPr lang="en-US" altLang="en-US">
                <a:solidFill>
                  <a:srgbClr val="000000"/>
                </a:solidFill>
                <a:latin typeface="Lucida Console" panose="020B0609040504020204" pitchFamily="49" charset="0"/>
              </a:rPr>
              <a:t>"[A-Za-z]"</a:t>
            </a:r>
            <a:r>
              <a:rPr lang="en-US" altLang="en-US">
                <a:solidFill>
                  <a:srgbClr val="000000"/>
                </a:solidFill>
                <a:latin typeface="Times New Roman" panose="02020603050405020304" pitchFamily="18" charset="0"/>
              </a:rPr>
              <a:t> matches all uppercase and lowercase letters. </a:t>
            </a:r>
          </a:p>
          <a:p>
            <a:pPr eaLnBrk="1" hangingPunct="1"/>
            <a:r>
              <a:rPr lang="en-US" altLang="en-US">
                <a:solidFill>
                  <a:srgbClr val="000000"/>
                </a:solidFill>
                <a:latin typeface="Times New Roman" panose="02020603050405020304" pitchFamily="18" charset="0"/>
              </a:rPr>
              <a:t>The range </a:t>
            </a:r>
            <a:r>
              <a:rPr lang="en-US" altLang="en-US">
                <a:solidFill>
                  <a:srgbClr val="000000"/>
                </a:solidFill>
                <a:latin typeface="Lucida Console" panose="020B0609040504020204" pitchFamily="49" charset="0"/>
              </a:rPr>
              <a:t>"[A-z]"</a:t>
            </a:r>
            <a:r>
              <a:rPr lang="en-US" altLang="en-US">
                <a:solidFill>
                  <a:srgbClr val="000000"/>
                </a:solidFill>
                <a:latin typeface="Times New Roman" panose="02020603050405020304" pitchFamily="18" charset="0"/>
              </a:rPr>
              <a:t> matches all letters and also matches those characters (such as [ and \) with an integer value between uppercase Z and lowercase a.</a:t>
            </a:r>
          </a:p>
          <a:p>
            <a:pPr eaLnBrk="1" hangingPunct="1"/>
            <a:r>
              <a:rPr lang="en-US" altLang="en-US">
                <a:solidFill>
                  <a:srgbClr val="000000"/>
                </a:solidFill>
                <a:latin typeface="Times New Roman" panose="02020603050405020304" pitchFamily="18" charset="0"/>
              </a:rPr>
              <a:t>Like predefined character classes, character classes delimited by square brackets match a single character in the search object. </a:t>
            </a:r>
          </a:p>
        </p:txBody>
      </p:sp>
      <p:sp>
        <p:nvSpPr>
          <p:cNvPr id="4" name="Footer Placeholder 3">
            <a:extLst>
              <a:ext uri="{FF2B5EF4-FFF2-40B4-BE49-F238E27FC236}">
                <a16:creationId xmlns:a16="http://schemas.microsoft.com/office/drawing/2014/main" id="{B43FB865-7F6E-49FC-BDEE-DB31AFDD36CF}"/>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6826099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F691E-C928-44B2-A48F-42222FB2344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06499" name="Text Placeholder 2">
            <a:extLst>
              <a:ext uri="{FF2B5EF4-FFF2-40B4-BE49-F238E27FC236}">
                <a16:creationId xmlns:a16="http://schemas.microsoft.com/office/drawing/2014/main" id="{D47E9945-E16E-44BF-A07C-7866AF6B99A7}"/>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When the regular-expression operator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appears in a regular expression, the application attempts to match zero or more occurrences of the subexpression immediately preceding the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t>
            </a:r>
          </a:p>
          <a:p>
            <a:pPr eaLnBrk="1" hangingPunct="1"/>
            <a:r>
              <a:rPr lang="en-US" altLang="en-US" sz="2500">
                <a:solidFill>
                  <a:srgbClr val="000000"/>
                </a:solidFill>
                <a:latin typeface="Times New Roman" panose="02020603050405020304" pitchFamily="18" charset="0"/>
              </a:rPr>
              <a:t>Operator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attempts to match one or more occurrences of the subexpression immediately preceding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t>
            </a:r>
          </a:p>
          <a:p>
            <a:pPr eaLnBrk="1" hangingPunct="1"/>
            <a:r>
              <a:rPr lang="en-US" altLang="en-US" sz="2500">
                <a:solidFill>
                  <a:srgbClr val="000000"/>
                </a:solidFill>
                <a:latin typeface="Times New Roman" panose="02020603050405020304" pitchFamily="18" charset="0"/>
              </a:rPr>
              <a:t>The character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matches the expression to its left or to its right. </a:t>
            </a:r>
          </a:p>
          <a:p>
            <a:pPr lvl="1" eaLnBrk="1" hangingPunct="1"/>
            <a:r>
              <a:rPr lang="en-US" altLang="en-US" sz="2100">
                <a:solidFill>
                  <a:srgbClr val="000000"/>
                </a:solidFill>
                <a:latin typeface="Times New Roman" panose="02020603050405020304" pitchFamily="18" charset="0"/>
              </a:rPr>
              <a:t>"</a:t>
            </a:r>
            <a:r>
              <a:rPr lang="en-US" altLang="en-US" sz="2100">
                <a:solidFill>
                  <a:srgbClr val="000000"/>
                </a:solidFill>
                <a:latin typeface="Lucida Console" panose="020B0609040504020204" pitchFamily="49" charset="0"/>
              </a:rPr>
              <a:t>Hi</a:t>
            </a:r>
            <a:r>
              <a:rPr lang="en-US" altLang="en-US" sz="2100">
                <a:solidFill>
                  <a:srgbClr val="000000"/>
                </a:solidFill>
                <a:latin typeface="Times New Roman" panose="02020603050405020304" pitchFamily="18" charset="0"/>
              </a:rPr>
              <a:t> </a:t>
            </a:r>
            <a:r>
              <a:rPr lang="en-US" altLang="en-US" sz="2100">
                <a:solidFill>
                  <a:srgbClr val="000000"/>
                </a:solidFill>
                <a:latin typeface="Lucida Console" panose="020B0609040504020204" pitchFamily="49" charset="0"/>
              </a:rPr>
              <a:t>(John|Jane)"</a:t>
            </a:r>
            <a:r>
              <a:rPr lang="en-US" altLang="en-US" sz="2100">
                <a:solidFill>
                  <a:srgbClr val="000000"/>
                </a:solidFill>
                <a:latin typeface="Times New Roman" panose="02020603050405020304" pitchFamily="18" charset="0"/>
              </a:rPr>
              <a:t> matches both "</a:t>
            </a:r>
            <a:r>
              <a:rPr lang="en-US" altLang="en-US" sz="2100">
                <a:solidFill>
                  <a:srgbClr val="000000"/>
                </a:solidFill>
                <a:latin typeface="Lucida Console" panose="020B0609040504020204" pitchFamily="49" charset="0"/>
              </a:rPr>
              <a:t>Hi</a:t>
            </a:r>
            <a:r>
              <a:rPr lang="en-US" altLang="en-US" sz="2100">
                <a:solidFill>
                  <a:srgbClr val="000000"/>
                </a:solidFill>
                <a:latin typeface="Times New Roman" panose="02020603050405020304" pitchFamily="18" charset="0"/>
              </a:rPr>
              <a:t> </a:t>
            </a:r>
            <a:r>
              <a:rPr lang="en-US" altLang="en-US" sz="2100">
                <a:solidFill>
                  <a:srgbClr val="000000"/>
                </a:solidFill>
                <a:latin typeface="Lucida Console" panose="020B0609040504020204" pitchFamily="49" charset="0"/>
              </a:rPr>
              <a:t>John"</a:t>
            </a:r>
            <a:r>
              <a:rPr lang="en-US" altLang="en-US" sz="2100">
                <a:solidFill>
                  <a:srgbClr val="000000"/>
                </a:solidFill>
                <a:latin typeface="Times New Roman" panose="02020603050405020304" pitchFamily="18" charset="0"/>
              </a:rPr>
              <a:t> and "</a:t>
            </a:r>
            <a:r>
              <a:rPr lang="en-US" altLang="en-US" sz="2100">
                <a:solidFill>
                  <a:srgbClr val="000000"/>
                </a:solidFill>
                <a:latin typeface="Lucida Console" panose="020B0609040504020204" pitchFamily="49" charset="0"/>
              </a:rPr>
              <a:t>Hi</a:t>
            </a:r>
            <a:r>
              <a:rPr lang="en-US" altLang="en-US" sz="2100">
                <a:solidFill>
                  <a:srgbClr val="000000"/>
                </a:solidFill>
                <a:latin typeface="Times New Roman" panose="02020603050405020304" pitchFamily="18" charset="0"/>
              </a:rPr>
              <a:t> </a:t>
            </a:r>
            <a:r>
              <a:rPr lang="en-US" altLang="en-US" sz="2100">
                <a:solidFill>
                  <a:srgbClr val="000000"/>
                </a:solidFill>
                <a:latin typeface="Lucida Console" panose="020B0609040504020204" pitchFamily="49" charset="0"/>
              </a:rPr>
              <a:t>Jane"</a:t>
            </a:r>
            <a:r>
              <a:rPr lang="en-US" altLang="en-US" sz="2100">
                <a:solidFill>
                  <a:srgbClr val="000000"/>
                </a:solidFill>
                <a:latin typeface="Times New Roman" panose="02020603050405020304" pitchFamily="18" charset="0"/>
              </a:rPr>
              <a:t>. </a:t>
            </a:r>
          </a:p>
          <a:p>
            <a:pPr eaLnBrk="1" hangingPunct="1"/>
            <a:r>
              <a:rPr lang="en-US" altLang="en-US" sz="2500">
                <a:solidFill>
                  <a:srgbClr val="000000"/>
                </a:solidFill>
                <a:latin typeface="Times New Roman" panose="02020603050405020304" pitchFamily="18" charset="0"/>
              </a:rPr>
              <a:t>Parentheses are used to group parts of the regular expression. </a:t>
            </a:r>
          </a:p>
        </p:txBody>
      </p:sp>
      <p:sp>
        <p:nvSpPr>
          <p:cNvPr id="4" name="Footer Placeholder 3">
            <a:extLst>
              <a:ext uri="{FF2B5EF4-FFF2-40B4-BE49-F238E27FC236}">
                <a16:creationId xmlns:a16="http://schemas.microsoft.com/office/drawing/2014/main" id="{6E2FA88E-59F1-409E-9D9F-5E15B3D50059}"/>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2669184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57FC2-5B3A-4196-A4A0-4EA72E0998A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07523" name="Text Placeholder 2">
            <a:extLst>
              <a:ext uri="{FF2B5EF4-FFF2-40B4-BE49-F238E27FC236}">
                <a16:creationId xmlns:a16="http://schemas.microsoft.com/office/drawing/2014/main" id="{AC1F49CC-22B2-44B4-8E50-C9B33EDC686B}"/>
              </a:ext>
            </a:extLst>
          </p:cNvPr>
          <p:cNvSpPr>
            <a:spLocks noGrp="1"/>
          </p:cNvSpPr>
          <p:nvPr>
            <p:ph type="body" idx="1"/>
          </p:nvPr>
        </p:nvSpPr>
        <p:spPr/>
        <p:txBody>
          <a:bodyPr/>
          <a:lstStyle/>
          <a:p>
            <a:pPr eaLnBrk="1" hangingPunct="1">
              <a:lnSpc>
                <a:spcPct val="80000"/>
              </a:lnSpc>
            </a:pPr>
            <a:r>
              <a:rPr lang="en-US" altLang="en-US" sz="2500">
                <a:solidFill>
                  <a:srgbClr val="000000"/>
                </a:solidFill>
                <a:latin typeface="Times New Roman" panose="02020603050405020304" pitchFamily="18" charset="0"/>
              </a:rPr>
              <a:t>The asterisk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and plus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are formally called </a:t>
            </a:r>
            <a:r>
              <a:rPr lang="en-US" altLang="en-US" sz="2500">
                <a:solidFill>
                  <a:srgbClr val="0000FF"/>
                </a:solidFill>
                <a:latin typeface="Times New Roman" panose="02020603050405020304" pitchFamily="18" charset="0"/>
              </a:rPr>
              <a:t>quantifiers</a:t>
            </a:r>
            <a:r>
              <a:rPr lang="en-US" altLang="en-US" sz="2500">
                <a:solidFill>
                  <a:srgbClr val="000000"/>
                </a:solidFill>
                <a:latin typeface="Times New Roman" panose="02020603050405020304" pitchFamily="18" charset="0"/>
              </a:rPr>
              <a:t>. </a:t>
            </a:r>
          </a:p>
          <a:p>
            <a:pPr eaLnBrk="1" hangingPunct="1">
              <a:lnSpc>
                <a:spcPct val="80000"/>
              </a:lnSpc>
            </a:pPr>
            <a:r>
              <a:rPr lang="en-US" altLang="en-US" sz="2500">
                <a:solidFill>
                  <a:srgbClr val="000000"/>
                </a:solidFill>
                <a:latin typeface="Times New Roman" panose="02020603050405020304" pitchFamily="18" charset="0"/>
              </a:rPr>
              <a:t>Figure 14.22 lists all the quantifiers. </a:t>
            </a:r>
          </a:p>
          <a:p>
            <a:pPr eaLnBrk="1" hangingPunct="1">
              <a:lnSpc>
                <a:spcPct val="80000"/>
              </a:lnSpc>
            </a:pPr>
            <a:r>
              <a:rPr lang="en-US" altLang="en-US" sz="2500">
                <a:solidFill>
                  <a:srgbClr val="000000"/>
                </a:solidFill>
                <a:latin typeface="Times New Roman" panose="02020603050405020304" pitchFamily="18" charset="0"/>
              </a:rPr>
              <a:t>A quantifier affects only the subexpression immediately preceding the quantifier. </a:t>
            </a:r>
          </a:p>
          <a:p>
            <a:pPr eaLnBrk="1" hangingPunct="1">
              <a:lnSpc>
                <a:spcPct val="80000"/>
              </a:lnSpc>
            </a:pPr>
            <a:r>
              <a:rPr lang="en-US" altLang="en-US" sz="2500">
                <a:solidFill>
                  <a:srgbClr val="000000"/>
                </a:solidFill>
                <a:latin typeface="Times New Roman" panose="02020603050405020304" pitchFamily="18" charset="0"/>
              </a:rPr>
              <a:t>Quantifier question mark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matches zero or one occurrences of the expression that it quantifies. </a:t>
            </a:r>
          </a:p>
          <a:p>
            <a:pPr eaLnBrk="1" hangingPunct="1">
              <a:lnSpc>
                <a:spcPct val="80000"/>
              </a:lnSpc>
            </a:pPr>
            <a:r>
              <a:rPr lang="en-US" altLang="en-US" sz="2500">
                <a:solidFill>
                  <a:srgbClr val="000000"/>
                </a:solidFill>
                <a:latin typeface="Times New Roman" panose="02020603050405020304" pitchFamily="18" charset="0"/>
              </a:rPr>
              <a:t>A set of braces containing one number (</a:t>
            </a:r>
            <a:r>
              <a:rPr lang="en-US" altLang="en-US" sz="2500">
                <a:solidFill>
                  <a:srgbClr val="000000"/>
                </a:solidFill>
                <a:latin typeface="Lucida Console" panose="020B0609040504020204" pitchFamily="49" charset="0"/>
              </a:rPr>
              <a:t>{</a:t>
            </a:r>
            <a:r>
              <a:rPr lang="en-US" altLang="en-US" sz="2500" i="1">
                <a:solidFill>
                  <a:srgbClr val="000000"/>
                </a:solidFill>
                <a:latin typeface="Times New Roman" panose="02020603050405020304" pitchFamily="18" charset="0"/>
              </a:rPr>
              <a:t>n</a:t>
            </a:r>
            <a:r>
              <a:rPr lang="en-US" altLang="en-US" sz="2500" i="1">
                <a:solidFill>
                  <a:srgbClr val="000000"/>
                </a:solidFill>
                <a:latin typeface="Lucida Console" panose="020B0609040504020204" pitchFamily="49" charset="0"/>
              </a:rPr>
              <a:t>}</a:t>
            </a:r>
            <a:r>
              <a:rPr lang="en-US" altLang="en-US" sz="2500" i="1">
                <a:solidFill>
                  <a:srgbClr val="000000"/>
                </a:solidFill>
                <a:latin typeface="Times New Roman" panose="02020603050405020304" pitchFamily="18" charset="0"/>
              </a:rPr>
              <a:t>) matches exactly n occurrences of the expression it quantifies. </a:t>
            </a:r>
          </a:p>
          <a:p>
            <a:pPr eaLnBrk="1" hangingPunct="1">
              <a:lnSpc>
                <a:spcPct val="80000"/>
              </a:lnSpc>
            </a:pPr>
            <a:r>
              <a:rPr lang="en-US" altLang="en-US" sz="2500">
                <a:solidFill>
                  <a:srgbClr val="000000"/>
                </a:solidFill>
                <a:latin typeface="Times New Roman" panose="02020603050405020304" pitchFamily="18" charset="0"/>
              </a:rPr>
              <a:t>Including a comma after the number enclosed in braces matches at least </a:t>
            </a:r>
            <a:r>
              <a:rPr lang="en-US" altLang="en-US" sz="2500" i="1">
                <a:solidFill>
                  <a:srgbClr val="000000"/>
                </a:solidFill>
                <a:latin typeface="Times New Roman" panose="02020603050405020304" pitchFamily="18" charset="0"/>
              </a:rPr>
              <a:t>n occurrences of the quantified expression. </a:t>
            </a:r>
          </a:p>
          <a:p>
            <a:pPr eaLnBrk="1" hangingPunct="1">
              <a:lnSpc>
                <a:spcPct val="80000"/>
              </a:lnSpc>
            </a:pPr>
            <a:r>
              <a:rPr lang="en-US" altLang="en-US" sz="2500">
                <a:solidFill>
                  <a:srgbClr val="000000"/>
                </a:solidFill>
                <a:latin typeface="Times New Roman" panose="02020603050405020304" pitchFamily="18" charset="0"/>
              </a:rPr>
              <a:t>A set of braces containing two numbers (</a:t>
            </a:r>
            <a:r>
              <a:rPr lang="en-US" altLang="en-US" sz="2500">
                <a:solidFill>
                  <a:srgbClr val="000000"/>
                </a:solidFill>
                <a:latin typeface="Lucida Console" panose="020B0609040504020204" pitchFamily="49" charset="0"/>
              </a:rPr>
              <a:t>{</a:t>
            </a:r>
            <a:r>
              <a:rPr lang="en-US" altLang="en-US" sz="2500" i="1">
                <a:solidFill>
                  <a:srgbClr val="000000"/>
                </a:solidFill>
                <a:latin typeface="Times New Roman" panose="02020603050405020304" pitchFamily="18" charset="0"/>
              </a:rPr>
              <a:t>n</a:t>
            </a:r>
            <a:r>
              <a:rPr lang="en-US" altLang="en-US" sz="2500" i="1">
                <a:solidFill>
                  <a:srgbClr val="000000"/>
                </a:solidFill>
                <a:latin typeface="Lucida Console" panose="020B0609040504020204" pitchFamily="49" charset="0"/>
              </a:rPr>
              <a:t>,</a:t>
            </a:r>
            <a:r>
              <a:rPr lang="en-US" altLang="en-US" sz="2500" i="1">
                <a:solidFill>
                  <a:srgbClr val="000000"/>
                </a:solidFill>
                <a:latin typeface="Times New Roman" panose="02020603050405020304" pitchFamily="18" charset="0"/>
              </a:rPr>
              <a:t>m</a:t>
            </a:r>
            <a:r>
              <a:rPr lang="en-US" altLang="en-US" sz="2500" i="1">
                <a:solidFill>
                  <a:srgbClr val="000000"/>
                </a:solidFill>
                <a:latin typeface="Lucida Console" panose="020B0609040504020204" pitchFamily="49" charset="0"/>
              </a:rPr>
              <a:t>}</a:t>
            </a:r>
            <a:r>
              <a:rPr lang="en-US" altLang="en-US" sz="2500" i="1">
                <a:solidFill>
                  <a:srgbClr val="000000"/>
                </a:solidFill>
                <a:latin typeface="Times New Roman" panose="02020603050405020304" pitchFamily="18" charset="0"/>
              </a:rPr>
              <a:t>), matches between n and m occurrences of the expression that it qualifies. </a:t>
            </a:r>
          </a:p>
        </p:txBody>
      </p:sp>
      <p:sp>
        <p:nvSpPr>
          <p:cNvPr id="4" name="Footer Placeholder 3">
            <a:extLst>
              <a:ext uri="{FF2B5EF4-FFF2-40B4-BE49-F238E27FC236}">
                <a16:creationId xmlns:a16="http://schemas.microsoft.com/office/drawing/2014/main" id="{07BBE835-1B52-450A-8FF0-7702809A9A97}"/>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0129924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F5F7-FCBF-48F3-B0F2-B75822396AD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08547" name="Text Placeholder 2">
            <a:extLst>
              <a:ext uri="{FF2B5EF4-FFF2-40B4-BE49-F238E27FC236}">
                <a16:creationId xmlns:a16="http://schemas.microsoft.com/office/drawing/2014/main" id="{FF497557-7909-4A4A-86FA-6D7DE24D3B0A}"/>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Quantifiers may be applied to patterns enclosed in parentheses to create more complex regular expressions.</a:t>
            </a:r>
          </a:p>
          <a:p>
            <a:pPr eaLnBrk="1" hangingPunct="1"/>
            <a:r>
              <a:rPr lang="en-US" altLang="en-US" sz="2500">
                <a:solidFill>
                  <a:srgbClr val="000000"/>
                </a:solidFill>
                <a:latin typeface="Times New Roman" panose="02020603050405020304" pitchFamily="18" charset="0"/>
              </a:rPr>
              <a:t>All of the quantifiers are </a:t>
            </a:r>
            <a:r>
              <a:rPr lang="en-US" altLang="en-US" sz="2500">
                <a:solidFill>
                  <a:srgbClr val="0000FF"/>
                </a:solidFill>
                <a:latin typeface="Times New Roman" panose="02020603050405020304" pitchFamily="18" charset="0"/>
              </a:rPr>
              <a:t>greedy</a:t>
            </a:r>
            <a:r>
              <a:rPr lang="en-US" altLang="en-US" sz="2500">
                <a:solidFill>
                  <a:srgbClr val="000000"/>
                </a:solidFill>
                <a:latin typeface="Times New Roman" panose="02020603050405020304" pitchFamily="18" charset="0"/>
              </a:rPr>
              <a:t>. </a:t>
            </a:r>
          </a:p>
          <a:p>
            <a:pPr lvl="1" eaLnBrk="1" hangingPunct="1"/>
            <a:r>
              <a:rPr lang="en-US" altLang="en-US" sz="2100">
                <a:solidFill>
                  <a:srgbClr val="000000"/>
                </a:solidFill>
                <a:latin typeface="Times New Roman" panose="02020603050405020304" pitchFamily="18" charset="0"/>
              </a:rPr>
              <a:t>They match as many occurrences as they can as long as the match is still successful. </a:t>
            </a:r>
          </a:p>
          <a:p>
            <a:pPr eaLnBrk="1" hangingPunct="1"/>
            <a:r>
              <a:rPr lang="en-US" altLang="en-US" sz="2500">
                <a:solidFill>
                  <a:srgbClr val="000000"/>
                </a:solidFill>
                <a:latin typeface="Times New Roman" panose="02020603050405020304" pitchFamily="18" charset="0"/>
              </a:rPr>
              <a:t>If a quantifier is followed by a question mark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the quantifier becomes </a:t>
            </a:r>
            <a:r>
              <a:rPr lang="en-US" altLang="en-US" sz="2500">
                <a:solidFill>
                  <a:srgbClr val="0000FF"/>
                </a:solidFill>
                <a:latin typeface="Times New Roman" panose="02020603050405020304" pitchFamily="18" charset="0"/>
              </a:rPr>
              <a:t>reluctant</a:t>
            </a:r>
            <a:r>
              <a:rPr lang="en-US" altLang="en-US" sz="2500">
                <a:solidFill>
                  <a:srgbClr val="000000"/>
                </a:solidFill>
                <a:latin typeface="Times New Roman" panose="02020603050405020304" pitchFamily="18" charset="0"/>
              </a:rPr>
              <a:t> (sometimes called </a:t>
            </a:r>
            <a:r>
              <a:rPr lang="en-US" altLang="en-US" sz="2500">
                <a:solidFill>
                  <a:srgbClr val="0000FF"/>
                </a:solidFill>
                <a:latin typeface="Times New Roman" panose="02020603050405020304" pitchFamily="18" charset="0"/>
              </a:rPr>
              <a:t>lazy</a:t>
            </a:r>
            <a:r>
              <a:rPr lang="en-US" altLang="en-US" sz="2500">
                <a:solidFill>
                  <a:srgbClr val="000000"/>
                </a:solidFill>
                <a:latin typeface="Times New Roman" panose="02020603050405020304" pitchFamily="18" charset="0"/>
              </a:rPr>
              <a:t>). </a:t>
            </a:r>
          </a:p>
          <a:p>
            <a:pPr lvl="1" eaLnBrk="1" hangingPunct="1"/>
            <a:r>
              <a:rPr lang="en-US" altLang="en-US" sz="2100">
                <a:solidFill>
                  <a:srgbClr val="000000"/>
                </a:solidFill>
                <a:latin typeface="Times New Roman" panose="02020603050405020304" pitchFamily="18" charset="0"/>
              </a:rPr>
              <a:t>It will match as few occurrences as possible as long as the match is still successful.</a:t>
            </a:r>
          </a:p>
          <a:p>
            <a:pPr eaLnBrk="1" hangingPunct="1"/>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Method </a:t>
            </a:r>
            <a:r>
              <a:rPr lang="en-US" altLang="en-US" sz="2500">
                <a:solidFill>
                  <a:srgbClr val="000000"/>
                </a:solidFill>
                <a:latin typeface="Lucida Console" panose="020B0609040504020204" pitchFamily="49" charset="0"/>
              </a:rPr>
              <a:t>matches</a:t>
            </a:r>
            <a:r>
              <a:rPr lang="en-US" altLang="en-US" sz="2500">
                <a:solidFill>
                  <a:srgbClr val="000000"/>
                </a:solidFill>
                <a:latin typeface="Times New Roman" panose="02020603050405020304" pitchFamily="18" charset="0"/>
              </a:rPr>
              <a:t> checks whether an entire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conforms to a regular expression. </a:t>
            </a:r>
          </a:p>
        </p:txBody>
      </p:sp>
      <p:sp>
        <p:nvSpPr>
          <p:cNvPr id="4" name="Footer Placeholder 3">
            <a:extLst>
              <a:ext uri="{FF2B5EF4-FFF2-40B4-BE49-F238E27FC236}">
                <a16:creationId xmlns:a16="http://schemas.microsoft.com/office/drawing/2014/main" id="{855DF935-43B2-4D10-BBBE-4ED7426A5740}"/>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3583647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9">
            <a:extLst>
              <a:ext uri="{FF2B5EF4-FFF2-40B4-BE49-F238E27FC236}">
                <a16:creationId xmlns:a16="http://schemas.microsoft.com/office/drawing/2014/main" id="{F8CDECCC-5A45-4D72-B50C-974BE1B523B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28613"/>
            <a:ext cx="12192000" cy="6199187"/>
          </a:xfrm>
          <a:prstGeom prst="rect">
            <a:avLst/>
          </a:prstGeom>
        </p:spPr>
      </p:pic>
      <p:sp>
        <p:nvSpPr>
          <p:cNvPr id="4" name="Footer Placeholder 3">
            <a:extLst>
              <a:ext uri="{FF2B5EF4-FFF2-40B4-BE49-F238E27FC236}">
                <a16:creationId xmlns:a16="http://schemas.microsoft.com/office/drawing/2014/main" id="{B597DADA-1D82-4A78-9A23-FDE0C0D932C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809625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A24D9-5246-4139-B634-E73C0479483E}"/>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10595" name="Text Placeholder 2">
            <a:extLst>
              <a:ext uri="{FF2B5EF4-FFF2-40B4-BE49-F238E27FC236}">
                <a16:creationId xmlns:a16="http://schemas.microsoft.com/office/drawing/2014/main" id="{A3B6B1C2-C054-4AA8-B31A-DEC79949D0B5}"/>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Sometimes it’s useful to replace parts of a string or to split a string into pieces. For this purpose, class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provides methods </a:t>
            </a:r>
            <a:r>
              <a:rPr lang="en-US" altLang="en-US">
                <a:solidFill>
                  <a:srgbClr val="0000FF"/>
                </a:solidFill>
                <a:latin typeface="LucidaSansTypewriter" pitchFamily="49" charset="0"/>
              </a:rPr>
              <a:t>replaceAll</a:t>
            </a:r>
            <a:r>
              <a:rPr lang="en-US" altLang="en-US">
                <a:solidFill>
                  <a:srgbClr val="000000"/>
                </a:solidFill>
                <a:latin typeface="Times New Roman" panose="02020603050405020304" pitchFamily="18" charset="0"/>
              </a:rPr>
              <a:t>, </a:t>
            </a:r>
            <a:r>
              <a:rPr lang="en-US" altLang="en-US">
                <a:solidFill>
                  <a:srgbClr val="0000FF"/>
                </a:solidFill>
                <a:latin typeface="LucidaSansTypewriter" pitchFamily="49" charset="0"/>
              </a:rPr>
              <a:t>replaceFirst</a:t>
            </a:r>
            <a:r>
              <a:rPr lang="en-US" altLang="en-US">
                <a:solidFill>
                  <a:srgbClr val="000000"/>
                </a:solidFill>
                <a:latin typeface="Times New Roman" panose="02020603050405020304" pitchFamily="18" charset="0"/>
              </a:rPr>
              <a:t> and </a:t>
            </a:r>
            <a:r>
              <a:rPr lang="en-US" altLang="en-US">
                <a:solidFill>
                  <a:srgbClr val="0000FF"/>
                </a:solidFill>
                <a:latin typeface="LucidaSansTypewriter" pitchFamily="49" charset="0"/>
              </a:rPr>
              <a:t>split</a:t>
            </a:r>
            <a:r>
              <a:rPr lang="en-US" altLang="en-US">
                <a:solidFill>
                  <a:srgbClr val="000000"/>
                </a:solidFill>
                <a:latin typeface="Times New Roman" panose="02020603050405020304" pitchFamily="18" charset="0"/>
              </a:rPr>
              <a:t>. </a:t>
            </a:r>
          </a:p>
        </p:txBody>
      </p:sp>
      <p:sp>
        <p:nvSpPr>
          <p:cNvPr id="4" name="Footer Placeholder 3">
            <a:extLst>
              <a:ext uri="{FF2B5EF4-FFF2-40B4-BE49-F238E27FC236}">
                <a16:creationId xmlns:a16="http://schemas.microsoft.com/office/drawing/2014/main" id="{AA3994D1-4908-4AF1-97AC-769231126E10}"/>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93726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7">
            <a:extLst>
              <a:ext uri="{FF2B5EF4-FFF2-40B4-BE49-F238E27FC236}">
                <a16:creationId xmlns:a16="http://schemas.microsoft.com/office/drawing/2014/main" id="{06741EAC-AE03-4821-96EC-62CB0182A27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2788"/>
            <a:ext cx="12192000" cy="5432425"/>
          </a:xfrm>
          <a:prstGeom prst="rect">
            <a:avLst/>
          </a:prstGeom>
        </p:spPr>
      </p:pic>
      <p:sp>
        <p:nvSpPr>
          <p:cNvPr id="4" name="Footer Placeholder 3">
            <a:extLst>
              <a:ext uri="{FF2B5EF4-FFF2-40B4-BE49-F238E27FC236}">
                <a16:creationId xmlns:a16="http://schemas.microsoft.com/office/drawing/2014/main" id="{EFE123A5-00B6-42D6-8FBC-3C832BD8419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402528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9838-C01F-470C-8096-EFD83F8A6C57}"/>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11619" name="Text Placeholder 2">
            <a:extLst>
              <a:ext uri="{FF2B5EF4-FFF2-40B4-BE49-F238E27FC236}">
                <a16:creationId xmlns:a16="http://schemas.microsoft.com/office/drawing/2014/main" id="{F2DC1028-486D-41BB-ABC3-75111A49AE05}"/>
              </a:ext>
            </a:extLst>
          </p:cNvPr>
          <p:cNvSpPr>
            <a:spLocks noGrp="1"/>
          </p:cNvSpPr>
          <p:nvPr>
            <p:ph type="body" idx="1"/>
          </p:nvPr>
        </p:nvSpPr>
        <p:spPr/>
        <p:txBody>
          <a:bodyPr/>
          <a:lstStyle/>
          <a:p>
            <a:pPr eaLnBrk="1" hangingPunct="1"/>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 </a:t>
            </a:r>
            <a:r>
              <a:rPr lang="en-US" altLang="en-US">
                <a:solidFill>
                  <a:srgbClr val="000000"/>
                </a:solidFill>
                <a:latin typeface="Lucida Console" panose="020B0609040504020204" pitchFamily="49" charset="0"/>
              </a:rPr>
              <a:t>replaceAll</a:t>
            </a:r>
            <a:r>
              <a:rPr lang="en-US" altLang="en-US">
                <a:solidFill>
                  <a:srgbClr val="000000"/>
                </a:solidFill>
                <a:latin typeface="Times New Roman" panose="02020603050405020304" pitchFamily="18" charset="0"/>
              </a:rPr>
              <a:t> replaces text in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with new text (the second argument) wherever the original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matches a regular expression (the first argument). </a:t>
            </a:r>
          </a:p>
          <a:p>
            <a:pPr eaLnBrk="1" hangingPunct="1"/>
            <a:r>
              <a:rPr lang="en-US" altLang="en-US">
                <a:solidFill>
                  <a:srgbClr val="000000"/>
                </a:solidFill>
                <a:latin typeface="Times New Roman" panose="02020603050405020304" pitchFamily="18" charset="0"/>
              </a:rPr>
              <a:t>Escaping a special regular-expression character with </a:t>
            </a:r>
            <a:r>
              <a:rPr lang="en-US" altLang="en-US">
                <a:solidFill>
                  <a:srgbClr val="000000"/>
                </a:solidFill>
                <a:latin typeface="Lucida Console" panose="020B0609040504020204" pitchFamily="49" charset="0"/>
              </a:rPr>
              <a:t>\</a:t>
            </a:r>
            <a:r>
              <a:rPr lang="en-US" altLang="en-US">
                <a:solidFill>
                  <a:srgbClr val="000000"/>
                </a:solidFill>
                <a:latin typeface="Times New Roman" panose="02020603050405020304" pitchFamily="18" charset="0"/>
              </a:rPr>
              <a:t> instructs the matching engine to find the actual character. </a:t>
            </a:r>
          </a:p>
          <a:p>
            <a:pPr eaLnBrk="1" hangingPunct="1"/>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 </a:t>
            </a:r>
            <a:r>
              <a:rPr lang="en-US" altLang="en-US">
                <a:solidFill>
                  <a:srgbClr val="000000"/>
                </a:solidFill>
                <a:latin typeface="Lucida Console" panose="020B0609040504020204" pitchFamily="49" charset="0"/>
              </a:rPr>
              <a:t>replaceFirst</a:t>
            </a:r>
            <a:r>
              <a:rPr lang="en-US" altLang="en-US">
                <a:solidFill>
                  <a:srgbClr val="000000"/>
                </a:solidFill>
                <a:latin typeface="Times New Roman" panose="02020603050405020304" pitchFamily="18" charset="0"/>
              </a:rPr>
              <a:t> replaces the first occurrence of a pattern match. </a:t>
            </a:r>
          </a:p>
        </p:txBody>
      </p:sp>
      <p:sp>
        <p:nvSpPr>
          <p:cNvPr id="4" name="Footer Placeholder 3">
            <a:extLst>
              <a:ext uri="{FF2B5EF4-FFF2-40B4-BE49-F238E27FC236}">
                <a16:creationId xmlns:a16="http://schemas.microsoft.com/office/drawing/2014/main" id="{E6A38CB1-774B-4BFD-B681-145D513E1E36}"/>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03011167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70">
            <a:extLst>
              <a:ext uri="{FF2B5EF4-FFF2-40B4-BE49-F238E27FC236}">
                <a16:creationId xmlns:a16="http://schemas.microsoft.com/office/drawing/2014/main" id="{D089773B-BFF8-4133-A2D3-22C7DADCC5E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4" name="Footer Placeholder 3">
            <a:extLst>
              <a:ext uri="{FF2B5EF4-FFF2-40B4-BE49-F238E27FC236}">
                <a16:creationId xmlns:a16="http://schemas.microsoft.com/office/drawing/2014/main" id="{B2C7312F-FA8A-489B-A86B-DF7DAD177DB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258693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71">
            <a:extLst>
              <a:ext uri="{FF2B5EF4-FFF2-40B4-BE49-F238E27FC236}">
                <a16:creationId xmlns:a16="http://schemas.microsoft.com/office/drawing/2014/main" id="{357459F3-357E-4C12-85F6-C201A781447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4" name="Footer Placeholder 3">
            <a:extLst>
              <a:ext uri="{FF2B5EF4-FFF2-40B4-BE49-F238E27FC236}">
                <a16:creationId xmlns:a16="http://schemas.microsoft.com/office/drawing/2014/main" id="{91B3CB22-6917-43A5-95A2-E52C5D54B8C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392044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72">
            <a:extLst>
              <a:ext uri="{FF2B5EF4-FFF2-40B4-BE49-F238E27FC236}">
                <a16:creationId xmlns:a16="http://schemas.microsoft.com/office/drawing/2014/main" id="{08024E59-3E53-4C62-8D84-DB8CC823415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96988"/>
            <a:ext cx="12192000" cy="4262437"/>
          </a:xfrm>
          <a:prstGeom prst="rect">
            <a:avLst/>
          </a:prstGeom>
        </p:spPr>
      </p:pic>
      <p:sp>
        <p:nvSpPr>
          <p:cNvPr id="4" name="Footer Placeholder 3">
            <a:extLst>
              <a:ext uri="{FF2B5EF4-FFF2-40B4-BE49-F238E27FC236}">
                <a16:creationId xmlns:a16="http://schemas.microsoft.com/office/drawing/2014/main" id="{5138AAD3-3E55-4EB5-9A29-588A0529D42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526942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9CD0-8DE6-4E06-80C3-A2BFDD9C2F3E}"/>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15715" name="Text Placeholder 2">
            <a:extLst>
              <a:ext uri="{FF2B5EF4-FFF2-40B4-BE49-F238E27FC236}">
                <a16:creationId xmlns:a16="http://schemas.microsoft.com/office/drawing/2014/main" id="{E7C78937-13DE-4B18-96EC-EFFECEDC2379}"/>
              </a:ext>
            </a:extLst>
          </p:cNvPr>
          <p:cNvSpPr>
            <a:spLocks noGrp="1"/>
          </p:cNvSpPr>
          <p:nvPr>
            <p:ph type="body" idx="1"/>
          </p:nvPr>
        </p:nvSpPr>
        <p:spPr/>
        <p:txBody>
          <a:bodyPr/>
          <a:lstStyle/>
          <a:p>
            <a:pPr eaLnBrk="1" hangingPunct="1">
              <a:lnSpc>
                <a:spcPct val="80000"/>
              </a:lnSpc>
            </a:pPr>
            <a:r>
              <a:rPr lang="en-US" altLang="en-US" sz="2300">
                <a:solidFill>
                  <a:srgbClr val="000000"/>
                </a:solidFill>
                <a:latin typeface="Times New Roman" panose="02020603050405020304" pitchFamily="18" charset="0"/>
              </a:rPr>
              <a:t>In addition to the regular-expression capabilities of class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Java provides other classes in package </a:t>
            </a:r>
            <a:r>
              <a:rPr lang="en-US" altLang="en-US" sz="2300">
                <a:solidFill>
                  <a:srgbClr val="000000"/>
                </a:solidFill>
                <a:latin typeface="Lucida Console" panose="020B0609040504020204" pitchFamily="49" charset="0"/>
              </a:rPr>
              <a:t>java.util.regex</a:t>
            </a:r>
            <a:r>
              <a:rPr lang="en-US" altLang="en-US" sz="2300">
                <a:solidFill>
                  <a:srgbClr val="000000"/>
                </a:solidFill>
                <a:latin typeface="Times New Roman" panose="02020603050405020304" pitchFamily="18" charset="0"/>
              </a:rPr>
              <a:t> that help developers manipulate regular expressions. </a:t>
            </a:r>
          </a:p>
          <a:p>
            <a:pPr eaLnBrk="1" hangingPunct="1">
              <a:lnSpc>
                <a:spcPct val="80000"/>
              </a:lnSpc>
            </a:pPr>
            <a:r>
              <a:rPr lang="en-US" altLang="en-US" sz="2300">
                <a:solidFill>
                  <a:srgbClr val="000000"/>
                </a:solidFill>
                <a:latin typeface="Times New Roman" panose="02020603050405020304" pitchFamily="18" charset="0"/>
              </a:rPr>
              <a:t>Class </a:t>
            </a:r>
            <a:r>
              <a:rPr lang="en-US" altLang="en-US" sz="2300">
                <a:solidFill>
                  <a:srgbClr val="0000FF"/>
                </a:solidFill>
                <a:latin typeface="LucidaSansTypewriter" pitchFamily="49" charset="0"/>
              </a:rPr>
              <a:t>Pattern</a:t>
            </a:r>
            <a:r>
              <a:rPr lang="en-US" altLang="en-US" sz="2300">
                <a:solidFill>
                  <a:srgbClr val="000000"/>
                </a:solidFill>
                <a:latin typeface="Times New Roman" panose="02020603050405020304" pitchFamily="18" charset="0"/>
              </a:rPr>
              <a:t> represents a regular expression. </a:t>
            </a:r>
          </a:p>
          <a:p>
            <a:pPr eaLnBrk="1" hangingPunct="1">
              <a:lnSpc>
                <a:spcPct val="80000"/>
              </a:lnSpc>
            </a:pPr>
            <a:r>
              <a:rPr lang="en-US" altLang="en-US" sz="2300">
                <a:solidFill>
                  <a:srgbClr val="000000"/>
                </a:solidFill>
                <a:latin typeface="Times New Roman" panose="02020603050405020304" pitchFamily="18" charset="0"/>
              </a:rPr>
              <a:t>Class </a:t>
            </a:r>
            <a:r>
              <a:rPr lang="en-US" altLang="en-US" sz="2300">
                <a:solidFill>
                  <a:srgbClr val="0000FF"/>
                </a:solidFill>
                <a:latin typeface="LucidaSansTypewriter" pitchFamily="49" charset="0"/>
              </a:rPr>
              <a:t>Matcher</a:t>
            </a:r>
            <a:r>
              <a:rPr lang="en-US" altLang="en-US" sz="2300">
                <a:solidFill>
                  <a:srgbClr val="000000"/>
                </a:solidFill>
                <a:latin typeface="Times New Roman" panose="02020603050405020304" pitchFamily="18" charset="0"/>
              </a:rPr>
              <a:t> contains both a regular-expression pattern and a </a:t>
            </a:r>
            <a:r>
              <a:rPr lang="en-US" altLang="en-US" sz="2300">
                <a:solidFill>
                  <a:srgbClr val="000000"/>
                </a:solidFill>
                <a:latin typeface="Lucida Console" panose="020B0609040504020204" pitchFamily="49" charset="0"/>
              </a:rPr>
              <a:t>CharSequence</a:t>
            </a:r>
            <a:r>
              <a:rPr lang="en-US" altLang="en-US" sz="2300">
                <a:solidFill>
                  <a:srgbClr val="000000"/>
                </a:solidFill>
                <a:latin typeface="Times New Roman" panose="02020603050405020304" pitchFamily="18" charset="0"/>
              </a:rPr>
              <a:t> in which to search for the pattern.</a:t>
            </a:r>
          </a:p>
          <a:p>
            <a:pPr eaLnBrk="1" hangingPunct="1">
              <a:lnSpc>
                <a:spcPct val="80000"/>
              </a:lnSpc>
            </a:pPr>
            <a:r>
              <a:rPr lang="en-US" altLang="en-US" sz="2300">
                <a:solidFill>
                  <a:srgbClr val="0000FF"/>
                </a:solidFill>
                <a:latin typeface="LucidaSansTypewriter" pitchFamily="49" charset="0"/>
              </a:rPr>
              <a:t>CharSequence</a:t>
            </a:r>
            <a:r>
              <a:rPr lang="en-US" altLang="en-US" sz="2300">
                <a:solidFill>
                  <a:srgbClr val="000000"/>
                </a:solidFill>
                <a:latin typeface="Times New Roman" panose="02020603050405020304" pitchFamily="18" charset="0"/>
              </a:rPr>
              <a:t> (package </a:t>
            </a:r>
            <a:r>
              <a:rPr lang="en-US" altLang="en-US" sz="2300">
                <a:solidFill>
                  <a:srgbClr val="000000"/>
                </a:solidFill>
                <a:latin typeface="Lucida Console" panose="020B0609040504020204" pitchFamily="49" charset="0"/>
              </a:rPr>
              <a:t>java.lang</a:t>
            </a:r>
            <a:r>
              <a:rPr lang="en-US" altLang="en-US" sz="2300">
                <a:solidFill>
                  <a:srgbClr val="000000"/>
                </a:solidFill>
                <a:latin typeface="Times New Roman" panose="02020603050405020304" pitchFamily="18" charset="0"/>
              </a:rPr>
              <a:t>) is an interface that allows read access to a sequence of characters. </a:t>
            </a:r>
          </a:p>
          <a:p>
            <a:pPr eaLnBrk="1" hangingPunct="1">
              <a:lnSpc>
                <a:spcPct val="80000"/>
              </a:lnSpc>
            </a:pPr>
            <a:r>
              <a:rPr lang="en-US" altLang="en-US" sz="2300">
                <a:solidFill>
                  <a:srgbClr val="000000"/>
                </a:solidFill>
                <a:latin typeface="Times New Roman" panose="02020603050405020304" pitchFamily="18" charset="0"/>
              </a:rPr>
              <a:t>The interface requires that the methods </a:t>
            </a:r>
            <a:r>
              <a:rPr lang="en-US" altLang="en-US" sz="2300">
                <a:solidFill>
                  <a:srgbClr val="000000"/>
                </a:solidFill>
                <a:latin typeface="Lucida Console" panose="020B0609040504020204" pitchFamily="49" charset="0"/>
              </a:rPr>
              <a:t>charAt</a:t>
            </a:r>
            <a:r>
              <a:rPr lang="en-US" altLang="en-US" sz="2300">
                <a:solidFill>
                  <a:srgbClr val="000000"/>
                </a:solidFill>
                <a:latin typeface="Times New Roman" panose="02020603050405020304" pitchFamily="18" charset="0"/>
              </a:rPr>
              <a:t>, </a:t>
            </a:r>
            <a:r>
              <a:rPr lang="en-US" altLang="en-US" sz="2300">
                <a:solidFill>
                  <a:srgbClr val="000000"/>
                </a:solidFill>
                <a:latin typeface="Lucida Console" panose="020B0609040504020204" pitchFamily="49" charset="0"/>
              </a:rPr>
              <a:t>length</a:t>
            </a:r>
            <a:r>
              <a:rPr lang="en-US" altLang="en-US" sz="2300">
                <a:solidFill>
                  <a:srgbClr val="000000"/>
                </a:solidFill>
                <a:latin typeface="Times New Roman" panose="02020603050405020304" pitchFamily="18" charset="0"/>
              </a:rPr>
              <a:t>, </a:t>
            </a:r>
            <a:r>
              <a:rPr lang="en-US" altLang="en-US" sz="2300">
                <a:solidFill>
                  <a:srgbClr val="000000"/>
                </a:solidFill>
                <a:latin typeface="Lucida Console" panose="020B0609040504020204" pitchFamily="49" charset="0"/>
              </a:rPr>
              <a:t>subSequence</a:t>
            </a:r>
            <a:r>
              <a:rPr lang="en-US" altLang="en-US" sz="2300">
                <a:solidFill>
                  <a:srgbClr val="000000"/>
                </a:solidFill>
                <a:latin typeface="Times New Roman" panose="02020603050405020304" pitchFamily="18" charset="0"/>
              </a:rPr>
              <a:t> and </a:t>
            </a:r>
            <a:r>
              <a:rPr lang="en-US" altLang="en-US" sz="2300">
                <a:solidFill>
                  <a:srgbClr val="000000"/>
                </a:solidFill>
                <a:latin typeface="Lucida Console" panose="020B0609040504020204" pitchFamily="49" charset="0"/>
              </a:rPr>
              <a:t>toString</a:t>
            </a:r>
            <a:r>
              <a:rPr lang="en-US" altLang="en-US" sz="2300">
                <a:solidFill>
                  <a:srgbClr val="000000"/>
                </a:solidFill>
                <a:latin typeface="Times New Roman" panose="02020603050405020304" pitchFamily="18" charset="0"/>
              </a:rPr>
              <a:t> be declared. </a:t>
            </a:r>
          </a:p>
          <a:p>
            <a:pPr eaLnBrk="1" hangingPunct="1">
              <a:lnSpc>
                <a:spcPct val="80000"/>
              </a:lnSpc>
            </a:pPr>
            <a:r>
              <a:rPr lang="en-US" altLang="en-US" sz="2300">
                <a:solidFill>
                  <a:srgbClr val="000000"/>
                </a:solidFill>
                <a:latin typeface="Times New Roman" panose="02020603050405020304" pitchFamily="18" charset="0"/>
              </a:rPr>
              <a:t>Both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and </a:t>
            </a:r>
            <a:r>
              <a:rPr lang="en-US" altLang="en-US" sz="2300">
                <a:solidFill>
                  <a:srgbClr val="000000"/>
                </a:solidFill>
                <a:latin typeface="Lucida Console" panose="020B0609040504020204" pitchFamily="49" charset="0"/>
              </a:rPr>
              <a:t>StringBuilder</a:t>
            </a:r>
            <a:r>
              <a:rPr lang="en-US" altLang="en-US" sz="2300">
                <a:solidFill>
                  <a:srgbClr val="000000"/>
                </a:solidFill>
                <a:latin typeface="Times New Roman" panose="02020603050405020304" pitchFamily="18" charset="0"/>
              </a:rPr>
              <a:t> implement interface </a:t>
            </a:r>
            <a:r>
              <a:rPr lang="en-US" altLang="en-US" sz="2300">
                <a:solidFill>
                  <a:srgbClr val="000000"/>
                </a:solidFill>
                <a:latin typeface="Lucida Console" panose="020B0609040504020204" pitchFamily="49" charset="0"/>
              </a:rPr>
              <a:t>CharSequence</a:t>
            </a:r>
            <a:r>
              <a:rPr lang="en-US" altLang="en-US" sz="2300">
                <a:solidFill>
                  <a:srgbClr val="000000"/>
                </a:solidFill>
                <a:latin typeface="Times New Roman" panose="02020603050405020304" pitchFamily="18" charset="0"/>
              </a:rPr>
              <a:t>, so an instance of either of these classes can be used with class </a:t>
            </a:r>
            <a:r>
              <a:rPr lang="en-US" altLang="en-US" sz="2300">
                <a:solidFill>
                  <a:srgbClr val="000000"/>
                </a:solidFill>
                <a:latin typeface="Lucida Console" panose="020B0609040504020204" pitchFamily="49" charset="0"/>
              </a:rPr>
              <a:t>Matcher</a:t>
            </a:r>
            <a:r>
              <a:rPr lang="en-US" altLang="en-US" sz="2300">
                <a:solidFill>
                  <a:srgbClr val="000000"/>
                </a:solidFill>
                <a:latin typeface="Times New Roman" panose="02020603050405020304" pitchFamily="18" charset="0"/>
              </a:rPr>
              <a:t>.</a:t>
            </a:r>
          </a:p>
        </p:txBody>
      </p:sp>
      <p:sp>
        <p:nvSpPr>
          <p:cNvPr id="4" name="Footer Placeholder 3">
            <a:extLst>
              <a:ext uri="{FF2B5EF4-FFF2-40B4-BE49-F238E27FC236}">
                <a16:creationId xmlns:a16="http://schemas.microsoft.com/office/drawing/2014/main" id="{AC522093-DFF9-49B3-8C2B-67E6D0996C3E}"/>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6109067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2C17-FED9-4B05-9483-F05DD29C73DD}"/>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16739" name="Text Placeholder 2">
            <a:extLst>
              <a:ext uri="{FF2B5EF4-FFF2-40B4-BE49-F238E27FC236}">
                <a16:creationId xmlns:a16="http://schemas.microsoft.com/office/drawing/2014/main" id="{783E115B-511D-4254-AAB0-EE296F2F8733}"/>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If a regular expression will be used only once, </a:t>
            </a:r>
            <a:r>
              <a:rPr lang="en-US" altLang="en-US">
                <a:solidFill>
                  <a:srgbClr val="000000"/>
                </a:solidFill>
                <a:latin typeface="Lucida Console" panose="020B0609040504020204" pitchFamily="49" charset="0"/>
              </a:rPr>
              <a:t>static</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Pattern</a:t>
            </a:r>
            <a:r>
              <a:rPr lang="en-US" altLang="en-US">
                <a:solidFill>
                  <a:srgbClr val="000000"/>
                </a:solidFill>
                <a:latin typeface="Times New Roman" panose="02020603050405020304" pitchFamily="18" charset="0"/>
              </a:rPr>
              <a:t> method </a:t>
            </a:r>
            <a:r>
              <a:rPr lang="en-US" altLang="en-US">
                <a:solidFill>
                  <a:srgbClr val="0000FF"/>
                </a:solidFill>
                <a:latin typeface="LucidaSansTypewriter" pitchFamily="49" charset="0"/>
              </a:rPr>
              <a:t>matches</a:t>
            </a:r>
            <a:r>
              <a:rPr lang="en-US" altLang="en-US">
                <a:solidFill>
                  <a:srgbClr val="000000"/>
                </a:solidFill>
                <a:latin typeface="Times New Roman" panose="02020603050405020304" pitchFamily="18" charset="0"/>
              </a:rPr>
              <a:t> can be used. </a:t>
            </a:r>
          </a:p>
          <a:p>
            <a:pPr lvl="1" eaLnBrk="1" hangingPunct="1"/>
            <a:r>
              <a:rPr lang="en-US" altLang="en-US">
                <a:solidFill>
                  <a:srgbClr val="000000"/>
                </a:solidFill>
                <a:latin typeface="Times New Roman" panose="02020603050405020304" pitchFamily="18" charset="0"/>
              </a:rPr>
              <a:t>Takes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specifies the regular expression and a </a:t>
            </a:r>
            <a:r>
              <a:rPr lang="en-US" altLang="en-US">
                <a:solidFill>
                  <a:srgbClr val="000000"/>
                </a:solidFill>
                <a:latin typeface="Lucida Console" panose="020B0609040504020204" pitchFamily="49" charset="0"/>
              </a:rPr>
              <a:t>CharSequence</a:t>
            </a:r>
            <a:r>
              <a:rPr lang="en-US" altLang="en-US">
                <a:solidFill>
                  <a:srgbClr val="000000"/>
                </a:solidFill>
                <a:latin typeface="Times New Roman" panose="02020603050405020304" pitchFamily="18" charset="0"/>
              </a:rPr>
              <a:t> on which to perform the match. </a:t>
            </a:r>
          </a:p>
          <a:p>
            <a:pPr lvl="1" eaLnBrk="1" hangingPunct="1"/>
            <a:r>
              <a:rPr lang="en-US" altLang="en-US">
                <a:solidFill>
                  <a:srgbClr val="000000"/>
                </a:solidFill>
                <a:latin typeface="Times New Roman" panose="02020603050405020304" pitchFamily="18" charset="0"/>
              </a:rPr>
              <a:t>Returns a </a:t>
            </a:r>
            <a:r>
              <a:rPr lang="en-US" altLang="en-US">
                <a:solidFill>
                  <a:srgbClr val="000000"/>
                </a:solidFill>
                <a:latin typeface="Lucida Console" panose="020B0609040504020204" pitchFamily="49" charset="0"/>
              </a:rPr>
              <a:t>boolean</a:t>
            </a:r>
            <a:r>
              <a:rPr lang="en-US" altLang="en-US">
                <a:solidFill>
                  <a:srgbClr val="000000"/>
                </a:solidFill>
                <a:latin typeface="Times New Roman" panose="02020603050405020304" pitchFamily="18" charset="0"/>
              </a:rPr>
              <a:t> indicating whether the search object (the second argument) matches the regular expression.</a:t>
            </a:r>
          </a:p>
        </p:txBody>
      </p:sp>
      <p:sp>
        <p:nvSpPr>
          <p:cNvPr id="4" name="Footer Placeholder 3">
            <a:extLst>
              <a:ext uri="{FF2B5EF4-FFF2-40B4-BE49-F238E27FC236}">
                <a16:creationId xmlns:a16="http://schemas.microsoft.com/office/drawing/2014/main" id="{BF522A3A-D530-463D-ACBC-B3C0A69D9451}"/>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06500806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73">
            <a:extLst>
              <a:ext uri="{FF2B5EF4-FFF2-40B4-BE49-F238E27FC236}">
                <a16:creationId xmlns:a16="http://schemas.microsoft.com/office/drawing/2014/main" id="{9116CBA6-77C8-4CC5-A678-31E7679C007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87463"/>
            <a:ext cx="12192000" cy="4281487"/>
          </a:xfrm>
          <a:prstGeom prst="rect">
            <a:avLst/>
          </a:prstGeom>
        </p:spPr>
      </p:pic>
      <p:sp>
        <p:nvSpPr>
          <p:cNvPr id="4" name="Footer Placeholder 3">
            <a:extLst>
              <a:ext uri="{FF2B5EF4-FFF2-40B4-BE49-F238E27FC236}">
                <a16:creationId xmlns:a16="http://schemas.microsoft.com/office/drawing/2014/main" id="{70E88B0F-5049-4E2B-8F84-685D942DC8B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137363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BA74-002D-4C6B-BB71-50EEBDBEC4AD}"/>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18787" name="Text Placeholder 2">
            <a:extLst>
              <a:ext uri="{FF2B5EF4-FFF2-40B4-BE49-F238E27FC236}">
                <a16:creationId xmlns:a16="http://schemas.microsoft.com/office/drawing/2014/main" id="{23BFBF08-CA25-4932-9E26-EF49BB9F9528}"/>
              </a:ext>
            </a:extLst>
          </p:cNvPr>
          <p:cNvSpPr>
            <a:spLocks noGrp="1"/>
          </p:cNvSpPr>
          <p:nvPr>
            <p:ph type="body" idx="1"/>
          </p:nvPr>
        </p:nvSpPr>
        <p:spPr/>
        <p:txBody>
          <a:bodyPr/>
          <a:lstStyle/>
          <a:p>
            <a:pPr eaLnBrk="1" hangingPunct="1">
              <a:lnSpc>
                <a:spcPct val="80000"/>
              </a:lnSpc>
            </a:pPr>
            <a:r>
              <a:rPr lang="en-US" altLang="en-US" sz="2500">
                <a:solidFill>
                  <a:srgbClr val="000000"/>
                </a:solidFill>
                <a:latin typeface="Times New Roman" panose="02020603050405020304" pitchFamily="18" charset="0"/>
              </a:rPr>
              <a:t>If a regular expression will be used more than once, it’s more efficient to use </a:t>
            </a:r>
            <a:r>
              <a:rPr lang="en-US" altLang="en-US" sz="2500">
                <a:solidFill>
                  <a:srgbClr val="000000"/>
                </a:solidFill>
                <a:latin typeface="Lucida Console" panose="020B0609040504020204" pitchFamily="49" charset="0"/>
              </a:rPr>
              <a:t>static</a:t>
            </a:r>
            <a:r>
              <a:rPr lang="en-US" altLang="en-US" sz="2500">
                <a:solidFill>
                  <a:srgbClr val="000000"/>
                </a:solidFill>
                <a:latin typeface="Times New Roman" panose="02020603050405020304" pitchFamily="18" charset="0"/>
              </a:rPr>
              <a:t> </a:t>
            </a:r>
            <a:r>
              <a:rPr lang="en-US" altLang="en-US" sz="2500">
                <a:solidFill>
                  <a:srgbClr val="000000"/>
                </a:solidFill>
                <a:latin typeface="Lucida Console" panose="020B0609040504020204" pitchFamily="49" charset="0"/>
              </a:rPr>
              <a:t>Pattern</a:t>
            </a:r>
            <a:r>
              <a:rPr lang="en-US" altLang="en-US" sz="2500">
                <a:solidFill>
                  <a:srgbClr val="000000"/>
                </a:solidFill>
                <a:latin typeface="Times New Roman" panose="02020603050405020304" pitchFamily="18" charset="0"/>
              </a:rPr>
              <a:t> method </a:t>
            </a:r>
            <a:r>
              <a:rPr lang="en-US" altLang="en-US" sz="2500">
                <a:solidFill>
                  <a:srgbClr val="0000FF"/>
                </a:solidFill>
                <a:latin typeface="LucidaSansTypewriter" pitchFamily="49" charset="0"/>
              </a:rPr>
              <a:t>compile</a:t>
            </a:r>
            <a:r>
              <a:rPr lang="en-US" altLang="en-US" sz="2500">
                <a:solidFill>
                  <a:srgbClr val="000000"/>
                </a:solidFill>
                <a:latin typeface="Times New Roman" panose="02020603050405020304" pitchFamily="18" charset="0"/>
              </a:rPr>
              <a:t> to create a specific </a:t>
            </a:r>
            <a:r>
              <a:rPr lang="en-US" altLang="en-US" sz="2500">
                <a:solidFill>
                  <a:srgbClr val="000000"/>
                </a:solidFill>
                <a:latin typeface="Lucida Console" panose="020B0609040504020204" pitchFamily="49" charset="0"/>
              </a:rPr>
              <a:t>Pattern</a:t>
            </a:r>
            <a:r>
              <a:rPr lang="en-US" altLang="en-US" sz="2500">
                <a:solidFill>
                  <a:srgbClr val="000000"/>
                </a:solidFill>
                <a:latin typeface="Times New Roman" panose="02020603050405020304" pitchFamily="18" charset="0"/>
              </a:rPr>
              <a:t> object for that regular expression. </a:t>
            </a:r>
          </a:p>
          <a:p>
            <a:pPr lvl="1" eaLnBrk="1" hangingPunct="1">
              <a:lnSpc>
                <a:spcPct val="80000"/>
              </a:lnSpc>
            </a:pPr>
            <a:r>
              <a:rPr lang="en-US" altLang="en-US" sz="2100">
                <a:solidFill>
                  <a:srgbClr val="000000"/>
                </a:solidFill>
                <a:latin typeface="Times New Roman" panose="02020603050405020304" pitchFamily="18" charset="0"/>
              </a:rPr>
              <a:t>Receives a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representing the pattern and returns a new </a:t>
            </a:r>
            <a:r>
              <a:rPr lang="en-US" altLang="en-US" sz="2100">
                <a:solidFill>
                  <a:srgbClr val="000000"/>
                </a:solidFill>
                <a:latin typeface="Lucida Console" panose="020B0609040504020204" pitchFamily="49" charset="0"/>
              </a:rPr>
              <a:t>Pattern</a:t>
            </a:r>
            <a:r>
              <a:rPr lang="en-US" altLang="en-US" sz="2100">
                <a:solidFill>
                  <a:srgbClr val="000000"/>
                </a:solidFill>
                <a:latin typeface="Times New Roman" panose="02020603050405020304" pitchFamily="18" charset="0"/>
              </a:rPr>
              <a:t> object, which can then be used to call method </a:t>
            </a:r>
            <a:r>
              <a:rPr lang="en-US" altLang="en-US" sz="2100">
                <a:solidFill>
                  <a:srgbClr val="0000FF"/>
                </a:solidFill>
                <a:latin typeface="LucidaSansTypewriter" pitchFamily="49" charset="0"/>
              </a:rPr>
              <a:t>matcher</a:t>
            </a:r>
          </a:p>
          <a:p>
            <a:pPr lvl="1" eaLnBrk="1" hangingPunct="1">
              <a:lnSpc>
                <a:spcPct val="80000"/>
              </a:lnSpc>
            </a:pPr>
            <a:r>
              <a:rPr lang="en-US" altLang="en-US" sz="2100">
                <a:solidFill>
                  <a:srgbClr val="000000"/>
                </a:solidFill>
                <a:latin typeface="Times New Roman" panose="02020603050405020304" pitchFamily="18" charset="0"/>
              </a:rPr>
              <a:t>Method </a:t>
            </a:r>
            <a:r>
              <a:rPr lang="en-US" altLang="en-US" sz="2100">
                <a:solidFill>
                  <a:srgbClr val="000000"/>
                </a:solidFill>
                <a:latin typeface="Lucida Console" panose="020B0609040504020204" pitchFamily="49" charset="0"/>
              </a:rPr>
              <a:t>matcher</a:t>
            </a:r>
            <a:r>
              <a:rPr lang="en-US" altLang="en-US" sz="2100">
                <a:solidFill>
                  <a:srgbClr val="000000"/>
                </a:solidFill>
                <a:latin typeface="Times New Roman" panose="02020603050405020304" pitchFamily="18" charset="0"/>
              </a:rPr>
              <a:t> receives a </a:t>
            </a:r>
            <a:r>
              <a:rPr lang="en-US" altLang="en-US" sz="2100">
                <a:solidFill>
                  <a:srgbClr val="000000"/>
                </a:solidFill>
                <a:latin typeface="Lucida Console" panose="020B0609040504020204" pitchFamily="49" charset="0"/>
              </a:rPr>
              <a:t>CharSequence</a:t>
            </a:r>
            <a:r>
              <a:rPr lang="en-US" altLang="en-US" sz="2100">
                <a:solidFill>
                  <a:srgbClr val="000000"/>
                </a:solidFill>
                <a:latin typeface="Times New Roman" panose="02020603050405020304" pitchFamily="18" charset="0"/>
              </a:rPr>
              <a:t> to search and returns a </a:t>
            </a:r>
            <a:r>
              <a:rPr lang="en-US" altLang="en-US" sz="2100">
                <a:solidFill>
                  <a:srgbClr val="000000"/>
                </a:solidFill>
                <a:latin typeface="Lucida Console" panose="020B0609040504020204" pitchFamily="49" charset="0"/>
              </a:rPr>
              <a:t>Matcher</a:t>
            </a:r>
            <a:r>
              <a:rPr lang="en-US" altLang="en-US" sz="2100">
                <a:solidFill>
                  <a:srgbClr val="000000"/>
                </a:solidFill>
                <a:latin typeface="Times New Roman" panose="02020603050405020304" pitchFamily="18" charset="0"/>
              </a:rPr>
              <a:t> object.</a:t>
            </a:r>
          </a:p>
          <a:p>
            <a:pPr eaLnBrk="1" hangingPunct="1">
              <a:lnSpc>
                <a:spcPct val="80000"/>
              </a:lnSpc>
            </a:pPr>
            <a:r>
              <a:rPr lang="en-US" altLang="en-US" sz="2500">
                <a:solidFill>
                  <a:srgbClr val="000000"/>
                </a:solidFill>
                <a:latin typeface="Lucida Console" panose="020B0609040504020204" pitchFamily="49" charset="0"/>
              </a:rPr>
              <a:t>Matcher</a:t>
            </a:r>
            <a:r>
              <a:rPr lang="en-US" altLang="en-US" sz="2500">
                <a:solidFill>
                  <a:srgbClr val="000000"/>
                </a:solidFill>
                <a:latin typeface="Times New Roman" panose="02020603050405020304" pitchFamily="18" charset="0"/>
              </a:rPr>
              <a:t> method </a:t>
            </a:r>
            <a:r>
              <a:rPr lang="en-US" altLang="en-US" sz="2500">
                <a:solidFill>
                  <a:srgbClr val="0000FF"/>
                </a:solidFill>
                <a:latin typeface="LucidaSansTypewriter" pitchFamily="49" charset="0"/>
              </a:rPr>
              <a:t>matches</a:t>
            </a:r>
            <a:r>
              <a:rPr lang="en-US" altLang="en-US" sz="2500">
                <a:solidFill>
                  <a:srgbClr val="000000"/>
                </a:solidFill>
                <a:latin typeface="Times New Roman" panose="02020603050405020304" pitchFamily="18" charset="0"/>
              </a:rPr>
              <a:t> performs the same task as </a:t>
            </a:r>
            <a:r>
              <a:rPr lang="en-US" altLang="en-US" sz="2500">
                <a:solidFill>
                  <a:srgbClr val="000000"/>
                </a:solidFill>
                <a:latin typeface="Lucida Console" panose="020B0609040504020204" pitchFamily="49" charset="0"/>
              </a:rPr>
              <a:t>Pattern</a:t>
            </a:r>
            <a:r>
              <a:rPr lang="en-US" altLang="en-US" sz="2500">
                <a:solidFill>
                  <a:srgbClr val="000000"/>
                </a:solidFill>
                <a:latin typeface="Times New Roman" panose="02020603050405020304" pitchFamily="18" charset="0"/>
              </a:rPr>
              <a:t> method </a:t>
            </a:r>
            <a:r>
              <a:rPr lang="en-US" altLang="en-US" sz="2500">
                <a:solidFill>
                  <a:srgbClr val="000000"/>
                </a:solidFill>
                <a:latin typeface="Lucida Console" panose="020B0609040504020204" pitchFamily="49" charset="0"/>
              </a:rPr>
              <a:t>matches</a:t>
            </a:r>
            <a:r>
              <a:rPr lang="en-US" altLang="en-US" sz="2500">
                <a:solidFill>
                  <a:srgbClr val="000000"/>
                </a:solidFill>
                <a:latin typeface="Times New Roman" panose="02020603050405020304" pitchFamily="18" charset="0"/>
              </a:rPr>
              <a:t>, but receives no arguments—the search pattern and search object are encapsulated in the </a:t>
            </a:r>
            <a:r>
              <a:rPr lang="en-US" altLang="en-US" sz="2500">
                <a:solidFill>
                  <a:srgbClr val="000000"/>
                </a:solidFill>
                <a:latin typeface="Lucida Console" panose="020B0609040504020204" pitchFamily="49" charset="0"/>
              </a:rPr>
              <a:t>Matcher</a:t>
            </a:r>
            <a:r>
              <a:rPr lang="en-US" altLang="en-US" sz="2500">
                <a:solidFill>
                  <a:srgbClr val="000000"/>
                </a:solidFill>
                <a:latin typeface="Times New Roman" panose="02020603050405020304" pitchFamily="18" charset="0"/>
              </a:rPr>
              <a:t> object. </a:t>
            </a:r>
          </a:p>
          <a:p>
            <a:pPr eaLnBrk="1" hangingPunct="1">
              <a:lnSpc>
                <a:spcPct val="80000"/>
              </a:lnSpc>
            </a:pPr>
            <a:r>
              <a:rPr lang="en-US" altLang="en-US" sz="2500">
                <a:solidFill>
                  <a:srgbClr val="000000"/>
                </a:solidFill>
                <a:latin typeface="Times New Roman" panose="02020603050405020304" pitchFamily="18" charset="0"/>
              </a:rPr>
              <a:t>Class </a:t>
            </a:r>
            <a:r>
              <a:rPr lang="en-US" altLang="en-US" sz="2500">
                <a:solidFill>
                  <a:srgbClr val="000000"/>
                </a:solidFill>
                <a:latin typeface="Lucida Console" panose="020B0609040504020204" pitchFamily="49" charset="0"/>
              </a:rPr>
              <a:t>Matcher</a:t>
            </a:r>
            <a:r>
              <a:rPr lang="en-US" altLang="en-US" sz="2500">
                <a:solidFill>
                  <a:srgbClr val="000000"/>
                </a:solidFill>
                <a:latin typeface="Times New Roman" panose="02020603050405020304" pitchFamily="18" charset="0"/>
              </a:rPr>
              <a:t> provides other methods, including </a:t>
            </a:r>
            <a:r>
              <a:rPr lang="en-US" altLang="en-US" sz="2500">
                <a:solidFill>
                  <a:srgbClr val="0000FF"/>
                </a:solidFill>
                <a:latin typeface="LucidaSansTypewriter" pitchFamily="49" charset="0"/>
              </a:rPr>
              <a:t>find</a:t>
            </a:r>
            <a:r>
              <a:rPr lang="en-US" altLang="en-US" sz="2500">
                <a:solidFill>
                  <a:srgbClr val="000000"/>
                </a:solidFill>
                <a:latin typeface="Times New Roman" panose="02020603050405020304" pitchFamily="18" charset="0"/>
              </a:rPr>
              <a:t>, </a:t>
            </a:r>
            <a:r>
              <a:rPr lang="en-US" altLang="en-US" sz="2500">
                <a:solidFill>
                  <a:srgbClr val="0000FF"/>
                </a:solidFill>
                <a:latin typeface="LucidaSansTypewriter" pitchFamily="49" charset="0"/>
              </a:rPr>
              <a:t>lookingAt</a:t>
            </a:r>
            <a:r>
              <a:rPr lang="en-US" altLang="en-US" sz="2500">
                <a:solidFill>
                  <a:srgbClr val="000000"/>
                </a:solidFill>
                <a:latin typeface="Times New Roman" panose="02020603050405020304" pitchFamily="18" charset="0"/>
              </a:rPr>
              <a:t>, </a:t>
            </a:r>
            <a:r>
              <a:rPr lang="en-US" altLang="en-US" sz="2500">
                <a:solidFill>
                  <a:srgbClr val="0000FF"/>
                </a:solidFill>
                <a:latin typeface="LucidaSansTypewriter" pitchFamily="49" charset="0"/>
              </a:rPr>
              <a:t>replaceFirst</a:t>
            </a:r>
            <a:r>
              <a:rPr lang="en-US" altLang="en-US" sz="2500">
                <a:solidFill>
                  <a:srgbClr val="000000"/>
                </a:solidFill>
                <a:latin typeface="Times New Roman" panose="02020603050405020304" pitchFamily="18" charset="0"/>
              </a:rPr>
              <a:t> and </a:t>
            </a:r>
            <a:r>
              <a:rPr lang="en-US" altLang="en-US" sz="2500">
                <a:solidFill>
                  <a:srgbClr val="0000FF"/>
                </a:solidFill>
                <a:latin typeface="LucidaSansTypewriter" pitchFamily="49" charset="0"/>
              </a:rPr>
              <a:t>replaceAll</a:t>
            </a:r>
            <a:r>
              <a:rPr lang="en-US" altLang="en-US" sz="2500">
                <a:solidFill>
                  <a:srgbClr val="000000"/>
                </a:solidFill>
                <a:latin typeface="Times New Roman" panose="02020603050405020304" pitchFamily="18" charset="0"/>
              </a:rPr>
              <a:t>.</a:t>
            </a:r>
          </a:p>
          <a:p>
            <a:pPr eaLnBrk="1" hangingPunct="1">
              <a:lnSpc>
                <a:spcPct val="80000"/>
              </a:lnSpc>
            </a:pPr>
            <a:endParaRPr lang="en-US" altLang="en-US" sz="250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82C0FF27-BBA5-4C84-A1F1-FB1CF0AA9F3D}"/>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5055248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74">
            <a:extLst>
              <a:ext uri="{FF2B5EF4-FFF2-40B4-BE49-F238E27FC236}">
                <a16:creationId xmlns:a16="http://schemas.microsoft.com/office/drawing/2014/main" id="{13D2756E-5FA7-42E0-BB30-5203567C076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C5FE1CFE-5E67-4DF9-85E9-D9B4471C7C0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6004798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75">
            <a:extLst>
              <a:ext uri="{FF2B5EF4-FFF2-40B4-BE49-F238E27FC236}">
                <a16:creationId xmlns:a16="http://schemas.microsoft.com/office/drawing/2014/main" id="{32F11209-B04F-4F1B-A760-CBB1BD3B7E6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38175"/>
            <a:ext cx="12192000" cy="5581650"/>
          </a:xfrm>
          <a:prstGeom prst="rect">
            <a:avLst/>
          </a:prstGeom>
        </p:spPr>
      </p:pic>
      <p:sp>
        <p:nvSpPr>
          <p:cNvPr id="4" name="Footer Placeholder 3">
            <a:extLst>
              <a:ext uri="{FF2B5EF4-FFF2-40B4-BE49-F238E27FC236}">
                <a16:creationId xmlns:a16="http://schemas.microsoft.com/office/drawing/2014/main" id="{CFBBB5EA-A8FC-47BF-9289-978669E09CA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7091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9DB88-C170-4177-8E60-232E5622CBFF}"/>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14.3.1 </a:t>
            </a:r>
            <a:r>
              <a:rPr lang="en-US" dirty="0">
                <a:solidFill>
                  <a:srgbClr val="33B38C"/>
                </a:solidFill>
                <a:latin typeface="Lucida Console"/>
              </a:rPr>
              <a:t>String</a:t>
            </a:r>
            <a:r>
              <a:rPr lang="en-US" dirty="0">
                <a:solidFill>
                  <a:srgbClr val="33B38C"/>
                </a:solidFill>
                <a:latin typeface="Goudy Sans Medium"/>
              </a:rPr>
              <a:t> Constructors</a:t>
            </a:r>
          </a:p>
        </p:txBody>
      </p:sp>
      <p:sp>
        <p:nvSpPr>
          <p:cNvPr id="17411" name="Text Placeholder 2">
            <a:extLst>
              <a:ext uri="{FF2B5EF4-FFF2-40B4-BE49-F238E27FC236}">
                <a16:creationId xmlns:a16="http://schemas.microsoft.com/office/drawing/2014/main" id="{4B3CE8D8-927E-47EE-A3D0-BFDB8EB5A2A7}"/>
              </a:ext>
            </a:extLst>
          </p:cNvPr>
          <p:cNvSpPr>
            <a:spLocks noGrp="1"/>
          </p:cNvSpPr>
          <p:nvPr>
            <p:ph type="body" idx="1"/>
          </p:nvPr>
        </p:nvSpPr>
        <p:spPr/>
        <p:txBody>
          <a:bodyPr/>
          <a:lstStyle/>
          <a:p>
            <a:pPr eaLnBrk="1" hangingPunct="1"/>
            <a:r>
              <a:rPr lang="en-US" altLang="en-US">
                <a:solidFill>
                  <a:srgbClr val="000000"/>
                </a:solidFill>
                <a:latin typeface="Lucida Console" panose="020B0609040504020204" pitchFamily="49" charset="0"/>
              </a:rPr>
              <a:t>N</a:t>
            </a:r>
            <a:r>
              <a:rPr lang="en-US" altLang="en-US">
                <a:solidFill>
                  <a:srgbClr val="000000"/>
                </a:solidFill>
                <a:latin typeface="Times New Roman" panose="02020603050405020304" pitchFamily="18" charset="0"/>
              </a:rPr>
              <a:t>o-argument constructor creates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contains no characters (i.e., the </a:t>
            </a:r>
            <a:r>
              <a:rPr lang="en-US" altLang="en-US">
                <a:solidFill>
                  <a:srgbClr val="0000FF"/>
                </a:solidFill>
                <a:latin typeface="Times New Roman" panose="02020603050405020304" pitchFamily="18" charset="0"/>
              </a:rPr>
              <a:t>empty string</a:t>
            </a:r>
            <a:r>
              <a:rPr lang="en-US" altLang="en-US">
                <a:solidFill>
                  <a:srgbClr val="000000"/>
                </a:solidFill>
                <a:latin typeface="Times New Roman" panose="02020603050405020304" pitchFamily="18" charset="0"/>
              </a:rPr>
              <a:t>, which can also be represented as </a:t>
            </a:r>
            <a:r>
              <a:rPr lang="en-US" altLang="en-US">
                <a:solidFill>
                  <a:srgbClr val="000000"/>
                </a:solidFill>
                <a:latin typeface="Lucida Console" panose="020B0609040504020204" pitchFamily="49" charset="0"/>
              </a:rPr>
              <a:t>""</a:t>
            </a:r>
            <a:r>
              <a:rPr lang="en-US" altLang="en-US">
                <a:solidFill>
                  <a:srgbClr val="000000"/>
                </a:solidFill>
                <a:latin typeface="Times New Roman" panose="02020603050405020304" pitchFamily="18" charset="0"/>
              </a:rPr>
              <a:t>) and has a length of 0. </a:t>
            </a:r>
          </a:p>
          <a:p>
            <a:pPr eaLnBrk="1" hangingPunct="1"/>
            <a:r>
              <a:rPr lang="en-US" altLang="en-US">
                <a:solidFill>
                  <a:srgbClr val="000000"/>
                </a:solidFill>
                <a:latin typeface="Lucida Console" panose="020B0609040504020204" pitchFamily="49" charset="0"/>
              </a:rPr>
              <a:t>C</a:t>
            </a:r>
            <a:r>
              <a:rPr lang="en-US" altLang="en-US">
                <a:solidFill>
                  <a:srgbClr val="000000"/>
                </a:solidFill>
                <a:latin typeface="Times New Roman" panose="02020603050405020304" pitchFamily="18" charset="0"/>
              </a:rPr>
              <a:t>onstructor that takes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 copies the argument into the new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a:t>
            </a:r>
          </a:p>
          <a:p>
            <a:pPr eaLnBrk="1" hangingPunct="1"/>
            <a:r>
              <a:rPr lang="en-US" altLang="en-US">
                <a:solidFill>
                  <a:srgbClr val="000000"/>
                </a:solidFill>
                <a:latin typeface="Lucida Console" panose="020B0609040504020204" pitchFamily="49" charset="0"/>
              </a:rPr>
              <a:t>C</a:t>
            </a:r>
            <a:r>
              <a:rPr lang="en-US" altLang="en-US">
                <a:solidFill>
                  <a:srgbClr val="000000"/>
                </a:solidFill>
                <a:latin typeface="Times New Roman" panose="02020603050405020304" pitchFamily="18" charset="0"/>
              </a:rPr>
              <a:t>onstructor that takes a </a:t>
            </a:r>
            <a:r>
              <a:rPr lang="en-US" altLang="en-US">
                <a:solidFill>
                  <a:srgbClr val="000000"/>
                </a:solidFill>
                <a:latin typeface="Lucida Console" panose="020B0609040504020204" pitchFamily="49" charset="0"/>
              </a:rPr>
              <a:t>char</a:t>
            </a:r>
            <a:r>
              <a:rPr lang="en-US" altLang="en-US">
                <a:solidFill>
                  <a:srgbClr val="000000"/>
                </a:solidFill>
                <a:latin typeface="Times New Roman" panose="02020603050405020304" pitchFamily="18" charset="0"/>
              </a:rPr>
              <a:t> array creates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containing a copy of the characters in the array.</a:t>
            </a:r>
          </a:p>
          <a:p>
            <a:pPr eaLnBrk="1" hangingPunct="1"/>
            <a:r>
              <a:rPr lang="en-US" altLang="en-US">
                <a:solidFill>
                  <a:srgbClr val="000000"/>
                </a:solidFill>
                <a:latin typeface="Lucida Console" panose="020B0609040504020204" pitchFamily="49" charset="0"/>
              </a:rPr>
              <a:t>C</a:t>
            </a:r>
            <a:r>
              <a:rPr lang="en-US" altLang="en-US">
                <a:solidFill>
                  <a:srgbClr val="000000"/>
                </a:solidFill>
                <a:latin typeface="Times New Roman" panose="02020603050405020304" pitchFamily="18" charset="0"/>
              </a:rPr>
              <a:t>onstructor that takes a </a:t>
            </a:r>
            <a:r>
              <a:rPr lang="en-US" altLang="en-US">
                <a:solidFill>
                  <a:srgbClr val="000000"/>
                </a:solidFill>
                <a:latin typeface="Lucida Console" panose="020B0609040504020204" pitchFamily="49" charset="0"/>
              </a:rPr>
              <a:t>char</a:t>
            </a:r>
            <a:r>
              <a:rPr lang="en-US" altLang="en-US">
                <a:solidFill>
                  <a:srgbClr val="000000"/>
                </a:solidFill>
                <a:latin typeface="Times New Roman" panose="02020603050405020304" pitchFamily="18" charset="0"/>
              </a:rPr>
              <a:t> array and two integers creates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containing the specified portion of the array. </a:t>
            </a:r>
          </a:p>
        </p:txBody>
      </p:sp>
      <p:sp>
        <p:nvSpPr>
          <p:cNvPr id="4" name="Footer Placeholder 3">
            <a:extLst>
              <a:ext uri="{FF2B5EF4-FFF2-40B4-BE49-F238E27FC236}">
                <a16:creationId xmlns:a16="http://schemas.microsoft.com/office/drawing/2014/main" id="{7E847B2F-7F3C-4893-B5BD-BDE6BED100CB}"/>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92395898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1821-EDF0-4ACF-A30D-CB5B84B1E16B}"/>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21859" name="Text Placeholder 2">
            <a:extLst>
              <a:ext uri="{FF2B5EF4-FFF2-40B4-BE49-F238E27FC236}">
                <a16:creationId xmlns:a16="http://schemas.microsoft.com/office/drawing/2014/main" id="{96287738-C7E2-45B7-914A-C8D22FFE5EB3}"/>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The dot character </a:t>
            </a:r>
            <a:r>
              <a:rPr lang="en-US" altLang="en-US">
                <a:solidFill>
                  <a:srgbClr val="000000"/>
                </a:solidFill>
                <a:latin typeface="Lucida Console" panose="020B0609040504020204" pitchFamily="49" charset="0"/>
              </a:rPr>
              <a:t>"</a:t>
            </a:r>
            <a:r>
              <a:rPr lang="en-US" altLang="en-US">
                <a:solidFill>
                  <a:srgbClr val="0000FF"/>
                </a:solidFill>
                <a:latin typeface="LucidaSansTypewriter" pitchFamily="49" charset="0"/>
              </a:rPr>
              <a:t>.</a:t>
            </a:r>
            <a:r>
              <a:rPr lang="en-US" altLang="en-US">
                <a:solidFill>
                  <a:srgbClr val="000000"/>
                </a:solidFill>
                <a:latin typeface="Lucida Console" panose="020B0609040504020204" pitchFamily="49" charset="0"/>
              </a:rPr>
              <a:t>"</a:t>
            </a:r>
            <a:r>
              <a:rPr lang="en-US" altLang="en-US">
                <a:solidFill>
                  <a:srgbClr val="000000"/>
                </a:solidFill>
                <a:latin typeface="Times New Roman" panose="02020603050405020304" pitchFamily="18" charset="0"/>
              </a:rPr>
              <a:t> in a regular expression matches any single character except a newline character.</a:t>
            </a:r>
          </a:p>
          <a:p>
            <a:pPr eaLnBrk="1" hangingPunct="1"/>
            <a:r>
              <a:rPr lang="en-US" altLang="en-US">
                <a:solidFill>
                  <a:srgbClr val="000000"/>
                </a:solidFill>
                <a:latin typeface="Lucida Console" panose="020B0609040504020204" pitchFamily="49" charset="0"/>
              </a:rPr>
              <a:t>Matcher</a:t>
            </a:r>
            <a:r>
              <a:rPr lang="en-US" altLang="en-US">
                <a:solidFill>
                  <a:srgbClr val="000000"/>
                </a:solidFill>
                <a:latin typeface="Times New Roman" panose="02020603050405020304" pitchFamily="18" charset="0"/>
              </a:rPr>
              <a:t> method </a:t>
            </a:r>
            <a:r>
              <a:rPr lang="en-US" altLang="en-US">
                <a:solidFill>
                  <a:srgbClr val="000000"/>
                </a:solidFill>
                <a:latin typeface="Lucida Console" panose="020B0609040504020204" pitchFamily="49" charset="0"/>
              </a:rPr>
              <a:t>find</a:t>
            </a:r>
            <a:r>
              <a:rPr lang="en-US" altLang="en-US">
                <a:solidFill>
                  <a:srgbClr val="000000"/>
                </a:solidFill>
                <a:latin typeface="Times New Roman" panose="02020603050405020304" pitchFamily="18" charset="0"/>
              </a:rPr>
              <a:t> attempts to match a piece of the search object to the search pattern. </a:t>
            </a:r>
          </a:p>
          <a:p>
            <a:pPr lvl="1" eaLnBrk="1" hangingPunct="1"/>
            <a:r>
              <a:rPr lang="en-US" altLang="en-US">
                <a:solidFill>
                  <a:srgbClr val="000000"/>
                </a:solidFill>
                <a:latin typeface="Times New Roman" panose="02020603050405020304" pitchFamily="18" charset="0"/>
              </a:rPr>
              <a:t>Each call to this method starts at the point where the last call ended, so multiple matches can be found. </a:t>
            </a:r>
          </a:p>
          <a:p>
            <a:pPr eaLnBrk="1" hangingPunct="1"/>
            <a:r>
              <a:rPr lang="en-US" altLang="en-US">
                <a:solidFill>
                  <a:srgbClr val="000000"/>
                </a:solidFill>
                <a:latin typeface="Lucida Console" panose="020B0609040504020204" pitchFamily="49" charset="0"/>
              </a:rPr>
              <a:t>Matcher</a:t>
            </a:r>
            <a:r>
              <a:rPr lang="en-US" altLang="en-US">
                <a:solidFill>
                  <a:srgbClr val="000000"/>
                </a:solidFill>
                <a:latin typeface="Times New Roman" panose="02020603050405020304" pitchFamily="18" charset="0"/>
              </a:rPr>
              <a:t> method </a:t>
            </a:r>
            <a:r>
              <a:rPr lang="en-US" altLang="en-US">
                <a:solidFill>
                  <a:srgbClr val="000000"/>
                </a:solidFill>
                <a:latin typeface="Lucida Console" panose="020B0609040504020204" pitchFamily="49" charset="0"/>
              </a:rPr>
              <a:t>lookingAt</a:t>
            </a:r>
            <a:r>
              <a:rPr lang="en-US" altLang="en-US">
                <a:solidFill>
                  <a:srgbClr val="000000"/>
                </a:solidFill>
                <a:latin typeface="Times New Roman" panose="02020603050405020304" pitchFamily="18" charset="0"/>
              </a:rPr>
              <a:t> performs the same way, except that it always starts from the beginning of the search object and will always find the first match if there is one.</a:t>
            </a:r>
          </a:p>
        </p:txBody>
      </p:sp>
      <p:sp>
        <p:nvSpPr>
          <p:cNvPr id="4" name="Footer Placeholder 3">
            <a:extLst>
              <a:ext uri="{FF2B5EF4-FFF2-40B4-BE49-F238E27FC236}">
                <a16:creationId xmlns:a16="http://schemas.microsoft.com/office/drawing/2014/main" id="{789BF327-B173-4078-989B-9911041B9656}"/>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8162621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76">
            <a:extLst>
              <a:ext uri="{FF2B5EF4-FFF2-40B4-BE49-F238E27FC236}">
                <a16:creationId xmlns:a16="http://schemas.microsoft.com/office/drawing/2014/main" id="{4A4B35D1-9D3A-4517-8BE2-98E6CF9EC07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57263"/>
            <a:ext cx="12192000" cy="4941887"/>
          </a:xfrm>
          <a:prstGeom prst="rect">
            <a:avLst/>
          </a:prstGeom>
        </p:spPr>
      </p:pic>
      <p:sp>
        <p:nvSpPr>
          <p:cNvPr id="4" name="Footer Placeholder 3">
            <a:extLst>
              <a:ext uri="{FF2B5EF4-FFF2-40B4-BE49-F238E27FC236}">
                <a16:creationId xmlns:a16="http://schemas.microsoft.com/office/drawing/2014/main" id="{368FAD84-5DDF-41AC-9374-08AA7609809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414856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1821-EDF0-4ACF-A30D-CB5B84B1E16B}"/>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21859" name="Text Placeholder 2">
            <a:extLst>
              <a:ext uri="{FF2B5EF4-FFF2-40B4-BE49-F238E27FC236}">
                <a16:creationId xmlns:a16="http://schemas.microsoft.com/office/drawing/2014/main" id="{96287738-C7E2-45B7-914A-C8D22FFE5EB3}"/>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Java SE 9 adds several new </a:t>
            </a:r>
            <a:r>
              <a:rPr lang="en-US" altLang="en-US" dirty="0">
                <a:solidFill>
                  <a:srgbClr val="000000"/>
                </a:solidFill>
                <a:latin typeface="Consolas" panose="020B0609020204030204" pitchFamily="49" charset="0"/>
              </a:rPr>
              <a:t>Matcher</a:t>
            </a:r>
            <a:r>
              <a:rPr lang="en-US" altLang="en-US" dirty="0">
                <a:solidFill>
                  <a:srgbClr val="000000"/>
                </a:solidFill>
                <a:latin typeface="Times New Roman" panose="02020603050405020304" pitchFamily="18" charset="0"/>
              </a:rPr>
              <a:t> method overloads—</a:t>
            </a:r>
            <a:r>
              <a:rPr lang="en-US" altLang="en-US" dirty="0" err="1">
                <a:solidFill>
                  <a:srgbClr val="000000"/>
                </a:solidFill>
                <a:latin typeface="Consolas" panose="020B0609020204030204" pitchFamily="49" charset="0"/>
              </a:rPr>
              <a:t>appendReplacement</a:t>
            </a:r>
            <a:r>
              <a:rPr lang="en-US" altLang="en-US" dirty="0">
                <a:solidFill>
                  <a:srgbClr val="000000"/>
                </a:solidFill>
                <a:latin typeface="Times New Roman" panose="02020603050405020304" pitchFamily="18" charset="0"/>
              </a:rPr>
              <a:t>, </a:t>
            </a:r>
            <a:r>
              <a:rPr lang="en-US" altLang="en-US" dirty="0" err="1">
                <a:solidFill>
                  <a:srgbClr val="000000"/>
                </a:solidFill>
                <a:latin typeface="Consolas" panose="020B0609020204030204" pitchFamily="49" charset="0"/>
              </a:rPr>
              <a:t>appendTail</a:t>
            </a:r>
            <a:r>
              <a:rPr lang="en-US" altLang="en-US" dirty="0">
                <a:solidFill>
                  <a:srgbClr val="000000"/>
                </a:solidFill>
                <a:latin typeface="Times New Roman" panose="02020603050405020304" pitchFamily="18" charset="0"/>
              </a:rPr>
              <a:t>, </a:t>
            </a:r>
            <a:r>
              <a:rPr lang="en-US" altLang="en-US" dirty="0" err="1">
                <a:solidFill>
                  <a:srgbClr val="000000"/>
                </a:solidFill>
                <a:latin typeface="Consolas" panose="020B0609020204030204" pitchFamily="49" charset="0"/>
              </a:rPr>
              <a:t>replaceAll</a:t>
            </a:r>
            <a:r>
              <a:rPr lang="en-US" altLang="en-US" dirty="0">
                <a:solidFill>
                  <a:srgbClr val="000000"/>
                </a:solidFill>
                <a:latin typeface="Times New Roman" panose="02020603050405020304" pitchFamily="18" charset="0"/>
              </a:rPr>
              <a:t>, </a:t>
            </a:r>
            <a:r>
              <a:rPr lang="en-US" altLang="en-US" dirty="0">
                <a:solidFill>
                  <a:srgbClr val="000000"/>
                </a:solidFill>
                <a:latin typeface="Consolas" panose="020B0609020204030204" pitchFamily="49" charset="0"/>
              </a:rPr>
              <a:t>results</a:t>
            </a:r>
            <a:r>
              <a:rPr lang="en-US" altLang="en-US" dirty="0">
                <a:solidFill>
                  <a:srgbClr val="000000"/>
                </a:solidFill>
                <a:latin typeface="Times New Roman" panose="02020603050405020304" pitchFamily="18" charset="0"/>
              </a:rPr>
              <a:t> and </a:t>
            </a:r>
            <a:r>
              <a:rPr lang="en-US" altLang="en-US" dirty="0" err="1">
                <a:solidFill>
                  <a:srgbClr val="000000"/>
                </a:solidFill>
                <a:latin typeface="Consolas" panose="020B0609020204030204" pitchFamily="49" charset="0"/>
              </a:rPr>
              <a:t>replaceFirst</a:t>
            </a:r>
            <a:endParaRPr lang="en-US" altLang="en-US" dirty="0">
              <a:solidFill>
                <a:srgbClr val="000000"/>
              </a:solidFill>
              <a:latin typeface="Times New Roman" panose="02020603050405020304" pitchFamily="18" charset="0"/>
            </a:endParaRPr>
          </a:p>
          <a:p>
            <a:r>
              <a:rPr lang="en-US" altLang="en-US" dirty="0">
                <a:solidFill>
                  <a:srgbClr val="000000"/>
                </a:solidFill>
                <a:latin typeface="Times New Roman" panose="02020603050405020304" pitchFamily="18" charset="0"/>
              </a:rPr>
              <a:t>Methods </a:t>
            </a:r>
            <a:r>
              <a:rPr lang="en-US" altLang="en-US" dirty="0" err="1">
                <a:solidFill>
                  <a:srgbClr val="000000"/>
                </a:solidFill>
                <a:latin typeface="Consolas" panose="020B0609020204030204" pitchFamily="49" charset="0"/>
              </a:rPr>
              <a:t>appendReplacement</a:t>
            </a:r>
            <a:r>
              <a:rPr lang="en-US" altLang="en-US" dirty="0">
                <a:solidFill>
                  <a:srgbClr val="000000"/>
                </a:solidFill>
                <a:latin typeface="Times New Roman" panose="02020603050405020304" pitchFamily="18" charset="0"/>
              </a:rPr>
              <a:t> and </a:t>
            </a:r>
            <a:r>
              <a:rPr lang="en-US" altLang="en-US" dirty="0" err="1">
                <a:solidFill>
                  <a:srgbClr val="000000"/>
                </a:solidFill>
                <a:latin typeface="Consolas" panose="020B0609020204030204" pitchFamily="49" charset="0"/>
              </a:rPr>
              <a:t>appendTail</a:t>
            </a:r>
            <a:r>
              <a:rPr lang="en-US" altLang="en-US" dirty="0">
                <a:solidFill>
                  <a:srgbClr val="000000"/>
                </a:solidFill>
                <a:latin typeface="Times New Roman" panose="02020603050405020304" pitchFamily="18" charset="0"/>
              </a:rPr>
              <a:t> simply receive </a:t>
            </a:r>
            <a:r>
              <a:rPr lang="en-US" altLang="en-US" dirty="0" err="1">
                <a:solidFill>
                  <a:srgbClr val="000000"/>
                </a:solidFill>
                <a:latin typeface="Consolas" panose="020B0609020204030204" pitchFamily="49" charset="0"/>
              </a:rPr>
              <a:t>StringBuilder</a:t>
            </a:r>
            <a:r>
              <a:rPr lang="en-US" altLang="en-US" dirty="0" err="1">
                <a:solidFill>
                  <a:srgbClr val="000000"/>
                </a:solidFill>
                <a:latin typeface="Times New Roman" panose="02020603050405020304" pitchFamily="18" charset="0"/>
              </a:rPr>
              <a:t>s</a:t>
            </a:r>
            <a:r>
              <a:rPr lang="en-US" altLang="en-US" dirty="0">
                <a:solidFill>
                  <a:srgbClr val="000000"/>
                </a:solidFill>
                <a:latin typeface="Times New Roman" panose="02020603050405020304" pitchFamily="18" charset="0"/>
              </a:rPr>
              <a:t> rather than </a:t>
            </a:r>
            <a:r>
              <a:rPr lang="en-US" altLang="en-US" dirty="0" err="1">
                <a:solidFill>
                  <a:srgbClr val="000000"/>
                </a:solidFill>
                <a:latin typeface="Consolas" panose="020B0609020204030204" pitchFamily="49" charset="0"/>
              </a:rPr>
              <a:t>StringBuffer</a:t>
            </a:r>
            <a:r>
              <a:rPr lang="en-US" altLang="en-US" dirty="0" err="1">
                <a:solidFill>
                  <a:srgbClr val="000000"/>
                </a:solidFill>
                <a:latin typeface="Times New Roman" panose="02020603050405020304" pitchFamily="18" charset="0"/>
              </a:rPr>
              <a:t>s</a:t>
            </a:r>
            <a:endParaRPr lang="en-US" altLang="en-US">
              <a:solidFill>
                <a:srgbClr val="000000"/>
              </a:solidFill>
              <a:latin typeface="Times New Roman" panose="02020603050405020304" pitchFamily="18" charset="0"/>
            </a:endParaRPr>
          </a:p>
          <a:p>
            <a:r>
              <a:rPr lang="en-US" altLang="en-US">
                <a:solidFill>
                  <a:srgbClr val="000000"/>
                </a:solidFill>
                <a:latin typeface="Times New Roman" panose="02020603050405020304" pitchFamily="18" charset="0"/>
              </a:rPr>
              <a:t>Methods </a:t>
            </a:r>
            <a:r>
              <a:rPr lang="en-US" altLang="en-US" dirty="0" err="1">
                <a:solidFill>
                  <a:srgbClr val="000000"/>
                </a:solidFill>
                <a:latin typeface="Consolas" panose="020B0609020204030204" pitchFamily="49" charset="0"/>
              </a:rPr>
              <a:t>replaceAll</a:t>
            </a:r>
            <a:r>
              <a:rPr lang="en-US" altLang="en-US" dirty="0">
                <a:solidFill>
                  <a:srgbClr val="000000"/>
                </a:solidFill>
                <a:latin typeface="Times New Roman" panose="02020603050405020304" pitchFamily="18" charset="0"/>
              </a:rPr>
              <a:t>, </a:t>
            </a:r>
            <a:r>
              <a:rPr lang="en-US" altLang="en-US" dirty="0">
                <a:solidFill>
                  <a:srgbClr val="000000"/>
                </a:solidFill>
                <a:latin typeface="Consolas" panose="020B0609020204030204" pitchFamily="49" charset="0"/>
              </a:rPr>
              <a:t>results</a:t>
            </a:r>
            <a:r>
              <a:rPr lang="en-US" altLang="en-US" dirty="0">
                <a:solidFill>
                  <a:srgbClr val="000000"/>
                </a:solidFill>
                <a:latin typeface="Times New Roman" panose="02020603050405020304" pitchFamily="18" charset="0"/>
              </a:rPr>
              <a:t> and </a:t>
            </a:r>
            <a:r>
              <a:rPr lang="en-US" altLang="en-US" dirty="0" err="1">
                <a:solidFill>
                  <a:srgbClr val="000000"/>
                </a:solidFill>
                <a:latin typeface="Consolas" panose="020B0609020204030204" pitchFamily="49" charset="0"/>
              </a:rPr>
              <a:t>replaceFirst</a:t>
            </a:r>
            <a:r>
              <a:rPr lang="en-US" altLang="en-US" dirty="0">
                <a:solidFill>
                  <a:srgbClr val="000000"/>
                </a:solidFill>
                <a:latin typeface="Times New Roman" panose="02020603050405020304" pitchFamily="18" charset="0"/>
              </a:rPr>
              <a:t> are meant for use with lambdas and streams</a:t>
            </a:r>
          </a:p>
        </p:txBody>
      </p:sp>
      <p:sp>
        <p:nvSpPr>
          <p:cNvPr id="4" name="Footer Placeholder 3">
            <a:extLst>
              <a:ext uri="{FF2B5EF4-FFF2-40B4-BE49-F238E27FC236}">
                <a16:creationId xmlns:a16="http://schemas.microsoft.com/office/drawing/2014/main" id="{789BF327-B173-4078-989B-9911041B9656}"/>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68859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8">
            <a:extLst>
              <a:ext uri="{FF2B5EF4-FFF2-40B4-BE49-F238E27FC236}">
                <a16:creationId xmlns:a16="http://schemas.microsoft.com/office/drawing/2014/main" id="{59D130FF-AFC8-4043-8D73-4CB0B9EAE76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08100" y="0"/>
            <a:ext cx="9574213" cy="6858000"/>
          </a:xfrm>
          <a:prstGeom prst="rect">
            <a:avLst/>
          </a:prstGeom>
        </p:spPr>
      </p:pic>
      <p:sp>
        <p:nvSpPr>
          <p:cNvPr id="4" name="Footer Placeholder 3">
            <a:extLst>
              <a:ext uri="{FF2B5EF4-FFF2-40B4-BE49-F238E27FC236}">
                <a16:creationId xmlns:a16="http://schemas.microsoft.com/office/drawing/2014/main" id="{61BA37DB-C1AC-4BF8-B10F-0834019AF56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3216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9">
            <a:extLst>
              <a:ext uri="{FF2B5EF4-FFF2-40B4-BE49-F238E27FC236}">
                <a16:creationId xmlns:a16="http://schemas.microsoft.com/office/drawing/2014/main" id="{8AA4189E-9D7A-43CE-AF28-F4D481DA605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09675"/>
            <a:ext cx="12192000" cy="4437063"/>
          </a:xfrm>
          <a:prstGeom prst="rect">
            <a:avLst/>
          </a:prstGeom>
        </p:spPr>
      </p:pic>
      <p:sp>
        <p:nvSpPr>
          <p:cNvPr id="4" name="Footer Placeholder 3">
            <a:extLst>
              <a:ext uri="{FF2B5EF4-FFF2-40B4-BE49-F238E27FC236}">
                <a16:creationId xmlns:a16="http://schemas.microsoft.com/office/drawing/2014/main" id="{FEF82891-BA85-42C6-99B3-81DAD84F7EB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40591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704D-7D0E-4857-940A-CC8997B36A22}"/>
              </a:ext>
            </a:extLst>
          </p:cNvPr>
          <p:cNvSpPr>
            <a:spLocks noGrp="1"/>
          </p:cNvSpPr>
          <p:nvPr>
            <p:ph type="title"/>
          </p:nvPr>
        </p:nvSpPr>
        <p:spPr/>
        <p:txBody>
          <a:bodyPr>
            <a:normAutofit fontScale="90000"/>
          </a:bodyPr>
          <a:lstStyle/>
          <a:p>
            <a:pPr fontAlgn="auto">
              <a:spcAft>
                <a:spcPts val="0"/>
              </a:spcAft>
              <a:defRPr/>
            </a:pPr>
            <a:r>
              <a:rPr lang="en-US" dirty="0">
                <a:solidFill>
                  <a:srgbClr val="33B38C"/>
                </a:solidFill>
                <a:latin typeface="Arial"/>
              </a:rPr>
              <a:t>14.3.2 </a:t>
            </a:r>
            <a:r>
              <a:rPr lang="en-US" dirty="0">
                <a:solidFill>
                  <a:srgbClr val="33B38C"/>
                </a:solidFill>
                <a:latin typeface="Lucida Console"/>
              </a:rPr>
              <a:t>String</a:t>
            </a:r>
            <a:r>
              <a:rPr lang="en-US" dirty="0">
                <a:solidFill>
                  <a:srgbClr val="33B38C"/>
                </a:solidFill>
                <a:latin typeface="Goudy Sans Medium"/>
              </a:rPr>
              <a:t> Methods </a:t>
            </a:r>
            <a:r>
              <a:rPr lang="en-US" dirty="0">
                <a:solidFill>
                  <a:srgbClr val="33B38C"/>
                </a:solidFill>
                <a:latin typeface="Lucida Console"/>
              </a:rPr>
              <a:t>length</a:t>
            </a:r>
            <a:r>
              <a:rPr lang="en-US" dirty="0">
                <a:solidFill>
                  <a:srgbClr val="33B38C"/>
                </a:solidFill>
                <a:latin typeface="Goudy Sans Medium"/>
              </a:rPr>
              <a:t>, </a:t>
            </a:r>
            <a:r>
              <a:rPr lang="en-US" dirty="0" err="1">
                <a:solidFill>
                  <a:srgbClr val="33B38C"/>
                </a:solidFill>
                <a:latin typeface="Lucida Console"/>
              </a:rPr>
              <a:t>charAt</a:t>
            </a:r>
            <a:r>
              <a:rPr lang="en-US" dirty="0">
                <a:solidFill>
                  <a:srgbClr val="33B38C"/>
                </a:solidFill>
                <a:latin typeface="Goudy Sans Medium"/>
              </a:rPr>
              <a:t> and </a:t>
            </a:r>
            <a:r>
              <a:rPr lang="en-US" dirty="0" err="1">
                <a:solidFill>
                  <a:srgbClr val="33B38C"/>
                </a:solidFill>
                <a:latin typeface="Lucida Console"/>
              </a:rPr>
              <a:t>getChars</a:t>
            </a:r>
            <a:endParaRPr lang="en-US" dirty="0">
              <a:solidFill>
                <a:srgbClr val="33B38C"/>
              </a:solidFill>
              <a:latin typeface="Lucida Console"/>
            </a:endParaRPr>
          </a:p>
        </p:txBody>
      </p:sp>
      <p:sp>
        <p:nvSpPr>
          <p:cNvPr id="21507" name="Text Placeholder 2">
            <a:extLst>
              <a:ext uri="{FF2B5EF4-FFF2-40B4-BE49-F238E27FC236}">
                <a16:creationId xmlns:a16="http://schemas.microsoft.com/office/drawing/2014/main" id="{25F2CE7C-ECFE-433C-8E02-E701DD984458}"/>
              </a:ext>
            </a:extLst>
          </p:cNvPr>
          <p:cNvSpPr>
            <a:spLocks noGrp="1"/>
          </p:cNvSpPr>
          <p:nvPr>
            <p:ph type="body" idx="1"/>
          </p:nvPr>
        </p:nvSpPr>
        <p:spPr/>
        <p:txBody>
          <a:bodyPr/>
          <a:lstStyle/>
          <a:p>
            <a:pPr eaLnBrk="1" hangingPunct="1">
              <a:lnSpc>
                <a:spcPct val="80000"/>
              </a:lnSpc>
            </a:pP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method </a:t>
            </a:r>
            <a:r>
              <a:rPr lang="en-US" altLang="en-US" sz="2500">
                <a:solidFill>
                  <a:srgbClr val="000000"/>
                </a:solidFill>
                <a:latin typeface="Lucida Console" panose="020B0609040504020204" pitchFamily="49" charset="0"/>
              </a:rPr>
              <a:t>length</a:t>
            </a:r>
            <a:r>
              <a:rPr lang="en-US" altLang="en-US" sz="2500">
                <a:solidFill>
                  <a:srgbClr val="000000"/>
                </a:solidFill>
                <a:latin typeface="Times New Roman" panose="02020603050405020304" pitchFamily="18" charset="0"/>
              </a:rPr>
              <a:t> determines the number of characters in a string. </a:t>
            </a:r>
          </a:p>
          <a:p>
            <a:pPr eaLnBrk="1" hangingPunct="1">
              <a:lnSpc>
                <a:spcPct val="80000"/>
              </a:lnSpc>
            </a:pP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method </a:t>
            </a:r>
            <a:r>
              <a:rPr lang="en-US" altLang="en-US" sz="2500">
                <a:solidFill>
                  <a:srgbClr val="000000"/>
                </a:solidFill>
                <a:latin typeface="Lucida Console" panose="020B0609040504020204" pitchFamily="49" charset="0"/>
              </a:rPr>
              <a:t>charAt</a:t>
            </a:r>
            <a:r>
              <a:rPr lang="en-US" altLang="en-US" sz="2500">
                <a:solidFill>
                  <a:srgbClr val="000000"/>
                </a:solidFill>
                <a:latin typeface="Times New Roman" panose="02020603050405020304" pitchFamily="18" charset="0"/>
              </a:rPr>
              <a:t> returns the character at a specific position in the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a:t>
            </a:r>
          </a:p>
          <a:p>
            <a:pPr eaLnBrk="1" hangingPunct="1">
              <a:lnSpc>
                <a:spcPct val="80000"/>
              </a:lnSpc>
            </a:pP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method </a:t>
            </a:r>
            <a:r>
              <a:rPr lang="en-US" altLang="en-US" sz="2500">
                <a:solidFill>
                  <a:srgbClr val="000000"/>
                </a:solidFill>
                <a:latin typeface="Lucida Console" panose="020B0609040504020204" pitchFamily="49" charset="0"/>
              </a:rPr>
              <a:t>getChars</a:t>
            </a:r>
            <a:r>
              <a:rPr lang="en-US" altLang="en-US" sz="2500">
                <a:solidFill>
                  <a:srgbClr val="000000"/>
                </a:solidFill>
                <a:latin typeface="Times New Roman" panose="02020603050405020304" pitchFamily="18" charset="0"/>
              </a:rPr>
              <a:t> copies the characters of a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into a character array. </a:t>
            </a:r>
          </a:p>
          <a:p>
            <a:pPr lvl="1" eaLnBrk="1" hangingPunct="1">
              <a:lnSpc>
                <a:spcPct val="80000"/>
              </a:lnSpc>
            </a:pPr>
            <a:r>
              <a:rPr lang="en-US" altLang="en-US" sz="2100">
                <a:solidFill>
                  <a:srgbClr val="000000"/>
                </a:solidFill>
                <a:latin typeface="Times New Roman" panose="02020603050405020304" pitchFamily="18" charset="0"/>
              </a:rPr>
              <a:t>The first argument is the starting index in the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from which characters are to be copied. </a:t>
            </a:r>
          </a:p>
          <a:p>
            <a:pPr lvl="1" eaLnBrk="1" hangingPunct="1">
              <a:lnSpc>
                <a:spcPct val="80000"/>
              </a:lnSpc>
            </a:pPr>
            <a:r>
              <a:rPr lang="en-US" altLang="en-US" sz="2100">
                <a:solidFill>
                  <a:srgbClr val="000000"/>
                </a:solidFill>
                <a:latin typeface="Times New Roman" panose="02020603050405020304" pitchFamily="18" charset="0"/>
              </a:rPr>
              <a:t>The second argument is the index that is one past the last character to be copied from the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a:t>
            </a:r>
          </a:p>
          <a:p>
            <a:pPr lvl="1" eaLnBrk="1" hangingPunct="1">
              <a:lnSpc>
                <a:spcPct val="80000"/>
              </a:lnSpc>
            </a:pPr>
            <a:r>
              <a:rPr lang="en-US" altLang="en-US" sz="2100">
                <a:solidFill>
                  <a:srgbClr val="000000"/>
                </a:solidFill>
                <a:latin typeface="Times New Roman" panose="02020603050405020304" pitchFamily="18" charset="0"/>
              </a:rPr>
              <a:t>The third argument is the character array into which the characters are to be copied. </a:t>
            </a:r>
          </a:p>
          <a:p>
            <a:pPr lvl="1" eaLnBrk="1" hangingPunct="1">
              <a:lnSpc>
                <a:spcPct val="80000"/>
              </a:lnSpc>
            </a:pPr>
            <a:r>
              <a:rPr lang="en-US" altLang="en-US" sz="2100">
                <a:solidFill>
                  <a:srgbClr val="000000"/>
                </a:solidFill>
                <a:latin typeface="Times New Roman" panose="02020603050405020304" pitchFamily="18" charset="0"/>
              </a:rPr>
              <a:t>The last argument is the starting index where the copied characters are placed in the target character array. </a:t>
            </a:r>
          </a:p>
        </p:txBody>
      </p:sp>
      <p:sp>
        <p:nvSpPr>
          <p:cNvPr id="4" name="Footer Placeholder 3">
            <a:extLst>
              <a:ext uri="{FF2B5EF4-FFF2-40B4-BE49-F238E27FC236}">
                <a16:creationId xmlns:a16="http://schemas.microsoft.com/office/drawing/2014/main" id="{C9E29047-2ED2-4136-AB48-F20661543AAA}"/>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20764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0">
            <a:extLst>
              <a:ext uri="{FF2B5EF4-FFF2-40B4-BE49-F238E27FC236}">
                <a16:creationId xmlns:a16="http://schemas.microsoft.com/office/drawing/2014/main" id="{66F2C716-0C41-4BFE-8751-CFBC7C76EA0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4" name="Footer Placeholder 3">
            <a:extLst>
              <a:ext uri="{FF2B5EF4-FFF2-40B4-BE49-F238E27FC236}">
                <a16:creationId xmlns:a16="http://schemas.microsoft.com/office/drawing/2014/main" id="{01931C22-9B4C-4826-B0EC-6D02FFD0A7B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42012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1">
            <a:extLst>
              <a:ext uri="{FF2B5EF4-FFF2-40B4-BE49-F238E27FC236}">
                <a16:creationId xmlns:a16="http://schemas.microsoft.com/office/drawing/2014/main" id="{0C096490-9917-44AF-9F67-B2425B937BB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9063" y="0"/>
            <a:ext cx="11952287" cy="6858000"/>
          </a:xfrm>
          <a:prstGeom prst="rect">
            <a:avLst/>
          </a:prstGeom>
        </p:spPr>
      </p:pic>
      <p:sp>
        <p:nvSpPr>
          <p:cNvPr id="4" name="Footer Placeholder 3">
            <a:extLst>
              <a:ext uri="{FF2B5EF4-FFF2-40B4-BE49-F238E27FC236}">
                <a16:creationId xmlns:a16="http://schemas.microsoft.com/office/drawing/2014/main" id="{A452B2AF-B2C7-4529-8A61-BE0F5F28801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74349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F71C-CB33-4BC9-AAA6-59F1F934AFA3}"/>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14.3.3 Comparing Strings</a:t>
            </a:r>
          </a:p>
        </p:txBody>
      </p:sp>
      <p:sp>
        <p:nvSpPr>
          <p:cNvPr id="24579" name="Text Placeholder 2">
            <a:extLst>
              <a:ext uri="{FF2B5EF4-FFF2-40B4-BE49-F238E27FC236}">
                <a16:creationId xmlns:a16="http://schemas.microsoft.com/office/drawing/2014/main" id="{EBEC682C-9D9C-4672-994F-831B82B5B1FB}"/>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Strings are compared using the numeric codes of the characters in the strings.</a:t>
            </a:r>
          </a:p>
          <a:p>
            <a:pPr eaLnBrk="1" hangingPunct="1"/>
            <a:r>
              <a:rPr lang="en-US" altLang="en-US">
                <a:solidFill>
                  <a:srgbClr val="000000"/>
                </a:solidFill>
                <a:latin typeface="Times New Roman" panose="02020603050405020304" pitchFamily="18" charset="0"/>
              </a:rPr>
              <a:t>Figure 14.3 demonstrates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methods </a:t>
            </a:r>
            <a:r>
              <a:rPr lang="en-US" altLang="en-US">
                <a:solidFill>
                  <a:srgbClr val="000000"/>
                </a:solidFill>
                <a:latin typeface="Lucida Console" panose="020B0609040504020204" pitchFamily="49" charset="0"/>
              </a:rPr>
              <a:t>equals</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equalsIgnoreCase</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compareTo</a:t>
            </a:r>
            <a:r>
              <a:rPr lang="en-US" altLang="en-US">
                <a:solidFill>
                  <a:srgbClr val="000000"/>
                </a:solidFill>
                <a:latin typeface="Times New Roman" panose="02020603050405020304" pitchFamily="18" charset="0"/>
              </a:rPr>
              <a:t> and </a:t>
            </a:r>
            <a:r>
              <a:rPr lang="en-US" altLang="en-US">
                <a:solidFill>
                  <a:srgbClr val="000000"/>
                </a:solidFill>
                <a:latin typeface="Lucida Console" panose="020B0609040504020204" pitchFamily="49" charset="0"/>
              </a:rPr>
              <a:t>regionMatches</a:t>
            </a:r>
            <a:r>
              <a:rPr lang="en-US" altLang="en-US">
                <a:solidFill>
                  <a:srgbClr val="000000"/>
                </a:solidFill>
                <a:latin typeface="Times New Roman" panose="02020603050405020304" pitchFamily="18" charset="0"/>
              </a:rPr>
              <a:t> and using the equality operator </a:t>
            </a:r>
            <a:r>
              <a:rPr lang="en-US" altLang="en-US">
                <a:solidFill>
                  <a:srgbClr val="000000"/>
                </a:solidFill>
                <a:latin typeface="Lucida Console" panose="020B0609040504020204" pitchFamily="49" charset="0"/>
              </a:rPr>
              <a:t>==</a:t>
            </a:r>
            <a:r>
              <a:rPr lang="en-US" altLang="en-US">
                <a:solidFill>
                  <a:srgbClr val="000000"/>
                </a:solidFill>
                <a:latin typeface="Times New Roman" panose="02020603050405020304" pitchFamily="18" charset="0"/>
              </a:rPr>
              <a:t> to compare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objects.</a:t>
            </a:r>
          </a:p>
        </p:txBody>
      </p:sp>
      <p:sp>
        <p:nvSpPr>
          <p:cNvPr id="4" name="Footer Placeholder 3">
            <a:extLst>
              <a:ext uri="{FF2B5EF4-FFF2-40B4-BE49-F238E27FC236}">
                <a16:creationId xmlns:a16="http://schemas.microsoft.com/office/drawing/2014/main" id="{43050E9B-6F22-4A75-B14B-CBDF04E05384}"/>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769432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2">
            <a:extLst>
              <a:ext uri="{FF2B5EF4-FFF2-40B4-BE49-F238E27FC236}">
                <a16:creationId xmlns:a16="http://schemas.microsoft.com/office/drawing/2014/main" id="{37A02BA3-3E25-47CB-8896-63BF0BCC22D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42913"/>
            <a:ext cx="12192000" cy="5970587"/>
          </a:xfrm>
          <a:prstGeom prst="rect">
            <a:avLst/>
          </a:prstGeom>
        </p:spPr>
      </p:pic>
      <p:sp>
        <p:nvSpPr>
          <p:cNvPr id="4" name="Footer Placeholder 3">
            <a:extLst>
              <a:ext uri="{FF2B5EF4-FFF2-40B4-BE49-F238E27FC236}">
                <a16:creationId xmlns:a16="http://schemas.microsoft.com/office/drawing/2014/main" id="{9E1E0621-1C55-4910-851A-608B6C9B774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9024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1">
            <a:extLst>
              <a:ext uri="{FF2B5EF4-FFF2-40B4-BE49-F238E27FC236}">
                <a16:creationId xmlns:a16="http://schemas.microsoft.com/office/drawing/2014/main" id="{0A5E76B8-9B89-435B-9E91-8576E93AB18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54175"/>
            <a:ext cx="12192000" cy="3549650"/>
          </a:xfrm>
          <a:prstGeom prst="rect">
            <a:avLst/>
          </a:prstGeom>
        </p:spPr>
      </p:pic>
      <p:sp>
        <p:nvSpPr>
          <p:cNvPr id="4" name="Footer Placeholder 3">
            <a:extLst>
              <a:ext uri="{FF2B5EF4-FFF2-40B4-BE49-F238E27FC236}">
                <a16:creationId xmlns:a16="http://schemas.microsoft.com/office/drawing/2014/main" id="{6EC1803D-4C08-4ABE-AA09-8F0845D6A90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5599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3">
            <a:extLst>
              <a:ext uri="{FF2B5EF4-FFF2-40B4-BE49-F238E27FC236}">
                <a16:creationId xmlns:a16="http://schemas.microsoft.com/office/drawing/2014/main" id="{48945F56-D686-49C4-B144-8F99CA8331A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350"/>
            <a:ext cx="12192000" cy="6843713"/>
          </a:xfrm>
          <a:prstGeom prst="rect">
            <a:avLst/>
          </a:prstGeom>
        </p:spPr>
      </p:pic>
      <p:sp>
        <p:nvSpPr>
          <p:cNvPr id="4" name="Footer Placeholder 3">
            <a:extLst>
              <a:ext uri="{FF2B5EF4-FFF2-40B4-BE49-F238E27FC236}">
                <a16:creationId xmlns:a16="http://schemas.microsoft.com/office/drawing/2014/main" id="{D308548E-C6B3-4F6F-839A-CC89B681533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81764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4">
            <a:extLst>
              <a:ext uri="{FF2B5EF4-FFF2-40B4-BE49-F238E27FC236}">
                <a16:creationId xmlns:a16="http://schemas.microsoft.com/office/drawing/2014/main" id="{FB68C480-217D-41FB-B4F9-CC53E55FDD6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76275" y="0"/>
            <a:ext cx="10837863" cy="6858000"/>
          </a:xfrm>
          <a:prstGeom prst="rect">
            <a:avLst/>
          </a:prstGeom>
        </p:spPr>
      </p:pic>
      <p:sp>
        <p:nvSpPr>
          <p:cNvPr id="4" name="Footer Placeholder 3">
            <a:extLst>
              <a:ext uri="{FF2B5EF4-FFF2-40B4-BE49-F238E27FC236}">
                <a16:creationId xmlns:a16="http://schemas.microsoft.com/office/drawing/2014/main" id="{8380ACD0-6141-4247-B6E5-35331D7E04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55952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5">
            <a:extLst>
              <a:ext uri="{FF2B5EF4-FFF2-40B4-BE49-F238E27FC236}">
                <a16:creationId xmlns:a16="http://schemas.microsoft.com/office/drawing/2014/main" id="{EEF6A47C-8B38-4D05-B25D-07564A29A50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55688" y="0"/>
            <a:ext cx="10079037" cy="6858000"/>
          </a:xfrm>
          <a:prstGeom prst="rect">
            <a:avLst/>
          </a:prstGeom>
        </p:spPr>
      </p:pic>
      <p:sp>
        <p:nvSpPr>
          <p:cNvPr id="4" name="Footer Placeholder 3">
            <a:extLst>
              <a:ext uri="{FF2B5EF4-FFF2-40B4-BE49-F238E27FC236}">
                <a16:creationId xmlns:a16="http://schemas.microsoft.com/office/drawing/2014/main" id="{E79B0BCE-AED2-44A5-B23B-DD6B3721AE2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42692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6">
            <a:extLst>
              <a:ext uri="{FF2B5EF4-FFF2-40B4-BE49-F238E27FC236}">
                <a16:creationId xmlns:a16="http://schemas.microsoft.com/office/drawing/2014/main" id="{27D81445-1FDE-4160-B24B-BE6D035F713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0338" y="0"/>
            <a:ext cx="11871325" cy="6858000"/>
          </a:xfrm>
          <a:prstGeom prst="rect">
            <a:avLst/>
          </a:prstGeom>
        </p:spPr>
      </p:pic>
      <p:sp>
        <p:nvSpPr>
          <p:cNvPr id="4" name="Footer Placeholder 3">
            <a:extLst>
              <a:ext uri="{FF2B5EF4-FFF2-40B4-BE49-F238E27FC236}">
                <a16:creationId xmlns:a16="http://schemas.microsoft.com/office/drawing/2014/main" id="{5319F290-36A0-4B24-82B3-57036C2A430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8935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E1DA-3B35-49BB-995B-ABF1B9459181}"/>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14.3.3 Comparing Strings (cont.)</a:t>
            </a:r>
          </a:p>
        </p:txBody>
      </p:sp>
      <p:sp>
        <p:nvSpPr>
          <p:cNvPr id="29699" name="Text Placeholder 2">
            <a:extLst>
              <a:ext uri="{FF2B5EF4-FFF2-40B4-BE49-F238E27FC236}">
                <a16:creationId xmlns:a16="http://schemas.microsoft.com/office/drawing/2014/main" id="{0E0A8B4E-BCF5-4B86-A2A4-95BD93CF1BCF}"/>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equals</a:t>
            </a:r>
            <a:r>
              <a:rPr lang="en-US" altLang="en-US" sz="2500">
                <a:solidFill>
                  <a:srgbClr val="000000"/>
                </a:solidFill>
                <a:latin typeface="Times New Roman" panose="02020603050405020304" pitchFamily="18" charset="0"/>
              </a:rPr>
              <a:t> tests any two objects for equality</a:t>
            </a:r>
          </a:p>
          <a:p>
            <a:pPr lvl="1" eaLnBrk="1" hangingPunct="1"/>
            <a:r>
              <a:rPr lang="en-US" altLang="en-US" sz="2100">
                <a:solidFill>
                  <a:srgbClr val="000000"/>
                </a:solidFill>
                <a:latin typeface="Times New Roman" panose="02020603050405020304" pitchFamily="18" charset="0"/>
              </a:rPr>
              <a:t>The method returns </a:t>
            </a:r>
            <a:r>
              <a:rPr lang="en-US" altLang="en-US" sz="2100">
                <a:solidFill>
                  <a:srgbClr val="000000"/>
                </a:solidFill>
                <a:latin typeface="Lucida Console" panose="020B0609040504020204" pitchFamily="49" charset="0"/>
              </a:rPr>
              <a:t>true</a:t>
            </a:r>
            <a:r>
              <a:rPr lang="en-US" altLang="en-US" sz="2100">
                <a:solidFill>
                  <a:srgbClr val="000000"/>
                </a:solidFill>
                <a:latin typeface="Times New Roman" panose="02020603050405020304" pitchFamily="18" charset="0"/>
              </a:rPr>
              <a:t> if the contents of the objects are equal, and </a:t>
            </a:r>
            <a:r>
              <a:rPr lang="en-US" altLang="en-US" sz="2100">
                <a:solidFill>
                  <a:srgbClr val="000000"/>
                </a:solidFill>
                <a:latin typeface="Lucida Console" panose="020B0609040504020204" pitchFamily="49" charset="0"/>
              </a:rPr>
              <a:t>false</a:t>
            </a:r>
            <a:r>
              <a:rPr lang="en-US" altLang="en-US" sz="2100">
                <a:solidFill>
                  <a:srgbClr val="000000"/>
                </a:solidFill>
                <a:latin typeface="Times New Roman" panose="02020603050405020304" pitchFamily="18" charset="0"/>
              </a:rPr>
              <a:t> otherwise. </a:t>
            </a:r>
          </a:p>
          <a:p>
            <a:pPr lvl="1" eaLnBrk="1" hangingPunct="1"/>
            <a:r>
              <a:rPr lang="en-US" altLang="en-US" sz="2100">
                <a:solidFill>
                  <a:srgbClr val="000000"/>
                </a:solidFill>
                <a:latin typeface="Times New Roman" panose="02020603050405020304" pitchFamily="18" charset="0"/>
              </a:rPr>
              <a:t>Uses a </a:t>
            </a:r>
            <a:r>
              <a:rPr lang="en-US" altLang="en-US" sz="2100">
                <a:solidFill>
                  <a:srgbClr val="0000FF"/>
                </a:solidFill>
                <a:latin typeface="Times New Roman" panose="02020603050405020304" pitchFamily="18" charset="0"/>
              </a:rPr>
              <a:t>lexicographical comparison</a:t>
            </a:r>
            <a:r>
              <a:rPr lang="en-US" altLang="en-US" sz="2100">
                <a:solidFill>
                  <a:srgbClr val="000000"/>
                </a:solidFill>
                <a:latin typeface="Times New Roman" panose="02020603050405020304" pitchFamily="18" charset="0"/>
              </a:rPr>
              <a:t>. </a:t>
            </a:r>
          </a:p>
          <a:p>
            <a:pPr eaLnBrk="1" hangingPunct="1"/>
            <a:r>
              <a:rPr lang="en-US" altLang="en-US" sz="2500">
                <a:solidFill>
                  <a:srgbClr val="000000"/>
                </a:solidFill>
                <a:latin typeface="Times New Roman" panose="02020603050405020304" pitchFamily="18" charset="0"/>
              </a:rPr>
              <a:t>When primitive-type values are compared with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the result is </a:t>
            </a:r>
            <a:r>
              <a:rPr lang="en-US" altLang="en-US" sz="2500">
                <a:solidFill>
                  <a:srgbClr val="000000"/>
                </a:solidFill>
                <a:latin typeface="Lucida Console" panose="020B0609040504020204" pitchFamily="49" charset="0"/>
              </a:rPr>
              <a:t>true</a:t>
            </a:r>
            <a:r>
              <a:rPr lang="en-US" altLang="en-US" sz="2500">
                <a:solidFill>
                  <a:srgbClr val="000000"/>
                </a:solidFill>
                <a:latin typeface="Times New Roman" panose="02020603050405020304" pitchFamily="18" charset="0"/>
              </a:rPr>
              <a:t> if both values are identical. </a:t>
            </a:r>
          </a:p>
          <a:p>
            <a:pPr eaLnBrk="1" hangingPunct="1"/>
            <a:r>
              <a:rPr lang="en-US" altLang="en-US" sz="2500">
                <a:solidFill>
                  <a:srgbClr val="000000"/>
                </a:solidFill>
                <a:latin typeface="Times New Roman" panose="02020603050405020304" pitchFamily="18" charset="0"/>
              </a:rPr>
              <a:t>When references are compared with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the result is </a:t>
            </a:r>
            <a:r>
              <a:rPr lang="en-US" altLang="en-US" sz="2500">
                <a:solidFill>
                  <a:srgbClr val="000000"/>
                </a:solidFill>
                <a:latin typeface="Lucida Console" panose="020B0609040504020204" pitchFamily="49" charset="0"/>
              </a:rPr>
              <a:t>true</a:t>
            </a:r>
            <a:r>
              <a:rPr lang="en-US" altLang="en-US" sz="2500">
                <a:solidFill>
                  <a:srgbClr val="000000"/>
                </a:solidFill>
                <a:latin typeface="Times New Roman" panose="02020603050405020304" pitchFamily="18" charset="0"/>
              </a:rPr>
              <a:t> if both references refer to the same object in memory. </a:t>
            </a:r>
          </a:p>
          <a:p>
            <a:pPr eaLnBrk="1" hangingPunct="1"/>
            <a:r>
              <a:rPr lang="en-US" altLang="en-US" sz="2500">
                <a:solidFill>
                  <a:srgbClr val="000000"/>
                </a:solidFill>
                <a:latin typeface="Times New Roman" panose="02020603050405020304" pitchFamily="18" charset="0"/>
              </a:rPr>
              <a:t>Java treats all string literal objects with the same contents as one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object to which there can be many references. </a:t>
            </a:r>
          </a:p>
        </p:txBody>
      </p:sp>
      <p:sp>
        <p:nvSpPr>
          <p:cNvPr id="4" name="Footer Placeholder 3">
            <a:extLst>
              <a:ext uri="{FF2B5EF4-FFF2-40B4-BE49-F238E27FC236}">
                <a16:creationId xmlns:a16="http://schemas.microsoft.com/office/drawing/2014/main" id="{AC2708EB-84AD-4E3E-94A5-56F2A710529F}"/>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292507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7">
            <a:extLst>
              <a:ext uri="{FF2B5EF4-FFF2-40B4-BE49-F238E27FC236}">
                <a16:creationId xmlns:a16="http://schemas.microsoft.com/office/drawing/2014/main" id="{E70A622E-5B70-4EEE-8298-DA212783A15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19100"/>
            <a:ext cx="12192000" cy="6019800"/>
          </a:xfrm>
          <a:prstGeom prst="rect">
            <a:avLst/>
          </a:prstGeom>
        </p:spPr>
      </p:pic>
      <p:sp>
        <p:nvSpPr>
          <p:cNvPr id="4" name="Footer Placeholder 3">
            <a:extLst>
              <a:ext uri="{FF2B5EF4-FFF2-40B4-BE49-F238E27FC236}">
                <a16:creationId xmlns:a16="http://schemas.microsoft.com/office/drawing/2014/main" id="{4A3E075D-61C0-44A1-BAD8-E17BB4B0548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08728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33A51-FBCF-4542-9DE9-4A59F69DD0BF}"/>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14.3.3 Comparing Strings (cont.)</a:t>
            </a:r>
          </a:p>
        </p:txBody>
      </p:sp>
      <p:sp>
        <p:nvSpPr>
          <p:cNvPr id="31747" name="Text Placeholder 2">
            <a:extLst>
              <a:ext uri="{FF2B5EF4-FFF2-40B4-BE49-F238E27FC236}">
                <a16:creationId xmlns:a16="http://schemas.microsoft.com/office/drawing/2014/main" id="{D3E62D76-E8D2-4BD5-8C7C-8203E989CD6A}"/>
              </a:ext>
            </a:extLst>
          </p:cNvPr>
          <p:cNvSpPr>
            <a:spLocks noGrp="1"/>
          </p:cNvSpPr>
          <p:nvPr>
            <p:ph type="body" idx="1"/>
          </p:nvPr>
        </p:nvSpPr>
        <p:spPr/>
        <p:txBody>
          <a:bodyPr/>
          <a:lstStyle/>
          <a:p>
            <a:pPr eaLnBrk="1" hangingPunct="1"/>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 </a:t>
            </a:r>
            <a:r>
              <a:rPr lang="en-US" altLang="en-US">
                <a:solidFill>
                  <a:srgbClr val="000000"/>
                </a:solidFill>
                <a:latin typeface="Lucida Console" panose="020B0609040504020204" pitchFamily="49" charset="0"/>
              </a:rPr>
              <a:t>equalsIgnoreCase</a:t>
            </a:r>
            <a:r>
              <a:rPr lang="en-US" altLang="en-US">
                <a:solidFill>
                  <a:srgbClr val="000000"/>
                </a:solidFill>
                <a:latin typeface="Times New Roman" panose="02020603050405020304" pitchFamily="18" charset="0"/>
              </a:rPr>
              <a:t> ignores whether the letters in each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are uppercase or lowercase when performing the comparison. </a:t>
            </a:r>
          </a:p>
          <a:p>
            <a:pPr eaLnBrk="1" hangingPunct="1"/>
            <a:r>
              <a:rPr lang="en-US" altLang="en-US">
                <a:solidFill>
                  <a:srgbClr val="000000"/>
                </a:solidFill>
                <a:latin typeface="Times New Roman" panose="02020603050405020304" pitchFamily="18" charset="0"/>
              </a:rPr>
              <a:t>Method </a:t>
            </a:r>
            <a:r>
              <a:rPr lang="en-US" altLang="en-US">
                <a:solidFill>
                  <a:srgbClr val="000000"/>
                </a:solidFill>
                <a:latin typeface="Lucida Console" panose="020B0609040504020204" pitchFamily="49" charset="0"/>
              </a:rPr>
              <a:t>compareTo</a:t>
            </a:r>
            <a:r>
              <a:rPr lang="en-US" altLang="en-US">
                <a:solidFill>
                  <a:srgbClr val="000000"/>
                </a:solidFill>
                <a:latin typeface="Times New Roman" panose="02020603050405020304" pitchFamily="18" charset="0"/>
              </a:rPr>
              <a:t> is declared in the </a:t>
            </a:r>
            <a:r>
              <a:rPr lang="en-US" altLang="en-US">
                <a:solidFill>
                  <a:srgbClr val="000000"/>
                </a:solidFill>
                <a:latin typeface="Lucida Console" panose="020B0609040504020204" pitchFamily="49" charset="0"/>
              </a:rPr>
              <a:t>Comparable</a:t>
            </a:r>
            <a:r>
              <a:rPr lang="en-US" altLang="en-US">
                <a:solidFill>
                  <a:srgbClr val="000000"/>
                </a:solidFill>
                <a:latin typeface="Times New Roman" panose="02020603050405020304" pitchFamily="18" charset="0"/>
              </a:rPr>
              <a:t> interface and implemented in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class. </a:t>
            </a:r>
          </a:p>
          <a:p>
            <a:pPr lvl="1" eaLnBrk="1" hangingPunct="1"/>
            <a:r>
              <a:rPr lang="en-US" altLang="en-US">
                <a:solidFill>
                  <a:srgbClr val="000000"/>
                </a:solidFill>
                <a:latin typeface="Times New Roman" panose="02020603050405020304" pitchFamily="18" charset="0"/>
              </a:rPr>
              <a:t>Returns 0 if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s are equal, a negative number if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invokes </a:t>
            </a:r>
            <a:r>
              <a:rPr lang="en-US" altLang="en-US">
                <a:solidFill>
                  <a:srgbClr val="000000"/>
                </a:solidFill>
                <a:latin typeface="Lucida Console" panose="020B0609040504020204" pitchFamily="49" charset="0"/>
              </a:rPr>
              <a:t>compareTo</a:t>
            </a:r>
            <a:r>
              <a:rPr lang="en-US" altLang="en-US">
                <a:solidFill>
                  <a:srgbClr val="000000"/>
                </a:solidFill>
                <a:latin typeface="Times New Roman" panose="02020603050405020304" pitchFamily="18" charset="0"/>
              </a:rPr>
              <a:t> is less than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is passed as an argument and a positive number if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invokes </a:t>
            </a:r>
            <a:r>
              <a:rPr lang="en-US" altLang="en-US">
                <a:solidFill>
                  <a:srgbClr val="000000"/>
                </a:solidFill>
                <a:latin typeface="Lucida Console" panose="020B0609040504020204" pitchFamily="49" charset="0"/>
              </a:rPr>
              <a:t>compareTo</a:t>
            </a:r>
            <a:r>
              <a:rPr lang="en-US" altLang="en-US">
                <a:solidFill>
                  <a:srgbClr val="000000"/>
                </a:solidFill>
                <a:latin typeface="Times New Roman" panose="02020603050405020304" pitchFamily="18" charset="0"/>
              </a:rPr>
              <a:t> is greater than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is passed as an argument. </a:t>
            </a:r>
          </a:p>
        </p:txBody>
      </p:sp>
      <p:sp>
        <p:nvSpPr>
          <p:cNvPr id="4" name="Footer Placeholder 3">
            <a:extLst>
              <a:ext uri="{FF2B5EF4-FFF2-40B4-BE49-F238E27FC236}">
                <a16:creationId xmlns:a16="http://schemas.microsoft.com/office/drawing/2014/main" id="{4FD758A4-C20A-45AD-B2F1-CDA12B6771E2}"/>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47890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043A3-6E2F-40C8-868E-1F6947105D5B}"/>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14.3.3 Comparing Strings (cont.)</a:t>
            </a:r>
          </a:p>
        </p:txBody>
      </p:sp>
      <p:sp>
        <p:nvSpPr>
          <p:cNvPr id="32771" name="Text Placeholder 2">
            <a:extLst>
              <a:ext uri="{FF2B5EF4-FFF2-40B4-BE49-F238E27FC236}">
                <a16:creationId xmlns:a16="http://schemas.microsoft.com/office/drawing/2014/main" id="{35B60B0C-AB45-4506-BFB8-3BEC6CD65201}"/>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regionMatches</a:t>
            </a:r>
            <a:r>
              <a:rPr lang="en-US" altLang="en-US" sz="2500">
                <a:solidFill>
                  <a:srgbClr val="000000"/>
                </a:solidFill>
                <a:latin typeface="Times New Roman" panose="02020603050405020304" pitchFamily="18" charset="0"/>
              </a:rPr>
              <a:t> compares portions of two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s for equality. </a:t>
            </a:r>
          </a:p>
          <a:p>
            <a:pPr lvl="1" eaLnBrk="1" hangingPunct="1"/>
            <a:r>
              <a:rPr lang="en-US" altLang="en-US" sz="2100">
                <a:solidFill>
                  <a:srgbClr val="000000"/>
                </a:solidFill>
                <a:latin typeface="Times New Roman" panose="02020603050405020304" pitchFamily="18" charset="0"/>
              </a:rPr>
              <a:t>The first argument to this version of the method is the starting index in the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that invokes the method. </a:t>
            </a:r>
          </a:p>
          <a:p>
            <a:pPr lvl="1" eaLnBrk="1" hangingPunct="1"/>
            <a:r>
              <a:rPr lang="en-US" altLang="en-US" sz="2100">
                <a:solidFill>
                  <a:srgbClr val="000000"/>
                </a:solidFill>
                <a:latin typeface="Times New Roman" panose="02020603050405020304" pitchFamily="18" charset="0"/>
              </a:rPr>
              <a:t>The second argument is a comparison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a:t>
            </a:r>
          </a:p>
          <a:p>
            <a:pPr lvl="1" eaLnBrk="1" hangingPunct="1"/>
            <a:r>
              <a:rPr lang="en-US" altLang="en-US" sz="2100">
                <a:solidFill>
                  <a:srgbClr val="000000"/>
                </a:solidFill>
                <a:latin typeface="Times New Roman" panose="02020603050405020304" pitchFamily="18" charset="0"/>
              </a:rPr>
              <a:t>The third argument is the starting index in the comparison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a:t>
            </a:r>
          </a:p>
          <a:p>
            <a:pPr lvl="1" eaLnBrk="1" hangingPunct="1"/>
            <a:r>
              <a:rPr lang="en-US" altLang="en-US" sz="2100">
                <a:solidFill>
                  <a:srgbClr val="000000"/>
                </a:solidFill>
                <a:latin typeface="Times New Roman" panose="02020603050405020304" pitchFamily="18" charset="0"/>
              </a:rPr>
              <a:t>The last argument is the number of characters to compare.</a:t>
            </a:r>
          </a:p>
          <a:p>
            <a:pPr eaLnBrk="1" hangingPunct="1"/>
            <a:r>
              <a:rPr lang="en-US" altLang="en-US" sz="2500">
                <a:solidFill>
                  <a:srgbClr val="000000"/>
                </a:solidFill>
                <a:latin typeface="Times New Roman" panose="02020603050405020304" pitchFamily="18" charset="0"/>
              </a:rPr>
              <a:t>Five-argument version of method </a:t>
            </a:r>
            <a:r>
              <a:rPr lang="en-US" altLang="en-US" sz="2500">
                <a:solidFill>
                  <a:srgbClr val="000000"/>
                </a:solidFill>
                <a:latin typeface="Lucida Console" panose="020B0609040504020204" pitchFamily="49" charset="0"/>
              </a:rPr>
              <a:t>regionMatches</a:t>
            </a:r>
            <a:r>
              <a:rPr lang="en-US" altLang="en-US" sz="2500">
                <a:solidFill>
                  <a:srgbClr val="000000"/>
                </a:solidFill>
                <a:latin typeface="Times New Roman" panose="02020603050405020304" pitchFamily="18" charset="0"/>
              </a:rPr>
              <a:t>: </a:t>
            </a:r>
          </a:p>
          <a:p>
            <a:pPr lvl="1" eaLnBrk="1" hangingPunct="1"/>
            <a:r>
              <a:rPr lang="en-US" altLang="en-US" sz="2100">
                <a:solidFill>
                  <a:srgbClr val="000000"/>
                </a:solidFill>
                <a:latin typeface="Times New Roman" panose="02020603050405020304" pitchFamily="18" charset="0"/>
              </a:rPr>
              <a:t>When the first argument is </a:t>
            </a:r>
            <a:r>
              <a:rPr lang="en-US" altLang="en-US" sz="2100">
                <a:solidFill>
                  <a:srgbClr val="000000"/>
                </a:solidFill>
                <a:latin typeface="Lucida Console" panose="020B0609040504020204" pitchFamily="49" charset="0"/>
              </a:rPr>
              <a:t>true</a:t>
            </a:r>
            <a:r>
              <a:rPr lang="en-US" altLang="en-US" sz="2100">
                <a:solidFill>
                  <a:srgbClr val="000000"/>
                </a:solidFill>
                <a:latin typeface="Times New Roman" panose="02020603050405020304" pitchFamily="18" charset="0"/>
              </a:rPr>
              <a:t>, the method ignores the case of the characters being compared. </a:t>
            </a:r>
          </a:p>
          <a:p>
            <a:pPr lvl="1" eaLnBrk="1" hangingPunct="1"/>
            <a:r>
              <a:rPr lang="en-US" altLang="en-US" sz="2100">
                <a:solidFill>
                  <a:srgbClr val="000000"/>
                </a:solidFill>
                <a:latin typeface="Times New Roman" panose="02020603050405020304" pitchFamily="18" charset="0"/>
              </a:rPr>
              <a:t>The remaining arguments are identical to those described for the four-argument </a:t>
            </a:r>
            <a:r>
              <a:rPr lang="en-US" altLang="en-US" sz="2100">
                <a:solidFill>
                  <a:srgbClr val="000000"/>
                </a:solidFill>
                <a:latin typeface="Lucida Console" panose="020B0609040504020204" pitchFamily="49" charset="0"/>
              </a:rPr>
              <a:t>regionMatches</a:t>
            </a:r>
            <a:r>
              <a:rPr lang="en-US" altLang="en-US" sz="2100">
                <a:solidFill>
                  <a:srgbClr val="000000"/>
                </a:solidFill>
                <a:latin typeface="Times New Roman" panose="02020603050405020304" pitchFamily="18" charset="0"/>
              </a:rPr>
              <a:t> method.</a:t>
            </a:r>
          </a:p>
        </p:txBody>
      </p:sp>
      <p:sp>
        <p:nvSpPr>
          <p:cNvPr id="4" name="Footer Placeholder 3">
            <a:extLst>
              <a:ext uri="{FF2B5EF4-FFF2-40B4-BE49-F238E27FC236}">
                <a16:creationId xmlns:a16="http://schemas.microsoft.com/office/drawing/2014/main" id="{4082353A-82C1-46A2-969F-710B049FF461}"/>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012887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FBD6-D12D-41E2-A4D3-9E2EC60A2410}"/>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14.3.3 Comparing Strings (cont.)</a:t>
            </a:r>
          </a:p>
        </p:txBody>
      </p:sp>
      <p:sp>
        <p:nvSpPr>
          <p:cNvPr id="33795" name="Text Placeholder 2">
            <a:extLst>
              <a:ext uri="{FF2B5EF4-FFF2-40B4-BE49-F238E27FC236}">
                <a16:creationId xmlns:a16="http://schemas.microsoft.com/office/drawing/2014/main" id="{1392717A-617A-4F02-9279-FDDF822DF3DE}"/>
              </a:ext>
            </a:extLst>
          </p:cNvPr>
          <p:cNvSpPr>
            <a:spLocks noGrp="1"/>
          </p:cNvSpPr>
          <p:nvPr>
            <p:ph type="body" idx="1"/>
          </p:nvPr>
        </p:nvSpPr>
        <p:spPr/>
        <p:txBody>
          <a:bodyPr/>
          <a:lstStyle/>
          <a:p>
            <a:pPr eaLnBrk="1" hangingPunct="1"/>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methods </a:t>
            </a:r>
            <a:r>
              <a:rPr lang="en-US" altLang="en-US">
                <a:solidFill>
                  <a:srgbClr val="0000FF"/>
                </a:solidFill>
                <a:latin typeface="LucidaSansTypewriter" pitchFamily="49" charset="0"/>
              </a:rPr>
              <a:t>startsWith</a:t>
            </a:r>
            <a:r>
              <a:rPr lang="en-US" altLang="en-US">
                <a:solidFill>
                  <a:srgbClr val="000000"/>
                </a:solidFill>
                <a:latin typeface="Times New Roman" panose="02020603050405020304" pitchFamily="18" charset="0"/>
              </a:rPr>
              <a:t> and </a:t>
            </a:r>
            <a:r>
              <a:rPr lang="en-US" altLang="en-US">
                <a:solidFill>
                  <a:srgbClr val="0000FF"/>
                </a:solidFill>
                <a:latin typeface="LucidaSansTypewriter" pitchFamily="49" charset="0"/>
              </a:rPr>
              <a:t>endsWith</a:t>
            </a:r>
            <a:r>
              <a:rPr lang="en-US" altLang="en-US">
                <a:solidFill>
                  <a:srgbClr val="000000"/>
                </a:solidFill>
                <a:latin typeface="Times New Roman" panose="02020603050405020304" pitchFamily="18" charset="0"/>
              </a:rPr>
              <a:t> determine whether strings start with or end with a particular set of characters</a:t>
            </a:r>
          </a:p>
        </p:txBody>
      </p:sp>
      <p:sp>
        <p:nvSpPr>
          <p:cNvPr id="4" name="Footer Placeholder 3">
            <a:extLst>
              <a:ext uri="{FF2B5EF4-FFF2-40B4-BE49-F238E27FC236}">
                <a16:creationId xmlns:a16="http://schemas.microsoft.com/office/drawing/2014/main" id="{4CDAF080-81E6-4BB6-985B-598E1A457166}"/>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734291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8">
            <a:extLst>
              <a:ext uri="{FF2B5EF4-FFF2-40B4-BE49-F238E27FC236}">
                <a16:creationId xmlns:a16="http://schemas.microsoft.com/office/drawing/2014/main" id="{1E4E7D41-AB98-4945-B7A3-C33A0011F83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4" name="Footer Placeholder 3">
            <a:extLst>
              <a:ext uri="{FF2B5EF4-FFF2-40B4-BE49-F238E27FC236}">
                <a16:creationId xmlns:a16="http://schemas.microsoft.com/office/drawing/2014/main" id="{32F476B5-E3B9-4935-BF5B-2C57425D65D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8140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2">
            <a:extLst>
              <a:ext uri="{FF2B5EF4-FFF2-40B4-BE49-F238E27FC236}">
                <a16:creationId xmlns:a16="http://schemas.microsoft.com/office/drawing/2014/main" id="{72C9AAA8-904B-4CE6-812D-A6EAFD8262F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90663" y="0"/>
            <a:ext cx="9210675" cy="6858000"/>
          </a:xfrm>
          <a:prstGeom prst="rect">
            <a:avLst/>
          </a:prstGeom>
        </p:spPr>
      </p:pic>
      <p:sp>
        <p:nvSpPr>
          <p:cNvPr id="4" name="Footer Placeholder 3">
            <a:extLst>
              <a:ext uri="{FF2B5EF4-FFF2-40B4-BE49-F238E27FC236}">
                <a16:creationId xmlns:a16="http://schemas.microsoft.com/office/drawing/2014/main" id="{052CD42D-0495-4EB7-B08C-730916F51FA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47598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9">
            <a:extLst>
              <a:ext uri="{FF2B5EF4-FFF2-40B4-BE49-F238E27FC236}">
                <a16:creationId xmlns:a16="http://schemas.microsoft.com/office/drawing/2014/main" id="{3663F50C-EB6C-4235-8B1D-0B2B247DDAF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4" name="Footer Placeholder 3">
            <a:extLst>
              <a:ext uri="{FF2B5EF4-FFF2-40B4-BE49-F238E27FC236}">
                <a16:creationId xmlns:a16="http://schemas.microsoft.com/office/drawing/2014/main" id="{620B5874-B56E-4268-B58B-60D383EF085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42888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0">
            <a:extLst>
              <a:ext uri="{FF2B5EF4-FFF2-40B4-BE49-F238E27FC236}">
                <a16:creationId xmlns:a16="http://schemas.microsoft.com/office/drawing/2014/main" id="{7D5357FB-E902-4442-BFCC-03D79FA9CF2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96988"/>
            <a:ext cx="12192000" cy="4262437"/>
          </a:xfrm>
          <a:prstGeom prst="rect">
            <a:avLst/>
          </a:prstGeom>
        </p:spPr>
      </p:pic>
      <p:sp>
        <p:nvSpPr>
          <p:cNvPr id="4" name="Footer Placeholder 3">
            <a:extLst>
              <a:ext uri="{FF2B5EF4-FFF2-40B4-BE49-F238E27FC236}">
                <a16:creationId xmlns:a16="http://schemas.microsoft.com/office/drawing/2014/main" id="{F64FA857-197D-49A7-9EC0-B461BA5DDBB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90337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BF5E-1A43-4A62-9995-3742FE7F3088}"/>
              </a:ext>
            </a:extLst>
          </p:cNvPr>
          <p:cNvSpPr>
            <a:spLocks noGrp="1"/>
          </p:cNvSpPr>
          <p:nvPr>
            <p:ph type="title"/>
          </p:nvPr>
        </p:nvSpPr>
        <p:spPr/>
        <p:txBody>
          <a:bodyPr>
            <a:normAutofit/>
          </a:bodyPr>
          <a:lstStyle/>
          <a:p>
            <a:pPr fontAlgn="auto">
              <a:spcAft>
                <a:spcPts val="0"/>
              </a:spcAft>
              <a:defRPr/>
            </a:pPr>
            <a:r>
              <a:rPr lang="en-US" dirty="0">
                <a:solidFill>
                  <a:srgbClr val="33B38C"/>
                </a:solidFill>
                <a:latin typeface="Goudy Sans Medium"/>
              </a:rPr>
              <a:t>14.3.4 Locating Characters and Substrings in Strings</a:t>
            </a:r>
          </a:p>
        </p:txBody>
      </p:sp>
      <p:sp>
        <p:nvSpPr>
          <p:cNvPr id="36867" name="Text Placeholder 2">
            <a:extLst>
              <a:ext uri="{FF2B5EF4-FFF2-40B4-BE49-F238E27FC236}">
                <a16:creationId xmlns:a16="http://schemas.microsoft.com/office/drawing/2014/main" id="{E235BA16-6253-4DD1-8723-C2442CF94C62}"/>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Figure 14.5 demonstrates the many versions of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methods </a:t>
            </a:r>
            <a:r>
              <a:rPr lang="en-US" altLang="en-US">
                <a:solidFill>
                  <a:srgbClr val="0000FF"/>
                </a:solidFill>
                <a:latin typeface="LucidaSansTypewriter" pitchFamily="49" charset="0"/>
              </a:rPr>
              <a:t>indexOf</a:t>
            </a:r>
            <a:r>
              <a:rPr lang="en-US" altLang="en-US">
                <a:solidFill>
                  <a:srgbClr val="000000"/>
                </a:solidFill>
                <a:latin typeface="Times New Roman" panose="02020603050405020304" pitchFamily="18" charset="0"/>
              </a:rPr>
              <a:t> and </a:t>
            </a:r>
            <a:r>
              <a:rPr lang="en-US" altLang="en-US">
                <a:solidFill>
                  <a:srgbClr val="0000FF"/>
                </a:solidFill>
                <a:latin typeface="LucidaSansTypewriter" pitchFamily="49" charset="0"/>
              </a:rPr>
              <a:t>lastIndexOf</a:t>
            </a:r>
            <a:r>
              <a:rPr lang="en-US" altLang="en-US">
                <a:solidFill>
                  <a:srgbClr val="000000"/>
                </a:solidFill>
                <a:latin typeface="Times New Roman" panose="02020603050405020304" pitchFamily="18" charset="0"/>
              </a:rPr>
              <a:t> that search for a specified character or substring in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a:t>
            </a:r>
          </a:p>
        </p:txBody>
      </p:sp>
      <p:sp>
        <p:nvSpPr>
          <p:cNvPr id="4" name="Footer Placeholder 3">
            <a:extLst>
              <a:ext uri="{FF2B5EF4-FFF2-40B4-BE49-F238E27FC236}">
                <a16:creationId xmlns:a16="http://schemas.microsoft.com/office/drawing/2014/main" id="{C125B64D-4753-4AF9-A6F9-C9D53B942363}"/>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42534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1">
            <a:extLst>
              <a:ext uri="{FF2B5EF4-FFF2-40B4-BE49-F238E27FC236}">
                <a16:creationId xmlns:a16="http://schemas.microsoft.com/office/drawing/2014/main" id="{B020B075-57B8-4C88-B1C9-3CFBB499699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7536A55E-62A9-4DFE-8931-83C574AECF3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49457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2">
            <a:extLst>
              <a:ext uri="{FF2B5EF4-FFF2-40B4-BE49-F238E27FC236}">
                <a16:creationId xmlns:a16="http://schemas.microsoft.com/office/drawing/2014/main" id="{D704F148-3F4E-4F48-9BE2-4C05C64A3B7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78F42E2A-9831-4235-8852-EC6C8FD7750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0371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3">
            <a:extLst>
              <a:ext uri="{FF2B5EF4-FFF2-40B4-BE49-F238E27FC236}">
                <a16:creationId xmlns:a16="http://schemas.microsoft.com/office/drawing/2014/main" id="{B9BC823C-03F8-410E-979D-B098D7D4A9C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44575"/>
            <a:ext cx="12192000" cy="4768850"/>
          </a:xfrm>
          <a:prstGeom prst="rect">
            <a:avLst/>
          </a:prstGeom>
        </p:spPr>
      </p:pic>
      <p:sp>
        <p:nvSpPr>
          <p:cNvPr id="4" name="Footer Placeholder 3">
            <a:extLst>
              <a:ext uri="{FF2B5EF4-FFF2-40B4-BE49-F238E27FC236}">
                <a16:creationId xmlns:a16="http://schemas.microsoft.com/office/drawing/2014/main" id="{E74D8648-314D-41D6-8578-713A5E22CD4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5605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4">
            <a:extLst>
              <a:ext uri="{FF2B5EF4-FFF2-40B4-BE49-F238E27FC236}">
                <a16:creationId xmlns:a16="http://schemas.microsoft.com/office/drawing/2014/main" id="{88C49783-DD39-471C-8B43-704B853BBBF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6075"/>
            <a:ext cx="12192000" cy="6165850"/>
          </a:xfrm>
          <a:prstGeom prst="rect">
            <a:avLst/>
          </a:prstGeom>
        </p:spPr>
      </p:pic>
      <p:sp>
        <p:nvSpPr>
          <p:cNvPr id="4" name="Footer Placeholder 3">
            <a:extLst>
              <a:ext uri="{FF2B5EF4-FFF2-40B4-BE49-F238E27FC236}">
                <a16:creationId xmlns:a16="http://schemas.microsoft.com/office/drawing/2014/main" id="{113083BB-C3E2-43D7-A5F4-95701D0EFF2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29512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4E23-D073-4DCC-A789-95227D05106B}"/>
              </a:ext>
            </a:extLst>
          </p:cNvPr>
          <p:cNvSpPr>
            <a:spLocks noGrp="1"/>
          </p:cNvSpPr>
          <p:nvPr>
            <p:ph type="title"/>
          </p:nvPr>
        </p:nvSpPr>
        <p:spPr/>
        <p:txBody>
          <a:bodyPr>
            <a:normAutofit fontScale="90000"/>
          </a:bodyPr>
          <a:lstStyle/>
          <a:p>
            <a:pPr fontAlgn="auto">
              <a:spcAft>
                <a:spcPts val="0"/>
              </a:spcAft>
              <a:defRPr/>
            </a:pPr>
            <a:r>
              <a:rPr lang="en-US" dirty="0">
                <a:solidFill>
                  <a:srgbClr val="33B38C"/>
                </a:solidFill>
                <a:latin typeface="Goudy Sans Medium"/>
              </a:rPr>
              <a:t>14.3.4 Locating Characters and Substrings in Strings (cont.)</a:t>
            </a:r>
          </a:p>
        </p:txBody>
      </p:sp>
      <p:sp>
        <p:nvSpPr>
          <p:cNvPr id="40963" name="Text Placeholder 2">
            <a:extLst>
              <a:ext uri="{FF2B5EF4-FFF2-40B4-BE49-F238E27FC236}">
                <a16:creationId xmlns:a16="http://schemas.microsoft.com/office/drawing/2014/main" id="{5B2C7EE4-B4ED-48FF-8127-0F6079F7589A}"/>
              </a:ext>
            </a:extLst>
          </p:cNvPr>
          <p:cNvSpPr>
            <a:spLocks noGrp="1"/>
          </p:cNvSpPr>
          <p:nvPr>
            <p:ph type="body" idx="1"/>
          </p:nvPr>
        </p:nvSpPr>
        <p:spPr/>
        <p:txBody>
          <a:bodyPr/>
          <a:lstStyle/>
          <a:p>
            <a:pPr eaLnBrk="1" hangingPunct="1">
              <a:lnSpc>
                <a:spcPct val="80000"/>
              </a:lnSpc>
            </a:pPr>
            <a:r>
              <a:rPr lang="en-US" altLang="en-US" sz="2300">
                <a:solidFill>
                  <a:srgbClr val="000000"/>
                </a:solidFill>
                <a:latin typeface="Times New Roman" panose="02020603050405020304" pitchFamily="18" charset="0"/>
              </a:rPr>
              <a:t>Method </a:t>
            </a:r>
            <a:r>
              <a:rPr lang="en-US" altLang="en-US" sz="2300">
                <a:solidFill>
                  <a:srgbClr val="000000"/>
                </a:solidFill>
                <a:latin typeface="Lucida Console" panose="020B0609040504020204" pitchFamily="49" charset="0"/>
              </a:rPr>
              <a:t>indexOf</a:t>
            </a:r>
            <a:r>
              <a:rPr lang="en-US" altLang="en-US" sz="2300">
                <a:solidFill>
                  <a:srgbClr val="000000"/>
                </a:solidFill>
                <a:latin typeface="Times New Roman" panose="02020603050405020304" pitchFamily="18" charset="0"/>
              </a:rPr>
              <a:t> locates the first occurrence of a character in a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If the method finds the character, it returns the character’s index in the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—otherwise, it returns </a:t>
            </a:r>
            <a:r>
              <a:rPr lang="en-US" altLang="en-US" sz="2300">
                <a:solidFill>
                  <a:srgbClr val="000000"/>
                </a:solidFill>
                <a:latin typeface="Lucida Console" panose="020B0609040504020204" pitchFamily="49" charset="0"/>
              </a:rPr>
              <a:t>–1</a:t>
            </a:r>
            <a:r>
              <a:rPr lang="en-US" altLang="en-US" sz="2300">
                <a:solidFill>
                  <a:srgbClr val="000000"/>
                </a:solidFill>
                <a:latin typeface="Times New Roman" panose="02020603050405020304" pitchFamily="18" charset="0"/>
              </a:rPr>
              <a:t>. </a:t>
            </a:r>
          </a:p>
          <a:p>
            <a:pPr eaLnBrk="1" hangingPunct="1">
              <a:lnSpc>
                <a:spcPct val="80000"/>
              </a:lnSpc>
            </a:pPr>
            <a:r>
              <a:rPr lang="en-US" altLang="en-US" sz="2300">
                <a:solidFill>
                  <a:srgbClr val="000000"/>
                </a:solidFill>
                <a:latin typeface="Times New Roman" panose="02020603050405020304" pitchFamily="18" charset="0"/>
              </a:rPr>
              <a:t>A second version of </a:t>
            </a:r>
            <a:r>
              <a:rPr lang="en-US" altLang="en-US" sz="2300">
                <a:solidFill>
                  <a:srgbClr val="000000"/>
                </a:solidFill>
                <a:latin typeface="Lucida Console" panose="020B0609040504020204" pitchFamily="49" charset="0"/>
              </a:rPr>
              <a:t>indexOf</a:t>
            </a:r>
            <a:r>
              <a:rPr lang="en-US" altLang="en-US" sz="2300">
                <a:solidFill>
                  <a:srgbClr val="000000"/>
                </a:solidFill>
                <a:latin typeface="Times New Roman" panose="02020603050405020304" pitchFamily="18" charset="0"/>
              </a:rPr>
              <a:t> takes two integer arguments—the character and the starting index at which the search of the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should begin.</a:t>
            </a:r>
          </a:p>
          <a:p>
            <a:pPr eaLnBrk="1" hangingPunct="1">
              <a:lnSpc>
                <a:spcPct val="80000"/>
              </a:lnSpc>
            </a:pPr>
            <a:r>
              <a:rPr lang="en-US" altLang="en-US" sz="2300">
                <a:solidFill>
                  <a:srgbClr val="000000"/>
                </a:solidFill>
                <a:latin typeface="Times New Roman" panose="02020603050405020304" pitchFamily="18" charset="0"/>
              </a:rPr>
              <a:t>Method </a:t>
            </a:r>
            <a:r>
              <a:rPr lang="en-US" altLang="en-US" sz="2300">
                <a:solidFill>
                  <a:srgbClr val="000000"/>
                </a:solidFill>
                <a:latin typeface="Lucida Console" panose="020B0609040504020204" pitchFamily="49" charset="0"/>
              </a:rPr>
              <a:t>lastIndexOf</a:t>
            </a:r>
            <a:r>
              <a:rPr lang="en-US" altLang="en-US" sz="2300">
                <a:solidFill>
                  <a:srgbClr val="000000"/>
                </a:solidFill>
                <a:latin typeface="Times New Roman" panose="02020603050405020304" pitchFamily="18" charset="0"/>
              </a:rPr>
              <a:t> locates the last occurrence of a character in a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The method searches from the end of the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toward the beginning. If it finds the character, it returns the character’s index in the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—otherwise, it returns –1. </a:t>
            </a:r>
          </a:p>
          <a:p>
            <a:pPr eaLnBrk="1" hangingPunct="1">
              <a:lnSpc>
                <a:spcPct val="80000"/>
              </a:lnSpc>
            </a:pPr>
            <a:r>
              <a:rPr lang="en-US" altLang="en-US" sz="2300">
                <a:solidFill>
                  <a:srgbClr val="000000"/>
                </a:solidFill>
                <a:latin typeface="Times New Roman" panose="02020603050405020304" pitchFamily="18" charset="0"/>
              </a:rPr>
              <a:t>A second version of </a:t>
            </a:r>
            <a:r>
              <a:rPr lang="en-US" altLang="en-US" sz="2300">
                <a:solidFill>
                  <a:srgbClr val="000000"/>
                </a:solidFill>
                <a:latin typeface="Lucida Console" panose="020B0609040504020204" pitchFamily="49" charset="0"/>
              </a:rPr>
              <a:t>lastIndexOf</a:t>
            </a:r>
            <a:r>
              <a:rPr lang="en-US" altLang="en-US" sz="2300">
                <a:solidFill>
                  <a:srgbClr val="000000"/>
                </a:solidFill>
                <a:latin typeface="Times New Roman" panose="02020603050405020304" pitchFamily="18" charset="0"/>
              </a:rPr>
              <a:t> takes two integer arguments—the integer representation of the character and the index from which to begin searching backward. </a:t>
            </a:r>
          </a:p>
          <a:p>
            <a:pPr eaLnBrk="1" hangingPunct="1">
              <a:lnSpc>
                <a:spcPct val="80000"/>
              </a:lnSpc>
            </a:pPr>
            <a:r>
              <a:rPr lang="en-US" altLang="en-US" sz="2300">
                <a:solidFill>
                  <a:srgbClr val="000000"/>
                </a:solidFill>
                <a:latin typeface="Times New Roman" panose="02020603050405020304" pitchFamily="18" charset="0"/>
              </a:rPr>
              <a:t>There are also versions of these methods that search for substrings in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s.</a:t>
            </a:r>
          </a:p>
        </p:txBody>
      </p:sp>
      <p:sp>
        <p:nvSpPr>
          <p:cNvPr id="4" name="Footer Placeholder 3">
            <a:extLst>
              <a:ext uri="{FF2B5EF4-FFF2-40B4-BE49-F238E27FC236}">
                <a16:creationId xmlns:a16="http://schemas.microsoft.com/office/drawing/2014/main" id="{7A1AC875-D979-4C54-A37C-FF9FBB89D01A}"/>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951004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7122-41DD-4F28-BC4B-289B06B832D4}"/>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14.3.5 Extracting Substrings from Strings</a:t>
            </a:r>
          </a:p>
        </p:txBody>
      </p:sp>
      <p:sp>
        <p:nvSpPr>
          <p:cNvPr id="41987" name="Text Placeholder 2">
            <a:extLst>
              <a:ext uri="{FF2B5EF4-FFF2-40B4-BE49-F238E27FC236}">
                <a16:creationId xmlns:a16="http://schemas.microsoft.com/office/drawing/2014/main" id="{D0AA46D2-C3C4-4717-9C75-004308F215D7}"/>
              </a:ext>
            </a:extLst>
          </p:cNvPr>
          <p:cNvSpPr>
            <a:spLocks noGrp="1"/>
          </p:cNvSpPr>
          <p:nvPr>
            <p:ph type="body" idx="1"/>
          </p:nvPr>
        </p:nvSpPr>
        <p:spPr/>
        <p:txBody>
          <a:bodyPr/>
          <a:lstStyle/>
          <a:p>
            <a:pPr eaLnBrk="1" hangingPunct="1">
              <a:lnSpc>
                <a:spcPct val="90000"/>
              </a:lnSpc>
            </a:pPr>
            <a:r>
              <a:rPr lang="en-US" altLang="en-US">
                <a:solidFill>
                  <a:srgbClr val="000000"/>
                </a:solidFill>
                <a:latin typeface="Times New Roman" panose="02020603050405020304" pitchFamily="18" charset="0"/>
              </a:rPr>
              <a:t>Class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provides two </a:t>
            </a:r>
            <a:r>
              <a:rPr lang="en-US" altLang="en-US">
                <a:solidFill>
                  <a:srgbClr val="000000"/>
                </a:solidFill>
                <a:latin typeface="Lucida Console" panose="020B0609040504020204" pitchFamily="49" charset="0"/>
              </a:rPr>
              <a:t>substring</a:t>
            </a:r>
            <a:r>
              <a:rPr lang="en-US" altLang="en-US">
                <a:solidFill>
                  <a:srgbClr val="000000"/>
                </a:solidFill>
                <a:latin typeface="Times New Roman" panose="02020603050405020304" pitchFamily="18" charset="0"/>
              </a:rPr>
              <a:t> methods to enable a new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 to be created by copying part of an existing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 Each method returns a new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 </a:t>
            </a:r>
          </a:p>
          <a:p>
            <a:pPr eaLnBrk="1" hangingPunct="1">
              <a:lnSpc>
                <a:spcPct val="90000"/>
              </a:lnSpc>
            </a:pPr>
            <a:r>
              <a:rPr lang="en-US" altLang="en-US">
                <a:solidFill>
                  <a:srgbClr val="000000"/>
                </a:solidFill>
                <a:latin typeface="Times New Roman" panose="02020603050405020304" pitchFamily="18" charset="0"/>
              </a:rPr>
              <a:t>The version that takes one integer argument specifies the starting index in the original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from which characters are to be copied. </a:t>
            </a:r>
          </a:p>
          <a:p>
            <a:pPr eaLnBrk="1" hangingPunct="1">
              <a:lnSpc>
                <a:spcPct val="90000"/>
              </a:lnSpc>
            </a:pPr>
            <a:r>
              <a:rPr lang="en-US" altLang="en-US">
                <a:solidFill>
                  <a:srgbClr val="000000"/>
                </a:solidFill>
                <a:latin typeface="Times New Roman" panose="02020603050405020304" pitchFamily="18" charset="0"/>
              </a:rPr>
              <a:t>The version that takes two integer arguments receives the starting index from which to copy characters in the original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and the index one beyond the last character to copy.</a:t>
            </a:r>
          </a:p>
        </p:txBody>
      </p:sp>
      <p:sp>
        <p:nvSpPr>
          <p:cNvPr id="4" name="Footer Placeholder 3">
            <a:extLst>
              <a:ext uri="{FF2B5EF4-FFF2-40B4-BE49-F238E27FC236}">
                <a16:creationId xmlns:a16="http://schemas.microsoft.com/office/drawing/2014/main" id="{54FD6B25-30DB-4250-A860-A28C3C22AFC5}"/>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635577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5">
            <a:extLst>
              <a:ext uri="{FF2B5EF4-FFF2-40B4-BE49-F238E27FC236}">
                <a16:creationId xmlns:a16="http://schemas.microsoft.com/office/drawing/2014/main" id="{FD7D9E64-973A-417C-8DC6-CD299F1969A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84175" y="0"/>
            <a:ext cx="11423650" cy="6858000"/>
          </a:xfrm>
          <a:prstGeom prst="rect">
            <a:avLst/>
          </a:prstGeom>
        </p:spPr>
      </p:pic>
      <p:sp>
        <p:nvSpPr>
          <p:cNvPr id="4" name="Footer Placeholder 3">
            <a:extLst>
              <a:ext uri="{FF2B5EF4-FFF2-40B4-BE49-F238E27FC236}">
                <a16:creationId xmlns:a16="http://schemas.microsoft.com/office/drawing/2014/main" id="{E16E1CD0-AF38-4572-B918-3C8B123CA90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862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3">
            <a:extLst>
              <a:ext uri="{FF2B5EF4-FFF2-40B4-BE49-F238E27FC236}">
                <a16:creationId xmlns:a16="http://schemas.microsoft.com/office/drawing/2014/main" id="{14B976DE-24AF-4FAE-8E7D-6A614A4375E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06550" y="0"/>
            <a:ext cx="8978900" cy="6858000"/>
          </a:xfrm>
          <a:prstGeom prst="rect">
            <a:avLst/>
          </a:prstGeom>
        </p:spPr>
      </p:pic>
      <p:sp>
        <p:nvSpPr>
          <p:cNvPr id="4" name="Footer Placeholder 3">
            <a:extLst>
              <a:ext uri="{FF2B5EF4-FFF2-40B4-BE49-F238E27FC236}">
                <a16:creationId xmlns:a16="http://schemas.microsoft.com/office/drawing/2014/main" id="{0D272A80-623A-48DF-B67D-768B618ED4B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55195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47F0-76BC-44D8-9B15-5B52D8C4FF59}"/>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14.3.6 Concatenating Strings</a:t>
            </a:r>
          </a:p>
        </p:txBody>
      </p:sp>
      <p:sp>
        <p:nvSpPr>
          <p:cNvPr id="44035" name="Text Placeholder 2">
            <a:extLst>
              <a:ext uri="{FF2B5EF4-FFF2-40B4-BE49-F238E27FC236}">
                <a16:creationId xmlns:a16="http://schemas.microsoft.com/office/drawing/2014/main" id="{C6CA32C3-0DD2-4A7E-9692-46DB66211838}"/>
              </a:ext>
            </a:extLst>
          </p:cNvPr>
          <p:cNvSpPr>
            <a:spLocks noGrp="1"/>
          </p:cNvSpPr>
          <p:nvPr>
            <p:ph type="body" idx="1"/>
          </p:nvPr>
        </p:nvSpPr>
        <p:spPr/>
        <p:txBody>
          <a:bodyPr/>
          <a:lstStyle/>
          <a:p>
            <a:pPr eaLnBrk="1" hangingPunct="1"/>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 </a:t>
            </a:r>
            <a:r>
              <a:rPr lang="en-US" altLang="en-US">
                <a:solidFill>
                  <a:srgbClr val="0000FF"/>
                </a:solidFill>
                <a:latin typeface="LucidaSansTypewriter" pitchFamily="49" charset="0"/>
              </a:rPr>
              <a:t>concat</a:t>
            </a:r>
            <a:r>
              <a:rPr lang="en-US" altLang="en-US">
                <a:solidFill>
                  <a:srgbClr val="000000"/>
                </a:solidFill>
                <a:latin typeface="Times New Roman" panose="02020603050405020304" pitchFamily="18" charset="0"/>
              </a:rPr>
              <a:t> concatenates two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objects  (similar to using the + operator) and returns a new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 containing the characters from both original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s. </a:t>
            </a:r>
          </a:p>
          <a:p>
            <a:pPr eaLnBrk="1" hangingPunct="1"/>
            <a:r>
              <a:rPr lang="en-US" altLang="en-US">
                <a:solidFill>
                  <a:srgbClr val="000000"/>
                </a:solidFill>
                <a:latin typeface="Times New Roman" panose="02020603050405020304" pitchFamily="18" charset="0"/>
              </a:rPr>
              <a:t>The original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s to which </a:t>
            </a:r>
            <a:r>
              <a:rPr lang="en-US" altLang="en-US">
                <a:solidFill>
                  <a:srgbClr val="000000"/>
                </a:solidFill>
                <a:latin typeface="Lucida Console" panose="020B0609040504020204" pitchFamily="49" charset="0"/>
              </a:rPr>
              <a:t>s1</a:t>
            </a:r>
            <a:r>
              <a:rPr lang="en-US" altLang="en-US">
                <a:solidFill>
                  <a:srgbClr val="000000"/>
                </a:solidFill>
                <a:latin typeface="Times New Roman" panose="02020603050405020304" pitchFamily="18" charset="0"/>
              </a:rPr>
              <a:t> and </a:t>
            </a:r>
            <a:r>
              <a:rPr lang="en-US" altLang="en-US">
                <a:solidFill>
                  <a:srgbClr val="000000"/>
                </a:solidFill>
                <a:latin typeface="Lucida Console" panose="020B0609040504020204" pitchFamily="49" charset="0"/>
              </a:rPr>
              <a:t>s2</a:t>
            </a:r>
            <a:r>
              <a:rPr lang="en-US" altLang="en-US">
                <a:solidFill>
                  <a:srgbClr val="000000"/>
                </a:solidFill>
                <a:latin typeface="Times New Roman" panose="02020603050405020304" pitchFamily="18" charset="0"/>
              </a:rPr>
              <a:t> refer are </a:t>
            </a:r>
            <a:r>
              <a:rPr lang="en-US" altLang="en-US" i="1">
                <a:solidFill>
                  <a:srgbClr val="000000"/>
                </a:solidFill>
                <a:latin typeface="Times New Roman" panose="02020603050405020304" pitchFamily="18" charset="0"/>
              </a:rPr>
              <a:t>not modified</a:t>
            </a:r>
            <a:r>
              <a:rPr lang="en-US" altLang="en-US">
                <a:solidFill>
                  <a:srgbClr val="000000"/>
                </a:solidFill>
                <a:latin typeface="Times New Roman" panose="02020603050405020304" pitchFamily="18" charset="0"/>
              </a:rPr>
              <a:t>.</a:t>
            </a:r>
          </a:p>
        </p:txBody>
      </p:sp>
      <p:sp>
        <p:nvSpPr>
          <p:cNvPr id="4" name="Footer Placeholder 3">
            <a:extLst>
              <a:ext uri="{FF2B5EF4-FFF2-40B4-BE49-F238E27FC236}">
                <a16:creationId xmlns:a16="http://schemas.microsoft.com/office/drawing/2014/main" id="{389ADF93-0F3B-4016-9529-C94CAF4C2108}"/>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639177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6">
            <a:extLst>
              <a:ext uri="{FF2B5EF4-FFF2-40B4-BE49-F238E27FC236}">
                <a16:creationId xmlns:a16="http://schemas.microsoft.com/office/drawing/2014/main" id="{C533C73C-846E-41E7-9D4E-F9227D7E296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66763" y="0"/>
            <a:ext cx="10656887" cy="6858000"/>
          </a:xfrm>
          <a:prstGeom prst="rect">
            <a:avLst/>
          </a:prstGeom>
        </p:spPr>
      </p:pic>
      <p:sp>
        <p:nvSpPr>
          <p:cNvPr id="4" name="Footer Placeholder 3">
            <a:extLst>
              <a:ext uri="{FF2B5EF4-FFF2-40B4-BE49-F238E27FC236}">
                <a16:creationId xmlns:a16="http://schemas.microsoft.com/office/drawing/2014/main" id="{9DAC91D5-EC15-43B0-9ABB-0D8668BB1F3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41997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EB91-163C-4AD7-A232-061555E84C95}"/>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14.3.7 Miscellaneous </a:t>
            </a:r>
            <a:r>
              <a:rPr lang="en-US" dirty="0">
                <a:solidFill>
                  <a:srgbClr val="33B38C"/>
                </a:solidFill>
                <a:latin typeface="Lucida Console"/>
              </a:rPr>
              <a:t>String</a:t>
            </a:r>
            <a:r>
              <a:rPr lang="en-US" dirty="0">
                <a:solidFill>
                  <a:srgbClr val="33B38C"/>
                </a:solidFill>
                <a:latin typeface="Goudy Sans Medium"/>
              </a:rPr>
              <a:t> Methods</a:t>
            </a:r>
          </a:p>
        </p:txBody>
      </p:sp>
      <p:sp>
        <p:nvSpPr>
          <p:cNvPr id="46083" name="Text Placeholder 2">
            <a:extLst>
              <a:ext uri="{FF2B5EF4-FFF2-40B4-BE49-F238E27FC236}">
                <a16:creationId xmlns:a16="http://schemas.microsoft.com/office/drawing/2014/main" id="{B2479CCE-0702-4648-A6C8-F1046722FAAC}"/>
              </a:ext>
            </a:extLst>
          </p:cNvPr>
          <p:cNvSpPr>
            <a:spLocks noGrp="1"/>
          </p:cNvSpPr>
          <p:nvPr>
            <p:ph type="body" idx="1"/>
          </p:nvPr>
        </p:nvSpPr>
        <p:spPr/>
        <p:txBody>
          <a:bodyPr/>
          <a:lstStyle/>
          <a:p>
            <a:pPr eaLnBrk="1" hangingPunct="1">
              <a:lnSpc>
                <a:spcPct val="80000"/>
              </a:lnSpc>
            </a:pPr>
            <a:r>
              <a:rPr lang="en-US" altLang="en-US" sz="2300">
                <a:solidFill>
                  <a:srgbClr val="000000"/>
                </a:solidFill>
                <a:latin typeface="Lucida Console" panose="020B0609040504020204" pitchFamily="49" charset="0"/>
              </a:rPr>
              <a:t>M</a:t>
            </a:r>
            <a:r>
              <a:rPr lang="en-US" altLang="en-US" sz="2300">
                <a:solidFill>
                  <a:srgbClr val="000000"/>
                </a:solidFill>
                <a:latin typeface="Times New Roman" panose="02020603050405020304" pitchFamily="18" charset="0"/>
              </a:rPr>
              <a:t>ethod </a:t>
            </a:r>
            <a:r>
              <a:rPr lang="en-US" altLang="en-US" sz="2300">
                <a:solidFill>
                  <a:srgbClr val="000000"/>
                </a:solidFill>
                <a:latin typeface="Lucida Console" panose="020B0609040504020204" pitchFamily="49" charset="0"/>
              </a:rPr>
              <a:t>replace</a:t>
            </a:r>
            <a:r>
              <a:rPr lang="en-US" altLang="en-US" sz="2300">
                <a:solidFill>
                  <a:srgbClr val="000000"/>
                </a:solidFill>
                <a:latin typeface="Times New Roman" panose="02020603050405020304" pitchFamily="18" charset="0"/>
              </a:rPr>
              <a:t> returns a new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object in which every occurrence of the first </a:t>
            </a:r>
            <a:r>
              <a:rPr lang="en-US" altLang="en-US" sz="2300">
                <a:solidFill>
                  <a:srgbClr val="000000"/>
                </a:solidFill>
                <a:latin typeface="Lucida Console" panose="020B0609040504020204" pitchFamily="49" charset="0"/>
              </a:rPr>
              <a:t>char</a:t>
            </a:r>
            <a:r>
              <a:rPr lang="en-US" altLang="en-US" sz="2300">
                <a:solidFill>
                  <a:srgbClr val="000000"/>
                </a:solidFill>
                <a:latin typeface="Times New Roman" panose="02020603050405020304" pitchFamily="18" charset="0"/>
              </a:rPr>
              <a:t> argument is replaced with the second. </a:t>
            </a:r>
          </a:p>
          <a:p>
            <a:pPr lvl="1" eaLnBrk="1" hangingPunct="1">
              <a:lnSpc>
                <a:spcPct val="80000"/>
              </a:lnSpc>
            </a:pPr>
            <a:r>
              <a:rPr lang="en-US" altLang="en-US" sz="2000">
                <a:solidFill>
                  <a:srgbClr val="000000"/>
                </a:solidFill>
                <a:latin typeface="Times New Roman" panose="02020603050405020304" pitchFamily="18" charset="0"/>
              </a:rPr>
              <a:t>An overloaded version enables you to replace substrings rather than individual characters.</a:t>
            </a:r>
          </a:p>
          <a:p>
            <a:pPr eaLnBrk="1" hangingPunct="1">
              <a:lnSpc>
                <a:spcPct val="80000"/>
              </a:lnSpc>
            </a:pPr>
            <a:r>
              <a:rPr lang="en-US" altLang="en-US" sz="2300">
                <a:solidFill>
                  <a:srgbClr val="000000"/>
                </a:solidFill>
                <a:latin typeface="Times New Roman" panose="02020603050405020304" pitchFamily="18" charset="0"/>
              </a:rPr>
              <a:t>Method </a:t>
            </a:r>
            <a:r>
              <a:rPr lang="en-US" altLang="en-US" sz="2300">
                <a:solidFill>
                  <a:srgbClr val="0000FF"/>
                </a:solidFill>
                <a:latin typeface="LucidaSansTypewriter" pitchFamily="49" charset="0"/>
              </a:rPr>
              <a:t>toUpperCase</a:t>
            </a:r>
            <a:r>
              <a:rPr lang="en-US" altLang="en-US" sz="2300">
                <a:solidFill>
                  <a:srgbClr val="000000"/>
                </a:solidFill>
                <a:latin typeface="Times New Roman" panose="02020603050405020304" pitchFamily="18" charset="0"/>
              </a:rPr>
              <a:t> generates a new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with uppercase letters. </a:t>
            </a:r>
          </a:p>
          <a:p>
            <a:pPr eaLnBrk="1" hangingPunct="1">
              <a:lnSpc>
                <a:spcPct val="80000"/>
              </a:lnSpc>
            </a:pPr>
            <a:r>
              <a:rPr lang="en-US" altLang="en-US" sz="2300">
                <a:solidFill>
                  <a:srgbClr val="000000"/>
                </a:solidFill>
                <a:latin typeface="Times New Roman" panose="02020603050405020304" pitchFamily="18" charset="0"/>
              </a:rPr>
              <a:t>Method </a:t>
            </a:r>
            <a:r>
              <a:rPr lang="en-US" altLang="en-US" sz="2300">
                <a:solidFill>
                  <a:srgbClr val="0000FF"/>
                </a:solidFill>
                <a:latin typeface="LucidaSansTypewriter" pitchFamily="49" charset="0"/>
              </a:rPr>
              <a:t>toLowerCase</a:t>
            </a:r>
            <a:r>
              <a:rPr lang="en-US" altLang="en-US" sz="2300">
                <a:solidFill>
                  <a:srgbClr val="000000"/>
                </a:solidFill>
                <a:latin typeface="Times New Roman" panose="02020603050405020304" pitchFamily="18" charset="0"/>
              </a:rPr>
              <a:t> returns a new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object with lowercase letters. </a:t>
            </a:r>
          </a:p>
          <a:p>
            <a:pPr eaLnBrk="1" hangingPunct="1">
              <a:lnSpc>
                <a:spcPct val="80000"/>
              </a:lnSpc>
            </a:pPr>
            <a:r>
              <a:rPr lang="en-US" altLang="en-US" sz="2300">
                <a:solidFill>
                  <a:srgbClr val="000000"/>
                </a:solidFill>
                <a:latin typeface="Times New Roman" panose="02020603050405020304" pitchFamily="18" charset="0"/>
              </a:rPr>
              <a:t>Method </a:t>
            </a:r>
            <a:r>
              <a:rPr lang="en-US" altLang="en-US" sz="2300">
                <a:solidFill>
                  <a:srgbClr val="0000FF"/>
                </a:solidFill>
                <a:latin typeface="LucidaSansTypewriter" pitchFamily="49" charset="0"/>
              </a:rPr>
              <a:t>trim</a:t>
            </a:r>
            <a:r>
              <a:rPr lang="en-US" altLang="en-US" sz="2300">
                <a:solidFill>
                  <a:srgbClr val="000000"/>
                </a:solidFill>
                <a:latin typeface="Times New Roman" panose="02020603050405020304" pitchFamily="18" charset="0"/>
              </a:rPr>
              <a:t> generates a new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object that removes all whitespace characters that appear at the beginning or end of the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on which </a:t>
            </a:r>
            <a:r>
              <a:rPr lang="en-US" altLang="en-US" sz="2300">
                <a:solidFill>
                  <a:srgbClr val="000000"/>
                </a:solidFill>
                <a:latin typeface="Lucida Console" panose="020B0609040504020204" pitchFamily="49" charset="0"/>
              </a:rPr>
              <a:t>trim</a:t>
            </a:r>
            <a:r>
              <a:rPr lang="en-US" altLang="en-US" sz="2300">
                <a:solidFill>
                  <a:srgbClr val="000000"/>
                </a:solidFill>
                <a:latin typeface="Times New Roman" panose="02020603050405020304" pitchFamily="18" charset="0"/>
              </a:rPr>
              <a:t> operates. </a:t>
            </a:r>
          </a:p>
          <a:p>
            <a:pPr eaLnBrk="1" hangingPunct="1">
              <a:lnSpc>
                <a:spcPct val="80000"/>
              </a:lnSpc>
            </a:pPr>
            <a:r>
              <a:rPr lang="en-US" altLang="en-US" sz="2300">
                <a:solidFill>
                  <a:srgbClr val="000000"/>
                </a:solidFill>
                <a:latin typeface="Times New Roman" panose="02020603050405020304" pitchFamily="18" charset="0"/>
              </a:rPr>
              <a:t>Method </a:t>
            </a:r>
            <a:r>
              <a:rPr lang="en-US" altLang="en-US" sz="2300">
                <a:solidFill>
                  <a:srgbClr val="0000FF"/>
                </a:solidFill>
                <a:latin typeface="LucidaSansTypewriter" pitchFamily="49" charset="0"/>
              </a:rPr>
              <a:t>toCharArray</a:t>
            </a:r>
            <a:r>
              <a:rPr lang="en-US" altLang="en-US" sz="2300">
                <a:solidFill>
                  <a:srgbClr val="000000"/>
                </a:solidFill>
                <a:latin typeface="Times New Roman" panose="02020603050405020304" pitchFamily="18" charset="0"/>
              </a:rPr>
              <a:t> creates a new character array containing a copy of the characters in the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a:t>
            </a:r>
          </a:p>
        </p:txBody>
      </p:sp>
      <p:sp>
        <p:nvSpPr>
          <p:cNvPr id="4" name="Footer Placeholder 3">
            <a:extLst>
              <a:ext uri="{FF2B5EF4-FFF2-40B4-BE49-F238E27FC236}">
                <a16:creationId xmlns:a16="http://schemas.microsoft.com/office/drawing/2014/main" id="{829F2D64-EFC6-48C0-B24E-857E4130002C}"/>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977204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7">
            <a:extLst>
              <a:ext uri="{FF2B5EF4-FFF2-40B4-BE49-F238E27FC236}">
                <a16:creationId xmlns:a16="http://schemas.microsoft.com/office/drawing/2014/main" id="{550D513F-2E45-4074-A2B1-B9443FD9A2E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p:spPr>
      </p:pic>
      <p:sp>
        <p:nvSpPr>
          <p:cNvPr id="4" name="Footer Placeholder 3">
            <a:extLst>
              <a:ext uri="{FF2B5EF4-FFF2-40B4-BE49-F238E27FC236}">
                <a16:creationId xmlns:a16="http://schemas.microsoft.com/office/drawing/2014/main" id="{7B51FC82-14A2-42C0-95A0-50E82E2CC6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368593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8">
            <a:extLst>
              <a:ext uri="{FF2B5EF4-FFF2-40B4-BE49-F238E27FC236}">
                <a16:creationId xmlns:a16="http://schemas.microsoft.com/office/drawing/2014/main" id="{BC76CA4F-4856-4CF9-9F8E-7065D44A946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813"/>
            <a:ext cx="12192000" cy="6556375"/>
          </a:xfrm>
          <a:prstGeom prst="rect">
            <a:avLst/>
          </a:prstGeom>
        </p:spPr>
      </p:pic>
      <p:sp>
        <p:nvSpPr>
          <p:cNvPr id="4" name="Footer Placeholder 3">
            <a:extLst>
              <a:ext uri="{FF2B5EF4-FFF2-40B4-BE49-F238E27FC236}">
                <a16:creationId xmlns:a16="http://schemas.microsoft.com/office/drawing/2014/main" id="{6D558456-6ABA-4571-9714-EA47ADEE0D6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93573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9">
            <a:extLst>
              <a:ext uri="{FF2B5EF4-FFF2-40B4-BE49-F238E27FC236}">
                <a16:creationId xmlns:a16="http://schemas.microsoft.com/office/drawing/2014/main" id="{39557DBD-9556-4E47-99E0-8F8C6C059E9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1663"/>
          </a:xfrm>
          <a:prstGeom prst="rect">
            <a:avLst/>
          </a:prstGeom>
        </p:spPr>
      </p:pic>
      <p:sp>
        <p:nvSpPr>
          <p:cNvPr id="4" name="Footer Placeholder 3">
            <a:extLst>
              <a:ext uri="{FF2B5EF4-FFF2-40B4-BE49-F238E27FC236}">
                <a16:creationId xmlns:a16="http://schemas.microsoft.com/office/drawing/2014/main" id="{E43F2653-5413-4292-AD9B-C3ACDD86382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3090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128C-DAD6-4B83-8BEC-953410E24F49}"/>
              </a:ext>
            </a:extLst>
          </p:cNvPr>
          <p:cNvSpPr>
            <a:spLocks noGrp="1"/>
          </p:cNvSpPr>
          <p:nvPr>
            <p:ph type="title"/>
          </p:nvPr>
        </p:nvSpPr>
        <p:spPr/>
        <p:txBody>
          <a:bodyPr/>
          <a:lstStyle/>
          <a:p>
            <a:pPr fontAlgn="auto">
              <a:spcAft>
                <a:spcPts val="0"/>
              </a:spcAft>
              <a:defRPr/>
            </a:pPr>
            <a:r>
              <a:rPr lang="en-US" dirty="0">
                <a:solidFill>
                  <a:srgbClr val="33B38C"/>
                </a:solidFill>
                <a:latin typeface="Arial"/>
              </a:rPr>
              <a:t>14.3.8 </a:t>
            </a:r>
            <a:r>
              <a:rPr lang="en-US" dirty="0">
                <a:solidFill>
                  <a:srgbClr val="33B38C"/>
                </a:solidFill>
                <a:latin typeface="Lucida Console"/>
              </a:rPr>
              <a:t>String</a:t>
            </a:r>
            <a:r>
              <a:rPr lang="en-US" dirty="0">
                <a:solidFill>
                  <a:srgbClr val="33B38C"/>
                </a:solidFill>
                <a:latin typeface="Goudy Sans Medium"/>
              </a:rPr>
              <a:t> Method </a:t>
            </a:r>
            <a:r>
              <a:rPr lang="en-US" dirty="0" err="1">
                <a:solidFill>
                  <a:srgbClr val="33B38C"/>
                </a:solidFill>
                <a:latin typeface="Lucida Console"/>
              </a:rPr>
              <a:t>valueOf</a:t>
            </a:r>
            <a:endParaRPr lang="en-US" dirty="0">
              <a:solidFill>
                <a:srgbClr val="33B38C"/>
              </a:solidFill>
              <a:latin typeface="Lucida Console"/>
            </a:endParaRPr>
          </a:p>
        </p:txBody>
      </p:sp>
      <p:sp>
        <p:nvSpPr>
          <p:cNvPr id="50179" name="Text Placeholder 2">
            <a:extLst>
              <a:ext uri="{FF2B5EF4-FFF2-40B4-BE49-F238E27FC236}">
                <a16:creationId xmlns:a16="http://schemas.microsoft.com/office/drawing/2014/main" id="{83B65CE4-4351-4FD9-860B-DB4E1AF856AD}"/>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Class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provides </a:t>
            </a:r>
            <a:r>
              <a:rPr lang="en-US" altLang="en-US">
                <a:solidFill>
                  <a:srgbClr val="000000"/>
                </a:solidFill>
                <a:latin typeface="Lucida Console" panose="020B0609040504020204" pitchFamily="49" charset="0"/>
              </a:rPr>
              <a:t>static</a:t>
            </a:r>
            <a:r>
              <a:rPr lang="en-US" altLang="en-US">
                <a:solidFill>
                  <a:srgbClr val="000000"/>
                </a:solidFill>
                <a:latin typeface="Times New Roman" panose="02020603050405020304" pitchFamily="18" charset="0"/>
              </a:rPr>
              <a:t> </a:t>
            </a:r>
            <a:r>
              <a:rPr lang="en-US" altLang="en-US">
                <a:solidFill>
                  <a:srgbClr val="0000FF"/>
                </a:solidFill>
                <a:latin typeface="LucidaSansTypewriter" pitchFamily="49" charset="0"/>
              </a:rPr>
              <a:t>valueOf</a:t>
            </a:r>
            <a:r>
              <a:rPr lang="en-US" altLang="en-US">
                <a:solidFill>
                  <a:srgbClr val="000000"/>
                </a:solidFill>
                <a:latin typeface="Times New Roman" panose="02020603050405020304" pitchFamily="18" charset="0"/>
              </a:rPr>
              <a:t> methods that take an argument of any type and convert it to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 </a:t>
            </a:r>
          </a:p>
          <a:p>
            <a:pPr eaLnBrk="1" hangingPunct="1"/>
            <a:r>
              <a:rPr lang="en-US" altLang="en-US">
                <a:solidFill>
                  <a:srgbClr val="000000"/>
                </a:solidFill>
                <a:latin typeface="Times New Roman" panose="02020603050405020304" pitchFamily="18" charset="0"/>
              </a:rPr>
              <a:t>Class </a:t>
            </a:r>
            <a:r>
              <a:rPr lang="en-US" altLang="en-US">
                <a:solidFill>
                  <a:srgbClr val="0000FF"/>
                </a:solidFill>
                <a:latin typeface="LucidaSansTypewriter" pitchFamily="49" charset="0"/>
              </a:rPr>
              <a:t>StringBuilder</a:t>
            </a:r>
            <a:r>
              <a:rPr lang="en-US" altLang="en-US">
                <a:solidFill>
                  <a:srgbClr val="000000"/>
                </a:solidFill>
                <a:latin typeface="Times New Roman" panose="02020603050405020304" pitchFamily="18" charset="0"/>
              </a:rPr>
              <a:t> is used to create and manipulate dynamic string information. </a:t>
            </a:r>
          </a:p>
          <a:p>
            <a:pPr eaLnBrk="1" hangingPunct="1"/>
            <a:r>
              <a:rPr lang="en-US" altLang="en-US">
                <a:solidFill>
                  <a:srgbClr val="000000"/>
                </a:solidFill>
                <a:latin typeface="Times New Roman" panose="02020603050405020304" pitchFamily="18" charset="0"/>
              </a:rPr>
              <a:t>Every </a:t>
            </a:r>
            <a:r>
              <a:rPr lang="en-US" altLang="en-US">
                <a:solidFill>
                  <a:srgbClr val="000000"/>
                </a:solidFill>
                <a:latin typeface="Lucida Console" panose="020B0609040504020204" pitchFamily="49" charset="0"/>
              </a:rPr>
              <a:t>StringBuilder</a:t>
            </a:r>
            <a:r>
              <a:rPr lang="en-US" altLang="en-US">
                <a:solidFill>
                  <a:srgbClr val="000000"/>
                </a:solidFill>
                <a:latin typeface="Times New Roman" panose="02020603050405020304" pitchFamily="18" charset="0"/>
              </a:rPr>
              <a:t> is capable of storing a number of characters specified by its capacity. </a:t>
            </a:r>
          </a:p>
          <a:p>
            <a:pPr eaLnBrk="1" hangingPunct="1"/>
            <a:r>
              <a:rPr lang="en-US" altLang="en-US">
                <a:solidFill>
                  <a:srgbClr val="000000"/>
                </a:solidFill>
                <a:latin typeface="Times New Roman" panose="02020603050405020304" pitchFamily="18" charset="0"/>
              </a:rPr>
              <a:t>If the capacity of a </a:t>
            </a:r>
            <a:r>
              <a:rPr lang="en-US" altLang="en-US">
                <a:solidFill>
                  <a:srgbClr val="000000"/>
                </a:solidFill>
                <a:latin typeface="Lucida Console" panose="020B0609040504020204" pitchFamily="49" charset="0"/>
              </a:rPr>
              <a:t>StringBuilder</a:t>
            </a:r>
            <a:r>
              <a:rPr lang="en-US" altLang="en-US">
                <a:solidFill>
                  <a:srgbClr val="000000"/>
                </a:solidFill>
                <a:latin typeface="Times New Roman" panose="02020603050405020304" pitchFamily="18" charset="0"/>
              </a:rPr>
              <a:t> is exceeded, the capacity expands to accommodate the additional characters. </a:t>
            </a:r>
          </a:p>
        </p:txBody>
      </p:sp>
      <p:sp>
        <p:nvSpPr>
          <p:cNvPr id="4" name="Footer Placeholder 3">
            <a:extLst>
              <a:ext uri="{FF2B5EF4-FFF2-40B4-BE49-F238E27FC236}">
                <a16:creationId xmlns:a16="http://schemas.microsoft.com/office/drawing/2014/main" id="{4892D955-518B-4CB3-B1E0-E40FAB46BC69}"/>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182525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0">
            <a:extLst>
              <a:ext uri="{FF2B5EF4-FFF2-40B4-BE49-F238E27FC236}">
                <a16:creationId xmlns:a16="http://schemas.microsoft.com/office/drawing/2014/main" id="{9987955A-5B01-455D-90C3-E870278DF8F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4" name="Footer Placeholder 3">
            <a:extLst>
              <a:ext uri="{FF2B5EF4-FFF2-40B4-BE49-F238E27FC236}">
                <a16:creationId xmlns:a16="http://schemas.microsoft.com/office/drawing/2014/main" id="{DB1FBE4A-8738-4315-BD63-888260EFF4A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60088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1">
            <a:extLst>
              <a:ext uri="{FF2B5EF4-FFF2-40B4-BE49-F238E27FC236}">
                <a16:creationId xmlns:a16="http://schemas.microsoft.com/office/drawing/2014/main" id="{714806D0-89BD-4038-B404-6FDFBCBD91E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p:spPr>
      </p:pic>
      <p:sp>
        <p:nvSpPr>
          <p:cNvPr id="4" name="Footer Placeholder 3">
            <a:extLst>
              <a:ext uri="{FF2B5EF4-FFF2-40B4-BE49-F238E27FC236}">
                <a16:creationId xmlns:a16="http://schemas.microsoft.com/office/drawing/2014/main" id="{1B2DD5B5-5B93-4BF6-9136-0C0856A59D0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9313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2">
            <a:extLst>
              <a:ext uri="{FF2B5EF4-FFF2-40B4-BE49-F238E27FC236}">
                <a16:creationId xmlns:a16="http://schemas.microsoft.com/office/drawing/2014/main" id="{2D12D7B6-F48A-43C4-98BD-C573D0545D5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62050"/>
            <a:ext cx="12192000" cy="4533900"/>
          </a:xfrm>
          <a:prstGeom prst="rect">
            <a:avLst/>
          </a:prstGeom>
        </p:spPr>
      </p:pic>
      <p:sp>
        <p:nvSpPr>
          <p:cNvPr id="4" name="Footer Placeholder 3">
            <a:extLst>
              <a:ext uri="{FF2B5EF4-FFF2-40B4-BE49-F238E27FC236}">
                <a16:creationId xmlns:a16="http://schemas.microsoft.com/office/drawing/2014/main" id="{72AB6527-4120-4BF8-A241-E8910BD4A30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06069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4">
            <a:extLst>
              <a:ext uri="{FF2B5EF4-FFF2-40B4-BE49-F238E27FC236}">
                <a16:creationId xmlns:a16="http://schemas.microsoft.com/office/drawing/2014/main" id="{D3735F53-0015-464D-86A8-7154F2822AA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42913"/>
            <a:ext cx="12192000" cy="5972175"/>
          </a:xfrm>
          <a:prstGeom prst="rect">
            <a:avLst/>
          </a:prstGeom>
        </p:spPr>
      </p:pic>
      <p:sp>
        <p:nvSpPr>
          <p:cNvPr id="4" name="Footer Placeholder 3">
            <a:extLst>
              <a:ext uri="{FF2B5EF4-FFF2-40B4-BE49-F238E27FC236}">
                <a16:creationId xmlns:a16="http://schemas.microsoft.com/office/drawing/2014/main" id="{01A792AE-E9EF-4BB8-B212-AA6E0904153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10526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B1EB-1B33-4E39-A68D-733957E0B763}"/>
              </a:ext>
            </a:extLst>
          </p:cNvPr>
          <p:cNvSpPr>
            <a:spLocks noGrp="1"/>
          </p:cNvSpPr>
          <p:nvPr>
            <p:ph type="title"/>
          </p:nvPr>
        </p:nvSpPr>
        <p:spPr/>
        <p:txBody>
          <a:bodyPr/>
          <a:lstStyle/>
          <a:p>
            <a:pPr fontAlgn="auto">
              <a:spcAft>
                <a:spcPts val="0"/>
              </a:spcAft>
              <a:defRPr/>
            </a:pPr>
            <a:r>
              <a:rPr lang="en-US" dirty="0">
                <a:solidFill>
                  <a:srgbClr val="24B5A1"/>
                </a:solidFill>
                <a:latin typeface="Arial"/>
              </a:rPr>
              <a:t>14.4  </a:t>
            </a:r>
            <a:r>
              <a:rPr lang="en-US" dirty="0">
                <a:solidFill>
                  <a:srgbClr val="3380E6"/>
                </a:solidFill>
                <a:latin typeface="Arial"/>
              </a:rPr>
              <a:t>Class </a:t>
            </a:r>
            <a:r>
              <a:rPr lang="en-US" dirty="0" err="1">
                <a:solidFill>
                  <a:srgbClr val="3380E6"/>
                </a:solidFill>
                <a:latin typeface="Lucida Console" pitchFamily="49" charset="0"/>
              </a:rPr>
              <a:t>StringBuilder</a:t>
            </a:r>
            <a:endParaRPr lang="en-US" dirty="0">
              <a:solidFill>
                <a:srgbClr val="33B38C"/>
              </a:solidFill>
              <a:latin typeface="Lucida Console" pitchFamily="49" charset="0"/>
            </a:endParaRPr>
          </a:p>
        </p:txBody>
      </p:sp>
      <p:sp>
        <p:nvSpPr>
          <p:cNvPr id="53251" name="Text Placeholder 2">
            <a:extLst>
              <a:ext uri="{FF2B5EF4-FFF2-40B4-BE49-F238E27FC236}">
                <a16:creationId xmlns:a16="http://schemas.microsoft.com/office/drawing/2014/main" id="{9A970440-11CE-4958-80F2-5B2F0D6D80C6}"/>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We now discuss the features of class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for creating and manipulating </a:t>
            </a:r>
            <a:r>
              <a:rPr lang="en-US" altLang="en-US" sz="2500" i="1">
                <a:solidFill>
                  <a:srgbClr val="000000"/>
                </a:solidFill>
                <a:latin typeface="Times New Roman" panose="02020603050405020304" pitchFamily="18" charset="0"/>
              </a:rPr>
              <a:t>dynamic</a:t>
            </a:r>
            <a:r>
              <a:rPr lang="en-US" altLang="en-US" sz="2500">
                <a:solidFill>
                  <a:srgbClr val="000000"/>
                </a:solidFill>
                <a:latin typeface="Times New Roman" panose="02020603050405020304" pitchFamily="18" charset="0"/>
              </a:rPr>
              <a:t> string information—that is, </a:t>
            </a:r>
            <a:r>
              <a:rPr lang="en-US" altLang="en-US" sz="2500" i="1">
                <a:solidFill>
                  <a:srgbClr val="000000"/>
                </a:solidFill>
                <a:latin typeface="Times New Roman" panose="02020603050405020304" pitchFamily="18" charset="0"/>
              </a:rPr>
              <a:t>modifiable</a:t>
            </a:r>
            <a:r>
              <a:rPr lang="en-US" altLang="en-US" sz="2500">
                <a:solidFill>
                  <a:srgbClr val="000000"/>
                </a:solidFill>
                <a:latin typeface="Times New Roman" panose="02020603050405020304" pitchFamily="18" charset="0"/>
              </a:rPr>
              <a:t> strings. </a:t>
            </a:r>
          </a:p>
          <a:p>
            <a:pPr eaLnBrk="1" hangingPunct="1"/>
            <a:r>
              <a:rPr lang="en-US" altLang="en-US" sz="2500">
                <a:solidFill>
                  <a:srgbClr val="000000"/>
                </a:solidFill>
                <a:latin typeface="Times New Roman" panose="02020603050405020304" pitchFamily="18" charset="0"/>
              </a:rPr>
              <a:t>Every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is capable of storing a number of characters specified by it’s </a:t>
            </a:r>
            <a:r>
              <a:rPr lang="en-US" altLang="en-US" sz="2500" i="1">
                <a:solidFill>
                  <a:srgbClr val="000000"/>
                </a:solidFill>
                <a:latin typeface="Times New Roman" panose="02020603050405020304" pitchFamily="18" charset="0"/>
              </a:rPr>
              <a:t>capacity</a:t>
            </a:r>
            <a:r>
              <a:rPr lang="en-US" altLang="en-US" sz="2500">
                <a:solidFill>
                  <a:srgbClr val="000000"/>
                </a:solidFill>
                <a:latin typeface="Times New Roman" panose="02020603050405020304" pitchFamily="18" charset="0"/>
              </a:rPr>
              <a:t>. </a:t>
            </a:r>
          </a:p>
          <a:p>
            <a:pPr eaLnBrk="1" hangingPunct="1"/>
            <a:r>
              <a:rPr lang="en-US" altLang="en-US" sz="2500">
                <a:solidFill>
                  <a:srgbClr val="000000"/>
                </a:solidFill>
                <a:latin typeface="Times New Roman" panose="02020603050405020304" pitchFamily="18" charset="0"/>
              </a:rPr>
              <a:t>If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‘s capacity is exceeded, the capacity expands to accommodate additional characters. </a:t>
            </a:r>
          </a:p>
          <a:p>
            <a:pPr eaLnBrk="1" hangingPunct="1"/>
            <a:endParaRPr lang="en-US" altLang="en-US" sz="250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5D24A53A-C8CF-42D5-A088-C2521E7A4FE9}"/>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5516033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3">
            <a:extLst>
              <a:ext uri="{FF2B5EF4-FFF2-40B4-BE49-F238E27FC236}">
                <a16:creationId xmlns:a16="http://schemas.microsoft.com/office/drawing/2014/main" id="{257BE463-282F-42A1-9DFD-A58C0601054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09675"/>
            <a:ext cx="12192000" cy="4437063"/>
          </a:xfrm>
          <a:prstGeom prst="rect">
            <a:avLst/>
          </a:prstGeom>
        </p:spPr>
      </p:pic>
      <p:sp>
        <p:nvSpPr>
          <p:cNvPr id="4" name="Footer Placeholder 3">
            <a:extLst>
              <a:ext uri="{FF2B5EF4-FFF2-40B4-BE49-F238E27FC236}">
                <a16:creationId xmlns:a16="http://schemas.microsoft.com/office/drawing/2014/main" id="{80292E78-611D-43B2-8BAF-74C1931DC89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000637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4">
            <a:extLst>
              <a:ext uri="{FF2B5EF4-FFF2-40B4-BE49-F238E27FC236}">
                <a16:creationId xmlns:a16="http://schemas.microsoft.com/office/drawing/2014/main" id="{61F07668-39D5-4CBD-9086-E676D91AEBB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3363"/>
            <a:ext cx="12192000" cy="3851275"/>
          </a:xfrm>
          <a:prstGeom prst="rect">
            <a:avLst/>
          </a:prstGeom>
        </p:spPr>
      </p:pic>
      <p:sp>
        <p:nvSpPr>
          <p:cNvPr id="4" name="Footer Placeholder 3">
            <a:extLst>
              <a:ext uri="{FF2B5EF4-FFF2-40B4-BE49-F238E27FC236}">
                <a16:creationId xmlns:a16="http://schemas.microsoft.com/office/drawing/2014/main" id="{D4AA4CC3-9D04-4DBE-880B-11287C39F77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16982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5">
            <a:extLst>
              <a:ext uri="{FF2B5EF4-FFF2-40B4-BE49-F238E27FC236}">
                <a16:creationId xmlns:a16="http://schemas.microsoft.com/office/drawing/2014/main" id="{1901B4B1-6147-476F-B586-11585E26743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69925"/>
            <a:ext cx="12192000" cy="5518150"/>
          </a:xfrm>
          <a:prstGeom prst="rect">
            <a:avLst/>
          </a:prstGeom>
        </p:spPr>
      </p:pic>
      <p:sp>
        <p:nvSpPr>
          <p:cNvPr id="4" name="Footer Placeholder 3">
            <a:extLst>
              <a:ext uri="{FF2B5EF4-FFF2-40B4-BE49-F238E27FC236}">
                <a16:creationId xmlns:a16="http://schemas.microsoft.com/office/drawing/2014/main" id="{C5F99554-1170-4BA0-8941-78B1C57CD12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824807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26593-2F26-44A0-8D23-A22157CB011D}"/>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14.4.1 </a:t>
            </a:r>
            <a:r>
              <a:rPr lang="en-US" dirty="0" err="1">
                <a:solidFill>
                  <a:srgbClr val="33B38C"/>
                </a:solidFill>
                <a:latin typeface="Lucida Console"/>
              </a:rPr>
              <a:t>StringBuilder</a:t>
            </a:r>
            <a:r>
              <a:rPr lang="en-US" dirty="0">
                <a:solidFill>
                  <a:srgbClr val="33B38C"/>
                </a:solidFill>
                <a:latin typeface="Goudy Sans Medium"/>
              </a:rPr>
              <a:t> Constructors</a:t>
            </a:r>
          </a:p>
        </p:txBody>
      </p:sp>
      <p:sp>
        <p:nvSpPr>
          <p:cNvPr id="57347" name="Text Placeholder 2">
            <a:extLst>
              <a:ext uri="{FF2B5EF4-FFF2-40B4-BE49-F238E27FC236}">
                <a16:creationId xmlns:a16="http://schemas.microsoft.com/office/drawing/2014/main" id="{316E9384-1D22-4C08-B39E-464952D4A6F3}"/>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No-argument constructor creates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with no characters in it and an initial capacity of 16 characters. </a:t>
            </a:r>
          </a:p>
          <a:p>
            <a:pPr eaLnBrk="1" hangingPunct="1"/>
            <a:r>
              <a:rPr lang="en-US" altLang="en-US" sz="2500">
                <a:solidFill>
                  <a:srgbClr val="000000"/>
                </a:solidFill>
                <a:latin typeface="Times New Roman" panose="02020603050405020304" pitchFamily="18" charset="0"/>
              </a:rPr>
              <a:t>Constructor that takes an integer argument creates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with no characters in it and the initial capacity specified by the integer argument. </a:t>
            </a:r>
          </a:p>
          <a:p>
            <a:pPr eaLnBrk="1" hangingPunct="1"/>
            <a:r>
              <a:rPr lang="en-US" altLang="en-US" sz="2500">
                <a:solidFill>
                  <a:srgbClr val="000000"/>
                </a:solidFill>
                <a:latin typeface="Times New Roman" panose="02020603050405020304" pitchFamily="18" charset="0"/>
              </a:rPr>
              <a:t>Constructor that takes a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argument creates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containing the characters in the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argument.  The initial capacity is the number of characters in the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argument plus 16. </a:t>
            </a:r>
          </a:p>
          <a:p>
            <a:pPr eaLnBrk="1" hangingPunct="1"/>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toString</a:t>
            </a:r>
            <a:r>
              <a:rPr lang="en-US" altLang="en-US" sz="2500">
                <a:solidFill>
                  <a:srgbClr val="000000"/>
                </a:solidFill>
                <a:latin typeface="Times New Roman" panose="02020603050405020304" pitchFamily="18" charset="0"/>
              </a:rPr>
              <a:t> of class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returns the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contents as a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a:t>
            </a:r>
          </a:p>
          <a:p>
            <a:pPr eaLnBrk="1" hangingPunct="1"/>
            <a:endParaRPr lang="en-US" altLang="en-US" sz="250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70658BC0-0C16-44DE-967B-8F8541C20A4C}"/>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4413240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6">
            <a:extLst>
              <a:ext uri="{FF2B5EF4-FFF2-40B4-BE49-F238E27FC236}">
                <a16:creationId xmlns:a16="http://schemas.microsoft.com/office/drawing/2014/main" id="{C029F126-D78C-4F20-B50C-5E911AF8D73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71475" y="0"/>
            <a:ext cx="11447463" cy="6858000"/>
          </a:xfrm>
          <a:prstGeom prst="rect">
            <a:avLst/>
          </a:prstGeom>
        </p:spPr>
      </p:pic>
      <p:sp>
        <p:nvSpPr>
          <p:cNvPr id="4" name="Footer Placeholder 3">
            <a:extLst>
              <a:ext uri="{FF2B5EF4-FFF2-40B4-BE49-F238E27FC236}">
                <a16:creationId xmlns:a16="http://schemas.microsoft.com/office/drawing/2014/main" id="{DE7E477D-E488-470E-B9AA-A6C725DB64F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623833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D482-B910-4F8D-A100-D4DA74DA53E6}"/>
              </a:ext>
            </a:extLst>
          </p:cNvPr>
          <p:cNvSpPr>
            <a:spLocks noGrp="1"/>
          </p:cNvSpPr>
          <p:nvPr>
            <p:ph type="title"/>
          </p:nvPr>
        </p:nvSpPr>
        <p:spPr/>
        <p:txBody>
          <a:bodyPr/>
          <a:lstStyle/>
          <a:p>
            <a:pPr fontAlgn="auto">
              <a:spcAft>
                <a:spcPts val="0"/>
              </a:spcAft>
              <a:defRPr/>
            </a:pPr>
            <a:r>
              <a:rPr lang="en-US" sz="2800" dirty="0">
                <a:solidFill>
                  <a:srgbClr val="33B38C"/>
                </a:solidFill>
                <a:latin typeface="Arial"/>
              </a:rPr>
              <a:t>14.4.2 </a:t>
            </a:r>
            <a:r>
              <a:rPr lang="en-US" sz="2800" dirty="0" err="1">
                <a:solidFill>
                  <a:srgbClr val="33B38C"/>
                </a:solidFill>
                <a:latin typeface="Lucida Console"/>
              </a:rPr>
              <a:t>StringBuilder</a:t>
            </a:r>
            <a:r>
              <a:rPr lang="en-US" sz="2800" dirty="0">
                <a:solidFill>
                  <a:srgbClr val="33B38C"/>
                </a:solidFill>
                <a:latin typeface="Goudy Sans Medium"/>
              </a:rPr>
              <a:t> Methods </a:t>
            </a:r>
            <a:r>
              <a:rPr lang="en-US" sz="2800" dirty="0">
                <a:solidFill>
                  <a:srgbClr val="33B38C"/>
                </a:solidFill>
                <a:latin typeface="Lucida Console"/>
              </a:rPr>
              <a:t>length</a:t>
            </a:r>
            <a:r>
              <a:rPr lang="en-US" sz="2800" dirty="0">
                <a:solidFill>
                  <a:srgbClr val="33B38C"/>
                </a:solidFill>
                <a:latin typeface="Goudy Sans Medium"/>
              </a:rPr>
              <a:t>, </a:t>
            </a:r>
            <a:r>
              <a:rPr lang="en-US" sz="2800" dirty="0">
                <a:solidFill>
                  <a:srgbClr val="33B38C"/>
                </a:solidFill>
                <a:latin typeface="Lucida Console"/>
              </a:rPr>
              <a:t>capacity</a:t>
            </a:r>
            <a:r>
              <a:rPr lang="en-US" sz="2800" dirty="0">
                <a:solidFill>
                  <a:srgbClr val="33B38C"/>
                </a:solidFill>
                <a:latin typeface="Goudy Sans Medium"/>
              </a:rPr>
              <a:t>, </a:t>
            </a:r>
            <a:r>
              <a:rPr lang="en-US" sz="2800" dirty="0" err="1">
                <a:solidFill>
                  <a:srgbClr val="33B38C"/>
                </a:solidFill>
                <a:latin typeface="Lucida Console"/>
              </a:rPr>
              <a:t>setLength</a:t>
            </a:r>
            <a:r>
              <a:rPr lang="en-US" sz="2800" dirty="0">
                <a:solidFill>
                  <a:srgbClr val="33B38C"/>
                </a:solidFill>
                <a:latin typeface="Goudy Sans Medium"/>
              </a:rPr>
              <a:t> and </a:t>
            </a:r>
            <a:r>
              <a:rPr lang="en-US" sz="2800" dirty="0" err="1">
                <a:solidFill>
                  <a:srgbClr val="33B38C"/>
                </a:solidFill>
                <a:latin typeface="Lucida Console"/>
              </a:rPr>
              <a:t>ensureCapacity</a:t>
            </a:r>
            <a:endParaRPr lang="en-US" sz="2800" dirty="0">
              <a:solidFill>
                <a:srgbClr val="33B38C"/>
              </a:solidFill>
              <a:latin typeface="Lucida Console"/>
            </a:endParaRPr>
          </a:p>
        </p:txBody>
      </p:sp>
      <p:sp>
        <p:nvSpPr>
          <p:cNvPr id="59395" name="Text Placeholder 2">
            <a:extLst>
              <a:ext uri="{FF2B5EF4-FFF2-40B4-BE49-F238E27FC236}">
                <a16:creationId xmlns:a16="http://schemas.microsoft.com/office/drawing/2014/main" id="{B963FCDE-B9F9-4F77-A89A-6905C26DF381}"/>
              </a:ext>
            </a:extLst>
          </p:cNvPr>
          <p:cNvSpPr>
            <a:spLocks noGrp="1"/>
          </p:cNvSpPr>
          <p:nvPr>
            <p:ph type="body" idx="1"/>
          </p:nvPr>
        </p:nvSpPr>
        <p:spPr/>
        <p:txBody>
          <a:bodyPr/>
          <a:lstStyle/>
          <a:p>
            <a:pPr eaLnBrk="1" hangingPunct="1">
              <a:lnSpc>
                <a:spcPct val="90000"/>
              </a:lnSpc>
            </a:pPr>
            <a:r>
              <a:rPr lang="en-US" altLang="en-US" sz="2500">
                <a:solidFill>
                  <a:srgbClr val="000000"/>
                </a:solidFill>
                <a:latin typeface="Times New Roman" panose="02020603050405020304" pitchFamily="18" charset="0"/>
              </a:rPr>
              <a:t>Methods </a:t>
            </a:r>
            <a:r>
              <a:rPr lang="en-US" altLang="en-US" sz="2500">
                <a:solidFill>
                  <a:srgbClr val="0000FF"/>
                </a:solidFill>
                <a:latin typeface="LucidaSansTypewriter" pitchFamily="49" charset="0"/>
              </a:rPr>
              <a:t>length</a:t>
            </a:r>
            <a:r>
              <a:rPr lang="en-US" altLang="en-US" sz="2500">
                <a:solidFill>
                  <a:srgbClr val="000000"/>
                </a:solidFill>
                <a:latin typeface="Times New Roman" panose="02020603050405020304" pitchFamily="18" charset="0"/>
              </a:rPr>
              <a:t> and </a:t>
            </a:r>
            <a:r>
              <a:rPr lang="en-US" altLang="en-US" sz="2500">
                <a:solidFill>
                  <a:srgbClr val="0000FF"/>
                </a:solidFill>
                <a:latin typeface="LucidaSansTypewriter" pitchFamily="49" charset="0"/>
              </a:rPr>
              <a:t>capacity</a:t>
            </a:r>
            <a:r>
              <a:rPr lang="en-US" altLang="en-US" sz="2500">
                <a:solidFill>
                  <a:srgbClr val="000000"/>
                </a:solidFill>
                <a:latin typeface="Times New Roman" panose="02020603050405020304" pitchFamily="18" charset="0"/>
              </a:rPr>
              <a:t> return the number of characters currently in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and the number of characters that can be stored in a without allocating more memory, respectively.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ensureCapacity</a:t>
            </a:r>
            <a:r>
              <a:rPr lang="en-US" altLang="en-US" sz="2500">
                <a:solidFill>
                  <a:srgbClr val="000000"/>
                </a:solidFill>
                <a:latin typeface="Times New Roman" panose="02020603050405020304" pitchFamily="18" charset="0"/>
              </a:rPr>
              <a:t> guarantees that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has at least the specified capacity.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setLength</a:t>
            </a:r>
            <a:r>
              <a:rPr lang="en-US" altLang="en-US" sz="2500">
                <a:solidFill>
                  <a:srgbClr val="000000"/>
                </a:solidFill>
                <a:latin typeface="Times New Roman" panose="02020603050405020304" pitchFamily="18" charset="0"/>
              </a:rPr>
              <a:t> increases or decreases the length of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a:t>
            </a:r>
          </a:p>
          <a:p>
            <a:pPr lvl="1" eaLnBrk="1" hangingPunct="1">
              <a:lnSpc>
                <a:spcPct val="90000"/>
              </a:lnSpc>
            </a:pPr>
            <a:r>
              <a:rPr lang="en-US" altLang="en-US" sz="2100">
                <a:solidFill>
                  <a:srgbClr val="000000"/>
                </a:solidFill>
                <a:latin typeface="Times New Roman" panose="02020603050405020304" pitchFamily="18" charset="0"/>
              </a:rPr>
              <a:t>If the specified length is less than the current number of characters, the buffer is truncated to the specified length. </a:t>
            </a:r>
          </a:p>
          <a:p>
            <a:pPr lvl="1" eaLnBrk="1" hangingPunct="1">
              <a:lnSpc>
                <a:spcPct val="90000"/>
              </a:lnSpc>
            </a:pPr>
            <a:r>
              <a:rPr lang="en-US" altLang="en-US" sz="2100">
                <a:solidFill>
                  <a:srgbClr val="000000"/>
                </a:solidFill>
                <a:latin typeface="Times New Roman" panose="02020603050405020304" pitchFamily="18" charset="0"/>
              </a:rPr>
              <a:t>If the specified length is greater than the number of characters, </a:t>
            </a:r>
            <a:r>
              <a:rPr lang="en-US" altLang="en-US" sz="2100">
                <a:solidFill>
                  <a:srgbClr val="000000"/>
                </a:solidFill>
                <a:latin typeface="Lucida Console" panose="020B0609040504020204" pitchFamily="49" charset="0"/>
              </a:rPr>
              <a:t>null</a:t>
            </a:r>
            <a:r>
              <a:rPr lang="en-US" altLang="en-US" sz="2100">
                <a:solidFill>
                  <a:srgbClr val="000000"/>
                </a:solidFill>
                <a:latin typeface="Times New Roman" panose="02020603050405020304" pitchFamily="18" charset="0"/>
              </a:rPr>
              <a:t> characters  are appended until the total number of characters in the </a:t>
            </a:r>
            <a:r>
              <a:rPr lang="en-US" altLang="en-US" sz="2100">
                <a:solidFill>
                  <a:srgbClr val="000000"/>
                </a:solidFill>
                <a:latin typeface="Lucida Console" panose="020B0609040504020204" pitchFamily="49" charset="0"/>
              </a:rPr>
              <a:t>StringBuilder</a:t>
            </a:r>
            <a:r>
              <a:rPr lang="en-US" altLang="en-US" sz="2100">
                <a:solidFill>
                  <a:srgbClr val="000000"/>
                </a:solidFill>
                <a:latin typeface="Times New Roman" panose="02020603050405020304" pitchFamily="18" charset="0"/>
              </a:rPr>
              <a:t> is equal to the specified length. </a:t>
            </a:r>
          </a:p>
        </p:txBody>
      </p:sp>
      <p:sp>
        <p:nvSpPr>
          <p:cNvPr id="4" name="Footer Placeholder 3">
            <a:extLst>
              <a:ext uri="{FF2B5EF4-FFF2-40B4-BE49-F238E27FC236}">
                <a16:creationId xmlns:a16="http://schemas.microsoft.com/office/drawing/2014/main" id="{72477391-4DBD-4CA0-B7BF-FD5E7E4C53EF}"/>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7199665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7">
            <a:extLst>
              <a:ext uri="{FF2B5EF4-FFF2-40B4-BE49-F238E27FC236}">
                <a16:creationId xmlns:a16="http://schemas.microsoft.com/office/drawing/2014/main" id="{6A65E332-1FB5-47E5-A33F-50771006E42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p:spPr>
      </p:pic>
      <p:sp>
        <p:nvSpPr>
          <p:cNvPr id="4" name="Footer Placeholder 3">
            <a:extLst>
              <a:ext uri="{FF2B5EF4-FFF2-40B4-BE49-F238E27FC236}">
                <a16:creationId xmlns:a16="http://schemas.microsoft.com/office/drawing/2014/main" id="{684159C9-0F53-4E74-B31C-2BF448CF50E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880243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8">
            <a:extLst>
              <a:ext uri="{FF2B5EF4-FFF2-40B4-BE49-F238E27FC236}">
                <a16:creationId xmlns:a16="http://schemas.microsoft.com/office/drawing/2014/main" id="{F818C1A8-E80F-4C9F-8E46-9EA7CB15836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33475"/>
            <a:ext cx="12192000" cy="4591050"/>
          </a:xfrm>
          <a:prstGeom prst="rect">
            <a:avLst/>
          </a:prstGeom>
        </p:spPr>
      </p:pic>
      <p:sp>
        <p:nvSpPr>
          <p:cNvPr id="4" name="Footer Placeholder 3">
            <a:extLst>
              <a:ext uri="{FF2B5EF4-FFF2-40B4-BE49-F238E27FC236}">
                <a16:creationId xmlns:a16="http://schemas.microsoft.com/office/drawing/2014/main" id="{69194467-93FE-4682-8C51-94DE215733C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70823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9">
            <a:extLst>
              <a:ext uri="{FF2B5EF4-FFF2-40B4-BE49-F238E27FC236}">
                <a16:creationId xmlns:a16="http://schemas.microsoft.com/office/drawing/2014/main" id="{A947B8BD-515A-4E10-A9CF-085C4BEF4B1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73100"/>
            <a:ext cx="12192000" cy="5510213"/>
          </a:xfrm>
          <a:prstGeom prst="rect">
            <a:avLst/>
          </a:prstGeom>
        </p:spPr>
      </p:pic>
      <p:sp>
        <p:nvSpPr>
          <p:cNvPr id="4" name="Footer Placeholder 3">
            <a:extLst>
              <a:ext uri="{FF2B5EF4-FFF2-40B4-BE49-F238E27FC236}">
                <a16:creationId xmlns:a16="http://schemas.microsoft.com/office/drawing/2014/main" id="{93AB4E63-F4EA-4ABF-A3E8-4C1F6B8C464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78912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5">
            <a:extLst>
              <a:ext uri="{FF2B5EF4-FFF2-40B4-BE49-F238E27FC236}">
                <a16:creationId xmlns:a16="http://schemas.microsoft.com/office/drawing/2014/main" id="{2FCF37D6-11B5-457B-A7CF-68003E7D800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7338"/>
            <a:ext cx="12192000" cy="6283325"/>
          </a:xfrm>
          <a:prstGeom prst="rect">
            <a:avLst/>
          </a:prstGeom>
        </p:spPr>
      </p:pic>
      <p:sp>
        <p:nvSpPr>
          <p:cNvPr id="4" name="Footer Placeholder 3">
            <a:extLst>
              <a:ext uri="{FF2B5EF4-FFF2-40B4-BE49-F238E27FC236}">
                <a16:creationId xmlns:a16="http://schemas.microsoft.com/office/drawing/2014/main" id="{CA12C3CE-7213-41C8-85FA-E5EEE8D1968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66943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BD07-C744-45A9-A98F-A9B61BB93D41}"/>
              </a:ext>
            </a:extLst>
          </p:cNvPr>
          <p:cNvSpPr>
            <a:spLocks noGrp="1"/>
          </p:cNvSpPr>
          <p:nvPr>
            <p:ph type="title"/>
          </p:nvPr>
        </p:nvSpPr>
        <p:spPr/>
        <p:txBody>
          <a:bodyPr>
            <a:normAutofit fontScale="90000"/>
          </a:bodyPr>
          <a:lstStyle/>
          <a:p>
            <a:pPr fontAlgn="auto">
              <a:spcAft>
                <a:spcPts val="0"/>
              </a:spcAft>
              <a:defRPr/>
            </a:pPr>
            <a:r>
              <a:rPr lang="en-US" dirty="0">
                <a:solidFill>
                  <a:srgbClr val="33B38C"/>
                </a:solidFill>
                <a:latin typeface="Arial"/>
              </a:rPr>
              <a:t>14.4.3 </a:t>
            </a:r>
            <a:r>
              <a:rPr lang="en-US" dirty="0" err="1">
                <a:solidFill>
                  <a:srgbClr val="33B38C"/>
                </a:solidFill>
                <a:latin typeface="Lucida Console"/>
              </a:rPr>
              <a:t>StringBuilder</a:t>
            </a:r>
            <a:r>
              <a:rPr lang="en-US" dirty="0">
                <a:solidFill>
                  <a:srgbClr val="33B38C"/>
                </a:solidFill>
                <a:latin typeface="Goudy Sans Medium"/>
              </a:rPr>
              <a:t> Methods </a:t>
            </a:r>
            <a:r>
              <a:rPr lang="en-US" dirty="0" err="1">
                <a:solidFill>
                  <a:srgbClr val="33B38C"/>
                </a:solidFill>
                <a:latin typeface="Lucida Console"/>
              </a:rPr>
              <a:t>charAt</a:t>
            </a:r>
            <a:r>
              <a:rPr lang="en-US" dirty="0">
                <a:solidFill>
                  <a:srgbClr val="33B38C"/>
                </a:solidFill>
                <a:latin typeface="Goudy Sans Medium"/>
              </a:rPr>
              <a:t>, </a:t>
            </a:r>
            <a:r>
              <a:rPr lang="en-US" dirty="0" err="1">
                <a:solidFill>
                  <a:srgbClr val="33B38C"/>
                </a:solidFill>
                <a:latin typeface="Lucida Console"/>
              </a:rPr>
              <a:t>setCharAt</a:t>
            </a:r>
            <a:r>
              <a:rPr lang="en-US" dirty="0">
                <a:solidFill>
                  <a:srgbClr val="33B38C"/>
                </a:solidFill>
                <a:latin typeface="Goudy Sans Medium"/>
              </a:rPr>
              <a:t>, </a:t>
            </a:r>
            <a:r>
              <a:rPr lang="en-US" dirty="0" err="1">
                <a:solidFill>
                  <a:srgbClr val="33B38C"/>
                </a:solidFill>
                <a:latin typeface="Lucida Console"/>
              </a:rPr>
              <a:t>getChars</a:t>
            </a:r>
            <a:r>
              <a:rPr lang="en-US" dirty="0">
                <a:solidFill>
                  <a:srgbClr val="33B38C"/>
                </a:solidFill>
                <a:latin typeface="Goudy Sans Medium"/>
              </a:rPr>
              <a:t> and </a:t>
            </a:r>
            <a:r>
              <a:rPr lang="en-US" dirty="0">
                <a:solidFill>
                  <a:srgbClr val="33B38C"/>
                </a:solidFill>
                <a:latin typeface="Lucida Console"/>
              </a:rPr>
              <a:t>reverse</a:t>
            </a:r>
          </a:p>
        </p:txBody>
      </p:sp>
      <p:sp>
        <p:nvSpPr>
          <p:cNvPr id="63491" name="Text Placeholder 2">
            <a:extLst>
              <a:ext uri="{FF2B5EF4-FFF2-40B4-BE49-F238E27FC236}">
                <a16:creationId xmlns:a16="http://schemas.microsoft.com/office/drawing/2014/main" id="{79D5A9D5-2FB5-4FBC-A1AF-0E9F3E39CE35}"/>
              </a:ext>
            </a:extLst>
          </p:cNvPr>
          <p:cNvSpPr>
            <a:spLocks noGrp="1"/>
          </p:cNvSpPr>
          <p:nvPr>
            <p:ph type="body" idx="1"/>
          </p:nvPr>
        </p:nvSpPr>
        <p:spPr/>
        <p:txBody>
          <a:bodyPr/>
          <a:lstStyle/>
          <a:p>
            <a:pPr eaLnBrk="1" hangingPunct="1">
              <a:lnSpc>
                <a:spcPct val="80000"/>
              </a:lnSpc>
            </a:pPr>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charAt</a:t>
            </a:r>
            <a:r>
              <a:rPr lang="en-US" altLang="en-US" sz="2500">
                <a:solidFill>
                  <a:srgbClr val="000000"/>
                </a:solidFill>
                <a:latin typeface="Times New Roman" panose="02020603050405020304" pitchFamily="18" charset="0"/>
              </a:rPr>
              <a:t> takes an integer argument and returns the character in the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at that index. </a:t>
            </a:r>
          </a:p>
          <a:p>
            <a:pPr eaLnBrk="1" hangingPunct="1">
              <a:lnSpc>
                <a:spcPct val="80000"/>
              </a:lnSpc>
            </a:pPr>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getChars</a:t>
            </a:r>
            <a:r>
              <a:rPr lang="en-US" altLang="en-US" sz="2500">
                <a:solidFill>
                  <a:srgbClr val="000000"/>
                </a:solidFill>
                <a:latin typeface="Times New Roman" panose="02020603050405020304" pitchFamily="18" charset="0"/>
              </a:rPr>
              <a:t> copies characters from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into the character array argument. </a:t>
            </a:r>
          </a:p>
          <a:p>
            <a:pPr lvl="1" eaLnBrk="1" hangingPunct="1">
              <a:lnSpc>
                <a:spcPct val="80000"/>
              </a:lnSpc>
            </a:pPr>
            <a:r>
              <a:rPr lang="en-US" altLang="en-US" sz="2100">
                <a:solidFill>
                  <a:srgbClr val="000000"/>
                </a:solidFill>
                <a:latin typeface="Times New Roman" panose="02020603050405020304" pitchFamily="18" charset="0"/>
              </a:rPr>
              <a:t>Four arguments—the starting index from which characters should be copied, the index one past the last character to be copied, the character array into which the characters are to be copied and the starting location in the character array where the first character should be placed. </a:t>
            </a:r>
          </a:p>
          <a:p>
            <a:pPr eaLnBrk="1" hangingPunct="1">
              <a:lnSpc>
                <a:spcPct val="80000"/>
              </a:lnSpc>
            </a:pPr>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setCharAt</a:t>
            </a:r>
            <a:r>
              <a:rPr lang="en-US" altLang="en-US" sz="2500">
                <a:solidFill>
                  <a:srgbClr val="000000"/>
                </a:solidFill>
                <a:latin typeface="Times New Roman" panose="02020603050405020304" pitchFamily="18" charset="0"/>
              </a:rPr>
              <a:t> takes an integer and a character argument and sets the character at the specified position in the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to the character argument. </a:t>
            </a:r>
          </a:p>
          <a:p>
            <a:pPr eaLnBrk="1" hangingPunct="1">
              <a:lnSpc>
                <a:spcPct val="80000"/>
              </a:lnSpc>
            </a:pPr>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reverse</a:t>
            </a:r>
            <a:r>
              <a:rPr lang="en-US" altLang="en-US" sz="2500">
                <a:solidFill>
                  <a:srgbClr val="000000"/>
                </a:solidFill>
                <a:latin typeface="Times New Roman" panose="02020603050405020304" pitchFamily="18" charset="0"/>
              </a:rPr>
              <a:t> reverses the contents of the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a:t>
            </a:r>
          </a:p>
        </p:txBody>
      </p:sp>
      <p:sp>
        <p:nvSpPr>
          <p:cNvPr id="4" name="Footer Placeholder 3">
            <a:extLst>
              <a:ext uri="{FF2B5EF4-FFF2-40B4-BE49-F238E27FC236}">
                <a16:creationId xmlns:a16="http://schemas.microsoft.com/office/drawing/2014/main" id="{116D711B-B7EB-4795-A1B2-4F9C7C6C3626}"/>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9886871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0">
            <a:extLst>
              <a:ext uri="{FF2B5EF4-FFF2-40B4-BE49-F238E27FC236}">
                <a16:creationId xmlns:a16="http://schemas.microsoft.com/office/drawing/2014/main" id="{B9996D4B-7FE0-42CD-A009-D698148F12E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813"/>
            <a:ext cx="12192000" cy="6556375"/>
          </a:xfrm>
          <a:prstGeom prst="rect">
            <a:avLst/>
          </a:prstGeom>
        </p:spPr>
      </p:pic>
      <p:sp>
        <p:nvSpPr>
          <p:cNvPr id="4" name="Footer Placeholder 3">
            <a:extLst>
              <a:ext uri="{FF2B5EF4-FFF2-40B4-BE49-F238E27FC236}">
                <a16:creationId xmlns:a16="http://schemas.microsoft.com/office/drawing/2014/main" id="{FAD03BE2-E015-4E92-A087-58C1B5D3742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097448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1">
            <a:extLst>
              <a:ext uri="{FF2B5EF4-FFF2-40B4-BE49-F238E27FC236}">
                <a16:creationId xmlns:a16="http://schemas.microsoft.com/office/drawing/2014/main" id="{C325E9D1-6958-418D-8FFC-47EB718BB96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3250"/>
          </a:xfrm>
          <a:prstGeom prst="rect">
            <a:avLst/>
          </a:prstGeom>
        </p:spPr>
      </p:pic>
      <p:sp>
        <p:nvSpPr>
          <p:cNvPr id="4" name="Footer Placeholder 3">
            <a:extLst>
              <a:ext uri="{FF2B5EF4-FFF2-40B4-BE49-F238E27FC236}">
                <a16:creationId xmlns:a16="http://schemas.microsoft.com/office/drawing/2014/main" id="{141532FE-8AA6-4853-AE37-BD98CE30E4F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883512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2">
            <a:extLst>
              <a:ext uri="{FF2B5EF4-FFF2-40B4-BE49-F238E27FC236}">
                <a16:creationId xmlns:a16="http://schemas.microsoft.com/office/drawing/2014/main" id="{C9DDEF37-CA57-410F-802E-4E35F73273F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96950"/>
            <a:ext cx="12192000" cy="4862513"/>
          </a:xfrm>
          <a:prstGeom prst="rect">
            <a:avLst/>
          </a:prstGeom>
        </p:spPr>
      </p:pic>
      <p:sp>
        <p:nvSpPr>
          <p:cNvPr id="4" name="Footer Placeholder 3">
            <a:extLst>
              <a:ext uri="{FF2B5EF4-FFF2-40B4-BE49-F238E27FC236}">
                <a16:creationId xmlns:a16="http://schemas.microsoft.com/office/drawing/2014/main" id="{FA79DA0B-78F4-46FF-9103-90F8F32ED9A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038883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394E-0320-4907-A3D7-BDD2BCD44DEA}"/>
              </a:ext>
            </a:extLst>
          </p:cNvPr>
          <p:cNvSpPr>
            <a:spLocks noGrp="1"/>
          </p:cNvSpPr>
          <p:nvPr>
            <p:ph type="title"/>
          </p:nvPr>
        </p:nvSpPr>
        <p:spPr/>
        <p:txBody>
          <a:bodyPr>
            <a:normAutofit/>
          </a:bodyPr>
          <a:lstStyle/>
          <a:p>
            <a:pPr fontAlgn="auto">
              <a:spcAft>
                <a:spcPts val="0"/>
              </a:spcAft>
              <a:defRPr/>
            </a:pPr>
            <a:r>
              <a:rPr lang="en-US" dirty="0">
                <a:solidFill>
                  <a:srgbClr val="33B38C"/>
                </a:solidFill>
                <a:latin typeface="Goudy Sans Medium"/>
              </a:rPr>
              <a:t>14.4.4 </a:t>
            </a:r>
            <a:r>
              <a:rPr lang="en-US" dirty="0" err="1">
                <a:solidFill>
                  <a:srgbClr val="33B38C"/>
                </a:solidFill>
                <a:latin typeface="Lucida Console"/>
              </a:rPr>
              <a:t>StringBuilder</a:t>
            </a:r>
            <a:r>
              <a:rPr lang="en-US" dirty="0">
                <a:solidFill>
                  <a:srgbClr val="33B38C"/>
                </a:solidFill>
                <a:latin typeface="Goudy Sans Medium"/>
              </a:rPr>
              <a:t> </a:t>
            </a:r>
            <a:r>
              <a:rPr lang="en-US" dirty="0">
                <a:solidFill>
                  <a:srgbClr val="33B38C"/>
                </a:solidFill>
                <a:latin typeface="Lucida Console"/>
              </a:rPr>
              <a:t>append</a:t>
            </a:r>
            <a:r>
              <a:rPr lang="en-US" dirty="0">
                <a:solidFill>
                  <a:srgbClr val="33B38C"/>
                </a:solidFill>
                <a:latin typeface="Goudy Sans Medium"/>
              </a:rPr>
              <a:t> Methods</a:t>
            </a:r>
          </a:p>
        </p:txBody>
      </p:sp>
      <p:sp>
        <p:nvSpPr>
          <p:cNvPr id="66563" name="Text Placeholder 2">
            <a:extLst>
              <a:ext uri="{FF2B5EF4-FFF2-40B4-BE49-F238E27FC236}">
                <a16:creationId xmlns:a16="http://schemas.microsoft.com/office/drawing/2014/main" id="{6A8CACC2-896F-4C14-A376-576303C883CC}"/>
              </a:ext>
            </a:extLst>
          </p:cNvPr>
          <p:cNvSpPr>
            <a:spLocks noGrp="1"/>
          </p:cNvSpPr>
          <p:nvPr>
            <p:ph type="body" idx="1"/>
          </p:nvPr>
        </p:nvSpPr>
        <p:spPr/>
        <p:txBody>
          <a:bodyPr/>
          <a:lstStyle/>
          <a:p>
            <a:pPr eaLnBrk="1" hangingPunct="1"/>
            <a:r>
              <a:rPr lang="en-US" altLang="en-US" i="1">
                <a:solidFill>
                  <a:srgbClr val="000000"/>
                </a:solidFill>
                <a:latin typeface="Times New Roman" panose="02020603050405020304" pitchFamily="18" charset="0"/>
              </a:rPr>
              <a:t>Overloaded</a:t>
            </a:r>
            <a:r>
              <a:rPr lang="en-US" altLang="en-US">
                <a:solidFill>
                  <a:srgbClr val="000000"/>
                </a:solidFill>
                <a:latin typeface="Times New Roman" panose="02020603050405020304" pitchFamily="18" charset="0"/>
              </a:rPr>
              <a:t> </a:t>
            </a:r>
            <a:r>
              <a:rPr lang="en-US" altLang="en-US">
                <a:solidFill>
                  <a:srgbClr val="0000FF"/>
                </a:solidFill>
                <a:latin typeface="LucidaSansTypewriter" pitchFamily="49" charset="0"/>
              </a:rPr>
              <a:t>append</a:t>
            </a:r>
            <a:r>
              <a:rPr lang="en-US" altLang="en-US">
                <a:solidFill>
                  <a:srgbClr val="000000"/>
                </a:solidFill>
                <a:latin typeface="Times New Roman" panose="02020603050405020304" pitchFamily="18" charset="0"/>
              </a:rPr>
              <a:t> methods allow values of various types to be appended to the end of a </a:t>
            </a:r>
            <a:r>
              <a:rPr lang="en-US" altLang="en-US">
                <a:solidFill>
                  <a:srgbClr val="000000"/>
                </a:solidFill>
                <a:latin typeface="Lucida Console" panose="020B0609040504020204" pitchFamily="49" charset="0"/>
              </a:rPr>
              <a:t>StringBuilder</a:t>
            </a:r>
            <a:r>
              <a:rPr lang="en-US" altLang="en-US">
                <a:solidFill>
                  <a:srgbClr val="000000"/>
                </a:solidFill>
                <a:latin typeface="Times New Roman" panose="02020603050405020304" pitchFamily="18" charset="0"/>
              </a:rPr>
              <a:t>. </a:t>
            </a:r>
          </a:p>
          <a:p>
            <a:pPr eaLnBrk="1" hangingPunct="1"/>
            <a:r>
              <a:rPr lang="en-US" altLang="en-US">
                <a:solidFill>
                  <a:srgbClr val="000000"/>
                </a:solidFill>
                <a:latin typeface="Times New Roman" panose="02020603050405020304" pitchFamily="18" charset="0"/>
              </a:rPr>
              <a:t>Versions are provided for each of the primitive types and for character arrays,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s, </a:t>
            </a:r>
            <a:r>
              <a:rPr lang="en-US" altLang="en-US">
                <a:solidFill>
                  <a:srgbClr val="000000"/>
                </a:solidFill>
                <a:latin typeface="Lucida Console" panose="020B0609040504020204" pitchFamily="49" charset="0"/>
              </a:rPr>
              <a:t>Object</a:t>
            </a:r>
            <a:r>
              <a:rPr lang="en-US" altLang="en-US">
                <a:solidFill>
                  <a:srgbClr val="000000"/>
                </a:solidFill>
                <a:latin typeface="Times New Roman" panose="02020603050405020304" pitchFamily="18" charset="0"/>
              </a:rPr>
              <a:t>s, and more. </a:t>
            </a:r>
          </a:p>
          <a:p>
            <a:pPr eaLnBrk="1" hangingPunct="1"/>
            <a:endParaRPr lang="en-US" altLang="en-US">
              <a:solidFill>
                <a:srgbClr val="000000"/>
              </a:solidFill>
              <a:latin typeface="Lucida Console" panose="020B0609040504020204" pitchFamily="49" charset="0"/>
            </a:endParaRPr>
          </a:p>
        </p:txBody>
      </p:sp>
      <p:sp>
        <p:nvSpPr>
          <p:cNvPr id="4" name="Footer Placeholder 3">
            <a:extLst>
              <a:ext uri="{FF2B5EF4-FFF2-40B4-BE49-F238E27FC236}">
                <a16:creationId xmlns:a16="http://schemas.microsoft.com/office/drawing/2014/main" id="{5824C420-123F-43A0-8B44-54C6D1C605C3}"/>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7295470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5EA2-EB97-4DCB-BCE4-7269EC6A967D}"/>
              </a:ext>
            </a:extLst>
          </p:cNvPr>
          <p:cNvSpPr>
            <a:spLocks noGrp="1"/>
          </p:cNvSpPr>
          <p:nvPr>
            <p:ph type="title"/>
          </p:nvPr>
        </p:nvSpPr>
        <p:spPr/>
        <p:txBody>
          <a:bodyPr>
            <a:normAutofit/>
          </a:bodyPr>
          <a:lstStyle/>
          <a:p>
            <a:pPr fontAlgn="auto">
              <a:spcAft>
                <a:spcPts val="0"/>
              </a:spcAft>
              <a:defRPr/>
            </a:pPr>
            <a:r>
              <a:rPr lang="en-US" dirty="0">
                <a:solidFill>
                  <a:srgbClr val="33B38C"/>
                </a:solidFill>
                <a:latin typeface="Goudy Sans Medium"/>
              </a:rPr>
              <a:t>14.4.4 </a:t>
            </a:r>
            <a:r>
              <a:rPr lang="en-US" dirty="0" err="1">
                <a:solidFill>
                  <a:srgbClr val="33B38C"/>
                </a:solidFill>
                <a:latin typeface="Lucida Console"/>
              </a:rPr>
              <a:t>StringBuilder</a:t>
            </a:r>
            <a:r>
              <a:rPr lang="en-US" dirty="0">
                <a:solidFill>
                  <a:srgbClr val="33B38C"/>
                </a:solidFill>
                <a:latin typeface="Goudy Sans Medium"/>
              </a:rPr>
              <a:t> </a:t>
            </a:r>
            <a:r>
              <a:rPr lang="en-US" dirty="0">
                <a:solidFill>
                  <a:srgbClr val="33B38C"/>
                </a:solidFill>
                <a:latin typeface="Lucida Console"/>
              </a:rPr>
              <a:t>append</a:t>
            </a:r>
            <a:r>
              <a:rPr lang="en-US" dirty="0">
                <a:solidFill>
                  <a:srgbClr val="33B38C"/>
                </a:solidFill>
                <a:latin typeface="Goudy Sans Medium"/>
              </a:rPr>
              <a:t> Methods (cont.)</a:t>
            </a:r>
          </a:p>
        </p:txBody>
      </p:sp>
      <p:sp>
        <p:nvSpPr>
          <p:cNvPr id="67587" name="Text Placeholder 2">
            <a:extLst>
              <a:ext uri="{FF2B5EF4-FFF2-40B4-BE49-F238E27FC236}">
                <a16:creationId xmlns:a16="http://schemas.microsoft.com/office/drawing/2014/main" id="{A8E0B754-F5E2-44A6-BABB-E307CAFA2C73}"/>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The compiler can use </a:t>
            </a:r>
            <a:r>
              <a:rPr lang="en-US" altLang="en-US">
                <a:solidFill>
                  <a:srgbClr val="000000"/>
                </a:solidFill>
                <a:latin typeface="Lucida Console" panose="020B0609040504020204" pitchFamily="49" charset="0"/>
              </a:rPr>
              <a:t>StringBuilder</a:t>
            </a:r>
            <a:r>
              <a:rPr lang="en-US" altLang="en-US">
                <a:solidFill>
                  <a:srgbClr val="000000"/>
                </a:solidFill>
                <a:latin typeface="Times New Roman" panose="02020603050405020304" pitchFamily="18" charset="0"/>
              </a:rPr>
              <a:t> and the </a:t>
            </a:r>
            <a:r>
              <a:rPr lang="en-US" altLang="en-US">
                <a:solidFill>
                  <a:srgbClr val="000000"/>
                </a:solidFill>
                <a:latin typeface="Lucida Console" panose="020B0609040504020204" pitchFamily="49" charset="0"/>
              </a:rPr>
              <a:t>append</a:t>
            </a:r>
            <a:r>
              <a:rPr lang="en-US" altLang="en-US">
                <a:solidFill>
                  <a:srgbClr val="000000"/>
                </a:solidFill>
                <a:latin typeface="Times New Roman" panose="02020603050405020304" pitchFamily="18" charset="0"/>
              </a:rPr>
              <a:t> methods to implement the </a:t>
            </a:r>
            <a:r>
              <a:rPr lang="en-US" altLang="en-US">
                <a:solidFill>
                  <a:srgbClr val="000000"/>
                </a:solidFill>
                <a:latin typeface="Lucida Console" panose="020B0609040504020204" pitchFamily="49" charset="0"/>
              </a:rPr>
              <a:t>+</a:t>
            </a:r>
            <a:r>
              <a:rPr lang="en-US" altLang="en-US">
                <a:solidFill>
                  <a:srgbClr val="000000"/>
                </a:solidFill>
                <a:latin typeface="Times New Roman" panose="02020603050405020304" pitchFamily="18" charset="0"/>
              </a:rPr>
              <a:t> and </a:t>
            </a:r>
            <a:r>
              <a:rPr lang="en-US" altLang="en-US">
                <a:solidFill>
                  <a:srgbClr val="000000"/>
                </a:solidFill>
                <a:latin typeface="Lucida Console" panose="020B0609040504020204" pitchFamily="49" charset="0"/>
              </a:rPr>
              <a:t>+=</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concatenation operators. </a:t>
            </a:r>
          </a:p>
        </p:txBody>
      </p:sp>
      <p:sp>
        <p:nvSpPr>
          <p:cNvPr id="4" name="Footer Placeholder 3">
            <a:extLst>
              <a:ext uri="{FF2B5EF4-FFF2-40B4-BE49-F238E27FC236}">
                <a16:creationId xmlns:a16="http://schemas.microsoft.com/office/drawing/2014/main" id="{77E49468-B16F-4178-A3DC-4700EE95C3DC}"/>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6520453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3">
            <a:extLst>
              <a:ext uri="{FF2B5EF4-FFF2-40B4-BE49-F238E27FC236}">
                <a16:creationId xmlns:a16="http://schemas.microsoft.com/office/drawing/2014/main" id="{06D46200-7063-41BF-A9F8-5F3DBC95B9D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4" name="Footer Placeholder 3">
            <a:extLst>
              <a:ext uri="{FF2B5EF4-FFF2-40B4-BE49-F238E27FC236}">
                <a16:creationId xmlns:a16="http://schemas.microsoft.com/office/drawing/2014/main" id="{4F0D19A6-BFA4-4DB2-BA75-C182FDF53DF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352921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4">
            <a:extLst>
              <a:ext uri="{FF2B5EF4-FFF2-40B4-BE49-F238E27FC236}">
                <a16:creationId xmlns:a16="http://schemas.microsoft.com/office/drawing/2014/main" id="{B65A8901-C4D3-4224-9A26-CB8FF65A7CA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4" name="Footer Placeholder 3">
            <a:extLst>
              <a:ext uri="{FF2B5EF4-FFF2-40B4-BE49-F238E27FC236}">
                <a16:creationId xmlns:a16="http://schemas.microsoft.com/office/drawing/2014/main" id="{C14025F5-FCFB-476A-BF00-72A1F3B4ECE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174956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5">
            <a:extLst>
              <a:ext uri="{FF2B5EF4-FFF2-40B4-BE49-F238E27FC236}">
                <a16:creationId xmlns:a16="http://schemas.microsoft.com/office/drawing/2014/main" id="{A4CA17C0-A2C8-456D-AD32-B9E7322EF06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2475"/>
            <a:ext cx="12192000" cy="5353050"/>
          </a:xfrm>
          <a:prstGeom prst="rect">
            <a:avLst/>
          </a:prstGeom>
        </p:spPr>
      </p:pic>
      <p:sp>
        <p:nvSpPr>
          <p:cNvPr id="4" name="Footer Placeholder 3">
            <a:extLst>
              <a:ext uri="{FF2B5EF4-FFF2-40B4-BE49-F238E27FC236}">
                <a16:creationId xmlns:a16="http://schemas.microsoft.com/office/drawing/2014/main" id="{23D21DAE-22C0-44E5-91CC-9A5B175B83B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409265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FD13-9B2B-42C4-BEDF-5703F43B4E76}"/>
              </a:ext>
            </a:extLst>
          </p:cNvPr>
          <p:cNvSpPr>
            <a:spLocks noGrp="1"/>
          </p:cNvSpPr>
          <p:nvPr>
            <p:ph type="title"/>
          </p:nvPr>
        </p:nvSpPr>
        <p:spPr/>
        <p:txBody>
          <a:bodyPr>
            <a:normAutofit fontScale="90000"/>
          </a:bodyPr>
          <a:lstStyle/>
          <a:p>
            <a:pPr fontAlgn="auto">
              <a:spcAft>
                <a:spcPts val="0"/>
              </a:spcAft>
              <a:defRPr/>
            </a:pPr>
            <a:r>
              <a:rPr lang="en-US" dirty="0">
                <a:solidFill>
                  <a:srgbClr val="33B38C"/>
                </a:solidFill>
                <a:latin typeface="Goudy Sans Medium"/>
              </a:rPr>
              <a:t>14.4.5 </a:t>
            </a:r>
            <a:r>
              <a:rPr lang="en-US" dirty="0" err="1">
                <a:solidFill>
                  <a:srgbClr val="33B38C"/>
                </a:solidFill>
                <a:latin typeface="Lucida Console"/>
              </a:rPr>
              <a:t>StringBuilder</a:t>
            </a:r>
            <a:r>
              <a:rPr lang="en-US" dirty="0">
                <a:solidFill>
                  <a:srgbClr val="33B38C"/>
                </a:solidFill>
                <a:latin typeface="Goudy Sans Medium"/>
              </a:rPr>
              <a:t> Insertion and Deletion Methods</a:t>
            </a:r>
          </a:p>
        </p:txBody>
      </p:sp>
      <p:sp>
        <p:nvSpPr>
          <p:cNvPr id="71683" name="Text Placeholder 2">
            <a:extLst>
              <a:ext uri="{FF2B5EF4-FFF2-40B4-BE49-F238E27FC236}">
                <a16:creationId xmlns:a16="http://schemas.microsoft.com/office/drawing/2014/main" id="{75F7A258-2385-4376-9144-11433A3CACB8}"/>
              </a:ext>
            </a:extLst>
          </p:cNvPr>
          <p:cNvSpPr>
            <a:spLocks noGrp="1"/>
          </p:cNvSpPr>
          <p:nvPr>
            <p:ph type="body" idx="1"/>
          </p:nvPr>
        </p:nvSpPr>
        <p:spPr/>
        <p:txBody>
          <a:bodyPr/>
          <a:lstStyle/>
          <a:p>
            <a:pPr eaLnBrk="1" hangingPunct="1">
              <a:lnSpc>
                <a:spcPct val="90000"/>
              </a:lnSpc>
            </a:pPr>
            <a:r>
              <a:rPr lang="en-US" altLang="en-US" sz="2500">
                <a:solidFill>
                  <a:srgbClr val="000000"/>
                </a:solidFill>
                <a:latin typeface="Times New Roman" panose="02020603050405020304" pitchFamily="18" charset="0"/>
              </a:rPr>
              <a:t>Overloaded </a:t>
            </a:r>
            <a:r>
              <a:rPr lang="en-US" altLang="en-US" sz="2500">
                <a:solidFill>
                  <a:srgbClr val="0000FF"/>
                </a:solidFill>
                <a:latin typeface="LucidaSansTypewriter" pitchFamily="49" charset="0"/>
              </a:rPr>
              <a:t>insert</a:t>
            </a:r>
            <a:r>
              <a:rPr lang="en-US" altLang="en-US" sz="2500">
                <a:solidFill>
                  <a:srgbClr val="000000"/>
                </a:solidFill>
                <a:latin typeface="Times New Roman" panose="02020603050405020304" pitchFamily="18" charset="0"/>
              </a:rPr>
              <a:t> methods insert values of various types at any position in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a:t>
            </a:r>
          </a:p>
          <a:p>
            <a:pPr lvl="1" eaLnBrk="1" hangingPunct="1">
              <a:lnSpc>
                <a:spcPct val="90000"/>
              </a:lnSpc>
            </a:pPr>
            <a:r>
              <a:rPr lang="en-US" altLang="en-US" sz="2100">
                <a:solidFill>
                  <a:srgbClr val="000000"/>
                </a:solidFill>
                <a:latin typeface="Times New Roman" panose="02020603050405020304" pitchFamily="18" charset="0"/>
              </a:rPr>
              <a:t>Versions are provided for the primitive types and for character arrays,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s, </a:t>
            </a:r>
            <a:r>
              <a:rPr lang="en-US" altLang="en-US" sz="2100">
                <a:solidFill>
                  <a:srgbClr val="000000"/>
                </a:solidFill>
                <a:latin typeface="Lucida Console" panose="020B0609040504020204" pitchFamily="49" charset="0"/>
              </a:rPr>
              <a:t>Object</a:t>
            </a:r>
            <a:r>
              <a:rPr lang="en-US" altLang="en-US" sz="2100">
                <a:solidFill>
                  <a:srgbClr val="000000"/>
                </a:solidFill>
                <a:latin typeface="Times New Roman" panose="02020603050405020304" pitchFamily="18" charset="0"/>
              </a:rPr>
              <a:t>s and </a:t>
            </a:r>
            <a:r>
              <a:rPr lang="en-US" altLang="en-US" sz="2100">
                <a:solidFill>
                  <a:srgbClr val="000000"/>
                </a:solidFill>
                <a:latin typeface="Lucida Console" panose="020B0609040504020204" pitchFamily="49" charset="0"/>
              </a:rPr>
              <a:t>CharSequence</a:t>
            </a:r>
            <a:r>
              <a:rPr lang="en-US" altLang="en-US" sz="2100">
                <a:solidFill>
                  <a:srgbClr val="000000"/>
                </a:solidFill>
                <a:latin typeface="Times New Roman" panose="02020603050405020304" pitchFamily="18" charset="0"/>
              </a:rPr>
              <a:t>s. </a:t>
            </a:r>
          </a:p>
          <a:p>
            <a:pPr lvl="1" eaLnBrk="1" hangingPunct="1">
              <a:lnSpc>
                <a:spcPct val="90000"/>
              </a:lnSpc>
            </a:pPr>
            <a:r>
              <a:rPr lang="en-US" altLang="en-US" sz="2100">
                <a:solidFill>
                  <a:srgbClr val="000000"/>
                </a:solidFill>
                <a:latin typeface="Times New Roman" panose="02020603050405020304" pitchFamily="18" charset="0"/>
              </a:rPr>
              <a:t>Each method takes its second argument, converts it to a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and inserts it at the index specified by the first argument. </a:t>
            </a:r>
          </a:p>
          <a:p>
            <a:pPr eaLnBrk="1" hangingPunct="1">
              <a:lnSpc>
                <a:spcPct val="90000"/>
              </a:lnSpc>
            </a:pPr>
            <a:r>
              <a:rPr lang="en-US" altLang="en-US" sz="2500">
                <a:solidFill>
                  <a:srgbClr val="000000"/>
                </a:solidFill>
                <a:latin typeface="Times New Roman" panose="02020603050405020304" pitchFamily="18" charset="0"/>
              </a:rPr>
              <a:t>Methods </a:t>
            </a:r>
            <a:r>
              <a:rPr lang="en-US" altLang="en-US" sz="2500">
                <a:solidFill>
                  <a:srgbClr val="0000FF"/>
                </a:solidFill>
                <a:latin typeface="LucidaSansTypewriter" pitchFamily="49" charset="0"/>
              </a:rPr>
              <a:t>delete</a:t>
            </a:r>
            <a:r>
              <a:rPr lang="en-US" altLang="en-US" sz="2500">
                <a:solidFill>
                  <a:srgbClr val="000000"/>
                </a:solidFill>
                <a:latin typeface="Times New Roman" panose="02020603050405020304" pitchFamily="18" charset="0"/>
              </a:rPr>
              <a:t> and </a:t>
            </a:r>
            <a:r>
              <a:rPr lang="en-US" altLang="en-US" sz="2500">
                <a:solidFill>
                  <a:srgbClr val="0000FF"/>
                </a:solidFill>
                <a:latin typeface="LucidaSansTypewriter" pitchFamily="49" charset="0"/>
              </a:rPr>
              <a:t>deleteCharAt</a:t>
            </a:r>
            <a:r>
              <a:rPr lang="en-US" altLang="en-US" sz="2500">
                <a:solidFill>
                  <a:srgbClr val="000000"/>
                </a:solidFill>
                <a:latin typeface="Times New Roman" panose="02020603050405020304" pitchFamily="18" charset="0"/>
              </a:rPr>
              <a:t> delete characters at any position in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delete</a:t>
            </a:r>
            <a:r>
              <a:rPr lang="en-US" altLang="en-US" sz="2500">
                <a:solidFill>
                  <a:srgbClr val="000000"/>
                </a:solidFill>
                <a:latin typeface="Times New Roman" panose="02020603050405020304" pitchFamily="18" charset="0"/>
              </a:rPr>
              <a:t> takes two arguments—the starting index and the index one past the end of the characters to delete.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deleteCharAt</a:t>
            </a:r>
            <a:r>
              <a:rPr lang="en-US" altLang="en-US" sz="2500">
                <a:solidFill>
                  <a:srgbClr val="000000"/>
                </a:solidFill>
                <a:latin typeface="Times New Roman" panose="02020603050405020304" pitchFamily="18" charset="0"/>
              </a:rPr>
              <a:t> takes one argument—the index of the character to delete. </a:t>
            </a:r>
          </a:p>
        </p:txBody>
      </p:sp>
      <p:sp>
        <p:nvSpPr>
          <p:cNvPr id="4" name="Footer Placeholder 3">
            <a:extLst>
              <a:ext uri="{FF2B5EF4-FFF2-40B4-BE49-F238E27FC236}">
                <a16:creationId xmlns:a16="http://schemas.microsoft.com/office/drawing/2014/main" id="{E76E6A33-6D7A-4691-BDDB-CA7D58071701}"/>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2042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7E44-BE10-4BF1-9158-BBE8BFF40A42}"/>
              </a:ext>
            </a:extLst>
          </p:cNvPr>
          <p:cNvSpPr>
            <a:spLocks noGrp="1"/>
          </p:cNvSpPr>
          <p:nvPr>
            <p:ph type="title"/>
          </p:nvPr>
        </p:nvSpPr>
        <p:spPr/>
        <p:txBody>
          <a:bodyPr/>
          <a:lstStyle/>
          <a:p>
            <a:pPr fontAlgn="auto">
              <a:spcAft>
                <a:spcPts val="0"/>
              </a:spcAft>
              <a:defRPr/>
            </a:pPr>
            <a:r>
              <a:rPr lang="en-US" dirty="0">
                <a:solidFill>
                  <a:srgbClr val="24B5A1"/>
                </a:solidFill>
                <a:latin typeface="Arial"/>
              </a:rPr>
              <a:t>14.1  </a:t>
            </a:r>
            <a:r>
              <a:rPr lang="en-US" dirty="0">
                <a:solidFill>
                  <a:srgbClr val="3380E6"/>
                </a:solidFill>
                <a:latin typeface="Arial"/>
              </a:rPr>
              <a:t>Introduction</a:t>
            </a:r>
          </a:p>
        </p:txBody>
      </p:sp>
      <p:sp>
        <p:nvSpPr>
          <p:cNvPr id="13315" name="Text Placeholder 2">
            <a:extLst>
              <a:ext uri="{FF2B5EF4-FFF2-40B4-BE49-F238E27FC236}">
                <a16:creationId xmlns:a16="http://schemas.microsoft.com/office/drawing/2014/main" id="{03546A14-2728-4FF9-A4C6-971E631F0A66}"/>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This chapter discusses class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class </a:t>
            </a:r>
            <a:r>
              <a:rPr lang="en-US" altLang="en-US">
                <a:solidFill>
                  <a:srgbClr val="000000"/>
                </a:solidFill>
                <a:latin typeface="Lucida Console" panose="020B0609040504020204" pitchFamily="49" charset="0"/>
              </a:rPr>
              <a:t>StringBuilder</a:t>
            </a:r>
            <a:r>
              <a:rPr lang="en-US" altLang="en-US">
                <a:solidFill>
                  <a:srgbClr val="000000"/>
                </a:solidFill>
                <a:latin typeface="Times New Roman" panose="02020603050405020304" pitchFamily="18" charset="0"/>
              </a:rPr>
              <a:t> and class </a:t>
            </a:r>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 from the </a:t>
            </a:r>
            <a:r>
              <a:rPr lang="en-US" altLang="en-US">
                <a:solidFill>
                  <a:srgbClr val="000000"/>
                </a:solidFill>
                <a:latin typeface="Lucida Console" panose="020B0609040504020204" pitchFamily="49" charset="0"/>
              </a:rPr>
              <a:t>java.lang</a:t>
            </a:r>
            <a:r>
              <a:rPr lang="en-US" altLang="en-US">
                <a:solidFill>
                  <a:srgbClr val="000000"/>
                </a:solidFill>
                <a:latin typeface="Times New Roman" panose="02020603050405020304" pitchFamily="18" charset="0"/>
              </a:rPr>
              <a:t> package. </a:t>
            </a:r>
          </a:p>
          <a:p>
            <a:pPr eaLnBrk="1" hangingPunct="1"/>
            <a:r>
              <a:rPr lang="en-US" altLang="en-US">
                <a:solidFill>
                  <a:srgbClr val="000000"/>
                </a:solidFill>
                <a:latin typeface="Times New Roman" panose="02020603050405020304" pitchFamily="18" charset="0"/>
              </a:rPr>
              <a:t>These classes provide the foundation for string and character manipulation in Java.</a:t>
            </a:r>
          </a:p>
          <a:p>
            <a:pPr eaLnBrk="1" hangingPunct="1"/>
            <a:r>
              <a:rPr lang="en-US" altLang="en-US">
                <a:solidFill>
                  <a:srgbClr val="000000"/>
                </a:solidFill>
                <a:latin typeface="Times New Roman" panose="02020603050405020304" pitchFamily="18" charset="0"/>
              </a:rPr>
              <a:t>The chapter also discusses regular expressions that provide applications with the capability to validate input. </a:t>
            </a:r>
          </a:p>
        </p:txBody>
      </p:sp>
      <p:sp>
        <p:nvSpPr>
          <p:cNvPr id="4" name="Footer Placeholder 3">
            <a:extLst>
              <a:ext uri="{FF2B5EF4-FFF2-40B4-BE49-F238E27FC236}">
                <a16:creationId xmlns:a16="http://schemas.microsoft.com/office/drawing/2014/main" id="{9FADA8DF-E3E2-42F7-B4D6-77A6860F04AE}"/>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0723483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6">
            <a:extLst>
              <a:ext uri="{FF2B5EF4-FFF2-40B4-BE49-F238E27FC236}">
                <a16:creationId xmlns:a16="http://schemas.microsoft.com/office/drawing/2014/main" id="{ECDC7555-AB2C-48FA-88DE-D199DB2CD52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4" name="Footer Placeholder 3">
            <a:extLst>
              <a:ext uri="{FF2B5EF4-FFF2-40B4-BE49-F238E27FC236}">
                <a16:creationId xmlns:a16="http://schemas.microsoft.com/office/drawing/2014/main" id="{E8CAD114-4ED9-4C81-8E29-6AA332BAEAE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42664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7">
            <a:extLst>
              <a:ext uri="{FF2B5EF4-FFF2-40B4-BE49-F238E27FC236}">
                <a16:creationId xmlns:a16="http://schemas.microsoft.com/office/drawing/2014/main" id="{0BF73DD3-F553-4124-B368-1ED9CDCD564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4" name="Footer Placeholder 3">
            <a:extLst>
              <a:ext uri="{FF2B5EF4-FFF2-40B4-BE49-F238E27FC236}">
                <a16:creationId xmlns:a16="http://schemas.microsoft.com/office/drawing/2014/main" id="{DEC3CD3C-A099-4584-9F1D-3F9B8C46F9F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063705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8">
            <a:extLst>
              <a:ext uri="{FF2B5EF4-FFF2-40B4-BE49-F238E27FC236}">
                <a16:creationId xmlns:a16="http://schemas.microsoft.com/office/drawing/2014/main" id="{4131DC06-CDE7-491A-9D5D-8D34FE0E6C4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06563"/>
            <a:ext cx="12192000" cy="3443287"/>
          </a:xfrm>
          <a:prstGeom prst="rect">
            <a:avLst/>
          </a:prstGeom>
        </p:spPr>
      </p:pic>
      <p:sp>
        <p:nvSpPr>
          <p:cNvPr id="4" name="Footer Placeholder 3">
            <a:extLst>
              <a:ext uri="{FF2B5EF4-FFF2-40B4-BE49-F238E27FC236}">
                <a16:creationId xmlns:a16="http://schemas.microsoft.com/office/drawing/2014/main" id="{EB822279-6C2F-41F1-8C95-17DA76CDD63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410298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7C189-63FC-4B57-8CCA-45D7A13D4B79}"/>
              </a:ext>
            </a:extLst>
          </p:cNvPr>
          <p:cNvSpPr>
            <a:spLocks noGrp="1"/>
          </p:cNvSpPr>
          <p:nvPr>
            <p:ph type="title"/>
          </p:nvPr>
        </p:nvSpPr>
        <p:spPr/>
        <p:txBody>
          <a:bodyPr/>
          <a:lstStyle/>
          <a:p>
            <a:pPr fontAlgn="auto">
              <a:spcAft>
                <a:spcPts val="0"/>
              </a:spcAft>
              <a:defRPr/>
            </a:pPr>
            <a:r>
              <a:rPr lang="en-US" dirty="0">
                <a:solidFill>
                  <a:srgbClr val="24B5A1"/>
                </a:solidFill>
                <a:latin typeface="Arial"/>
              </a:rPr>
              <a:t>14.5  </a:t>
            </a:r>
            <a:r>
              <a:rPr lang="en-US" dirty="0">
                <a:solidFill>
                  <a:srgbClr val="3380E6"/>
                </a:solidFill>
                <a:latin typeface="Arial"/>
              </a:rPr>
              <a:t>Class </a:t>
            </a:r>
            <a:r>
              <a:rPr lang="en-US" dirty="0">
                <a:solidFill>
                  <a:srgbClr val="3380E6"/>
                </a:solidFill>
                <a:latin typeface="Lucida Console"/>
              </a:rPr>
              <a:t>Character </a:t>
            </a:r>
          </a:p>
        </p:txBody>
      </p:sp>
      <p:sp>
        <p:nvSpPr>
          <p:cNvPr id="75779" name="Text Placeholder 2">
            <a:extLst>
              <a:ext uri="{FF2B5EF4-FFF2-40B4-BE49-F238E27FC236}">
                <a16:creationId xmlns:a16="http://schemas.microsoft.com/office/drawing/2014/main" id="{B23DA4E0-C024-4DE2-BDF6-2AF5908D9E55}"/>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Eight type-wrapper classes that enable primitive-type values to be treated as objects:</a:t>
            </a:r>
          </a:p>
          <a:p>
            <a:pPr lvl="1" eaLnBrk="1" hangingPunct="1"/>
            <a:r>
              <a:rPr lang="en-US" altLang="en-US">
                <a:solidFill>
                  <a:srgbClr val="000000"/>
                </a:solidFill>
                <a:latin typeface="Lucida Console" panose="020B0609040504020204" pitchFamily="49" charset="0"/>
              </a:rPr>
              <a:t>Boolean</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Double</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Float</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Byte</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Short</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Integer</a:t>
            </a:r>
            <a:r>
              <a:rPr lang="en-US" altLang="en-US">
                <a:solidFill>
                  <a:srgbClr val="000000"/>
                </a:solidFill>
                <a:latin typeface="Times New Roman" panose="02020603050405020304" pitchFamily="18" charset="0"/>
              </a:rPr>
              <a:t> and </a:t>
            </a:r>
            <a:r>
              <a:rPr lang="en-US" altLang="en-US">
                <a:solidFill>
                  <a:srgbClr val="000000"/>
                </a:solidFill>
                <a:latin typeface="Lucida Console" panose="020B0609040504020204" pitchFamily="49" charset="0"/>
              </a:rPr>
              <a:t>Long</a:t>
            </a:r>
            <a:r>
              <a:rPr lang="en-US" altLang="en-US">
                <a:solidFill>
                  <a:srgbClr val="000000"/>
                </a:solidFill>
                <a:latin typeface="Times New Roman" panose="02020603050405020304" pitchFamily="18" charset="0"/>
              </a:rPr>
              <a:t> </a:t>
            </a:r>
          </a:p>
          <a:p>
            <a:pPr eaLnBrk="1" hangingPunct="1"/>
            <a:r>
              <a:rPr lang="en-US" altLang="en-US">
                <a:solidFill>
                  <a:srgbClr val="000000"/>
                </a:solidFill>
                <a:latin typeface="Times New Roman" panose="02020603050405020304" pitchFamily="18" charset="0"/>
              </a:rPr>
              <a:t>Most </a:t>
            </a:r>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 methods are </a:t>
            </a:r>
            <a:r>
              <a:rPr lang="en-US" altLang="en-US">
                <a:solidFill>
                  <a:srgbClr val="000000"/>
                </a:solidFill>
                <a:latin typeface="Lucida Console" panose="020B0609040504020204" pitchFamily="49" charset="0"/>
              </a:rPr>
              <a:t>static</a:t>
            </a:r>
            <a:r>
              <a:rPr lang="en-US" altLang="en-US">
                <a:solidFill>
                  <a:srgbClr val="000000"/>
                </a:solidFill>
                <a:latin typeface="Times New Roman" panose="02020603050405020304" pitchFamily="18" charset="0"/>
              </a:rPr>
              <a:t> methods designed for convenience in processing individual </a:t>
            </a:r>
            <a:r>
              <a:rPr lang="en-US" altLang="en-US">
                <a:solidFill>
                  <a:srgbClr val="000000"/>
                </a:solidFill>
                <a:latin typeface="Lucida Console" panose="020B0609040504020204" pitchFamily="49" charset="0"/>
              </a:rPr>
              <a:t>char</a:t>
            </a:r>
            <a:r>
              <a:rPr lang="en-US" altLang="en-US">
                <a:solidFill>
                  <a:srgbClr val="000000"/>
                </a:solidFill>
                <a:latin typeface="Times New Roman" panose="02020603050405020304" pitchFamily="18" charset="0"/>
              </a:rPr>
              <a:t> values. </a:t>
            </a:r>
          </a:p>
        </p:txBody>
      </p:sp>
      <p:sp>
        <p:nvSpPr>
          <p:cNvPr id="4" name="Footer Placeholder 3">
            <a:extLst>
              <a:ext uri="{FF2B5EF4-FFF2-40B4-BE49-F238E27FC236}">
                <a16:creationId xmlns:a16="http://schemas.microsoft.com/office/drawing/2014/main" id="{D664CA6B-85C1-4441-9F45-CC4994095A1C}"/>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1538075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B0A5-CC06-4B32-9C22-9E27DD5D1DEA}"/>
              </a:ext>
            </a:extLst>
          </p:cNvPr>
          <p:cNvSpPr>
            <a:spLocks noGrp="1"/>
          </p:cNvSpPr>
          <p:nvPr>
            <p:ph type="title"/>
          </p:nvPr>
        </p:nvSpPr>
        <p:spPr/>
        <p:txBody>
          <a:bodyPr/>
          <a:lstStyle/>
          <a:p>
            <a:pPr fontAlgn="auto">
              <a:spcAft>
                <a:spcPts val="0"/>
              </a:spcAft>
              <a:defRPr/>
            </a:pPr>
            <a:r>
              <a:rPr lang="en-US" dirty="0">
                <a:solidFill>
                  <a:srgbClr val="24B5A1"/>
                </a:solidFill>
                <a:latin typeface="Arial"/>
              </a:rPr>
              <a:t>14.5  </a:t>
            </a:r>
            <a:r>
              <a:rPr lang="en-US" dirty="0">
                <a:solidFill>
                  <a:srgbClr val="3380E6"/>
                </a:solidFill>
                <a:latin typeface="Arial"/>
              </a:rPr>
              <a:t>Class </a:t>
            </a:r>
            <a:r>
              <a:rPr lang="en-US" dirty="0">
                <a:solidFill>
                  <a:srgbClr val="3380E6"/>
                </a:solidFill>
                <a:latin typeface="Lucida Console"/>
              </a:rPr>
              <a:t>Character</a:t>
            </a:r>
            <a:r>
              <a:rPr lang="en-US" dirty="0">
                <a:solidFill>
                  <a:srgbClr val="3380E6"/>
                </a:solidFill>
                <a:latin typeface="Arial"/>
              </a:rPr>
              <a:t> (cont.)</a:t>
            </a:r>
          </a:p>
        </p:txBody>
      </p:sp>
      <p:sp>
        <p:nvSpPr>
          <p:cNvPr id="76803" name="Text Placeholder 2">
            <a:extLst>
              <a:ext uri="{FF2B5EF4-FFF2-40B4-BE49-F238E27FC236}">
                <a16:creationId xmlns:a16="http://schemas.microsoft.com/office/drawing/2014/main" id="{21DDF310-18F6-460B-B568-10F142D55CC7}"/>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isDefined</a:t>
            </a:r>
            <a:r>
              <a:rPr lang="en-US" altLang="en-US" sz="2500">
                <a:solidFill>
                  <a:srgbClr val="000000"/>
                </a:solidFill>
                <a:latin typeface="Times New Roman" panose="02020603050405020304" pitchFamily="18" charset="0"/>
              </a:rPr>
              <a:t> determines whether a character is defined in the Unicode character set. </a:t>
            </a:r>
          </a:p>
          <a:p>
            <a:pPr eaLnBrk="1" hangingPunct="1"/>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isDigit</a:t>
            </a:r>
            <a:r>
              <a:rPr lang="en-US" altLang="en-US" sz="2500">
                <a:solidFill>
                  <a:srgbClr val="000000"/>
                </a:solidFill>
                <a:latin typeface="Times New Roman" panose="02020603050405020304" pitchFamily="18" charset="0"/>
              </a:rPr>
              <a:t> determines whether a character is a defined Unicode digit. </a:t>
            </a:r>
          </a:p>
          <a:p>
            <a:pPr eaLnBrk="1" hangingPunct="1"/>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isJavaIdentifierStart</a:t>
            </a:r>
            <a:r>
              <a:rPr lang="en-US" altLang="en-US" sz="2500">
                <a:solidFill>
                  <a:srgbClr val="000000"/>
                </a:solidFill>
                <a:latin typeface="Times New Roman" panose="02020603050405020304" pitchFamily="18" charset="0"/>
              </a:rPr>
              <a:t> determines whether a character can be the first character of an identifier in Java—that is, a letter, an underscore (</a:t>
            </a:r>
            <a:r>
              <a:rPr lang="en-US" altLang="en-US" sz="2500">
                <a:solidFill>
                  <a:srgbClr val="000000"/>
                </a:solidFill>
                <a:latin typeface="Lucida Console" panose="020B0609040504020204" pitchFamily="49" charset="0"/>
              </a:rPr>
              <a:t>_</a:t>
            </a:r>
            <a:r>
              <a:rPr lang="en-US" altLang="en-US" sz="2500">
                <a:solidFill>
                  <a:srgbClr val="000000"/>
                </a:solidFill>
                <a:latin typeface="Times New Roman" panose="02020603050405020304" pitchFamily="18" charset="0"/>
              </a:rPr>
              <a:t>) or a dollar sign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t>
            </a:r>
          </a:p>
          <a:p>
            <a:pPr eaLnBrk="1" hangingPunct="1"/>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isJavaIdentifierPart</a:t>
            </a:r>
            <a:r>
              <a:rPr lang="en-US" altLang="en-US" sz="2500">
                <a:solidFill>
                  <a:srgbClr val="000000"/>
                </a:solidFill>
                <a:latin typeface="Times New Roman" panose="02020603050405020304" pitchFamily="18" charset="0"/>
              </a:rPr>
              <a:t> determine whether a character can be used in an identifier in Java—that is, a digit, a letter, an underscore (</a:t>
            </a:r>
            <a:r>
              <a:rPr lang="en-US" altLang="en-US" sz="2500">
                <a:solidFill>
                  <a:srgbClr val="000000"/>
                </a:solidFill>
                <a:latin typeface="Lucida Console" panose="020B0609040504020204" pitchFamily="49" charset="0"/>
              </a:rPr>
              <a:t>_</a:t>
            </a:r>
            <a:r>
              <a:rPr lang="en-US" altLang="en-US" sz="2500">
                <a:solidFill>
                  <a:srgbClr val="000000"/>
                </a:solidFill>
                <a:latin typeface="Times New Roman" panose="02020603050405020304" pitchFamily="18" charset="0"/>
              </a:rPr>
              <a:t>) or a dollar sign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t>
            </a:r>
          </a:p>
        </p:txBody>
      </p:sp>
      <p:sp>
        <p:nvSpPr>
          <p:cNvPr id="4" name="Footer Placeholder 3">
            <a:extLst>
              <a:ext uri="{FF2B5EF4-FFF2-40B4-BE49-F238E27FC236}">
                <a16:creationId xmlns:a16="http://schemas.microsoft.com/office/drawing/2014/main" id="{4DDAEAFA-17C7-4478-921A-D218FD70D180}"/>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5043965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9">
            <a:extLst>
              <a:ext uri="{FF2B5EF4-FFF2-40B4-BE49-F238E27FC236}">
                <a16:creationId xmlns:a16="http://schemas.microsoft.com/office/drawing/2014/main" id="{33D089D2-DBCB-40FA-9037-9A9096EF915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4" name="Footer Placeholder 3">
            <a:extLst>
              <a:ext uri="{FF2B5EF4-FFF2-40B4-BE49-F238E27FC236}">
                <a16:creationId xmlns:a16="http://schemas.microsoft.com/office/drawing/2014/main" id="{EEA3A13E-0EF1-4115-B86A-B83A83CC59A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572443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0">
            <a:extLst>
              <a:ext uri="{FF2B5EF4-FFF2-40B4-BE49-F238E27FC236}">
                <a16:creationId xmlns:a16="http://schemas.microsoft.com/office/drawing/2014/main" id="{4B3C09FB-A3E0-4E01-84C2-835CF1C4AE5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66C951FF-0173-428F-BCD4-0EAB5FD5B02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181876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1">
            <a:extLst>
              <a:ext uri="{FF2B5EF4-FFF2-40B4-BE49-F238E27FC236}">
                <a16:creationId xmlns:a16="http://schemas.microsoft.com/office/drawing/2014/main" id="{94608708-CA95-4D10-907E-A09A3619F8C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2475"/>
            <a:ext cx="12192000" cy="5353050"/>
          </a:xfrm>
          <a:prstGeom prst="rect">
            <a:avLst/>
          </a:prstGeom>
        </p:spPr>
      </p:pic>
      <p:sp>
        <p:nvSpPr>
          <p:cNvPr id="4" name="Footer Placeholder 3">
            <a:extLst>
              <a:ext uri="{FF2B5EF4-FFF2-40B4-BE49-F238E27FC236}">
                <a16:creationId xmlns:a16="http://schemas.microsoft.com/office/drawing/2014/main" id="{34998014-8D82-4F43-9A5B-770D4FAA7B3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834150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2">
            <a:extLst>
              <a:ext uri="{FF2B5EF4-FFF2-40B4-BE49-F238E27FC236}">
                <a16:creationId xmlns:a16="http://schemas.microsoft.com/office/drawing/2014/main" id="{3482076A-3924-45A0-B587-5153516AAE6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9600"/>
            <a:ext cx="12192000" cy="5638800"/>
          </a:xfrm>
          <a:prstGeom prst="rect">
            <a:avLst/>
          </a:prstGeom>
        </p:spPr>
      </p:pic>
      <p:sp>
        <p:nvSpPr>
          <p:cNvPr id="4" name="Footer Placeholder 3">
            <a:extLst>
              <a:ext uri="{FF2B5EF4-FFF2-40B4-BE49-F238E27FC236}">
                <a16:creationId xmlns:a16="http://schemas.microsoft.com/office/drawing/2014/main" id="{7BDF49BA-DC82-4A25-9DA4-8C22F3BB0ED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24056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3">
            <a:extLst>
              <a:ext uri="{FF2B5EF4-FFF2-40B4-BE49-F238E27FC236}">
                <a16:creationId xmlns:a16="http://schemas.microsoft.com/office/drawing/2014/main" id="{AB37CE49-6F72-474D-AA68-B2ABF474435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2475"/>
            <a:ext cx="12192000" cy="5353050"/>
          </a:xfrm>
          <a:prstGeom prst="rect">
            <a:avLst/>
          </a:prstGeom>
        </p:spPr>
      </p:pic>
      <p:sp>
        <p:nvSpPr>
          <p:cNvPr id="4" name="Footer Placeholder 3">
            <a:extLst>
              <a:ext uri="{FF2B5EF4-FFF2-40B4-BE49-F238E27FC236}">
                <a16:creationId xmlns:a16="http://schemas.microsoft.com/office/drawing/2014/main" id="{F4AA8B50-ED39-4BE2-B0C6-11C1A3AD825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2320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AD57-9D41-461F-822A-06438EACA746}"/>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Arial"/>
              </a:rPr>
              <a:t>14.2  </a:t>
            </a:r>
            <a:r>
              <a:rPr lang="en-US" dirty="0">
                <a:solidFill>
                  <a:srgbClr val="3380E6"/>
                </a:solidFill>
                <a:latin typeface="Arial"/>
              </a:rPr>
              <a:t>Fundamentals of Characters and Strings</a:t>
            </a:r>
          </a:p>
        </p:txBody>
      </p:sp>
      <p:sp>
        <p:nvSpPr>
          <p:cNvPr id="14339" name="Text Placeholder 2">
            <a:extLst>
              <a:ext uri="{FF2B5EF4-FFF2-40B4-BE49-F238E27FC236}">
                <a16:creationId xmlns:a16="http://schemas.microsoft.com/office/drawing/2014/main" id="{45165FF6-AD56-4596-9DC5-14BBA35160C9}"/>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A program may contain </a:t>
            </a:r>
            <a:r>
              <a:rPr lang="en-US" altLang="en-US">
                <a:solidFill>
                  <a:srgbClr val="0000FF"/>
                </a:solidFill>
                <a:latin typeface="Times New Roman" panose="02020603050405020304" pitchFamily="18" charset="0"/>
              </a:rPr>
              <a:t>character literals</a:t>
            </a:r>
            <a:r>
              <a:rPr lang="en-US" altLang="en-US">
                <a:solidFill>
                  <a:srgbClr val="000000"/>
                </a:solidFill>
                <a:latin typeface="Times New Roman" panose="02020603050405020304" pitchFamily="18" charset="0"/>
              </a:rPr>
              <a:t>. </a:t>
            </a:r>
          </a:p>
          <a:p>
            <a:pPr lvl="1" eaLnBrk="1" hangingPunct="1"/>
            <a:r>
              <a:rPr lang="en-US" altLang="en-US">
                <a:solidFill>
                  <a:srgbClr val="000000"/>
                </a:solidFill>
                <a:latin typeface="Times New Roman" panose="02020603050405020304" pitchFamily="18" charset="0"/>
              </a:rPr>
              <a:t>An integer value represented as a character in single quotes. </a:t>
            </a:r>
          </a:p>
          <a:p>
            <a:pPr lvl="1" eaLnBrk="1" hangingPunct="1"/>
            <a:r>
              <a:rPr lang="en-US" altLang="en-US">
                <a:solidFill>
                  <a:srgbClr val="000000"/>
                </a:solidFill>
                <a:latin typeface="Times New Roman" panose="02020603050405020304" pitchFamily="18" charset="0"/>
              </a:rPr>
              <a:t>The value of a character literal is the integer value of the character in the </a:t>
            </a:r>
            <a:r>
              <a:rPr lang="en-US" altLang="en-US">
                <a:solidFill>
                  <a:srgbClr val="0000FF"/>
                </a:solidFill>
                <a:latin typeface="Times New Roman" panose="02020603050405020304" pitchFamily="18" charset="0"/>
              </a:rPr>
              <a:t>Unicode character set</a:t>
            </a:r>
            <a:r>
              <a:rPr lang="en-US" altLang="en-US">
                <a:solidFill>
                  <a:srgbClr val="000000"/>
                </a:solidFill>
                <a:latin typeface="Times New Roman" panose="02020603050405020304" pitchFamily="18" charset="0"/>
              </a:rPr>
              <a:t>. </a:t>
            </a:r>
          </a:p>
          <a:p>
            <a:pPr eaLnBrk="1" hangingPunct="1"/>
            <a:r>
              <a:rPr lang="en-US" altLang="en-US">
                <a:solidFill>
                  <a:srgbClr val="0000FF"/>
                </a:solidFill>
                <a:latin typeface="Times New Roman" panose="02020603050405020304" pitchFamily="18" charset="0"/>
              </a:rPr>
              <a:t>String literals</a:t>
            </a:r>
            <a:r>
              <a:rPr lang="en-US" altLang="en-US">
                <a:solidFill>
                  <a:srgbClr val="000000"/>
                </a:solidFill>
                <a:latin typeface="Times New Roman" panose="02020603050405020304" pitchFamily="18" charset="0"/>
              </a:rPr>
              <a:t> (stored in memory as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objects) are written as a sequence of characters in double quotation marks.</a:t>
            </a:r>
          </a:p>
        </p:txBody>
      </p:sp>
      <p:sp>
        <p:nvSpPr>
          <p:cNvPr id="4" name="Footer Placeholder 3">
            <a:extLst>
              <a:ext uri="{FF2B5EF4-FFF2-40B4-BE49-F238E27FC236}">
                <a16:creationId xmlns:a16="http://schemas.microsoft.com/office/drawing/2014/main" id="{EB5690EF-D735-47FE-BA3D-06F5D487CAF4}"/>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8146597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69DF-2BE3-49E2-B662-2B3F2D92E590}"/>
              </a:ext>
            </a:extLst>
          </p:cNvPr>
          <p:cNvSpPr>
            <a:spLocks noGrp="1"/>
          </p:cNvSpPr>
          <p:nvPr>
            <p:ph type="title"/>
          </p:nvPr>
        </p:nvSpPr>
        <p:spPr/>
        <p:txBody>
          <a:bodyPr/>
          <a:lstStyle/>
          <a:p>
            <a:pPr fontAlgn="auto">
              <a:spcAft>
                <a:spcPts val="0"/>
              </a:spcAft>
              <a:defRPr/>
            </a:pPr>
            <a:r>
              <a:rPr lang="en-US" dirty="0">
                <a:solidFill>
                  <a:srgbClr val="24B5A1"/>
                </a:solidFill>
                <a:latin typeface="Arial"/>
              </a:rPr>
              <a:t>14.5  </a:t>
            </a:r>
            <a:r>
              <a:rPr lang="en-US" dirty="0">
                <a:solidFill>
                  <a:srgbClr val="3380E6"/>
                </a:solidFill>
                <a:latin typeface="Arial"/>
              </a:rPr>
              <a:t>Class </a:t>
            </a:r>
            <a:r>
              <a:rPr lang="en-US" dirty="0">
                <a:solidFill>
                  <a:srgbClr val="3380E6"/>
                </a:solidFill>
                <a:latin typeface="Lucida Console"/>
              </a:rPr>
              <a:t>Character</a:t>
            </a:r>
            <a:r>
              <a:rPr lang="en-US" dirty="0">
                <a:solidFill>
                  <a:srgbClr val="3380E6"/>
                </a:solidFill>
                <a:latin typeface="Arial"/>
              </a:rPr>
              <a:t> (cont.)</a:t>
            </a:r>
          </a:p>
        </p:txBody>
      </p:sp>
      <p:sp>
        <p:nvSpPr>
          <p:cNvPr id="82947" name="Text Placeholder 2">
            <a:extLst>
              <a:ext uri="{FF2B5EF4-FFF2-40B4-BE49-F238E27FC236}">
                <a16:creationId xmlns:a16="http://schemas.microsoft.com/office/drawing/2014/main" id="{C632C573-295F-4937-8644-FAD337445838}"/>
              </a:ext>
            </a:extLst>
          </p:cNvPr>
          <p:cNvSpPr>
            <a:spLocks noGrp="1"/>
          </p:cNvSpPr>
          <p:nvPr>
            <p:ph type="body" idx="1"/>
          </p:nvPr>
        </p:nvSpPr>
        <p:spPr/>
        <p:txBody>
          <a:bodyPr/>
          <a:lstStyle/>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isLetter</a:t>
            </a:r>
            <a:r>
              <a:rPr lang="en-US" altLang="en-US" sz="2500">
                <a:solidFill>
                  <a:srgbClr val="000000"/>
                </a:solidFill>
                <a:latin typeface="Times New Roman" panose="02020603050405020304" pitchFamily="18" charset="0"/>
              </a:rPr>
              <a:t> determines whether a character is a letter.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isLetterOrDigit</a:t>
            </a:r>
            <a:r>
              <a:rPr lang="en-US" altLang="en-US" sz="2500">
                <a:solidFill>
                  <a:srgbClr val="000000"/>
                </a:solidFill>
                <a:latin typeface="Times New Roman" panose="02020603050405020304" pitchFamily="18" charset="0"/>
              </a:rPr>
              <a:t> determines whether a character is a letter or a digit.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isLowerCase</a:t>
            </a:r>
            <a:r>
              <a:rPr lang="en-US" altLang="en-US" sz="2500">
                <a:solidFill>
                  <a:srgbClr val="000000"/>
                </a:solidFill>
                <a:latin typeface="Times New Roman" panose="02020603050405020304" pitchFamily="18" charset="0"/>
              </a:rPr>
              <a:t> determines whether a character is a lowercase letter.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isUpperCase</a:t>
            </a:r>
            <a:r>
              <a:rPr lang="en-US" altLang="en-US" sz="2500">
                <a:solidFill>
                  <a:srgbClr val="000000"/>
                </a:solidFill>
                <a:latin typeface="Times New Roman" panose="02020603050405020304" pitchFamily="18" charset="0"/>
              </a:rPr>
              <a:t> determines whether a character is an uppercase letter.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toUpperCase</a:t>
            </a:r>
            <a:r>
              <a:rPr lang="en-US" altLang="en-US" sz="2500">
                <a:solidFill>
                  <a:srgbClr val="000000"/>
                </a:solidFill>
                <a:latin typeface="Times New Roman" panose="02020603050405020304" pitchFamily="18" charset="0"/>
              </a:rPr>
              <a:t> converts a character to its uppercase equivalent.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toLowerCase</a:t>
            </a:r>
            <a:r>
              <a:rPr lang="en-US" altLang="en-US" sz="2500">
                <a:solidFill>
                  <a:srgbClr val="000000"/>
                </a:solidFill>
                <a:latin typeface="Times New Roman" panose="02020603050405020304" pitchFamily="18" charset="0"/>
              </a:rPr>
              <a:t> converts a character to its lowercase equivalent. </a:t>
            </a:r>
          </a:p>
        </p:txBody>
      </p:sp>
      <p:sp>
        <p:nvSpPr>
          <p:cNvPr id="4" name="Footer Placeholder 3">
            <a:extLst>
              <a:ext uri="{FF2B5EF4-FFF2-40B4-BE49-F238E27FC236}">
                <a16:creationId xmlns:a16="http://schemas.microsoft.com/office/drawing/2014/main" id="{02B78328-D361-4C88-9387-DF848521F7F0}"/>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3056982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DE33-496B-4DA1-9A63-616984634F37}"/>
              </a:ext>
            </a:extLst>
          </p:cNvPr>
          <p:cNvSpPr>
            <a:spLocks noGrp="1"/>
          </p:cNvSpPr>
          <p:nvPr>
            <p:ph type="title"/>
          </p:nvPr>
        </p:nvSpPr>
        <p:spPr/>
        <p:txBody>
          <a:bodyPr/>
          <a:lstStyle/>
          <a:p>
            <a:pPr fontAlgn="auto">
              <a:spcAft>
                <a:spcPts val="0"/>
              </a:spcAft>
              <a:defRPr/>
            </a:pPr>
            <a:r>
              <a:rPr lang="en-US" dirty="0">
                <a:solidFill>
                  <a:srgbClr val="24B5A1"/>
                </a:solidFill>
                <a:latin typeface="Arial"/>
              </a:rPr>
              <a:t>14.5  </a:t>
            </a:r>
            <a:r>
              <a:rPr lang="en-US" dirty="0">
                <a:solidFill>
                  <a:srgbClr val="3380E6"/>
                </a:solidFill>
                <a:latin typeface="Arial"/>
              </a:rPr>
              <a:t>Class </a:t>
            </a:r>
            <a:r>
              <a:rPr lang="en-US" dirty="0">
                <a:solidFill>
                  <a:srgbClr val="3380E6"/>
                </a:solidFill>
                <a:latin typeface="Lucida Console"/>
              </a:rPr>
              <a:t>Character</a:t>
            </a:r>
            <a:r>
              <a:rPr lang="en-US" dirty="0">
                <a:solidFill>
                  <a:srgbClr val="3380E6"/>
                </a:solidFill>
                <a:latin typeface="Arial"/>
              </a:rPr>
              <a:t> (cont.)</a:t>
            </a:r>
          </a:p>
        </p:txBody>
      </p:sp>
      <p:sp>
        <p:nvSpPr>
          <p:cNvPr id="83971" name="Text Placeholder 2">
            <a:extLst>
              <a:ext uri="{FF2B5EF4-FFF2-40B4-BE49-F238E27FC236}">
                <a16:creationId xmlns:a16="http://schemas.microsoft.com/office/drawing/2014/main" id="{10796F5E-B1A5-4C9B-9BA0-F312F5A03A05}"/>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Methods </a:t>
            </a:r>
            <a:r>
              <a:rPr lang="en-US" altLang="en-US">
                <a:solidFill>
                  <a:srgbClr val="0000FF"/>
                </a:solidFill>
                <a:latin typeface="LucidaSansTypewriter" pitchFamily="49" charset="0"/>
              </a:rPr>
              <a:t>digit</a:t>
            </a:r>
            <a:r>
              <a:rPr lang="en-US" altLang="en-US">
                <a:solidFill>
                  <a:srgbClr val="000000"/>
                </a:solidFill>
                <a:latin typeface="Times New Roman" panose="02020603050405020304" pitchFamily="18" charset="0"/>
              </a:rPr>
              <a:t> and </a:t>
            </a:r>
            <a:r>
              <a:rPr lang="en-US" altLang="en-US">
                <a:solidFill>
                  <a:srgbClr val="0000FF"/>
                </a:solidFill>
                <a:latin typeface="LucidaSansTypewriter" pitchFamily="49" charset="0"/>
              </a:rPr>
              <a:t>forDigit</a:t>
            </a:r>
            <a:r>
              <a:rPr lang="en-US" altLang="en-US">
                <a:solidFill>
                  <a:srgbClr val="000000"/>
                </a:solidFill>
                <a:latin typeface="Times New Roman" panose="02020603050405020304" pitchFamily="18" charset="0"/>
              </a:rPr>
              <a:t> convert characters to digits and digits to characters, respectively, in different number systems. </a:t>
            </a:r>
          </a:p>
          <a:p>
            <a:pPr eaLnBrk="1" hangingPunct="1"/>
            <a:r>
              <a:rPr lang="en-US" altLang="en-US">
                <a:solidFill>
                  <a:srgbClr val="000000"/>
                </a:solidFill>
                <a:latin typeface="Times New Roman" panose="02020603050405020304" pitchFamily="18" charset="0"/>
              </a:rPr>
              <a:t>Common number systems: decimal (base 10), octal (base 8), hexadecimal (base 16) and binary (base 2). </a:t>
            </a:r>
          </a:p>
          <a:p>
            <a:pPr eaLnBrk="1" hangingPunct="1"/>
            <a:r>
              <a:rPr lang="en-US" altLang="en-US">
                <a:solidFill>
                  <a:srgbClr val="000000"/>
                </a:solidFill>
                <a:latin typeface="Times New Roman" panose="02020603050405020304" pitchFamily="18" charset="0"/>
              </a:rPr>
              <a:t>The base of a number is also known as its </a:t>
            </a:r>
            <a:r>
              <a:rPr lang="en-US" altLang="en-US">
                <a:solidFill>
                  <a:srgbClr val="0000FF"/>
                </a:solidFill>
                <a:latin typeface="Times New Roman" panose="02020603050405020304" pitchFamily="18" charset="0"/>
              </a:rPr>
              <a:t>radix</a:t>
            </a:r>
            <a:r>
              <a:rPr lang="en-US" altLang="en-US">
                <a:solidFill>
                  <a:srgbClr val="000000"/>
                </a:solidFill>
                <a:latin typeface="Times New Roman" panose="02020603050405020304" pitchFamily="18" charset="0"/>
              </a:rPr>
              <a:t>. </a:t>
            </a:r>
          </a:p>
          <a:p>
            <a:pPr eaLnBrk="1" hangingPunct="1"/>
            <a:r>
              <a:rPr lang="en-US" altLang="en-US">
                <a:solidFill>
                  <a:srgbClr val="000000"/>
                </a:solidFill>
                <a:latin typeface="Times New Roman" panose="02020603050405020304" pitchFamily="18" charset="0"/>
              </a:rPr>
              <a:t>For more information on conversions between number systems, see Appendix I. </a:t>
            </a:r>
          </a:p>
        </p:txBody>
      </p:sp>
      <p:sp>
        <p:nvSpPr>
          <p:cNvPr id="4" name="Footer Placeholder 3">
            <a:extLst>
              <a:ext uri="{FF2B5EF4-FFF2-40B4-BE49-F238E27FC236}">
                <a16:creationId xmlns:a16="http://schemas.microsoft.com/office/drawing/2014/main" id="{B0998A07-C46E-4A75-BBC8-E31BB106C1D6}"/>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8604656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839C-0EE2-4FB4-9E01-7A647C3C9215}"/>
              </a:ext>
            </a:extLst>
          </p:cNvPr>
          <p:cNvSpPr>
            <a:spLocks noGrp="1"/>
          </p:cNvSpPr>
          <p:nvPr>
            <p:ph type="title"/>
          </p:nvPr>
        </p:nvSpPr>
        <p:spPr/>
        <p:txBody>
          <a:bodyPr/>
          <a:lstStyle/>
          <a:p>
            <a:pPr fontAlgn="auto">
              <a:spcAft>
                <a:spcPts val="0"/>
              </a:spcAft>
              <a:defRPr/>
            </a:pPr>
            <a:r>
              <a:rPr lang="en-US" dirty="0">
                <a:solidFill>
                  <a:srgbClr val="24B5A1"/>
                </a:solidFill>
                <a:latin typeface="Arial"/>
              </a:rPr>
              <a:t>14.5  </a:t>
            </a:r>
            <a:r>
              <a:rPr lang="en-US" dirty="0">
                <a:solidFill>
                  <a:srgbClr val="3380E6"/>
                </a:solidFill>
                <a:latin typeface="Arial"/>
              </a:rPr>
              <a:t>Class </a:t>
            </a:r>
            <a:r>
              <a:rPr lang="en-US" dirty="0">
                <a:solidFill>
                  <a:srgbClr val="3380E6"/>
                </a:solidFill>
                <a:latin typeface="Lucida Console"/>
              </a:rPr>
              <a:t>Character</a:t>
            </a:r>
            <a:r>
              <a:rPr lang="en-US" dirty="0">
                <a:solidFill>
                  <a:srgbClr val="3380E6"/>
                </a:solidFill>
                <a:latin typeface="Arial"/>
              </a:rPr>
              <a:t> (cont.)</a:t>
            </a:r>
          </a:p>
        </p:txBody>
      </p:sp>
      <p:sp>
        <p:nvSpPr>
          <p:cNvPr id="84995" name="Text Placeholder 2">
            <a:extLst>
              <a:ext uri="{FF2B5EF4-FFF2-40B4-BE49-F238E27FC236}">
                <a16:creationId xmlns:a16="http://schemas.microsoft.com/office/drawing/2014/main" id="{851039F2-BF43-4644-9403-121E01726CD0}"/>
              </a:ext>
            </a:extLst>
          </p:cNvPr>
          <p:cNvSpPr>
            <a:spLocks noGrp="1"/>
          </p:cNvSpPr>
          <p:nvPr>
            <p:ph type="body" idx="1"/>
          </p:nvPr>
        </p:nvSpPr>
        <p:spPr/>
        <p:txBody>
          <a:bodyPr/>
          <a:lstStyle/>
          <a:p>
            <a:pPr eaLnBrk="1" hangingPunct="1"/>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 method </a:t>
            </a:r>
            <a:r>
              <a:rPr lang="en-US" altLang="en-US">
                <a:solidFill>
                  <a:srgbClr val="000000"/>
                </a:solidFill>
                <a:latin typeface="Lucida Console" panose="020B0609040504020204" pitchFamily="49" charset="0"/>
              </a:rPr>
              <a:t>forDigit</a:t>
            </a:r>
            <a:r>
              <a:rPr lang="en-US" altLang="en-US">
                <a:solidFill>
                  <a:srgbClr val="000000"/>
                </a:solidFill>
                <a:latin typeface="Times New Roman" panose="02020603050405020304" pitchFamily="18" charset="0"/>
              </a:rPr>
              <a:t> converts its first argument into a character in the number system specified by its second argument. </a:t>
            </a:r>
          </a:p>
          <a:p>
            <a:pPr eaLnBrk="1" hangingPunct="1"/>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 method </a:t>
            </a:r>
            <a:r>
              <a:rPr lang="en-US" altLang="en-US">
                <a:solidFill>
                  <a:srgbClr val="000000"/>
                </a:solidFill>
                <a:latin typeface="Lucida Console" panose="020B0609040504020204" pitchFamily="49" charset="0"/>
              </a:rPr>
              <a:t>digit</a:t>
            </a:r>
            <a:r>
              <a:rPr lang="en-US" altLang="en-US">
                <a:solidFill>
                  <a:srgbClr val="000000"/>
                </a:solidFill>
                <a:latin typeface="Times New Roman" panose="02020603050405020304" pitchFamily="18" charset="0"/>
              </a:rPr>
              <a:t> converts its first argument into an integer in the number system specified by its second argument.</a:t>
            </a:r>
          </a:p>
          <a:p>
            <a:pPr lvl="1" eaLnBrk="1" hangingPunct="1"/>
            <a:r>
              <a:rPr lang="en-US" altLang="en-US">
                <a:solidFill>
                  <a:srgbClr val="000000"/>
                </a:solidFill>
                <a:latin typeface="Times New Roman" panose="02020603050405020304" pitchFamily="18" charset="0"/>
              </a:rPr>
              <a:t>The radix (second argument) must be between 2 and 36, inclusive.</a:t>
            </a:r>
          </a:p>
        </p:txBody>
      </p:sp>
      <p:sp>
        <p:nvSpPr>
          <p:cNvPr id="4" name="Footer Placeholder 3">
            <a:extLst>
              <a:ext uri="{FF2B5EF4-FFF2-40B4-BE49-F238E27FC236}">
                <a16:creationId xmlns:a16="http://schemas.microsoft.com/office/drawing/2014/main" id="{834C125B-8D2A-4505-B41F-A9BF5AC5BC1D}"/>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1265911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4">
            <a:extLst>
              <a:ext uri="{FF2B5EF4-FFF2-40B4-BE49-F238E27FC236}">
                <a16:creationId xmlns:a16="http://schemas.microsoft.com/office/drawing/2014/main" id="{568F8E7C-6F61-402D-A7B1-C3DDF8FE12B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4" name="Footer Placeholder 3">
            <a:extLst>
              <a:ext uri="{FF2B5EF4-FFF2-40B4-BE49-F238E27FC236}">
                <a16:creationId xmlns:a16="http://schemas.microsoft.com/office/drawing/2014/main" id="{238CE46B-476F-41B1-BEFA-47F17F47C6F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498367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5">
            <a:extLst>
              <a:ext uri="{FF2B5EF4-FFF2-40B4-BE49-F238E27FC236}">
                <a16:creationId xmlns:a16="http://schemas.microsoft.com/office/drawing/2014/main" id="{585D9B6D-6BC4-4CA8-AE02-AD82C2602AA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4" name="Footer Placeholder 3">
            <a:extLst>
              <a:ext uri="{FF2B5EF4-FFF2-40B4-BE49-F238E27FC236}">
                <a16:creationId xmlns:a16="http://schemas.microsoft.com/office/drawing/2014/main" id="{880E7767-7D4C-4BDB-B5FB-DF629F771D4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300459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6">
            <a:extLst>
              <a:ext uri="{FF2B5EF4-FFF2-40B4-BE49-F238E27FC236}">
                <a16:creationId xmlns:a16="http://schemas.microsoft.com/office/drawing/2014/main" id="{6D94058C-5A09-4775-8DE8-ADF9ABCE609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60413" y="0"/>
            <a:ext cx="10671175" cy="6858000"/>
          </a:xfrm>
          <a:prstGeom prst="rect">
            <a:avLst/>
          </a:prstGeom>
        </p:spPr>
      </p:pic>
      <p:sp>
        <p:nvSpPr>
          <p:cNvPr id="4" name="Footer Placeholder 3">
            <a:extLst>
              <a:ext uri="{FF2B5EF4-FFF2-40B4-BE49-F238E27FC236}">
                <a16:creationId xmlns:a16="http://schemas.microsoft.com/office/drawing/2014/main" id="{CC4ABA2D-EDDC-4733-A625-8E93C396099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488101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B7CD9-A55E-4D78-A743-1F36AA926A06}"/>
              </a:ext>
            </a:extLst>
          </p:cNvPr>
          <p:cNvSpPr>
            <a:spLocks noGrp="1"/>
          </p:cNvSpPr>
          <p:nvPr>
            <p:ph type="title"/>
          </p:nvPr>
        </p:nvSpPr>
        <p:spPr/>
        <p:txBody>
          <a:bodyPr/>
          <a:lstStyle/>
          <a:p>
            <a:pPr fontAlgn="auto">
              <a:spcAft>
                <a:spcPts val="0"/>
              </a:spcAft>
              <a:defRPr/>
            </a:pPr>
            <a:r>
              <a:rPr lang="en-US" dirty="0">
                <a:solidFill>
                  <a:srgbClr val="24B5A1"/>
                </a:solidFill>
                <a:latin typeface="Arial"/>
              </a:rPr>
              <a:t>14.5  </a:t>
            </a:r>
            <a:r>
              <a:rPr lang="en-US" dirty="0">
                <a:solidFill>
                  <a:srgbClr val="3380E6"/>
                </a:solidFill>
                <a:latin typeface="Arial"/>
              </a:rPr>
              <a:t>Class </a:t>
            </a:r>
            <a:r>
              <a:rPr lang="en-US" dirty="0">
                <a:solidFill>
                  <a:srgbClr val="3380E6"/>
                </a:solidFill>
                <a:latin typeface="Lucida Console"/>
              </a:rPr>
              <a:t>Character</a:t>
            </a:r>
            <a:r>
              <a:rPr lang="en-US" dirty="0">
                <a:solidFill>
                  <a:srgbClr val="3380E6"/>
                </a:solidFill>
                <a:latin typeface="Arial"/>
              </a:rPr>
              <a:t> (cont.)</a:t>
            </a:r>
          </a:p>
        </p:txBody>
      </p:sp>
      <p:sp>
        <p:nvSpPr>
          <p:cNvPr id="89091" name="Text Placeholder 2">
            <a:extLst>
              <a:ext uri="{FF2B5EF4-FFF2-40B4-BE49-F238E27FC236}">
                <a16:creationId xmlns:a16="http://schemas.microsoft.com/office/drawing/2014/main" id="{D5320EF3-7E0D-4592-A461-21FE7DE86AE7}"/>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Java automatically converts </a:t>
            </a:r>
            <a:r>
              <a:rPr lang="en-US" altLang="en-US">
                <a:solidFill>
                  <a:srgbClr val="000000"/>
                </a:solidFill>
                <a:latin typeface="Lucida Console" panose="020B0609040504020204" pitchFamily="49" charset="0"/>
              </a:rPr>
              <a:t>char</a:t>
            </a:r>
            <a:r>
              <a:rPr lang="en-US" altLang="en-US">
                <a:solidFill>
                  <a:srgbClr val="000000"/>
                </a:solidFill>
                <a:latin typeface="Times New Roman" panose="02020603050405020304" pitchFamily="18" charset="0"/>
              </a:rPr>
              <a:t> literals into </a:t>
            </a:r>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 objects when they are assigned to </a:t>
            </a:r>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 variables</a:t>
            </a:r>
          </a:p>
          <a:p>
            <a:pPr lvl="1" eaLnBrk="1" hangingPunct="1"/>
            <a:r>
              <a:rPr lang="en-US" altLang="en-US">
                <a:solidFill>
                  <a:srgbClr val="000000"/>
                </a:solidFill>
                <a:latin typeface="Times New Roman" panose="02020603050405020304" pitchFamily="18" charset="0"/>
              </a:rPr>
              <a:t>Process known as autoboxing.</a:t>
            </a:r>
          </a:p>
          <a:p>
            <a:pPr eaLnBrk="1" hangingPunct="1"/>
            <a:r>
              <a:rPr lang="en-US" altLang="en-US">
                <a:solidFill>
                  <a:srgbClr val="000000"/>
                </a:solidFill>
                <a:latin typeface="Times New Roman" panose="02020603050405020304" pitchFamily="18" charset="0"/>
              </a:rPr>
              <a:t>Method </a:t>
            </a:r>
            <a:r>
              <a:rPr lang="en-US" altLang="en-US">
                <a:solidFill>
                  <a:srgbClr val="000000"/>
                </a:solidFill>
                <a:latin typeface="Lucida Console" panose="020B0609040504020204" pitchFamily="49" charset="0"/>
              </a:rPr>
              <a:t>charValue</a:t>
            </a:r>
            <a:r>
              <a:rPr lang="en-US" altLang="en-US">
                <a:solidFill>
                  <a:srgbClr val="000000"/>
                </a:solidFill>
                <a:latin typeface="Times New Roman" panose="02020603050405020304" pitchFamily="18" charset="0"/>
              </a:rPr>
              <a:t> returns the </a:t>
            </a:r>
            <a:r>
              <a:rPr lang="en-US" altLang="en-US">
                <a:solidFill>
                  <a:srgbClr val="000000"/>
                </a:solidFill>
                <a:latin typeface="Lucida Console" panose="020B0609040504020204" pitchFamily="49" charset="0"/>
              </a:rPr>
              <a:t>char</a:t>
            </a:r>
            <a:r>
              <a:rPr lang="en-US" altLang="en-US">
                <a:solidFill>
                  <a:srgbClr val="000000"/>
                </a:solidFill>
                <a:latin typeface="Times New Roman" panose="02020603050405020304" pitchFamily="18" charset="0"/>
              </a:rPr>
              <a:t> value stored in the object. </a:t>
            </a:r>
          </a:p>
          <a:p>
            <a:pPr eaLnBrk="1" hangingPunct="1"/>
            <a:r>
              <a:rPr lang="en-US" altLang="en-US">
                <a:solidFill>
                  <a:srgbClr val="000000"/>
                </a:solidFill>
                <a:latin typeface="Times New Roman" panose="02020603050405020304" pitchFamily="18" charset="0"/>
              </a:rPr>
              <a:t>Method </a:t>
            </a:r>
            <a:r>
              <a:rPr lang="en-US" altLang="en-US">
                <a:solidFill>
                  <a:srgbClr val="000000"/>
                </a:solidFill>
                <a:latin typeface="Lucida Console" panose="020B0609040504020204" pitchFamily="49" charset="0"/>
              </a:rPr>
              <a:t>toString</a:t>
            </a:r>
            <a:r>
              <a:rPr lang="en-US" altLang="en-US">
                <a:solidFill>
                  <a:srgbClr val="000000"/>
                </a:solidFill>
                <a:latin typeface="Times New Roman" panose="02020603050405020304" pitchFamily="18" charset="0"/>
              </a:rPr>
              <a:t> returns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representation of the </a:t>
            </a:r>
            <a:r>
              <a:rPr lang="en-US" altLang="en-US">
                <a:solidFill>
                  <a:srgbClr val="000000"/>
                </a:solidFill>
                <a:latin typeface="Lucida Console" panose="020B0609040504020204" pitchFamily="49" charset="0"/>
              </a:rPr>
              <a:t>char</a:t>
            </a:r>
            <a:r>
              <a:rPr lang="en-US" altLang="en-US">
                <a:solidFill>
                  <a:srgbClr val="000000"/>
                </a:solidFill>
                <a:latin typeface="Times New Roman" panose="02020603050405020304" pitchFamily="18" charset="0"/>
              </a:rPr>
              <a:t> value stored in the object. </a:t>
            </a:r>
          </a:p>
          <a:p>
            <a:pPr eaLnBrk="1" hangingPunct="1"/>
            <a:r>
              <a:rPr lang="en-US" altLang="en-US">
                <a:solidFill>
                  <a:srgbClr val="000000"/>
                </a:solidFill>
                <a:latin typeface="Times New Roman" panose="02020603050405020304" pitchFamily="18" charset="0"/>
              </a:rPr>
              <a:t>Method </a:t>
            </a:r>
            <a:r>
              <a:rPr lang="en-US" altLang="en-US">
                <a:solidFill>
                  <a:srgbClr val="000000"/>
                </a:solidFill>
                <a:latin typeface="Lucida Console" panose="020B0609040504020204" pitchFamily="49" charset="0"/>
              </a:rPr>
              <a:t>equals</a:t>
            </a:r>
            <a:r>
              <a:rPr lang="en-US" altLang="en-US">
                <a:solidFill>
                  <a:srgbClr val="000000"/>
                </a:solidFill>
                <a:latin typeface="Times New Roman" panose="02020603050405020304" pitchFamily="18" charset="0"/>
              </a:rPr>
              <a:t> determines if two </a:t>
            </a:r>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s have the same contents.</a:t>
            </a:r>
          </a:p>
        </p:txBody>
      </p:sp>
      <p:sp>
        <p:nvSpPr>
          <p:cNvPr id="4" name="Footer Placeholder 3">
            <a:extLst>
              <a:ext uri="{FF2B5EF4-FFF2-40B4-BE49-F238E27FC236}">
                <a16:creationId xmlns:a16="http://schemas.microsoft.com/office/drawing/2014/main" id="{230AC3EE-7BBA-4017-8AEC-AD145C5543AA}"/>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6484260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7">
            <a:extLst>
              <a:ext uri="{FF2B5EF4-FFF2-40B4-BE49-F238E27FC236}">
                <a16:creationId xmlns:a16="http://schemas.microsoft.com/office/drawing/2014/main" id="{30B751C3-A671-437D-8C35-493524A4200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4" name="Footer Placeholder 3">
            <a:extLst>
              <a:ext uri="{FF2B5EF4-FFF2-40B4-BE49-F238E27FC236}">
                <a16:creationId xmlns:a16="http://schemas.microsoft.com/office/drawing/2014/main" id="{3489C5B1-7218-4B71-8DB1-34ABFBF1D8E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480161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8">
            <a:extLst>
              <a:ext uri="{FF2B5EF4-FFF2-40B4-BE49-F238E27FC236}">
                <a16:creationId xmlns:a16="http://schemas.microsoft.com/office/drawing/2014/main" id="{1E7D83BF-1B05-4EDB-81E7-A253E3FEA2B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43088"/>
            <a:ext cx="12192000" cy="3171825"/>
          </a:xfrm>
          <a:prstGeom prst="rect">
            <a:avLst/>
          </a:prstGeom>
        </p:spPr>
      </p:pic>
      <p:sp>
        <p:nvSpPr>
          <p:cNvPr id="4" name="Footer Placeholder 3">
            <a:extLst>
              <a:ext uri="{FF2B5EF4-FFF2-40B4-BE49-F238E27FC236}">
                <a16:creationId xmlns:a16="http://schemas.microsoft.com/office/drawing/2014/main" id="{419B449A-0EF1-4BB6-99E8-C1D211E3C32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396207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32A2-4C90-4A6B-B507-D385277CB968}"/>
              </a:ext>
            </a:extLst>
          </p:cNvPr>
          <p:cNvSpPr>
            <a:spLocks noGrp="1"/>
          </p:cNvSpPr>
          <p:nvPr>
            <p:ph type="title"/>
          </p:nvPr>
        </p:nvSpPr>
        <p:spPr/>
        <p:txBody>
          <a:bodyPr/>
          <a:lstStyle/>
          <a:p>
            <a:pPr fontAlgn="auto">
              <a:spcAft>
                <a:spcPts val="0"/>
              </a:spcAft>
              <a:defRPr/>
            </a:pPr>
            <a:r>
              <a:rPr lang="en-US" dirty="0">
                <a:solidFill>
                  <a:srgbClr val="24B5A1"/>
                </a:solidFill>
                <a:latin typeface="Arial"/>
              </a:rPr>
              <a:t>14.6  </a:t>
            </a:r>
            <a:r>
              <a:rPr lang="en-US" dirty="0">
                <a:solidFill>
                  <a:srgbClr val="3380E6"/>
                </a:solidFill>
                <a:latin typeface="Arial"/>
              </a:rPr>
              <a:t>Tokenizing </a:t>
            </a:r>
            <a:r>
              <a:rPr lang="en-US" dirty="0">
                <a:solidFill>
                  <a:srgbClr val="3380E6"/>
                </a:solidFill>
                <a:latin typeface="Lucida Console"/>
              </a:rPr>
              <a:t>String</a:t>
            </a:r>
            <a:r>
              <a:rPr lang="en-US" dirty="0">
                <a:solidFill>
                  <a:srgbClr val="3380E6"/>
                </a:solidFill>
                <a:latin typeface="Arial"/>
              </a:rPr>
              <a:t>s</a:t>
            </a:r>
          </a:p>
        </p:txBody>
      </p:sp>
      <p:sp>
        <p:nvSpPr>
          <p:cNvPr id="91139" name="Text Placeholder 2">
            <a:extLst>
              <a:ext uri="{FF2B5EF4-FFF2-40B4-BE49-F238E27FC236}">
                <a16:creationId xmlns:a16="http://schemas.microsoft.com/office/drawing/2014/main" id="{482CBD10-AA19-4A9A-B1D0-7088DDC98F11}"/>
              </a:ext>
            </a:extLst>
          </p:cNvPr>
          <p:cNvSpPr>
            <a:spLocks noGrp="1"/>
          </p:cNvSpPr>
          <p:nvPr>
            <p:ph type="body" idx="1"/>
          </p:nvPr>
        </p:nvSpPr>
        <p:spPr/>
        <p:txBody>
          <a:bodyPr/>
          <a:lstStyle/>
          <a:p>
            <a:pPr eaLnBrk="1" hangingPunct="1">
              <a:lnSpc>
                <a:spcPct val="90000"/>
              </a:lnSpc>
            </a:pPr>
            <a:r>
              <a:rPr lang="en-US" altLang="en-US">
                <a:solidFill>
                  <a:srgbClr val="000000"/>
                </a:solidFill>
                <a:latin typeface="Times New Roman" panose="02020603050405020304" pitchFamily="18" charset="0"/>
              </a:rPr>
              <a:t>When you read a sentence, your mind breaks it into </a:t>
            </a:r>
            <a:r>
              <a:rPr lang="en-US" altLang="en-US">
                <a:solidFill>
                  <a:srgbClr val="0000FF"/>
                </a:solidFill>
                <a:latin typeface="Times New Roman" panose="02020603050405020304" pitchFamily="18" charset="0"/>
              </a:rPr>
              <a:t>tokens</a:t>
            </a:r>
            <a:r>
              <a:rPr lang="en-US" altLang="en-US">
                <a:solidFill>
                  <a:srgbClr val="000000"/>
                </a:solidFill>
                <a:latin typeface="Times New Roman" panose="02020603050405020304" pitchFamily="18" charset="0"/>
              </a:rPr>
              <a:t>—individual words and punctuation marks that convey meaning. </a:t>
            </a:r>
          </a:p>
          <a:p>
            <a:pPr eaLnBrk="1" hangingPunct="1">
              <a:lnSpc>
                <a:spcPct val="90000"/>
              </a:lnSpc>
            </a:pPr>
            <a:r>
              <a:rPr lang="en-US" altLang="en-US">
                <a:solidFill>
                  <a:srgbClr val="000000"/>
                </a:solidFill>
                <a:latin typeface="Times New Roman" panose="02020603050405020304" pitchFamily="18" charset="0"/>
              </a:rPr>
              <a:t>Compilers also perform tokenization. </a:t>
            </a:r>
          </a:p>
          <a:p>
            <a:pPr eaLnBrk="1" hangingPunct="1">
              <a:lnSpc>
                <a:spcPct val="90000"/>
              </a:lnSpc>
            </a:pP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 </a:t>
            </a:r>
            <a:r>
              <a:rPr lang="en-US" altLang="en-US">
                <a:solidFill>
                  <a:srgbClr val="0000FF"/>
                </a:solidFill>
                <a:latin typeface="LucidaSansTypewriter" pitchFamily="49" charset="0"/>
              </a:rPr>
              <a:t>split</a:t>
            </a:r>
            <a:r>
              <a:rPr lang="en-US" altLang="en-US">
                <a:solidFill>
                  <a:srgbClr val="000000"/>
                </a:solidFill>
                <a:latin typeface="Times New Roman" panose="02020603050405020304" pitchFamily="18" charset="0"/>
              </a:rPr>
              <a:t> breaks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into its component tokens and returns an array of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s. </a:t>
            </a:r>
          </a:p>
          <a:p>
            <a:pPr eaLnBrk="1" hangingPunct="1">
              <a:lnSpc>
                <a:spcPct val="90000"/>
              </a:lnSpc>
            </a:pPr>
            <a:r>
              <a:rPr lang="en-US" altLang="en-US">
                <a:solidFill>
                  <a:srgbClr val="000000"/>
                </a:solidFill>
                <a:latin typeface="Times New Roman" panose="02020603050405020304" pitchFamily="18" charset="0"/>
              </a:rPr>
              <a:t>Tokens are separated by </a:t>
            </a:r>
            <a:r>
              <a:rPr lang="en-US" altLang="en-US">
                <a:solidFill>
                  <a:srgbClr val="0000FF"/>
                </a:solidFill>
                <a:latin typeface="Times New Roman" panose="02020603050405020304" pitchFamily="18" charset="0"/>
              </a:rPr>
              <a:t>delimiters</a:t>
            </a:r>
          </a:p>
          <a:p>
            <a:pPr lvl="1" eaLnBrk="1" hangingPunct="1">
              <a:lnSpc>
                <a:spcPct val="90000"/>
              </a:lnSpc>
            </a:pPr>
            <a:r>
              <a:rPr lang="en-US" altLang="en-US">
                <a:solidFill>
                  <a:srgbClr val="000000"/>
                </a:solidFill>
                <a:latin typeface="Times New Roman" panose="02020603050405020304" pitchFamily="18" charset="0"/>
              </a:rPr>
              <a:t>Typically white-space characters such as space, tab, newline and carriage return. </a:t>
            </a:r>
          </a:p>
          <a:p>
            <a:pPr lvl="1" eaLnBrk="1" hangingPunct="1">
              <a:lnSpc>
                <a:spcPct val="90000"/>
              </a:lnSpc>
            </a:pPr>
            <a:r>
              <a:rPr lang="en-US" altLang="en-US">
                <a:solidFill>
                  <a:srgbClr val="000000"/>
                </a:solidFill>
                <a:latin typeface="Times New Roman" panose="02020603050405020304" pitchFamily="18" charset="0"/>
              </a:rPr>
              <a:t>Other characters can also be used as delimiters to separate tokens. </a:t>
            </a:r>
          </a:p>
        </p:txBody>
      </p:sp>
      <p:sp>
        <p:nvSpPr>
          <p:cNvPr id="4" name="Footer Placeholder 3">
            <a:extLst>
              <a:ext uri="{FF2B5EF4-FFF2-40B4-BE49-F238E27FC236}">
                <a16:creationId xmlns:a16="http://schemas.microsoft.com/office/drawing/2014/main" id="{91CB4134-A48A-455C-B765-E138DD7E2C03}"/>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86677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6">
            <a:extLst>
              <a:ext uri="{FF2B5EF4-FFF2-40B4-BE49-F238E27FC236}">
                <a16:creationId xmlns:a16="http://schemas.microsoft.com/office/drawing/2014/main" id="{C4D442E8-336D-4EE3-8FFE-C78B31F46F5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0063"/>
            <a:ext cx="12192000" cy="3317875"/>
          </a:xfrm>
          <a:prstGeom prst="rect">
            <a:avLst/>
          </a:prstGeom>
        </p:spPr>
      </p:pic>
      <p:sp>
        <p:nvSpPr>
          <p:cNvPr id="4" name="Footer Placeholder 3">
            <a:extLst>
              <a:ext uri="{FF2B5EF4-FFF2-40B4-BE49-F238E27FC236}">
                <a16:creationId xmlns:a16="http://schemas.microsoft.com/office/drawing/2014/main" id="{C962C84A-2D14-4FFA-807E-0DE87DF3041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308185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9">
            <a:extLst>
              <a:ext uri="{FF2B5EF4-FFF2-40B4-BE49-F238E27FC236}">
                <a16:creationId xmlns:a16="http://schemas.microsoft.com/office/drawing/2014/main" id="{5C87F533-5893-4756-8AEE-9A3527EF421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4" name="Footer Placeholder 3">
            <a:extLst>
              <a:ext uri="{FF2B5EF4-FFF2-40B4-BE49-F238E27FC236}">
                <a16:creationId xmlns:a16="http://schemas.microsoft.com/office/drawing/2014/main" id="{3794B16F-AAFF-4499-9977-742633C184B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657305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0">
            <a:extLst>
              <a:ext uri="{FF2B5EF4-FFF2-40B4-BE49-F238E27FC236}">
                <a16:creationId xmlns:a16="http://schemas.microsoft.com/office/drawing/2014/main" id="{1F35B0DE-E83E-4873-BA9A-C33CC61D6BB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0588"/>
            <a:ext cx="12192000" cy="5076825"/>
          </a:xfrm>
          <a:prstGeom prst="rect">
            <a:avLst/>
          </a:prstGeom>
        </p:spPr>
      </p:pic>
      <p:sp>
        <p:nvSpPr>
          <p:cNvPr id="4" name="Footer Placeholder 3">
            <a:extLst>
              <a:ext uri="{FF2B5EF4-FFF2-40B4-BE49-F238E27FC236}">
                <a16:creationId xmlns:a16="http://schemas.microsoft.com/office/drawing/2014/main" id="{9D7D160E-8C47-4B0E-800A-80FEEC570A9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222088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3BD4-29F2-415F-96B7-B2CC84B3BE37}"/>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p>
        </p:txBody>
      </p:sp>
      <p:sp>
        <p:nvSpPr>
          <p:cNvPr id="94211" name="Text Placeholder 2">
            <a:extLst>
              <a:ext uri="{FF2B5EF4-FFF2-40B4-BE49-F238E27FC236}">
                <a16:creationId xmlns:a16="http://schemas.microsoft.com/office/drawing/2014/main" id="{6BEDF04B-CCBE-4AFA-A2E6-5D7C7B27C68C}"/>
              </a:ext>
            </a:extLst>
          </p:cNvPr>
          <p:cNvSpPr>
            <a:spLocks noGrp="1"/>
          </p:cNvSpPr>
          <p:nvPr>
            <p:ph type="body" idx="1"/>
          </p:nvPr>
        </p:nvSpPr>
        <p:spPr/>
        <p:txBody>
          <a:bodyPr/>
          <a:lstStyle/>
          <a:p>
            <a:pPr eaLnBrk="1" hangingPunct="1">
              <a:lnSpc>
                <a:spcPct val="90000"/>
              </a:lnSpc>
            </a:pPr>
            <a:r>
              <a:rPr lang="en-US" altLang="en-US">
                <a:solidFill>
                  <a:srgbClr val="000000"/>
                </a:solidFill>
                <a:latin typeface="Times New Roman" panose="02020603050405020304" pitchFamily="18" charset="0"/>
              </a:rPr>
              <a:t>A </a:t>
            </a:r>
            <a:r>
              <a:rPr lang="en-US" altLang="en-US">
                <a:solidFill>
                  <a:srgbClr val="0000FF"/>
                </a:solidFill>
                <a:latin typeface="Times New Roman" panose="02020603050405020304" pitchFamily="18" charset="0"/>
              </a:rPr>
              <a:t>regular expression</a:t>
            </a:r>
            <a:r>
              <a:rPr lang="en-US" altLang="en-US">
                <a:solidFill>
                  <a:srgbClr val="000000"/>
                </a:solidFill>
                <a:latin typeface="Times New Roman" panose="02020603050405020304" pitchFamily="18" charset="0"/>
              </a:rPr>
              <a:t> is a specially formatted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describes a search pattern for matching characters in other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s. </a:t>
            </a:r>
          </a:p>
          <a:p>
            <a:pPr eaLnBrk="1" hangingPunct="1">
              <a:lnSpc>
                <a:spcPct val="90000"/>
              </a:lnSpc>
            </a:pPr>
            <a:r>
              <a:rPr lang="en-US" altLang="en-US">
                <a:solidFill>
                  <a:srgbClr val="000000"/>
                </a:solidFill>
                <a:latin typeface="Times New Roman" panose="02020603050405020304" pitchFamily="18" charset="0"/>
              </a:rPr>
              <a:t>Useful for validating input and ensuring that data is in a particular format. </a:t>
            </a:r>
          </a:p>
          <a:p>
            <a:pPr eaLnBrk="1" hangingPunct="1">
              <a:lnSpc>
                <a:spcPct val="90000"/>
              </a:lnSpc>
            </a:pPr>
            <a:r>
              <a:rPr lang="en-US" altLang="en-US">
                <a:solidFill>
                  <a:srgbClr val="000000"/>
                </a:solidFill>
                <a:latin typeface="Times New Roman" panose="02020603050405020304" pitchFamily="18" charset="0"/>
              </a:rPr>
              <a:t>One application of regular expressions is to facilitate the construction of a compiler. </a:t>
            </a:r>
          </a:p>
          <a:p>
            <a:pPr lvl="1" eaLnBrk="1" hangingPunct="1">
              <a:lnSpc>
                <a:spcPct val="90000"/>
              </a:lnSpc>
            </a:pPr>
            <a:r>
              <a:rPr lang="en-US" altLang="en-US">
                <a:solidFill>
                  <a:srgbClr val="000000"/>
                </a:solidFill>
                <a:latin typeface="Times New Roman" panose="02020603050405020304" pitchFamily="18" charset="0"/>
              </a:rPr>
              <a:t>Often, a large and complex regular expression is used to </a:t>
            </a:r>
            <a:r>
              <a:rPr lang="en-US" altLang="en-US" i="1">
                <a:solidFill>
                  <a:srgbClr val="000000"/>
                </a:solidFill>
                <a:latin typeface="Times New Roman" panose="02020603050405020304" pitchFamily="18" charset="0"/>
              </a:rPr>
              <a:t>validate the syntax of a program</a:t>
            </a:r>
            <a:r>
              <a:rPr lang="en-US" altLang="en-US">
                <a:solidFill>
                  <a:srgbClr val="000000"/>
                </a:solidFill>
                <a:latin typeface="Times New Roman" panose="02020603050405020304" pitchFamily="18" charset="0"/>
              </a:rPr>
              <a:t>. </a:t>
            </a:r>
          </a:p>
          <a:p>
            <a:pPr lvl="1" eaLnBrk="1" hangingPunct="1">
              <a:lnSpc>
                <a:spcPct val="90000"/>
              </a:lnSpc>
            </a:pPr>
            <a:r>
              <a:rPr lang="en-US" altLang="en-US">
                <a:solidFill>
                  <a:srgbClr val="000000"/>
                </a:solidFill>
                <a:latin typeface="Times New Roman" panose="02020603050405020304" pitchFamily="18" charset="0"/>
              </a:rPr>
              <a:t>If the program code does </a:t>
            </a:r>
            <a:r>
              <a:rPr lang="en-US" altLang="en-US" i="1">
                <a:solidFill>
                  <a:srgbClr val="000000"/>
                </a:solidFill>
                <a:latin typeface="Times New Roman" panose="02020603050405020304" pitchFamily="18" charset="0"/>
              </a:rPr>
              <a:t>not</a:t>
            </a:r>
            <a:r>
              <a:rPr lang="en-US" altLang="en-US">
                <a:solidFill>
                  <a:srgbClr val="000000"/>
                </a:solidFill>
                <a:latin typeface="Times New Roman" panose="02020603050405020304" pitchFamily="18" charset="0"/>
              </a:rPr>
              <a:t> match the regular expression, the compiler knows that there is a syntax error within the code.</a:t>
            </a:r>
          </a:p>
        </p:txBody>
      </p:sp>
      <p:sp>
        <p:nvSpPr>
          <p:cNvPr id="4" name="Footer Placeholder 3">
            <a:extLst>
              <a:ext uri="{FF2B5EF4-FFF2-40B4-BE49-F238E27FC236}">
                <a16:creationId xmlns:a16="http://schemas.microsoft.com/office/drawing/2014/main" id="{1E2C3B52-F47D-4002-AB4A-4D77BA8000E6}"/>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245680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1EDC-6540-41B4-9842-074213DA6C80}"/>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95235" name="Text Placeholder 2">
            <a:extLst>
              <a:ext uri="{FF2B5EF4-FFF2-40B4-BE49-F238E27FC236}">
                <a16:creationId xmlns:a16="http://schemas.microsoft.com/office/drawing/2014/main" id="{45100611-8817-4A0E-9E03-B6286B1156FE}"/>
              </a:ext>
            </a:extLst>
          </p:cNvPr>
          <p:cNvSpPr>
            <a:spLocks noGrp="1"/>
          </p:cNvSpPr>
          <p:nvPr>
            <p:ph type="body" idx="1"/>
          </p:nvPr>
        </p:nvSpPr>
        <p:spPr/>
        <p:txBody>
          <a:bodyPr/>
          <a:lstStyle/>
          <a:p>
            <a:pPr eaLnBrk="1" hangingPunct="1"/>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 </a:t>
            </a:r>
            <a:r>
              <a:rPr lang="en-US" altLang="en-US">
                <a:solidFill>
                  <a:srgbClr val="0000FF"/>
                </a:solidFill>
                <a:latin typeface="LucidaSansTypewriter" pitchFamily="49" charset="0"/>
              </a:rPr>
              <a:t>matches</a:t>
            </a:r>
            <a:r>
              <a:rPr lang="en-US" altLang="en-US">
                <a:solidFill>
                  <a:srgbClr val="000000"/>
                </a:solidFill>
                <a:latin typeface="Times New Roman" panose="02020603050405020304" pitchFamily="18" charset="0"/>
              </a:rPr>
              <a:t> receives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specifies the regular expression and matches the contents of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 on which it’s called to the regular expression. </a:t>
            </a:r>
          </a:p>
          <a:p>
            <a:pPr lvl="1" eaLnBrk="1" hangingPunct="1"/>
            <a:r>
              <a:rPr lang="en-US" altLang="en-US">
                <a:solidFill>
                  <a:srgbClr val="000000"/>
                </a:solidFill>
                <a:latin typeface="Times New Roman" panose="02020603050405020304" pitchFamily="18" charset="0"/>
              </a:rPr>
              <a:t>The method returns a </a:t>
            </a:r>
            <a:r>
              <a:rPr lang="en-US" altLang="en-US">
                <a:solidFill>
                  <a:srgbClr val="000000"/>
                </a:solidFill>
                <a:latin typeface="Lucida Console" panose="020B0609040504020204" pitchFamily="49" charset="0"/>
              </a:rPr>
              <a:t>boolean</a:t>
            </a:r>
            <a:r>
              <a:rPr lang="en-US" altLang="en-US">
                <a:solidFill>
                  <a:srgbClr val="000000"/>
                </a:solidFill>
                <a:latin typeface="Times New Roman" panose="02020603050405020304" pitchFamily="18" charset="0"/>
              </a:rPr>
              <a:t> indicating whether the match succeeded. </a:t>
            </a:r>
          </a:p>
          <a:p>
            <a:pPr eaLnBrk="1" hangingPunct="1"/>
            <a:r>
              <a:rPr lang="en-US" altLang="en-US">
                <a:solidFill>
                  <a:srgbClr val="000000"/>
                </a:solidFill>
                <a:latin typeface="Times New Roman" panose="02020603050405020304" pitchFamily="18" charset="0"/>
              </a:rPr>
              <a:t>A regular expression consists of literal characters and special symbols. </a:t>
            </a:r>
          </a:p>
        </p:txBody>
      </p:sp>
      <p:sp>
        <p:nvSpPr>
          <p:cNvPr id="4" name="Footer Placeholder 3">
            <a:extLst>
              <a:ext uri="{FF2B5EF4-FFF2-40B4-BE49-F238E27FC236}">
                <a16:creationId xmlns:a16="http://schemas.microsoft.com/office/drawing/2014/main" id="{BB598E9C-D6D0-4A55-97D2-7386FD73E273}"/>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1988757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2B64-37D4-4775-B3A8-C89B653DA48C}"/>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96259" name="Text Placeholder 2">
            <a:extLst>
              <a:ext uri="{FF2B5EF4-FFF2-40B4-BE49-F238E27FC236}">
                <a16:creationId xmlns:a16="http://schemas.microsoft.com/office/drawing/2014/main" id="{CE702001-4EC1-4025-8200-C455184A8557}"/>
              </a:ext>
            </a:extLst>
          </p:cNvPr>
          <p:cNvSpPr>
            <a:spLocks noGrp="1"/>
          </p:cNvSpPr>
          <p:nvPr>
            <p:ph type="body" idx="1"/>
          </p:nvPr>
        </p:nvSpPr>
        <p:spPr/>
        <p:txBody>
          <a:bodyPr/>
          <a:lstStyle/>
          <a:p>
            <a:pPr eaLnBrk="1" hangingPunct="1">
              <a:lnSpc>
                <a:spcPct val="80000"/>
              </a:lnSpc>
            </a:pPr>
            <a:r>
              <a:rPr lang="en-US" altLang="en-US" sz="2100">
                <a:solidFill>
                  <a:srgbClr val="000000"/>
                </a:solidFill>
                <a:latin typeface="Times New Roman" panose="02020603050405020304" pitchFamily="18" charset="0"/>
              </a:rPr>
              <a:t>Figure 14.19 specifies some </a:t>
            </a:r>
            <a:r>
              <a:rPr lang="en-US" altLang="en-US" sz="2100">
                <a:solidFill>
                  <a:srgbClr val="0000FF"/>
                </a:solidFill>
                <a:latin typeface="Times New Roman" panose="02020603050405020304" pitchFamily="18" charset="0"/>
              </a:rPr>
              <a:t>predefined character classes</a:t>
            </a:r>
            <a:r>
              <a:rPr lang="en-US" altLang="en-US" sz="2100">
                <a:solidFill>
                  <a:srgbClr val="000000"/>
                </a:solidFill>
                <a:latin typeface="Times New Roman" panose="02020603050405020304" pitchFamily="18" charset="0"/>
              </a:rPr>
              <a:t> that can be used with regular expressions. </a:t>
            </a:r>
          </a:p>
          <a:p>
            <a:pPr eaLnBrk="1" hangingPunct="1">
              <a:lnSpc>
                <a:spcPct val="80000"/>
              </a:lnSpc>
            </a:pPr>
            <a:r>
              <a:rPr lang="en-US" altLang="en-US" sz="2100">
                <a:solidFill>
                  <a:srgbClr val="000000"/>
                </a:solidFill>
                <a:latin typeface="Times New Roman" panose="02020603050405020304" pitchFamily="18" charset="0"/>
              </a:rPr>
              <a:t>A character class is an escape sequence that represents a group of characters. </a:t>
            </a:r>
          </a:p>
          <a:p>
            <a:pPr eaLnBrk="1" hangingPunct="1">
              <a:lnSpc>
                <a:spcPct val="80000"/>
              </a:lnSpc>
            </a:pPr>
            <a:r>
              <a:rPr lang="en-US" altLang="en-US" sz="2100">
                <a:solidFill>
                  <a:srgbClr val="000000"/>
                </a:solidFill>
                <a:latin typeface="Times New Roman" panose="02020603050405020304" pitchFamily="18" charset="0"/>
              </a:rPr>
              <a:t>A digit is any numeric character. </a:t>
            </a:r>
          </a:p>
          <a:p>
            <a:pPr eaLnBrk="1" hangingPunct="1">
              <a:lnSpc>
                <a:spcPct val="80000"/>
              </a:lnSpc>
            </a:pPr>
            <a:r>
              <a:rPr lang="en-US" altLang="en-US" sz="2100">
                <a:solidFill>
                  <a:srgbClr val="000000"/>
                </a:solidFill>
                <a:latin typeface="Times New Roman" panose="02020603050405020304" pitchFamily="18" charset="0"/>
              </a:rPr>
              <a:t>A </a:t>
            </a:r>
            <a:r>
              <a:rPr lang="en-US" altLang="en-US" sz="2100">
                <a:solidFill>
                  <a:srgbClr val="0000FF"/>
                </a:solidFill>
                <a:latin typeface="Times New Roman" panose="02020603050405020304" pitchFamily="18" charset="0"/>
              </a:rPr>
              <a:t>word character</a:t>
            </a:r>
            <a:r>
              <a:rPr lang="en-US" altLang="en-US" sz="2100">
                <a:solidFill>
                  <a:srgbClr val="000000"/>
                </a:solidFill>
                <a:latin typeface="Times New Roman" panose="02020603050405020304" pitchFamily="18" charset="0"/>
              </a:rPr>
              <a:t> is any letter (uppercase or lowercase), any digit or the underscore character. </a:t>
            </a:r>
          </a:p>
          <a:p>
            <a:pPr eaLnBrk="1" hangingPunct="1">
              <a:lnSpc>
                <a:spcPct val="80000"/>
              </a:lnSpc>
            </a:pPr>
            <a:r>
              <a:rPr lang="en-US" altLang="en-US" sz="2100">
                <a:solidFill>
                  <a:srgbClr val="000000"/>
                </a:solidFill>
                <a:latin typeface="Times New Roman" panose="02020603050405020304" pitchFamily="18" charset="0"/>
              </a:rPr>
              <a:t>A white-space character is a space, a tab, a carriage return, a newline or a form feed. </a:t>
            </a:r>
          </a:p>
          <a:p>
            <a:pPr eaLnBrk="1" hangingPunct="1">
              <a:lnSpc>
                <a:spcPct val="80000"/>
              </a:lnSpc>
            </a:pPr>
            <a:r>
              <a:rPr lang="en-US" altLang="en-US" sz="2100">
                <a:solidFill>
                  <a:srgbClr val="000000"/>
                </a:solidFill>
                <a:latin typeface="Times New Roman" panose="02020603050405020304" pitchFamily="18" charset="0"/>
              </a:rPr>
              <a:t>Each character class matches a single character in the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we’re attempting to match with the regular expression.</a:t>
            </a:r>
          </a:p>
          <a:p>
            <a:pPr eaLnBrk="1" hangingPunct="1">
              <a:lnSpc>
                <a:spcPct val="80000"/>
              </a:lnSpc>
            </a:pPr>
            <a:r>
              <a:rPr lang="en-US" altLang="en-US" sz="2100">
                <a:solidFill>
                  <a:srgbClr val="000000"/>
                </a:solidFill>
                <a:latin typeface="Times New Roman" panose="02020603050405020304" pitchFamily="18" charset="0"/>
              </a:rPr>
              <a:t>Regular expressions are not limited to predefined character classes. </a:t>
            </a:r>
          </a:p>
          <a:p>
            <a:pPr eaLnBrk="1" hangingPunct="1">
              <a:lnSpc>
                <a:spcPct val="80000"/>
              </a:lnSpc>
            </a:pPr>
            <a:r>
              <a:rPr lang="en-US" altLang="en-US" sz="2100">
                <a:solidFill>
                  <a:srgbClr val="000000"/>
                </a:solidFill>
                <a:latin typeface="Times New Roman" panose="02020603050405020304" pitchFamily="18" charset="0"/>
              </a:rPr>
              <a:t>The expressions employ various operators and other forms of notation to match complex patterns. </a:t>
            </a:r>
          </a:p>
        </p:txBody>
      </p:sp>
      <p:sp>
        <p:nvSpPr>
          <p:cNvPr id="4" name="Footer Placeholder 3">
            <a:extLst>
              <a:ext uri="{FF2B5EF4-FFF2-40B4-BE49-F238E27FC236}">
                <a16:creationId xmlns:a16="http://schemas.microsoft.com/office/drawing/2014/main" id="{B12E8CF0-435C-4540-929E-0F5F158A57F5}"/>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9064768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A206A-3ABC-4F93-9EC0-EC08DD96A66C}"/>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97283" name="Text Placeholder 2">
            <a:extLst>
              <a:ext uri="{FF2B5EF4-FFF2-40B4-BE49-F238E27FC236}">
                <a16:creationId xmlns:a16="http://schemas.microsoft.com/office/drawing/2014/main" id="{1E150A19-21DB-444A-A3A7-B86F0899D6CA}"/>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To match a set of characters that does not have a predefined character class, use square brackets,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t>
            </a:r>
          </a:p>
          <a:p>
            <a:pPr lvl="1" eaLnBrk="1" hangingPunct="1"/>
            <a:r>
              <a:rPr lang="en-US" altLang="en-US" sz="2100">
                <a:solidFill>
                  <a:srgbClr val="000000"/>
                </a:solidFill>
                <a:latin typeface="Times New Roman" panose="02020603050405020304" pitchFamily="18" charset="0"/>
              </a:rPr>
              <a:t>The pattern </a:t>
            </a:r>
            <a:r>
              <a:rPr lang="en-US" altLang="en-US" sz="2100">
                <a:solidFill>
                  <a:srgbClr val="000000"/>
                </a:solidFill>
                <a:latin typeface="Lucida Console" panose="020B0609040504020204" pitchFamily="49" charset="0"/>
              </a:rPr>
              <a:t>"[aeiou]"</a:t>
            </a:r>
            <a:r>
              <a:rPr lang="en-US" altLang="en-US" sz="2100">
                <a:solidFill>
                  <a:srgbClr val="000000"/>
                </a:solidFill>
                <a:latin typeface="Times New Roman" panose="02020603050405020304" pitchFamily="18" charset="0"/>
              </a:rPr>
              <a:t> matches a single character that’s a vowel. </a:t>
            </a:r>
          </a:p>
          <a:p>
            <a:pPr eaLnBrk="1" hangingPunct="1"/>
            <a:r>
              <a:rPr lang="en-US" altLang="en-US" sz="2500">
                <a:solidFill>
                  <a:srgbClr val="000000"/>
                </a:solidFill>
                <a:latin typeface="Times New Roman" panose="02020603050405020304" pitchFamily="18" charset="0"/>
              </a:rPr>
              <a:t>Character ranges are represented by placing a dash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between two characters. </a:t>
            </a:r>
          </a:p>
          <a:p>
            <a:pPr lvl="1" eaLnBrk="1" hangingPunct="1"/>
            <a:r>
              <a:rPr lang="en-US" altLang="en-US" sz="2100">
                <a:solidFill>
                  <a:srgbClr val="000000"/>
                </a:solidFill>
                <a:latin typeface="Lucida Console" panose="020B0609040504020204" pitchFamily="49" charset="0"/>
              </a:rPr>
              <a:t>"[A-Z]"</a:t>
            </a:r>
            <a:r>
              <a:rPr lang="en-US" altLang="en-US" sz="2100">
                <a:solidFill>
                  <a:srgbClr val="000000"/>
                </a:solidFill>
                <a:latin typeface="Times New Roman" panose="02020603050405020304" pitchFamily="18" charset="0"/>
              </a:rPr>
              <a:t> matches a single uppercase letter. </a:t>
            </a:r>
          </a:p>
          <a:p>
            <a:pPr eaLnBrk="1" hangingPunct="1"/>
            <a:r>
              <a:rPr lang="en-US" altLang="en-US" sz="2500">
                <a:solidFill>
                  <a:srgbClr val="000000"/>
                </a:solidFill>
                <a:latin typeface="Times New Roman" panose="02020603050405020304" pitchFamily="18" charset="0"/>
              </a:rPr>
              <a:t>If the first character in the brackets is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the expression accepts any character other than those indicated. </a:t>
            </a:r>
          </a:p>
          <a:p>
            <a:pPr lvl="1" eaLnBrk="1" hangingPunct="1"/>
            <a:r>
              <a:rPr lang="en-US" altLang="en-US" sz="2100">
                <a:solidFill>
                  <a:srgbClr val="000000"/>
                </a:solidFill>
                <a:latin typeface="Lucida Console" panose="020B0609040504020204" pitchFamily="49" charset="0"/>
              </a:rPr>
              <a:t>"[^Z]"</a:t>
            </a:r>
            <a:r>
              <a:rPr lang="en-US" altLang="en-US" sz="2100">
                <a:solidFill>
                  <a:srgbClr val="000000"/>
                </a:solidFill>
                <a:latin typeface="Times New Roman" panose="02020603050405020304" pitchFamily="18" charset="0"/>
              </a:rPr>
              <a:t> is not the same as </a:t>
            </a:r>
            <a:r>
              <a:rPr lang="en-US" altLang="en-US" sz="2100">
                <a:solidFill>
                  <a:srgbClr val="000000"/>
                </a:solidFill>
                <a:latin typeface="Lucida Console" panose="020B0609040504020204" pitchFamily="49" charset="0"/>
              </a:rPr>
              <a:t>"[A-Y]"</a:t>
            </a:r>
            <a:r>
              <a:rPr lang="en-US" altLang="en-US" sz="2100">
                <a:solidFill>
                  <a:srgbClr val="000000"/>
                </a:solidFill>
                <a:latin typeface="Times New Roman" panose="02020603050405020304" pitchFamily="18" charset="0"/>
              </a:rPr>
              <a:t>, which matches uppercase letters A–Y—</a:t>
            </a:r>
            <a:r>
              <a:rPr lang="en-US" altLang="en-US" sz="2100">
                <a:solidFill>
                  <a:srgbClr val="000000"/>
                </a:solidFill>
                <a:latin typeface="Lucida Console" panose="020B0609040504020204" pitchFamily="49" charset="0"/>
              </a:rPr>
              <a:t>"[^Z]"</a:t>
            </a:r>
            <a:r>
              <a:rPr lang="en-US" altLang="en-US" sz="2100">
                <a:solidFill>
                  <a:srgbClr val="000000"/>
                </a:solidFill>
                <a:latin typeface="Times New Roman" panose="02020603050405020304" pitchFamily="18" charset="0"/>
              </a:rPr>
              <a:t> matches any character other than capital Z, including lowercase letters and nonletters such as the newline character. </a:t>
            </a:r>
          </a:p>
        </p:txBody>
      </p:sp>
      <p:sp>
        <p:nvSpPr>
          <p:cNvPr id="4" name="Footer Placeholder 3">
            <a:extLst>
              <a:ext uri="{FF2B5EF4-FFF2-40B4-BE49-F238E27FC236}">
                <a16:creationId xmlns:a16="http://schemas.microsoft.com/office/drawing/2014/main" id="{143F2961-358E-4C6E-B2EC-63C46024B797}"/>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7579268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1">
            <a:extLst>
              <a:ext uri="{FF2B5EF4-FFF2-40B4-BE49-F238E27FC236}">
                <a16:creationId xmlns:a16="http://schemas.microsoft.com/office/drawing/2014/main" id="{D1815982-B7A5-410E-9DA6-971F221D585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00138"/>
            <a:ext cx="12192000" cy="4656137"/>
          </a:xfrm>
          <a:prstGeom prst="rect">
            <a:avLst/>
          </a:prstGeom>
        </p:spPr>
      </p:pic>
      <p:sp>
        <p:nvSpPr>
          <p:cNvPr id="4" name="Footer Placeholder 3">
            <a:extLst>
              <a:ext uri="{FF2B5EF4-FFF2-40B4-BE49-F238E27FC236}">
                <a16:creationId xmlns:a16="http://schemas.microsoft.com/office/drawing/2014/main" id="{28BAEC60-2E5F-4038-89D0-46C76EBB168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1365212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2">
            <a:extLst>
              <a:ext uri="{FF2B5EF4-FFF2-40B4-BE49-F238E27FC236}">
                <a16:creationId xmlns:a16="http://schemas.microsoft.com/office/drawing/2014/main" id="{7ACFF5F7-60BE-4EE5-A999-C044EE8008C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4" name="Footer Placeholder 3">
            <a:extLst>
              <a:ext uri="{FF2B5EF4-FFF2-40B4-BE49-F238E27FC236}">
                <a16:creationId xmlns:a16="http://schemas.microsoft.com/office/drawing/2014/main" id="{299579C9-E620-4172-8A27-9C6C2C451F8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986789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3">
            <a:extLst>
              <a:ext uri="{FF2B5EF4-FFF2-40B4-BE49-F238E27FC236}">
                <a16:creationId xmlns:a16="http://schemas.microsoft.com/office/drawing/2014/main" id="{A13D3B5D-078B-4566-9AD4-570A2893A93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4" name="Footer Placeholder 3">
            <a:extLst>
              <a:ext uri="{FF2B5EF4-FFF2-40B4-BE49-F238E27FC236}">
                <a16:creationId xmlns:a16="http://schemas.microsoft.com/office/drawing/2014/main" id="{FA7E9D46-D481-4E10-AE8C-D5640CCB9C7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204518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4">
            <a:extLst>
              <a:ext uri="{FF2B5EF4-FFF2-40B4-BE49-F238E27FC236}">
                <a16:creationId xmlns:a16="http://schemas.microsoft.com/office/drawing/2014/main" id="{C1C4740D-466E-4184-9776-91401B6CFE5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4" name="Footer Placeholder 3">
            <a:extLst>
              <a:ext uri="{FF2B5EF4-FFF2-40B4-BE49-F238E27FC236}">
                <a16:creationId xmlns:a16="http://schemas.microsoft.com/office/drawing/2014/main" id="{302BF358-520A-4168-9319-875C584AD66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644508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JHTP11_09</Template>
  <TotalTime>7</TotalTime>
  <Words>4740</Words>
  <Application>Microsoft Office PowerPoint</Application>
  <PresentationFormat>Widescreen</PresentationFormat>
  <Paragraphs>403</Paragraphs>
  <Slides>122</Slides>
  <Notes>46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122</vt:i4>
      </vt:variant>
    </vt:vector>
  </HeadingPairs>
  <TitlesOfParts>
    <vt:vector size="136" baseType="lpstr">
      <vt:lpstr>Arial</vt:lpstr>
      <vt:lpstr>Calibri</vt:lpstr>
      <vt:lpstr>Cambria</vt:lpstr>
      <vt:lpstr>Consolas</vt:lpstr>
      <vt:lpstr>Goudy Sans Medium</vt:lpstr>
      <vt:lpstr>Lucida Console</vt:lpstr>
      <vt:lpstr>Lucida Sans Unicode</vt:lpstr>
      <vt:lpstr>LucidaSansTypewriter</vt:lpstr>
      <vt:lpstr>Times New Roman</vt:lpstr>
      <vt:lpstr>Verdana</vt:lpstr>
      <vt:lpstr>Wingdings</vt:lpstr>
      <vt:lpstr>Wingdings 2</vt:lpstr>
      <vt:lpstr>Wingdings 3</vt:lpstr>
      <vt:lpstr>Concourse</vt:lpstr>
      <vt:lpstr>Chapter 14 Strings, Characters and  Regular Expressions</vt:lpstr>
      <vt:lpstr>PowerPoint Presentation</vt:lpstr>
      <vt:lpstr>PowerPoint Presentation</vt:lpstr>
      <vt:lpstr>PowerPoint Presentation</vt:lpstr>
      <vt:lpstr>PowerPoint Presentation</vt:lpstr>
      <vt:lpstr>PowerPoint Presentation</vt:lpstr>
      <vt:lpstr>14.1  Introduction</vt:lpstr>
      <vt:lpstr>14.2  Fundamentals of Characters and Strings</vt:lpstr>
      <vt:lpstr>PowerPoint Presentation</vt:lpstr>
      <vt:lpstr>14.3  Class String</vt:lpstr>
      <vt:lpstr>PowerPoint Presentation</vt:lpstr>
      <vt:lpstr>14.3.1 String Constructors</vt:lpstr>
      <vt:lpstr>PowerPoint Presentation</vt:lpstr>
      <vt:lpstr>PowerPoint Presentation</vt:lpstr>
      <vt:lpstr>14.3.2 String Methods length, charAt and getChars</vt:lpstr>
      <vt:lpstr>PowerPoint Presentation</vt:lpstr>
      <vt:lpstr>PowerPoint Presentation</vt:lpstr>
      <vt:lpstr>14.3.3 Comparing Strings</vt:lpstr>
      <vt:lpstr>PowerPoint Presentation</vt:lpstr>
      <vt:lpstr>PowerPoint Presentation</vt:lpstr>
      <vt:lpstr>PowerPoint Presentation</vt:lpstr>
      <vt:lpstr>PowerPoint Presentation</vt:lpstr>
      <vt:lpstr>PowerPoint Presentation</vt:lpstr>
      <vt:lpstr>14.3.3 Comparing Strings (cont.)</vt:lpstr>
      <vt:lpstr>PowerPoint Presentation</vt:lpstr>
      <vt:lpstr>14.3.3 Comparing Strings (cont.)</vt:lpstr>
      <vt:lpstr>14.3.3 Comparing Strings (cont.)</vt:lpstr>
      <vt:lpstr>14.3.3 Comparing Strings (cont.)</vt:lpstr>
      <vt:lpstr>PowerPoint Presentation</vt:lpstr>
      <vt:lpstr>PowerPoint Presentation</vt:lpstr>
      <vt:lpstr>PowerPoint Presentation</vt:lpstr>
      <vt:lpstr>14.3.4 Locating Characters and Substrings in Strings</vt:lpstr>
      <vt:lpstr>PowerPoint Presentation</vt:lpstr>
      <vt:lpstr>PowerPoint Presentation</vt:lpstr>
      <vt:lpstr>PowerPoint Presentation</vt:lpstr>
      <vt:lpstr>PowerPoint Presentation</vt:lpstr>
      <vt:lpstr>14.3.4 Locating Characters and Substrings in Strings (cont.)</vt:lpstr>
      <vt:lpstr>14.3.5 Extracting Substrings from Strings</vt:lpstr>
      <vt:lpstr>PowerPoint Presentation</vt:lpstr>
      <vt:lpstr>14.3.6 Concatenating Strings</vt:lpstr>
      <vt:lpstr>PowerPoint Presentation</vt:lpstr>
      <vt:lpstr>14.3.7 Miscellaneous String Methods</vt:lpstr>
      <vt:lpstr>PowerPoint Presentation</vt:lpstr>
      <vt:lpstr>PowerPoint Presentation</vt:lpstr>
      <vt:lpstr>PowerPoint Presentation</vt:lpstr>
      <vt:lpstr>14.3.8 String Method valueOf</vt:lpstr>
      <vt:lpstr>PowerPoint Presentation</vt:lpstr>
      <vt:lpstr>PowerPoint Presentation</vt:lpstr>
      <vt:lpstr>PowerPoint Presentation</vt:lpstr>
      <vt:lpstr>14.4  Class StringBuilder</vt:lpstr>
      <vt:lpstr>PowerPoint Presentation</vt:lpstr>
      <vt:lpstr>PowerPoint Presentation</vt:lpstr>
      <vt:lpstr>PowerPoint Presentation</vt:lpstr>
      <vt:lpstr>14.4.1 StringBuilder Constructors</vt:lpstr>
      <vt:lpstr>PowerPoint Presentation</vt:lpstr>
      <vt:lpstr>14.4.2 StringBuilder Methods length, capacity, setLength and ensureCapacity</vt:lpstr>
      <vt:lpstr>PowerPoint Presentation</vt:lpstr>
      <vt:lpstr>PowerPoint Presentation</vt:lpstr>
      <vt:lpstr>PowerPoint Presentation</vt:lpstr>
      <vt:lpstr>14.4.3 StringBuilder Methods charAt, setCharAt, getChars and reverse</vt:lpstr>
      <vt:lpstr>PowerPoint Presentation</vt:lpstr>
      <vt:lpstr>PowerPoint Presentation</vt:lpstr>
      <vt:lpstr>PowerPoint Presentation</vt:lpstr>
      <vt:lpstr>14.4.4 StringBuilder append Methods</vt:lpstr>
      <vt:lpstr>14.4.4 StringBuilder append Methods (cont.)</vt:lpstr>
      <vt:lpstr>PowerPoint Presentation</vt:lpstr>
      <vt:lpstr>PowerPoint Presentation</vt:lpstr>
      <vt:lpstr>PowerPoint Presentation</vt:lpstr>
      <vt:lpstr>14.4.5 StringBuilder Insertion and Deletion Methods</vt:lpstr>
      <vt:lpstr>PowerPoint Presentation</vt:lpstr>
      <vt:lpstr>PowerPoint Presentation</vt:lpstr>
      <vt:lpstr>PowerPoint Presentation</vt:lpstr>
      <vt:lpstr>14.5  Class Character </vt:lpstr>
      <vt:lpstr>14.5  Class Character (cont.)</vt:lpstr>
      <vt:lpstr>PowerPoint Presentation</vt:lpstr>
      <vt:lpstr>PowerPoint Presentation</vt:lpstr>
      <vt:lpstr>PowerPoint Presentation</vt:lpstr>
      <vt:lpstr>PowerPoint Presentation</vt:lpstr>
      <vt:lpstr>PowerPoint Presentation</vt:lpstr>
      <vt:lpstr>14.5  Class Character (cont.)</vt:lpstr>
      <vt:lpstr>14.5  Class Character (cont.)</vt:lpstr>
      <vt:lpstr>14.5  Class Character (cont.)</vt:lpstr>
      <vt:lpstr>PowerPoint Presentation</vt:lpstr>
      <vt:lpstr>PowerPoint Presentation</vt:lpstr>
      <vt:lpstr>PowerPoint Presentation</vt:lpstr>
      <vt:lpstr>14.5  Class Character (cont.)</vt:lpstr>
      <vt:lpstr>PowerPoint Presentation</vt:lpstr>
      <vt:lpstr>PowerPoint Presentation</vt:lpstr>
      <vt:lpstr>14.6  Tokenizing Strings</vt:lpstr>
      <vt:lpstr>PowerPoint Presentation</vt:lpstr>
      <vt:lpstr>PowerPoint Presentation</vt:lpstr>
      <vt:lpstr>14.7  Regular Expressions, Class Pattern and Class Matcher</vt:lpstr>
      <vt:lpstr>14.7  Regular Expressions, Class Pattern and Class Matcher (cont.)</vt:lpstr>
      <vt:lpstr>14.7  Regular Expressions, Class Pattern and Class Matcher (cont.)</vt:lpstr>
      <vt:lpstr>14.7  Regular Expressions, Class Pattern and Class Matcher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14.7  Regular Expressions, Class Pattern and Class Matcher (cont.)</vt:lpstr>
      <vt:lpstr>14.7  Regular Expressions, Class Pattern and Class Matcher (cont.)</vt:lpstr>
      <vt:lpstr>14.7  Regular Expressions, Class Pattern and Class Matcher (cont.)</vt:lpstr>
      <vt:lpstr>14.7  Regular Expressions, Class Pattern and Class Matcher (cont.)</vt:lpstr>
      <vt:lpstr>PowerPoint Presentation</vt:lpstr>
      <vt:lpstr>14.7  Regular Expressions, Class Pattern and Class Matcher (cont.)</vt:lpstr>
      <vt:lpstr>14.7  Regular Expressions, Class Pattern and Class Matcher (cont.)</vt:lpstr>
      <vt:lpstr>PowerPoint Presentation</vt:lpstr>
      <vt:lpstr>PowerPoint Presentation</vt:lpstr>
      <vt:lpstr>PowerPoint Presentation</vt:lpstr>
      <vt:lpstr>14.7  Regular Expressions, Class Pattern and Class Matcher (cont.)</vt:lpstr>
      <vt:lpstr>14.7  Regular Expressions, Class Pattern and Class Matcher (cont.)</vt:lpstr>
      <vt:lpstr>PowerPoint Presentation</vt:lpstr>
      <vt:lpstr>14.7  Regular Expressions, Class Pattern and Class Matcher (cont.)</vt:lpstr>
      <vt:lpstr>PowerPoint Presentation</vt:lpstr>
      <vt:lpstr>PowerPoint Presentation</vt:lpstr>
      <vt:lpstr>14.7  Regular Expressions, Class Pattern and Class Matcher (cont.)</vt:lpstr>
      <vt:lpstr>PowerPoint Presentation</vt:lpstr>
      <vt:lpstr>14.7  Regular Expressions, Class Pattern and Class Matcher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Strings, Characters and  Regular Expressions</dc:title>
  <dc:creator>Paul Deitel</dc:creator>
  <cp:lastModifiedBy>Paul Deitel</cp:lastModifiedBy>
  <cp:revision>4</cp:revision>
  <dcterms:created xsi:type="dcterms:W3CDTF">2017-07-15T16:26:26Z</dcterms:created>
  <dcterms:modified xsi:type="dcterms:W3CDTF">2017-08-05T15:49:22Z</dcterms:modified>
</cp:coreProperties>
</file>