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303" r:id="rId21"/>
    <p:sldId id="278" r:id="rId22"/>
    <p:sldId id="301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305" r:id="rId40"/>
    <p:sldId id="299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8F"/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3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C188ED-7435-4F01-A214-53E86073AD2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3D40FA1-858B-45CA-877E-A00052FBABCB}">
      <dgm:prSet custT="1"/>
      <dgm:spPr/>
      <dgm:t>
        <a:bodyPr/>
        <a:lstStyle/>
        <a:p>
          <a:pPr rtl="0"/>
          <a:r>
            <a:rPr lang="en-US" sz="2400" dirty="0" smtClean="0"/>
            <a:t>Public cloud</a:t>
          </a:r>
          <a:endParaRPr lang="en-US" sz="2400" dirty="0"/>
        </a:p>
      </dgm:t>
    </dgm:pt>
    <dgm:pt modelId="{110E6067-DE4F-4B32-868E-F262DBE3D25E}" type="parTrans" cxnId="{0CD2B080-E86C-4B90-B0F4-7CE3B6D3C2F4}">
      <dgm:prSet/>
      <dgm:spPr/>
      <dgm:t>
        <a:bodyPr/>
        <a:lstStyle/>
        <a:p>
          <a:endParaRPr lang="en-US"/>
        </a:p>
      </dgm:t>
    </dgm:pt>
    <dgm:pt modelId="{45C3A3E7-FA6F-4F64-8921-214C9B6F1D25}" type="sibTrans" cxnId="{0CD2B080-E86C-4B90-B0F4-7CE3B6D3C2F4}">
      <dgm:prSet/>
      <dgm:spPr/>
      <dgm:t>
        <a:bodyPr/>
        <a:lstStyle/>
        <a:p>
          <a:endParaRPr lang="en-US"/>
        </a:p>
      </dgm:t>
    </dgm:pt>
    <dgm:pt modelId="{CA2D40D0-CE28-4CB1-8699-2A3FC9CD3B5C}">
      <dgm:prSet custT="1"/>
      <dgm:spPr/>
      <dgm:t>
        <a:bodyPr/>
        <a:lstStyle/>
        <a:p>
          <a:pPr rtl="0"/>
          <a:r>
            <a:rPr lang="en-US" sz="2400" dirty="0" smtClean="0"/>
            <a:t>Private cloud</a:t>
          </a:r>
          <a:endParaRPr lang="en-US" sz="2400" dirty="0"/>
        </a:p>
      </dgm:t>
    </dgm:pt>
    <dgm:pt modelId="{71B3D7CD-5378-441E-929B-95934ABF74EA}" type="parTrans" cxnId="{4F7E2E7A-C4FD-449C-8ED7-E045148E66FD}">
      <dgm:prSet/>
      <dgm:spPr/>
      <dgm:t>
        <a:bodyPr/>
        <a:lstStyle/>
        <a:p>
          <a:endParaRPr lang="en-US"/>
        </a:p>
      </dgm:t>
    </dgm:pt>
    <dgm:pt modelId="{94BD91D2-CCAF-4BA4-9A46-7A12C75887EE}" type="sibTrans" cxnId="{4F7E2E7A-C4FD-449C-8ED7-E045148E66FD}">
      <dgm:prSet/>
      <dgm:spPr/>
      <dgm:t>
        <a:bodyPr/>
        <a:lstStyle/>
        <a:p>
          <a:endParaRPr lang="en-US"/>
        </a:p>
      </dgm:t>
    </dgm:pt>
    <dgm:pt modelId="{E8029ADE-7109-43D4-AA91-6E023CAC32D0}">
      <dgm:prSet custT="1"/>
      <dgm:spPr/>
      <dgm:t>
        <a:bodyPr/>
        <a:lstStyle/>
        <a:p>
          <a:pPr rtl="0"/>
          <a:r>
            <a:rPr lang="en-US" sz="2400" dirty="0" smtClean="0"/>
            <a:t>Community cloud</a:t>
          </a:r>
          <a:endParaRPr lang="en-US" sz="2400" dirty="0"/>
        </a:p>
      </dgm:t>
    </dgm:pt>
    <dgm:pt modelId="{AB8E0F02-EFDD-4D6C-BD5A-3E2B2C618B83}" type="parTrans" cxnId="{D39B8719-8CED-43C5-94AC-7F0FD519D232}">
      <dgm:prSet/>
      <dgm:spPr/>
      <dgm:t>
        <a:bodyPr/>
        <a:lstStyle/>
        <a:p>
          <a:endParaRPr lang="en-US"/>
        </a:p>
      </dgm:t>
    </dgm:pt>
    <dgm:pt modelId="{8D22A27D-BA46-4E15-A80C-DCD397B0AE1F}" type="sibTrans" cxnId="{D39B8719-8CED-43C5-94AC-7F0FD519D232}">
      <dgm:prSet/>
      <dgm:spPr/>
      <dgm:t>
        <a:bodyPr/>
        <a:lstStyle/>
        <a:p>
          <a:endParaRPr lang="en-US"/>
        </a:p>
      </dgm:t>
    </dgm:pt>
    <dgm:pt modelId="{57A5EDC6-DA26-4D1E-BEDC-0F70A3E65F88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002060"/>
              </a:solidFill>
            </a:rPr>
            <a:t>Built by a third-party organization to sell cloud services to the general public</a:t>
          </a:r>
          <a:endParaRPr lang="en-US" sz="2400" dirty="0">
            <a:solidFill>
              <a:srgbClr val="002060"/>
            </a:solidFill>
          </a:endParaRPr>
        </a:p>
      </dgm:t>
    </dgm:pt>
    <dgm:pt modelId="{A4ED35AF-085B-425F-9C18-26EB1E73953F}" type="parTrans" cxnId="{8F1751F1-67DC-4D3E-AED8-7B222F9AA428}">
      <dgm:prSet/>
      <dgm:spPr/>
      <dgm:t>
        <a:bodyPr/>
        <a:lstStyle/>
        <a:p>
          <a:endParaRPr lang="en-US"/>
        </a:p>
      </dgm:t>
    </dgm:pt>
    <dgm:pt modelId="{6FDE8570-83A8-4B7A-B394-00E8D21B8FC7}" type="sibTrans" cxnId="{8F1751F1-67DC-4D3E-AED8-7B222F9AA428}">
      <dgm:prSet/>
      <dgm:spPr/>
      <dgm:t>
        <a:bodyPr/>
        <a:lstStyle/>
        <a:p>
          <a:endParaRPr lang="en-US"/>
        </a:p>
      </dgm:t>
    </dgm:pt>
    <dgm:pt modelId="{7EF30503-191C-49AB-94CB-9FF41B4FD9D7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002060"/>
              </a:solidFill>
            </a:rPr>
            <a:t>Built by an organization for the sole purpose of servicing its own needs</a:t>
          </a:r>
          <a:endParaRPr lang="en-US" sz="2400" dirty="0">
            <a:solidFill>
              <a:srgbClr val="002060"/>
            </a:solidFill>
          </a:endParaRPr>
        </a:p>
      </dgm:t>
    </dgm:pt>
    <dgm:pt modelId="{AEE21C2D-C67B-48AC-9CB3-B299E67C98B5}" type="parTrans" cxnId="{5DE489C2-E15A-4086-AC8F-607830789CED}">
      <dgm:prSet/>
      <dgm:spPr/>
      <dgm:t>
        <a:bodyPr/>
        <a:lstStyle/>
        <a:p>
          <a:endParaRPr lang="en-US"/>
        </a:p>
      </dgm:t>
    </dgm:pt>
    <dgm:pt modelId="{9383955D-207F-4C38-A04D-F03D98EA6839}" type="sibTrans" cxnId="{5DE489C2-E15A-4086-AC8F-607830789CED}">
      <dgm:prSet/>
      <dgm:spPr/>
      <dgm:t>
        <a:bodyPr/>
        <a:lstStyle/>
        <a:p>
          <a:endParaRPr lang="en-US"/>
        </a:p>
      </dgm:t>
    </dgm:pt>
    <dgm:pt modelId="{90684A21-218D-49E3-A7AF-42AD055AD95F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002060"/>
              </a:solidFill>
            </a:rPr>
            <a:t>Built by and for a specific group of organizations that share a common trade</a:t>
          </a:r>
          <a:endParaRPr lang="en-US" sz="2400" dirty="0">
            <a:solidFill>
              <a:srgbClr val="002060"/>
            </a:solidFill>
          </a:endParaRPr>
        </a:p>
      </dgm:t>
    </dgm:pt>
    <dgm:pt modelId="{18E75A58-5EB7-47E8-88AC-CD679031B90B}" type="parTrans" cxnId="{3DEE5814-3685-4D72-9CE8-FDF06D05BC83}">
      <dgm:prSet/>
      <dgm:spPr/>
      <dgm:t>
        <a:bodyPr/>
        <a:lstStyle/>
        <a:p>
          <a:endParaRPr lang="en-US"/>
        </a:p>
      </dgm:t>
    </dgm:pt>
    <dgm:pt modelId="{DEE6D885-2B64-48DD-AEE2-89DB2450F6E2}" type="sibTrans" cxnId="{3DEE5814-3685-4D72-9CE8-FDF06D05BC83}">
      <dgm:prSet/>
      <dgm:spPr/>
      <dgm:t>
        <a:bodyPr/>
        <a:lstStyle/>
        <a:p>
          <a:endParaRPr lang="en-US"/>
        </a:p>
      </dgm:t>
    </dgm:pt>
    <dgm:pt modelId="{8D1CAFD4-BE6D-4E1A-8F64-5456180563AC}" type="pres">
      <dgm:prSet presAssocID="{99C188ED-7435-4F01-A214-53E86073AD2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8C4412-2612-4F33-BCD6-B8C9D52C6CAB}" type="pres">
      <dgm:prSet presAssocID="{13D40FA1-858B-45CA-877E-A00052FBABCB}" presName="parentLin" presStyleCnt="0"/>
      <dgm:spPr/>
      <dgm:t>
        <a:bodyPr/>
        <a:lstStyle/>
        <a:p>
          <a:endParaRPr lang="en-US"/>
        </a:p>
      </dgm:t>
    </dgm:pt>
    <dgm:pt modelId="{DB980EBF-EC75-466F-9B51-E12B436F42ED}" type="pres">
      <dgm:prSet presAssocID="{13D40FA1-858B-45CA-877E-A00052FBABC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E799D2E-DDB9-4D78-8C56-FA3E8E211434}" type="pres">
      <dgm:prSet presAssocID="{13D40FA1-858B-45CA-877E-A00052FBABC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D78B4-0DB9-465C-9A56-434ED96824C9}" type="pres">
      <dgm:prSet presAssocID="{13D40FA1-858B-45CA-877E-A00052FBABCB}" presName="negativeSpace" presStyleCnt="0"/>
      <dgm:spPr/>
      <dgm:t>
        <a:bodyPr/>
        <a:lstStyle/>
        <a:p>
          <a:endParaRPr lang="en-US"/>
        </a:p>
      </dgm:t>
    </dgm:pt>
    <dgm:pt modelId="{4AFEE407-45E6-47D3-AD34-8CB323EDC002}" type="pres">
      <dgm:prSet presAssocID="{13D40FA1-858B-45CA-877E-A00052FBABC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36596-807F-47BA-B32F-34C0C45AE53B}" type="pres">
      <dgm:prSet presAssocID="{45C3A3E7-FA6F-4F64-8921-214C9B6F1D25}" presName="spaceBetweenRectangles" presStyleCnt="0"/>
      <dgm:spPr/>
      <dgm:t>
        <a:bodyPr/>
        <a:lstStyle/>
        <a:p>
          <a:endParaRPr lang="en-US"/>
        </a:p>
      </dgm:t>
    </dgm:pt>
    <dgm:pt modelId="{06AD2085-A4C5-46AC-888C-3D3ADEF1CB31}" type="pres">
      <dgm:prSet presAssocID="{CA2D40D0-CE28-4CB1-8699-2A3FC9CD3B5C}" presName="parentLin" presStyleCnt="0"/>
      <dgm:spPr/>
      <dgm:t>
        <a:bodyPr/>
        <a:lstStyle/>
        <a:p>
          <a:endParaRPr lang="en-US"/>
        </a:p>
      </dgm:t>
    </dgm:pt>
    <dgm:pt modelId="{EA799AA5-343E-4642-9B09-097CFC52CCC0}" type="pres">
      <dgm:prSet presAssocID="{CA2D40D0-CE28-4CB1-8699-2A3FC9CD3B5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A3E0FA8-CA6E-4EF4-9B56-B23515F83B62}" type="pres">
      <dgm:prSet presAssocID="{CA2D40D0-CE28-4CB1-8699-2A3FC9CD3B5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8F110F-4568-4231-94A7-EAC1220440AB}" type="pres">
      <dgm:prSet presAssocID="{CA2D40D0-CE28-4CB1-8699-2A3FC9CD3B5C}" presName="negativeSpace" presStyleCnt="0"/>
      <dgm:spPr/>
      <dgm:t>
        <a:bodyPr/>
        <a:lstStyle/>
        <a:p>
          <a:endParaRPr lang="en-US"/>
        </a:p>
      </dgm:t>
    </dgm:pt>
    <dgm:pt modelId="{FBFB4967-B507-4501-A47D-D2A2CFAC5C61}" type="pres">
      <dgm:prSet presAssocID="{CA2D40D0-CE28-4CB1-8699-2A3FC9CD3B5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BCF0BD-EF36-4B98-BDFF-EC6E5F8B34B4}" type="pres">
      <dgm:prSet presAssocID="{94BD91D2-CCAF-4BA4-9A46-7A12C75887EE}" presName="spaceBetweenRectangles" presStyleCnt="0"/>
      <dgm:spPr/>
      <dgm:t>
        <a:bodyPr/>
        <a:lstStyle/>
        <a:p>
          <a:endParaRPr lang="en-US"/>
        </a:p>
      </dgm:t>
    </dgm:pt>
    <dgm:pt modelId="{8DDEDB04-01FA-4369-9C70-180C568AD750}" type="pres">
      <dgm:prSet presAssocID="{E8029ADE-7109-43D4-AA91-6E023CAC32D0}" presName="parentLin" presStyleCnt="0"/>
      <dgm:spPr/>
      <dgm:t>
        <a:bodyPr/>
        <a:lstStyle/>
        <a:p>
          <a:endParaRPr lang="en-US"/>
        </a:p>
      </dgm:t>
    </dgm:pt>
    <dgm:pt modelId="{8D20F0A5-6CA0-4DFA-9C86-72388D0613DE}" type="pres">
      <dgm:prSet presAssocID="{E8029ADE-7109-43D4-AA91-6E023CAC32D0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84EA73C7-2D80-42DC-BCD7-5AE2256D561E}" type="pres">
      <dgm:prSet presAssocID="{E8029ADE-7109-43D4-AA91-6E023CAC32D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FB1F7-74D0-411C-A0EF-F2547DDEAABD}" type="pres">
      <dgm:prSet presAssocID="{E8029ADE-7109-43D4-AA91-6E023CAC32D0}" presName="negativeSpace" presStyleCnt="0"/>
      <dgm:spPr/>
      <dgm:t>
        <a:bodyPr/>
        <a:lstStyle/>
        <a:p>
          <a:endParaRPr lang="en-US"/>
        </a:p>
      </dgm:t>
    </dgm:pt>
    <dgm:pt modelId="{912D790B-A922-4EA1-AE05-222ADAD7E8AA}" type="pres">
      <dgm:prSet presAssocID="{E8029ADE-7109-43D4-AA91-6E023CAC32D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1751F1-67DC-4D3E-AED8-7B222F9AA428}" srcId="{13D40FA1-858B-45CA-877E-A00052FBABCB}" destId="{57A5EDC6-DA26-4D1E-BEDC-0F70A3E65F88}" srcOrd="0" destOrd="0" parTransId="{A4ED35AF-085B-425F-9C18-26EB1E73953F}" sibTransId="{6FDE8570-83A8-4B7A-B394-00E8D21B8FC7}"/>
    <dgm:cxn modelId="{6508A888-9C36-4AA3-BD27-3327291139BF}" type="presOf" srcId="{57A5EDC6-DA26-4D1E-BEDC-0F70A3E65F88}" destId="{4AFEE407-45E6-47D3-AD34-8CB323EDC002}" srcOrd="0" destOrd="0" presId="urn:microsoft.com/office/officeart/2005/8/layout/list1"/>
    <dgm:cxn modelId="{441349C7-9BC2-44D3-AB98-F5338957A658}" type="presOf" srcId="{E8029ADE-7109-43D4-AA91-6E023CAC32D0}" destId="{84EA73C7-2D80-42DC-BCD7-5AE2256D561E}" srcOrd="1" destOrd="0" presId="urn:microsoft.com/office/officeart/2005/8/layout/list1"/>
    <dgm:cxn modelId="{3DEE5814-3685-4D72-9CE8-FDF06D05BC83}" srcId="{E8029ADE-7109-43D4-AA91-6E023CAC32D0}" destId="{90684A21-218D-49E3-A7AF-42AD055AD95F}" srcOrd="0" destOrd="0" parTransId="{18E75A58-5EB7-47E8-88AC-CD679031B90B}" sibTransId="{DEE6D885-2B64-48DD-AEE2-89DB2450F6E2}"/>
    <dgm:cxn modelId="{F8FCF382-D5DB-4994-921B-6AB905960F78}" type="presOf" srcId="{90684A21-218D-49E3-A7AF-42AD055AD95F}" destId="{912D790B-A922-4EA1-AE05-222ADAD7E8AA}" srcOrd="0" destOrd="0" presId="urn:microsoft.com/office/officeart/2005/8/layout/list1"/>
    <dgm:cxn modelId="{D39B8719-8CED-43C5-94AC-7F0FD519D232}" srcId="{99C188ED-7435-4F01-A214-53E86073AD21}" destId="{E8029ADE-7109-43D4-AA91-6E023CAC32D0}" srcOrd="2" destOrd="0" parTransId="{AB8E0F02-EFDD-4D6C-BD5A-3E2B2C618B83}" sibTransId="{8D22A27D-BA46-4E15-A80C-DCD397B0AE1F}"/>
    <dgm:cxn modelId="{CF21D8C6-9ED0-4257-B74C-707F2B8310A9}" type="presOf" srcId="{CA2D40D0-CE28-4CB1-8699-2A3FC9CD3B5C}" destId="{5A3E0FA8-CA6E-4EF4-9B56-B23515F83B62}" srcOrd="1" destOrd="0" presId="urn:microsoft.com/office/officeart/2005/8/layout/list1"/>
    <dgm:cxn modelId="{0CD2B080-E86C-4B90-B0F4-7CE3B6D3C2F4}" srcId="{99C188ED-7435-4F01-A214-53E86073AD21}" destId="{13D40FA1-858B-45CA-877E-A00052FBABCB}" srcOrd="0" destOrd="0" parTransId="{110E6067-DE4F-4B32-868E-F262DBE3D25E}" sibTransId="{45C3A3E7-FA6F-4F64-8921-214C9B6F1D25}"/>
    <dgm:cxn modelId="{4F7E2E7A-C4FD-449C-8ED7-E045148E66FD}" srcId="{99C188ED-7435-4F01-A214-53E86073AD21}" destId="{CA2D40D0-CE28-4CB1-8699-2A3FC9CD3B5C}" srcOrd="1" destOrd="0" parTransId="{71B3D7CD-5378-441E-929B-95934ABF74EA}" sibTransId="{94BD91D2-CCAF-4BA4-9A46-7A12C75887EE}"/>
    <dgm:cxn modelId="{5D90D176-AF2A-40F3-A626-30A0C2B6F37A}" type="presOf" srcId="{13D40FA1-858B-45CA-877E-A00052FBABCB}" destId="{DB980EBF-EC75-466F-9B51-E12B436F42ED}" srcOrd="0" destOrd="0" presId="urn:microsoft.com/office/officeart/2005/8/layout/list1"/>
    <dgm:cxn modelId="{D6A43201-EFFA-432F-A58F-CA687CD3B2B7}" type="presOf" srcId="{99C188ED-7435-4F01-A214-53E86073AD21}" destId="{8D1CAFD4-BE6D-4E1A-8F64-5456180563AC}" srcOrd="0" destOrd="0" presId="urn:microsoft.com/office/officeart/2005/8/layout/list1"/>
    <dgm:cxn modelId="{5DE489C2-E15A-4086-AC8F-607830789CED}" srcId="{CA2D40D0-CE28-4CB1-8699-2A3FC9CD3B5C}" destId="{7EF30503-191C-49AB-94CB-9FF41B4FD9D7}" srcOrd="0" destOrd="0" parTransId="{AEE21C2D-C67B-48AC-9CB3-B299E67C98B5}" sibTransId="{9383955D-207F-4C38-A04D-F03D98EA6839}"/>
    <dgm:cxn modelId="{223F6F65-4616-4F9A-88CF-FF8D48D071F8}" type="presOf" srcId="{13D40FA1-858B-45CA-877E-A00052FBABCB}" destId="{8E799D2E-DDB9-4D78-8C56-FA3E8E211434}" srcOrd="1" destOrd="0" presId="urn:microsoft.com/office/officeart/2005/8/layout/list1"/>
    <dgm:cxn modelId="{C1D023B8-ED86-4B71-B415-DF7F857F69DA}" type="presOf" srcId="{CA2D40D0-CE28-4CB1-8699-2A3FC9CD3B5C}" destId="{EA799AA5-343E-4642-9B09-097CFC52CCC0}" srcOrd="0" destOrd="0" presId="urn:microsoft.com/office/officeart/2005/8/layout/list1"/>
    <dgm:cxn modelId="{9F6103DB-C1C8-4ADE-ADF0-43395AD44940}" type="presOf" srcId="{7EF30503-191C-49AB-94CB-9FF41B4FD9D7}" destId="{FBFB4967-B507-4501-A47D-D2A2CFAC5C61}" srcOrd="0" destOrd="0" presId="urn:microsoft.com/office/officeart/2005/8/layout/list1"/>
    <dgm:cxn modelId="{50A41C14-BFA4-48A9-8C76-458069A5C8B5}" type="presOf" srcId="{E8029ADE-7109-43D4-AA91-6E023CAC32D0}" destId="{8D20F0A5-6CA0-4DFA-9C86-72388D0613DE}" srcOrd="0" destOrd="0" presId="urn:microsoft.com/office/officeart/2005/8/layout/list1"/>
    <dgm:cxn modelId="{9D79E370-111A-4997-A461-E6B60ED7F47C}" type="presParOf" srcId="{8D1CAFD4-BE6D-4E1A-8F64-5456180563AC}" destId="{A58C4412-2612-4F33-BCD6-B8C9D52C6CAB}" srcOrd="0" destOrd="0" presId="urn:microsoft.com/office/officeart/2005/8/layout/list1"/>
    <dgm:cxn modelId="{2CEF8CF5-E14F-4534-B414-7D0E4987FAC9}" type="presParOf" srcId="{A58C4412-2612-4F33-BCD6-B8C9D52C6CAB}" destId="{DB980EBF-EC75-466F-9B51-E12B436F42ED}" srcOrd="0" destOrd="0" presId="urn:microsoft.com/office/officeart/2005/8/layout/list1"/>
    <dgm:cxn modelId="{29C70F2B-37F4-406E-B0A0-8BE271FE0EB5}" type="presParOf" srcId="{A58C4412-2612-4F33-BCD6-B8C9D52C6CAB}" destId="{8E799D2E-DDB9-4D78-8C56-FA3E8E211434}" srcOrd="1" destOrd="0" presId="urn:microsoft.com/office/officeart/2005/8/layout/list1"/>
    <dgm:cxn modelId="{DFC9D289-512A-4450-B293-3A786432C24A}" type="presParOf" srcId="{8D1CAFD4-BE6D-4E1A-8F64-5456180563AC}" destId="{881D78B4-0DB9-465C-9A56-434ED96824C9}" srcOrd="1" destOrd="0" presId="urn:microsoft.com/office/officeart/2005/8/layout/list1"/>
    <dgm:cxn modelId="{BDDC657C-7A3D-4515-9B64-CE1ADC462D71}" type="presParOf" srcId="{8D1CAFD4-BE6D-4E1A-8F64-5456180563AC}" destId="{4AFEE407-45E6-47D3-AD34-8CB323EDC002}" srcOrd="2" destOrd="0" presId="urn:microsoft.com/office/officeart/2005/8/layout/list1"/>
    <dgm:cxn modelId="{92DBB52A-1EF7-4084-A6DD-6D41B79F2EA1}" type="presParOf" srcId="{8D1CAFD4-BE6D-4E1A-8F64-5456180563AC}" destId="{A9536596-807F-47BA-B32F-34C0C45AE53B}" srcOrd="3" destOrd="0" presId="urn:microsoft.com/office/officeart/2005/8/layout/list1"/>
    <dgm:cxn modelId="{E3C5163D-691F-46FF-BE6E-B7A71B9925E1}" type="presParOf" srcId="{8D1CAFD4-BE6D-4E1A-8F64-5456180563AC}" destId="{06AD2085-A4C5-46AC-888C-3D3ADEF1CB31}" srcOrd="4" destOrd="0" presId="urn:microsoft.com/office/officeart/2005/8/layout/list1"/>
    <dgm:cxn modelId="{295169FD-E6E8-449A-AD22-AF606CB6B9A2}" type="presParOf" srcId="{06AD2085-A4C5-46AC-888C-3D3ADEF1CB31}" destId="{EA799AA5-343E-4642-9B09-097CFC52CCC0}" srcOrd="0" destOrd="0" presId="urn:microsoft.com/office/officeart/2005/8/layout/list1"/>
    <dgm:cxn modelId="{48A485D4-9765-488B-814A-8772ABACB2F7}" type="presParOf" srcId="{06AD2085-A4C5-46AC-888C-3D3ADEF1CB31}" destId="{5A3E0FA8-CA6E-4EF4-9B56-B23515F83B62}" srcOrd="1" destOrd="0" presId="urn:microsoft.com/office/officeart/2005/8/layout/list1"/>
    <dgm:cxn modelId="{CD54135F-EADE-49FB-8B67-846CBD765D5A}" type="presParOf" srcId="{8D1CAFD4-BE6D-4E1A-8F64-5456180563AC}" destId="{148F110F-4568-4231-94A7-EAC1220440AB}" srcOrd="5" destOrd="0" presId="urn:microsoft.com/office/officeart/2005/8/layout/list1"/>
    <dgm:cxn modelId="{540457C3-9656-45CE-9E09-76543B06BB86}" type="presParOf" srcId="{8D1CAFD4-BE6D-4E1A-8F64-5456180563AC}" destId="{FBFB4967-B507-4501-A47D-D2A2CFAC5C61}" srcOrd="6" destOrd="0" presId="urn:microsoft.com/office/officeart/2005/8/layout/list1"/>
    <dgm:cxn modelId="{940762ED-6FFD-4263-ACC9-534364A87C8A}" type="presParOf" srcId="{8D1CAFD4-BE6D-4E1A-8F64-5456180563AC}" destId="{85BCF0BD-EF36-4B98-BDFF-EC6E5F8B34B4}" srcOrd="7" destOrd="0" presId="urn:microsoft.com/office/officeart/2005/8/layout/list1"/>
    <dgm:cxn modelId="{1DA18A61-718C-48E1-B288-392E143BE0AE}" type="presParOf" srcId="{8D1CAFD4-BE6D-4E1A-8F64-5456180563AC}" destId="{8DDEDB04-01FA-4369-9C70-180C568AD750}" srcOrd="8" destOrd="0" presId="urn:microsoft.com/office/officeart/2005/8/layout/list1"/>
    <dgm:cxn modelId="{58845F7E-6AB7-4105-B657-97EA0BDA226F}" type="presParOf" srcId="{8DDEDB04-01FA-4369-9C70-180C568AD750}" destId="{8D20F0A5-6CA0-4DFA-9C86-72388D0613DE}" srcOrd="0" destOrd="0" presId="urn:microsoft.com/office/officeart/2005/8/layout/list1"/>
    <dgm:cxn modelId="{E33FC128-4231-460C-AE7F-C63760B98FFB}" type="presParOf" srcId="{8DDEDB04-01FA-4369-9C70-180C568AD750}" destId="{84EA73C7-2D80-42DC-BCD7-5AE2256D561E}" srcOrd="1" destOrd="0" presId="urn:microsoft.com/office/officeart/2005/8/layout/list1"/>
    <dgm:cxn modelId="{C18F7AEA-0CD0-4520-B275-F6ACE52020A5}" type="presParOf" srcId="{8D1CAFD4-BE6D-4E1A-8F64-5456180563AC}" destId="{1CCFB1F7-74D0-411C-A0EF-F2547DDEAABD}" srcOrd="9" destOrd="0" presId="urn:microsoft.com/office/officeart/2005/8/layout/list1"/>
    <dgm:cxn modelId="{8986BD5E-336F-42D2-9200-96C40C9E8F4B}" type="presParOf" srcId="{8D1CAFD4-BE6D-4E1A-8F64-5456180563AC}" destId="{912D790B-A922-4EA1-AE05-222ADAD7E8A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EE407-45E6-47D3-AD34-8CB323EDC002}">
      <dsp:nvSpPr>
        <dsp:cNvPr id="0" name=""/>
        <dsp:cNvSpPr/>
      </dsp:nvSpPr>
      <dsp:spPr>
        <a:xfrm>
          <a:off x="0" y="285779"/>
          <a:ext cx="8077200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95732" rIns="626880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Built by a third-party organization to sell cloud services to the general public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0" y="285779"/>
        <a:ext cx="8077200" cy="1197000"/>
      </dsp:txXfrm>
    </dsp:sp>
    <dsp:sp modelId="{8E799D2E-DDB9-4D78-8C56-FA3E8E211434}">
      <dsp:nvSpPr>
        <dsp:cNvPr id="0" name=""/>
        <dsp:cNvSpPr/>
      </dsp:nvSpPr>
      <dsp:spPr>
        <a:xfrm>
          <a:off x="403860" y="5339"/>
          <a:ext cx="5654040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Public cloud</a:t>
          </a:r>
          <a:endParaRPr lang="en-US" sz="2400" kern="1200" dirty="0"/>
        </a:p>
      </dsp:txBody>
      <dsp:txXfrm>
        <a:off x="431240" y="32719"/>
        <a:ext cx="5599280" cy="506120"/>
      </dsp:txXfrm>
    </dsp:sp>
    <dsp:sp modelId="{FBFB4967-B507-4501-A47D-D2A2CFAC5C61}">
      <dsp:nvSpPr>
        <dsp:cNvPr id="0" name=""/>
        <dsp:cNvSpPr/>
      </dsp:nvSpPr>
      <dsp:spPr>
        <a:xfrm>
          <a:off x="0" y="1865820"/>
          <a:ext cx="8077200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95732" rIns="626880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Built by an organization for the sole purpose of servicing its own needs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0" y="1865820"/>
        <a:ext cx="8077200" cy="1197000"/>
      </dsp:txXfrm>
    </dsp:sp>
    <dsp:sp modelId="{5A3E0FA8-CA6E-4EF4-9B56-B23515F83B62}">
      <dsp:nvSpPr>
        <dsp:cNvPr id="0" name=""/>
        <dsp:cNvSpPr/>
      </dsp:nvSpPr>
      <dsp:spPr>
        <a:xfrm>
          <a:off x="403860" y="1585380"/>
          <a:ext cx="5654040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Private cloud</a:t>
          </a:r>
          <a:endParaRPr lang="en-US" sz="2400" kern="1200" dirty="0"/>
        </a:p>
      </dsp:txBody>
      <dsp:txXfrm>
        <a:off x="431240" y="1612760"/>
        <a:ext cx="5599280" cy="506120"/>
      </dsp:txXfrm>
    </dsp:sp>
    <dsp:sp modelId="{912D790B-A922-4EA1-AE05-222ADAD7E8AA}">
      <dsp:nvSpPr>
        <dsp:cNvPr id="0" name=""/>
        <dsp:cNvSpPr/>
      </dsp:nvSpPr>
      <dsp:spPr>
        <a:xfrm>
          <a:off x="0" y="3445860"/>
          <a:ext cx="8077200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95732" rIns="626880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Built by and for a specific group of organizations that share a common trade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0" y="3445860"/>
        <a:ext cx="8077200" cy="1197000"/>
      </dsp:txXfrm>
    </dsp:sp>
    <dsp:sp modelId="{84EA73C7-2D80-42DC-BCD7-5AE2256D561E}">
      <dsp:nvSpPr>
        <dsp:cNvPr id="0" name=""/>
        <dsp:cNvSpPr/>
      </dsp:nvSpPr>
      <dsp:spPr>
        <a:xfrm>
          <a:off x="403860" y="3165420"/>
          <a:ext cx="5654040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Community cloud</a:t>
          </a:r>
          <a:endParaRPr lang="en-US" sz="2400" kern="1200" dirty="0"/>
        </a:p>
      </dsp:txBody>
      <dsp:txXfrm>
        <a:off x="431240" y="3192800"/>
        <a:ext cx="559928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37A165E8-C87C-47C6-A9EC-E139F9C7605B}" type="datetimeFigureOut">
              <a:rPr lang="en-US"/>
              <a:pPr>
                <a:defRPr/>
              </a:pPr>
              <a:t>11/21/2015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D7305D-0103-4CF6-A147-52BD96F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492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609600" y="6472339"/>
            <a:ext cx="8077200" cy="33855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marL="0" marR="0" indent="0" algn="ctr" defTabSz="8534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5" name="Picture 14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1" y="335903"/>
            <a:ext cx="8306959" cy="31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4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85EE9-91A4-4F17-BE0E-AB7940903A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07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rgbClr val="00206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rgbClr val="00206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42E13B-86BD-41BA-A51D-66D5EE87326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760453-BA22-4101-B513-AF026FB7219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6350169"/>
            <a:ext cx="8077200" cy="5078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</a:t>
            </a:r>
            <a:r>
              <a:rPr lang="en-US" altLang="en-US" sz="9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</a:t>
            </a:r>
            <a:endParaRPr lang="en-US" altLang="en-US" sz="9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  <a:p>
            <a:pPr algn="ctr">
              <a:defRPr/>
            </a:pPr>
            <a:r>
              <a:rPr lang="en-US" altLang="en-US" sz="900" dirty="0" smtClean="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3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381000" y="4343400"/>
            <a:ext cx="8381999" cy="1295400"/>
          </a:xfrm>
        </p:spPr>
        <p:txBody>
          <a:bodyPr/>
          <a:lstStyle/>
          <a:p>
            <a:pPr marL="63500" eaLnBrk="1" hangingPunct="1"/>
            <a:r>
              <a:rPr lang="en-US" altLang="en-US" dirty="0" smtClean="0"/>
              <a:t>Chapter 15</a:t>
            </a:r>
          </a:p>
          <a:p>
            <a:pPr marL="63500" eaLnBrk="1" hangingPunct="1"/>
            <a:r>
              <a:rPr lang="en-US" altLang="en-US" dirty="0" smtClean="0"/>
              <a:t>Database Connectivity and Web Technologies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Figure 15.3 - Configuring an Oracle Data Source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427DC1-F256-4E98-98C2-A7982987C74B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28800"/>
            <a:ext cx="5791200" cy="4437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Object Linking and Embedding for Database (OLE-DB)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810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Database middleware that adds object-oriented functionality for access to data</a:t>
            </a:r>
          </a:p>
          <a:p>
            <a:pPr eaLnBrk="1" hangingPunct="1"/>
            <a:r>
              <a:rPr lang="en-US" altLang="en-US" dirty="0" smtClean="0"/>
              <a:t>Series of COM objects provides low-level database connectivity for applications</a:t>
            </a:r>
          </a:p>
          <a:p>
            <a:pPr eaLnBrk="1" hangingPunct="1"/>
            <a:r>
              <a:rPr lang="en-US" altLang="en-US" dirty="0" smtClean="0"/>
              <a:t>Types of objects based on functionality</a:t>
            </a:r>
          </a:p>
          <a:p>
            <a:pPr lvl="1" eaLnBrk="1" hangingPunct="1"/>
            <a:r>
              <a:rPr lang="en-US" altLang="en-US" dirty="0" smtClean="0"/>
              <a:t>Consumers (applications or processes)</a:t>
            </a:r>
          </a:p>
          <a:p>
            <a:pPr lvl="1" eaLnBrk="1" hangingPunct="1"/>
            <a:r>
              <a:rPr lang="en-US" altLang="en-US" dirty="0" smtClean="0"/>
              <a:t>Providers (data or service)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FCA22E0-83BC-4DA3-90A5-294E283D1550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Object Linking and Embedding for Database (OLE-DB)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Does not provide support for scripting languages</a:t>
            </a:r>
          </a:p>
          <a:p>
            <a:pPr eaLnBrk="1" hangingPunct="1"/>
            <a:r>
              <a:rPr lang="en-US" altLang="en-US" b="1" dirty="0" smtClean="0"/>
              <a:t>ActiveX Data Objects (ADO)</a:t>
            </a:r>
            <a:r>
              <a:rPr lang="en-US" altLang="en-US" dirty="0"/>
              <a:t> </a:t>
            </a:r>
            <a:r>
              <a:rPr lang="en-US" altLang="en-US" dirty="0" smtClean="0"/>
              <a:t>provides:</a:t>
            </a:r>
          </a:p>
          <a:p>
            <a:pPr lvl="1" eaLnBrk="1" hangingPunct="1"/>
            <a:r>
              <a:rPr lang="en-US" altLang="en-US" dirty="0" smtClean="0"/>
              <a:t>High-level application-oriented interface to interact with OLE-DB, DAO, and RDO</a:t>
            </a:r>
          </a:p>
          <a:p>
            <a:pPr lvl="1" eaLnBrk="1" hangingPunct="1"/>
            <a:r>
              <a:rPr lang="en-US" altLang="en-US" dirty="0" smtClean="0"/>
              <a:t>Unified interface to access data from any programming language that uses the underlying OLE-DB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E4C90C-65FC-4C60-A69C-38C1E8C91C89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9248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15.5 - OLE-DB Architecture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0118EF-13DE-4F41-BA3E-9AFD22FC22DC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24000"/>
            <a:ext cx="6096000" cy="4766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ADO.NET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 access component of Microsoft’s .NET application development framework</a:t>
            </a:r>
          </a:p>
          <a:p>
            <a:pPr eaLnBrk="1" hangingPunct="1"/>
            <a:r>
              <a:rPr lang="en-US" altLang="en-US" b="1" dirty="0" smtClean="0"/>
              <a:t>Microsoft’s .NET framework</a:t>
            </a:r>
          </a:p>
          <a:p>
            <a:pPr lvl="1" eaLnBrk="1" hangingPunct="1"/>
            <a:r>
              <a:rPr lang="en-US" altLang="en-US" dirty="0" smtClean="0"/>
              <a:t>Component-based platform for developing distributed, heterogeneous, interoperable applications </a:t>
            </a:r>
          </a:p>
          <a:p>
            <a:pPr lvl="1" eaLnBrk="1" hangingPunct="1"/>
            <a:r>
              <a:rPr lang="en-US" altLang="en-US" dirty="0" smtClean="0"/>
              <a:t>Manipulates any type of data using any combination of network, operating system, and programming language</a:t>
            </a:r>
          </a:p>
          <a:p>
            <a:pPr lvl="1" eaLnBrk="1" hangingPunct="1"/>
            <a:r>
              <a:rPr lang="en-US" altLang="en-US" dirty="0" smtClean="0"/>
              <a:t>Extends and enhances functionality </a:t>
            </a:r>
            <a:r>
              <a:rPr lang="en-US" altLang="en-US" dirty="0"/>
              <a:t>critical for the development of distributed </a:t>
            </a:r>
            <a:r>
              <a:rPr lang="en-US" altLang="en-US" dirty="0" smtClean="0"/>
              <a:t>applications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560C91-A540-4A21-89A5-8A85FA19B152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ADO.NET 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 smtClean="0"/>
              <a:t>DataSet</a:t>
            </a:r>
            <a:r>
              <a:rPr lang="en-US" altLang="en-US" dirty="0" smtClean="0"/>
              <a:t>: Disconnected memory-resident representation of the database</a:t>
            </a:r>
          </a:p>
          <a:p>
            <a:pPr lvl="1" eaLnBrk="1" hangingPunct="1"/>
            <a:r>
              <a:rPr lang="en-US" altLang="en-US" dirty="0" smtClean="0"/>
              <a:t>Contains tables, columns, rows, relationships and constraints</a:t>
            </a:r>
          </a:p>
          <a:p>
            <a:pPr lvl="1" eaLnBrk="1" hangingPunct="1"/>
            <a:r>
              <a:rPr lang="en-US" altLang="en-US" dirty="0" smtClean="0"/>
              <a:t>Internally stored in XML format</a:t>
            </a:r>
          </a:p>
          <a:p>
            <a:pPr lvl="1" eaLnBrk="1" hangingPunct="1"/>
            <a:r>
              <a:rPr lang="en-US" altLang="en-US" dirty="0" smtClean="0"/>
              <a:t>Data in </a:t>
            </a:r>
            <a:r>
              <a:rPr lang="en-US" altLang="en-US" dirty="0" err="1" smtClean="0"/>
              <a:t>DataSet</a:t>
            </a:r>
            <a:r>
              <a:rPr lang="en-US" altLang="en-US" dirty="0" smtClean="0"/>
              <a:t> is made persistent as XML documents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F40067-2AF3-4E29-B093-250C54A69A82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52400" y="2438400"/>
            <a:ext cx="2514600" cy="1066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Figure 15.6 - ADO.NET Framework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F7D30D-62D4-4C8C-AF86-52D493C5C3D7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761999"/>
            <a:ext cx="6319727" cy="5403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Java Database Connectivity (JDBC)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Application programming interface that allows a Java program to interact with a wide range of data sources</a:t>
            </a:r>
          </a:p>
          <a:p>
            <a:pPr eaLnBrk="1" hangingPunct="1"/>
            <a:r>
              <a:rPr lang="en-US" altLang="en-US" sz="2600" dirty="0" smtClean="0"/>
              <a:t>Advantages of JDBC:</a:t>
            </a:r>
          </a:p>
          <a:p>
            <a:pPr lvl="1" eaLnBrk="1" hangingPunct="1"/>
            <a:r>
              <a:rPr lang="en-US" altLang="en-US" sz="2400" dirty="0" smtClean="0"/>
              <a:t>Company </a:t>
            </a:r>
            <a:r>
              <a:rPr lang="en-US" altLang="en-US" sz="2400" dirty="0"/>
              <a:t>can leverage existing technology and personnel training</a:t>
            </a:r>
          </a:p>
          <a:p>
            <a:pPr lvl="1" eaLnBrk="1" hangingPunct="1"/>
            <a:r>
              <a:rPr lang="en-US" altLang="en-US" sz="2400" dirty="0"/>
              <a:t>Allows direct access to database server or access via database middleware</a:t>
            </a:r>
          </a:p>
          <a:p>
            <a:pPr lvl="1" eaLnBrk="1" hangingPunct="1"/>
            <a:r>
              <a:rPr lang="en-US" altLang="en-US" sz="2400" dirty="0"/>
              <a:t>Allows programmers to use their SQL skills to manipulate the data in the company's </a:t>
            </a:r>
            <a:r>
              <a:rPr lang="en-US" altLang="en-US" sz="2400" dirty="0" smtClean="0"/>
              <a:t>databases</a:t>
            </a:r>
          </a:p>
          <a:p>
            <a:pPr lvl="1" eaLnBrk="1" hangingPunct="1"/>
            <a:r>
              <a:rPr lang="en-US" altLang="en-US" sz="2400" dirty="0" smtClean="0"/>
              <a:t>Provides </a:t>
            </a:r>
            <a:r>
              <a:rPr lang="en-US" altLang="en-US" sz="2400" dirty="0"/>
              <a:t>a way to connect to databases through an ODBC driver</a:t>
            </a:r>
          </a:p>
          <a:p>
            <a:pPr eaLnBrk="1" hangingPunct="1"/>
            <a:endParaRPr lang="en-US" altLang="en-US" dirty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36000FA-D0E8-4F83-A47B-C6CB48A24D28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5438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15.7 - JDBC Architecture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0AD254-F765-48F2-8ADB-83E3D5E7A2CA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0"/>
            <a:ext cx="6040834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Internet Connectivity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Allows new innovative services that:</a:t>
            </a:r>
          </a:p>
          <a:p>
            <a:pPr lvl="1" eaLnBrk="1" hangingPunct="1"/>
            <a:r>
              <a:rPr lang="en-US" altLang="en-US" smtClean="0"/>
              <a:t>Permit rapid response by bringing new services and products to market quickly</a:t>
            </a:r>
          </a:p>
          <a:p>
            <a:pPr lvl="1" eaLnBrk="1" hangingPunct="1"/>
            <a:r>
              <a:rPr lang="en-US" altLang="en-US" smtClean="0"/>
              <a:t>Increase customer satisfaction through creation of web-based support services</a:t>
            </a:r>
          </a:p>
          <a:p>
            <a:pPr lvl="1" eaLnBrk="1" hangingPunct="1"/>
            <a:r>
              <a:rPr lang="en-US" altLang="en-US" smtClean="0"/>
              <a:t>Allow anywhere, anytime data access using mobile smart devices via the Internet</a:t>
            </a:r>
          </a:p>
          <a:p>
            <a:pPr lvl="1" eaLnBrk="1" hangingPunct="1"/>
            <a:r>
              <a:rPr lang="en-US" altLang="en-US" smtClean="0"/>
              <a:t>Yield fast and effective information dissemination through universal access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5408B4-9F40-4D0D-ADE9-D747F1708EC1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In this chapter, you will learn:</a:t>
            </a:r>
          </a:p>
          <a:p>
            <a:pPr lvl="1" eaLnBrk="1" hangingPunct="1"/>
            <a:r>
              <a:rPr lang="en-US" altLang="en-US" sz="2400" dirty="0" smtClean="0"/>
              <a:t>About database connectivity fundamentals</a:t>
            </a:r>
          </a:p>
          <a:p>
            <a:pPr lvl="1" eaLnBrk="1" hangingPunct="1"/>
            <a:r>
              <a:rPr lang="en-US" altLang="en-US" sz="2400" dirty="0" smtClean="0"/>
              <a:t>About various database connectivity technologies</a:t>
            </a:r>
          </a:p>
          <a:p>
            <a:pPr lvl="1" eaLnBrk="1" hangingPunct="1"/>
            <a:r>
              <a:rPr lang="en-US" altLang="en-US" sz="2400" dirty="0" smtClean="0"/>
              <a:t>How web-to-database middleware is used to integrate databases with the Internet</a:t>
            </a:r>
          </a:p>
          <a:p>
            <a:pPr lvl="1" eaLnBrk="1" hangingPunct="1"/>
            <a:r>
              <a:rPr lang="en-US" altLang="en-US" sz="2400" dirty="0" smtClean="0"/>
              <a:t>What services are provided by web application servers</a:t>
            </a:r>
          </a:p>
          <a:p>
            <a:pPr lvl="1" eaLnBrk="1" hangingPunct="1"/>
            <a:r>
              <a:rPr lang="en-US" altLang="en-US" sz="2400" dirty="0" smtClean="0"/>
              <a:t>What Extensible Markup Language (XML) is and why it is important for Web database development</a:t>
            </a:r>
          </a:p>
          <a:p>
            <a:pPr lvl="1" eaLnBrk="1" hangingPunct="1"/>
            <a:r>
              <a:rPr lang="en-US" altLang="en-US" sz="2400" dirty="0" smtClean="0"/>
              <a:t>About cloud computing and how it enables the database-as-a-service model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D3BCFD-BBF0-4C69-B006-C9568B918815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altLang="en-US" sz="3600" dirty="0" smtClean="0"/>
              <a:t>Table 15.3 - Characteristics and Benefits of Internet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78EC2C-2A7E-47A5-B587-1AE2A0B2035F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7543800" cy="4548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Web-to-Database Middleware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Web server is the main hub through which Internet services are accessed</a:t>
            </a:r>
          </a:p>
          <a:p>
            <a:pPr eaLnBrk="1" hangingPunct="1"/>
            <a:r>
              <a:rPr lang="en-US" altLang="en-US" b="1" dirty="0" smtClean="0"/>
              <a:t>Server-side extension</a:t>
            </a:r>
            <a:r>
              <a:rPr lang="en-US" altLang="en-US" dirty="0" smtClean="0"/>
              <a:t>: Program that interacts directly with the web server</a:t>
            </a:r>
          </a:p>
          <a:p>
            <a:pPr lvl="1" eaLnBrk="1" hangingPunct="1"/>
            <a:r>
              <a:rPr lang="en-US" altLang="en-US" dirty="0" smtClean="0"/>
              <a:t>Provides its services to the web server in a way that is totally transparent to the client browser</a:t>
            </a:r>
          </a:p>
          <a:p>
            <a:pPr lvl="1" eaLnBrk="1" hangingPunct="1"/>
            <a:r>
              <a:rPr lang="en-US" altLang="en-US" dirty="0"/>
              <a:t>Known as </a:t>
            </a:r>
            <a:r>
              <a:rPr lang="en-US" altLang="en-US" b="1" dirty="0"/>
              <a:t>web-to-database middleware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3218F0-A421-4357-9480-05DA9A7DAE9C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04800" y="2667000"/>
            <a:ext cx="2667000" cy="1066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Figure 15.8 - Web-to-Database Middleware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B1F855-8EFB-4F8E-834A-ED166FF3C662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09600"/>
            <a:ext cx="5811279" cy="5548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1905000" cy="1066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Figure 15.9 - Web Server CGI and API Interfaces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B44F00-6E45-495F-939F-27202DEE31BE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09600"/>
            <a:ext cx="6568737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Web Browser 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Software that lets users navigate the web from their client computer</a:t>
            </a:r>
          </a:p>
          <a:p>
            <a:pPr eaLnBrk="1" hangingPunct="1"/>
            <a:r>
              <a:rPr lang="en-US" altLang="en-US" dirty="0" smtClean="0"/>
              <a:t>Interprets HTML code received from web server </a:t>
            </a:r>
          </a:p>
          <a:p>
            <a:pPr eaLnBrk="1" hangingPunct="1"/>
            <a:r>
              <a:rPr lang="en-US" altLang="en-US" dirty="0" smtClean="0"/>
              <a:t>Presents different page components in standard way</a:t>
            </a:r>
          </a:p>
          <a:p>
            <a:pPr eaLnBrk="1" hangingPunct="1"/>
            <a:r>
              <a:rPr lang="en-US" altLang="en-US" dirty="0" smtClean="0"/>
              <a:t>Web is a stateless system</a:t>
            </a:r>
          </a:p>
          <a:p>
            <a:pPr lvl="1" eaLnBrk="1" hangingPunct="1"/>
            <a:r>
              <a:rPr lang="en-US" altLang="en-US" b="1" dirty="0" smtClean="0"/>
              <a:t>Stateless system</a:t>
            </a:r>
            <a:r>
              <a:rPr lang="en-US" altLang="en-US" dirty="0" smtClean="0"/>
              <a:t>: Web server does not know the status of any clients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D18D76-FCB1-4D77-B0B0-8032037C227F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Client-Side Extensions 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 functionality to Web browser</a:t>
            </a:r>
          </a:p>
          <a:p>
            <a:pPr eaLnBrk="1" hangingPunct="1"/>
            <a:r>
              <a:rPr lang="en-US" altLang="en-US" dirty="0" smtClean="0"/>
              <a:t>Types </a:t>
            </a:r>
          </a:p>
          <a:p>
            <a:pPr lvl="1" eaLnBrk="1" hangingPunct="1"/>
            <a:r>
              <a:rPr lang="en-US" altLang="en-US" b="1" dirty="0" smtClean="0"/>
              <a:t>Plug-in</a:t>
            </a:r>
            <a:r>
              <a:rPr lang="en-US" altLang="en-US" dirty="0" smtClean="0"/>
              <a:t>: External application automatically invoked by the browser when needed</a:t>
            </a:r>
          </a:p>
          <a:p>
            <a:pPr lvl="1" eaLnBrk="1" hangingPunct="1"/>
            <a:r>
              <a:rPr lang="en-US" altLang="en-US" b="1" dirty="0" smtClean="0"/>
              <a:t>Java and JavaScript</a:t>
            </a:r>
            <a:r>
              <a:rPr lang="en-US" altLang="en-US" dirty="0" smtClean="0"/>
              <a:t>: Embedded in web page</a:t>
            </a:r>
          </a:p>
          <a:p>
            <a:pPr lvl="2" eaLnBrk="1" hangingPunct="1"/>
            <a:r>
              <a:rPr lang="en-US" altLang="en-US" dirty="0" smtClean="0"/>
              <a:t>Downloaded with the Web page and activated by an event</a:t>
            </a:r>
          </a:p>
          <a:p>
            <a:pPr lvl="1" eaLnBrk="1" hangingPunct="1"/>
            <a:r>
              <a:rPr lang="en-US" altLang="en-US" b="1" dirty="0" smtClean="0"/>
              <a:t>ActiveX and VBScript</a:t>
            </a:r>
            <a:r>
              <a:rPr lang="en-US" altLang="en-US" dirty="0" smtClean="0"/>
              <a:t>: Embedded in web page</a:t>
            </a:r>
          </a:p>
          <a:p>
            <a:pPr lvl="2" eaLnBrk="1" hangingPunct="1"/>
            <a:r>
              <a:rPr lang="en-US" altLang="en-US" dirty="0" smtClean="0"/>
              <a:t>Downloaded with page and activated by event</a:t>
            </a:r>
          </a:p>
          <a:p>
            <a:pPr lvl="2" eaLnBrk="1" hangingPunct="1"/>
            <a:r>
              <a:rPr lang="en-US" altLang="en-US" dirty="0" smtClean="0"/>
              <a:t>Oriented to Windows applications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A4CD52-E1FA-4D0C-B908-B4A904423F5F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Web Application Servers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 smtClean="0"/>
              <a:t>Middleware application that expands the functionality of web servers by linking them to a wide range of services</a:t>
            </a:r>
          </a:p>
          <a:p>
            <a:pPr eaLnBrk="1" hangingPunct="1"/>
            <a:r>
              <a:rPr lang="en-US" altLang="en-US" sz="2600" dirty="0" smtClean="0"/>
              <a:t>Used to:</a:t>
            </a:r>
          </a:p>
          <a:p>
            <a:pPr lvl="1" eaLnBrk="1" hangingPunct="1"/>
            <a:r>
              <a:rPr lang="en-US" altLang="en-US" sz="2400" dirty="0" smtClean="0"/>
              <a:t>Connect to and query database from web page</a:t>
            </a:r>
          </a:p>
          <a:p>
            <a:pPr lvl="1" eaLnBrk="1" hangingPunct="1"/>
            <a:r>
              <a:rPr lang="en-US" altLang="en-US" sz="2400" dirty="0" smtClean="0"/>
              <a:t>Present database data in a webpage using various formats</a:t>
            </a:r>
          </a:p>
          <a:p>
            <a:pPr lvl="1" eaLnBrk="1" hangingPunct="1"/>
            <a:r>
              <a:rPr lang="en-US" altLang="en-US" sz="2400" dirty="0" smtClean="0"/>
              <a:t>Create dynamic web search pages</a:t>
            </a:r>
          </a:p>
          <a:p>
            <a:pPr lvl="1" eaLnBrk="1" hangingPunct="1"/>
            <a:r>
              <a:rPr lang="en-US" altLang="en-US" sz="2400" dirty="0" smtClean="0"/>
              <a:t>Create webpages to insert, update and delete data</a:t>
            </a:r>
          </a:p>
          <a:p>
            <a:pPr lvl="1" eaLnBrk="1" hangingPunct="1"/>
            <a:r>
              <a:rPr lang="en-US" altLang="en-US" sz="2400" dirty="0" smtClean="0"/>
              <a:t>Enforce referential integrity</a:t>
            </a:r>
          </a:p>
          <a:p>
            <a:pPr lvl="1" eaLnBrk="1" hangingPunct="1"/>
            <a:r>
              <a:rPr lang="en-US" altLang="en-US" sz="2400" dirty="0" smtClean="0"/>
              <a:t>Use simple and nested queries and program logic to represent business rules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69A3BF-1308-45AC-8DDA-BAC26BC6EB92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Web Application Server Features 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Integrated development environment</a:t>
            </a:r>
          </a:p>
          <a:p>
            <a:pPr eaLnBrk="1" hangingPunct="1"/>
            <a:r>
              <a:rPr lang="en-US" altLang="en-US" dirty="0" smtClean="0"/>
              <a:t>Security and user authentication</a:t>
            </a:r>
          </a:p>
          <a:p>
            <a:pPr eaLnBrk="1" hangingPunct="1"/>
            <a:r>
              <a:rPr lang="en-US" altLang="en-US" dirty="0" smtClean="0"/>
              <a:t>Computational languages</a:t>
            </a:r>
          </a:p>
          <a:p>
            <a:pPr eaLnBrk="1" hangingPunct="1"/>
            <a:r>
              <a:rPr lang="en-US" altLang="en-US" dirty="0" smtClean="0"/>
              <a:t>Automation generation of HTML pages</a:t>
            </a:r>
          </a:p>
          <a:p>
            <a:pPr eaLnBrk="1" hangingPunct="1"/>
            <a:r>
              <a:rPr lang="en-US" altLang="en-US" dirty="0" smtClean="0"/>
              <a:t>Performance and fault -tolerant features</a:t>
            </a:r>
          </a:p>
          <a:p>
            <a:pPr eaLnBrk="1" hangingPunct="1"/>
            <a:r>
              <a:rPr lang="en-US" altLang="en-US" dirty="0" smtClean="0"/>
              <a:t>Database access with transaction management capabilities</a:t>
            </a:r>
          </a:p>
          <a:p>
            <a:pPr eaLnBrk="1" hangingPunct="1"/>
            <a:r>
              <a:rPr lang="en-US" altLang="en-US" dirty="0"/>
              <a:t>Access to multiple </a:t>
            </a:r>
            <a:r>
              <a:rPr lang="en-US" altLang="en-US" dirty="0" smtClean="0"/>
              <a:t>services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372BEA-214B-457E-9D85-9FD8D89ABD2D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Web Database Development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343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Process of interfacing databases with the web browser</a:t>
            </a:r>
          </a:p>
          <a:p>
            <a:pPr eaLnBrk="1" hangingPunct="1"/>
            <a:r>
              <a:rPr lang="en-US" altLang="en-US" dirty="0" smtClean="0"/>
              <a:t>Code examples </a:t>
            </a:r>
          </a:p>
          <a:p>
            <a:pPr lvl="1" eaLnBrk="1" hangingPunct="1"/>
            <a:r>
              <a:rPr lang="en-US" altLang="en-US" dirty="0" smtClean="0"/>
              <a:t>ColdFusion</a:t>
            </a:r>
          </a:p>
          <a:p>
            <a:pPr lvl="1" eaLnBrk="1" hangingPunct="1"/>
            <a:r>
              <a:rPr lang="en-US" altLang="en-US" dirty="0" smtClean="0"/>
              <a:t>PHP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0AAEF4-874B-4D29-B69C-9ADFA053D5B9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Extensible Markup Language (XML)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Represents and manipulates data elements</a:t>
            </a:r>
          </a:p>
          <a:p>
            <a:pPr eaLnBrk="1" hangingPunct="1"/>
            <a:r>
              <a:rPr lang="en-US" altLang="en-US" dirty="0" smtClean="0"/>
              <a:t>Facilitates the exchange of structured documents over the Web</a:t>
            </a:r>
          </a:p>
          <a:p>
            <a:pPr eaLnBrk="1" hangingPunct="1"/>
            <a:r>
              <a:rPr lang="en-US" altLang="en-US" dirty="0" smtClean="0"/>
              <a:t>Characteristics:</a:t>
            </a:r>
          </a:p>
          <a:p>
            <a:pPr lvl="1" eaLnBrk="1" hangingPunct="1"/>
            <a:r>
              <a:rPr lang="en-US" altLang="en-US" dirty="0" smtClean="0"/>
              <a:t>Allows definition of new tags</a:t>
            </a:r>
          </a:p>
          <a:p>
            <a:pPr lvl="1" eaLnBrk="1" hangingPunct="1"/>
            <a:r>
              <a:rPr lang="en-US" altLang="en-US" dirty="0" smtClean="0"/>
              <a:t>Case sensitive</a:t>
            </a:r>
          </a:p>
          <a:p>
            <a:pPr lvl="1" eaLnBrk="1" hangingPunct="1"/>
            <a:r>
              <a:rPr lang="en-US" altLang="en-US" dirty="0" smtClean="0"/>
              <a:t>Must be well-formed and properly nested</a:t>
            </a:r>
          </a:p>
          <a:p>
            <a:pPr lvl="1" eaLnBrk="1" hangingPunct="1"/>
            <a:r>
              <a:rPr lang="en-US" altLang="en-US" dirty="0" smtClean="0"/>
              <a:t>Comments indicated with &lt;- and -&gt;</a:t>
            </a:r>
          </a:p>
          <a:p>
            <a:pPr lvl="1" eaLnBrk="1" hangingPunct="1"/>
            <a:r>
              <a:rPr lang="en-US" altLang="en-US" dirty="0" smtClean="0"/>
              <a:t>XML and xml prefixes reserved for XML tags only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8FB0B6-BE5E-42AC-887F-D7C67304D190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Database Connectivity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Database middleware</a:t>
            </a:r>
            <a:r>
              <a:rPr lang="en-US" altLang="en-US" dirty="0" smtClean="0"/>
              <a:t>: Provides an interface between the application program and the database</a:t>
            </a:r>
          </a:p>
          <a:p>
            <a:pPr eaLnBrk="1" hangingPunct="1"/>
            <a:r>
              <a:rPr lang="en-US" altLang="en-US" dirty="0" smtClean="0"/>
              <a:t>Data repository - Data management application used to store data generated by an application program</a:t>
            </a:r>
          </a:p>
          <a:p>
            <a:pPr eaLnBrk="1" hangingPunct="1"/>
            <a:r>
              <a:rPr lang="en-US" altLang="en-US" b="1" dirty="0" smtClean="0"/>
              <a:t>Universal Data Access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(UDA)</a:t>
            </a:r>
            <a:r>
              <a:rPr lang="en-US" altLang="en-US" dirty="0" smtClean="0"/>
              <a:t>: Collection of technologies used to access any type of data source and manage the data through a common interface</a:t>
            </a:r>
          </a:p>
          <a:p>
            <a:pPr lvl="1" eaLnBrk="1" hangingPunct="1"/>
            <a:r>
              <a:rPr lang="en-US" altLang="en-US" dirty="0" smtClean="0"/>
              <a:t>ODBC, OLE-DB, ADO.NET form the backbone of MS UDA architecture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5CCDBA-9446-41B2-B6B0-5EAEC2F3C98A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Document Type Definitions (DTD)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with .dtd extension that describes elements</a:t>
            </a:r>
          </a:p>
          <a:p>
            <a:pPr eaLnBrk="1" hangingPunct="1"/>
            <a:r>
              <a:rPr lang="en-US" altLang="en-US" smtClean="0"/>
              <a:t>Provides composition of database’s logical model</a:t>
            </a:r>
          </a:p>
          <a:p>
            <a:pPr eaLnBrk="1" hangingPunct="1"/>
            <a:r>
              <a:rPr lang="en-US" altLang="en-US" smtClean="0"/>
              <a:t>Defines the syntax rules or valid tags for each type of XML document</a:t>
            </a:r>
          </a:p>
          <a:p>
            <a:pPr eaLnBrk="1" hangingPunct="1"/>
            <a:r>
              <a:rPr lang="en-US" altLang="en-US" smtClean="0"/>
              <a:t>Companies engaging in e-commerce transaction must develop and share DTDs</a:t>
            </a:r>
          </a:p>
          <a:p>
            <a:pPr eaLnBrk="1" hangingPunct="1"/>
            <a:r>
              <a:rPr lang="en-US" altLang="en-US" smtClean="0"/>
              <a:t>DTD referenced from inside XML document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5FFBC4-9A78-4E08-B788-9973DA08A287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XML Schemas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Advanced data definition language</a:t>
            </a:r>
          </a:p>
          <a:p>
            <a:pPr eaLnBrk="1" hangingPunct="1"/>
            <a:r>
              <a:rPr lang="en-US" altLang="en-US" smtClean="0"/>
              <a:t>Describes the structure of XML data documents</a:t>
            </a:r>
          </a:p>
          <a:p>
            <a:pPr eaLnBrk="1" hangingPunct="1"/>
            <a:r>
              <a:rPr lang="en-US" altLang="en-US" smtClean="0"/>
              <a:t>Advantage</a:t>
            </a:r>
          </a:p>
          <a:p>
            <a:pPr lvl="1" eaLnBrk="1" hangingPunct="1"/>
            <a:r>
              <a:rPr lang="en-US" altLang="en-US" smtClean="0"/>
              <a:t>More closely maps to database terminology and features</a:t>
            </a:r>
          </a:p>
          <a:p>
            <a:pPr eaLnBrk="1" hangingPunct="1"/>
            <a:r>
              <a:rPr lang="en-US" altLang="en-US" b="1" smtClean="0"/>
              <a:t>XML schema definition (XSD)</a:t>
            </a:r>
            <a:r>
              <a:rPr lang="en-US" altLang="en-US" smtClean="0"/>
              <a:t>:</a:t>
            </a:r>
            <a:r>
              <a:rPr lang="en-US" altLang="en-US" b="1" smtClean="0"/>
              <a:t> </a:t>
            </a:r>
            <a:r>
              <a:rPr lang="en-US" altLang="en-US" smtClean="0"/>
              <a:t>File uses syntax similar to XML document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2F9949-4494-4206-9CCC-10D2596973B5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XML Presentation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XML separates data structure from presentation and processing</a:t>
            </a:r>
          </a:p>
          <a:p>
            <a:pPr eaLnBrk="1" hangingPunct="1"/>
            <a:r>
              <a:rPr lang="en-US" altLang="en-US" smtClean="0"/>
              <a:t>Extensible Style Language (XSL) displays XML data</a:t>
            </a:r>
          </a:p>
          <a:p>
            <a:pPr lvl="1" eaLnBrk="1" hangingPunct="1"/>
            <a:r>
              <a:rPr lang="en-US" altLang="en-US" smtClean="0"/>
              <a:t>Defines the rules by which XML data are formatted and displayed</a:t>
            </a:r>
          </a:p>
          <a:p>
            <a:pPr lvl="1" eaLnBrk="1" hangingPunct="1"/>
            <a:r>
              <a:rPr lang="en-US" altLang="en-US" smtClean="0"/>
              <a:t>Parts:</a:t>
            </a:r>
          </a:p>
          <a:p>
            <a:pPr lvl="2" eaLnBrk="1" hangingPunct="1"/>
            <a:r>
              <a:rPr lang="en-US" altLang="en-US" smtClean="0"/>
              <a:t>Extensible Style Language Transformations (XSLT)</a:t>
            </a:r>
          </a:p>
          <a:p>
            <a:pPr lvl="2" eaLnBrk="1" hangingPunct="1"/>
            <a:r>
              <a:rPr lang="en-US" altLang="en-US" smtClean="0"/>
              <a:t>XSL style sheets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0B48F5-01AB-48A2-9DFC-9749E6D6300F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XML Applications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B2B exchanges</a:t>
            </a:r>
          </a:p>
          <a:p>
            <a:pPr eaLnBrk="1" hangingPunct="1"/>
            <a:r>
              <a:rPr lang="en-US" altLang="en-US" dirty="0" smtClean="0"/>
              <a:t>Legacy systems integration</a:t>
            </a:r>
          </a:p>
          <a:p>
            <a:pPr eaLnBrk="1" hangingPunct="1"/>
            <a:r>
              <a:rPr lang="en-US" altLang="en-US" dirty="0" smtClean="0"/>
              <a:t>Web page development</a:t>
            </a:r>
          </a:p>
          <a:p>
            <a:pPr eaLnBrk="1" hangingPunct="1"/>
            <a:r>
              <a:rPr lang="en-US" altLang="en-US" dirty="0" smtClean="0"/>
              <a:t>Database support</a:t>
            </a:r>
          </a:p>
          <a:p>
            <a:pPr eaLnBrk="1" hangingPunct="1"/>
            <a:r>
              <a:rPr lang="en-US" altLang="en-US" dirty="0" smtClean="0"/>
              <a:t>Database meta-dictionaries</a:t>
            </a:r>
          </a:p>
          <a:p>
            <a:pPr eaLnBrk="1" hangingPunct="1"/>
            <a:r>
              <a:rPr lang="en-US" altLang="en-US" dirty="0" smtClean="0"/>
              <a:t>XML databases</a:t>
            </a:r>
          </a:p>
          <a:p>
            <a:pPr eaLnBrk="1" hangingPunct="1"/>
            <a:r>
              <a:rPr lang="en-US" altLang="en-US" dirty="0" smtClean="0"/>
              <a:t>XML services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5FBE948-1C99-437D-B116-754519D248FC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Cloud Computing Services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Computing model that enables access to a shared pool of configurable computer resources that can be:</a:t>
            </a:r>
          </a:p>
          <a:p>
            <a:pPr lvl="1" eaLnBrk="1" hangingPunct="1"/>
            <a:r>
              <a:rPr lang="en-US" altLang="en-US" smtClean="0"/>
              <a:t>Rapidly provisioned </a:t>
            </a:r>
          </a:p>
          <a:p>
            <a:pPr lvl="1" eaLnBrk="1" hangingPunct="1"/>
            <a:r>
              <a:rPr lang="en-US" altLang="en-US" smtClean="0"/>
              <a:t>Released with minimal management effort or service provider interaction</a:t>
            </a:r>
          </a:p>
          <a:p>
            <a:pPr eaLnBrk="1" hangingPunct="1"/>
            <a:r>
              <a:rPr lang="en-US" altLang="en-US" smtClean="0"/>
              <a:t>Potential to become a game changer</a:t>
            </a:r>
          </a:p>
          <a:p>
            <a:pPr eaLnBrk="1" hangingPunct="1"/>
            <a:r>
              <a:rPr lang="en-US" altLang="en-US" smtClean="0"/>
              <a:t>Eliminates financial and technological barriers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DD30C8-0B4A-4BA2-A590-FEFA01739307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76200" y="2667000"/>
            <a:ext cx="2438400" cy="1066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Figure 15.20 - Cloud Services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82A928-2F36-4C5F-A996-506913196BE4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762000"/>
            <a:ext cx="6436702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Cloud Implementation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061276"/>
              </p:ext>
            </p:extLst>
          </p:nvPr>
        </p:nvGraphicFramePr>
        <p:xfrm>
          <a:off x="609600" y="1371600"/>
          <a:ext cx="8077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927801D-12BF-4644-921E-1B4BFD5524AB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Characteristics of Cloud Services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en-US" dirty="0" err="1" smtClean="0"/>
              <a:t>Ubiquitous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access</a:t>
            </a:r>
            <a:r>
              <a:rPr lang="fr-FR" altLang="en-US" dirty="0" smtClean="0"/>
              <a:t> via Internet technologies</a:t>
            </a:r>
          </a:p>
          <a:p>
            <a:pPr eaLnBrk="1" hangingPunct="1"/>
            <a:r>
              <a:rPr lang="en-US" altLang="en-US" dirty="0" smtClean="0"/>
              <a:t>Shared infrastructure</a:t>
            </a:r>
          </a:p>
          <a:p>
            <a:pPr eaLnBrk="1" hangingPunct="1"/>
            <a:r>
              <a:rPr lang="en-US" altLang="en-US" dirty="0" smtClean="0"/>
              <a:t>Lower costs and variable pricing</a:t>
            </a:r>
          </a:p>
          <a:p>
            <a:pPr eaLnBrk="1" hangingPunct="1"/>
            <a:r>
              <a:rPr lang="en-US" altLang="en-US" dirty="0" smtClean="0"/>
              <a:t>Flexible and scalable services</a:t>
            </a:r>
          </a:p>
          <a:p>
            <a:pPr eaLnBrk="1" hangingPunct="1"/>
            <a:r>
              <a:rPr lang="en-US" altLang="en-US" dirty="0" smtClean="0"/>
              <a:t>Dynamic provisioning</a:t>
            </a:r>
          </a:p>
          <a:p>
            <a:pPr eaLnBrk="1" hangingPunct="1"/>
            <a:r>
              <a:rPr lang="en-US" altLang="en-US" dirty="0" smtClean="0"/>
              <a:t>Service orientation</a:t>
            </a:r>
          </a:p>
          <a:p>
            <a:pPr eaLnBrk="1" hangingPunct="1"/>
            <a:r>
              <a:rPr lang="en-US" altLang="en-US" dirty="0" smtClean="0"/>
              <a:t>Managed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B493F6-46C6-48EB-9568-40B084A71E31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924800" cy="10668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Figure 15.22 - Types of Cloud </a:t>
            </a:r>
            <a:r>
              <a:rPr lang="en-US" altLang="en-US" sz="3600" dirty="0"/>
              <a:t>S</a:t>
            </a:r>
            <a:r>
              <a:rPr lang="en-US" altLang="en-US" sz="3600" dirty="0" smtClean="0"/>
              <a:t>ervices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4302DC-E11B-4EF6-BB9D-1766A2D14207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23999"/>
            <a:ext cx="6096000" cy="4769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924800" cy="10668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Table 15.4 – Advantages and Disadvantages of Cloud Computing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4302DC-E11B-4EF6-BB9D-1766A2D14207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6629400" cy="439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Native SQL Connectivity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038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Connection interface provided by database vendors, which is unique to each vendor</a:t>
            </a:r>
          </a:p>
          <a:p>
            <a:pPr eaLnBrk="1" hangingPunct="1"/>
            <a:r>
              <a:rPr lang="en-US" altLang="en-US" dirty="0" smtClean="0"/>
              <a:t>Interfaces are optimized for particular vendor’s DBMS</a:t>
            </a:r>
          </a:p>
          <a:p>
            <a:pPr lvl="1" eaLnBrk="1" hangingPunct="1"/>
            <a:r>
              <a:rPr lang="en-US" altLang="en-US" dirty="0" smtClean="0"/>
              <a:t>Maintenance is a burden for the programmer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1CDAB3-D172-4327-B30E-B048E379249E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SQL Data Services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Cloud computing-based data management service</a:t>
            </a:r>
          </a:p>
          <a:p>
            <a:pPr lvl="1" eaLnBrk="1" hangingPunct="1"/>
            <a:r>
              <a:rPr lang="en-US" altLang="en-US" sz="2400" dirty="0" smtClean="0"/>
              <a:t>Provides relational data management to companies</a:t>
            </a:r>
          </a:p>
          <a:p>
            <a:pPr lvl="1" eaLnBrk="1" hangingPunct="1"/>
            <a:r>
              <a:rPr lang="en-US" altLang="en-US" sz="2400" dirty="0" smtClean="0"/>
              <a:t>Hosted data management and standard protocols</a:t>
            </a:r>
          </a:p>
          <a:p>
            <a:pPr lvl="1" eaLnBrk="1" hangingPunct="1"/>
            <a:r>
              <a:rPr lang="en-US" altLang="en-US" sz="2400" dirty="0" smtClean="0"/>
              <a:t>Common programming interface</a:t>
            </a:r>
          </a:p>
          <a:p>
            <a:pPr eaLnBrk="1" hangingPunct="1"/>
            <a:r>
              <a:rPr lang="en-US" altLang="en-US" sz="2600" dirty="0" smtClean="0"/>
              <a:t>Advantages:</a:t>
            </a:r>
          </a:p>
          <a:p>
            <a:pPr lvl="1" eaLnBrk="1" hangingPunct="1"/>
            <a:r>
              <a:rPr lang="en-US" altLang="en-US" sz="2400" dirty="0" smtClean="0"/>
              <a:t>Reliable and scalable at a lower cost than in-house systems</a:t>
            </a:r>
          </a:p>
          <a:p>
            <a:pPr lvl="1" eaLnBrk="1" hangingPunct="1"/>
            <a:r>
              <a:rPr lang="en-US" altLang="en-US" sz="2400" dirty="0" smtClean="0"/>
              <a:t>High level of fault tolerance</a:t>
            </a:r>
          </a:p>
          <a:p>
            <a:pPr lvl="1" eaLnBrk="1" hangingPunct="1"/>
            <a:r>
              <a:rPr lang="en-US" altLang="en-US" sz="2400" dirty="0" smtClean="0"/>
              <a:t>Dynamic and automatic load balancing, automated data backup and disaster recovery are included</a:t>
            </a:r>
          </a:p>
          <a:p>
            <a:pPr lvl="1" eaLnBrk="1" hangingPunct="1"/>
            <a:r>
              <a:rPr lang="en-US" altLang="en-US" sz="2400" dirty="0" smtClean="0"/>
              <a:t>Dynamic creation and allocation of processes and storage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F252E8-1F36-4297-B265-DCC5B9B9A191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ODBC, DAO, and RDO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Open Database Connectivity (ODBC)</a:t>
            </a:r>
            <a:r>
              <a:rPr lang="en-US" altLang="en-US" smtClean="0"/>
              <a:t>:Microsoft’s implementation of a superset of SQL Access Group </a:t>
            </a:r>
            <a:r>
              <a:rPr lang="en-US" altLang="en-US" b="1" smtClean="0"/>
              <a:t>Call Level Interface (CLI) </a:t>
            </a:r>
            <a:r>
              <a:rPr lang="en-US" altLang="en-US" smtClean="0"/>
              <a:t>standard for database access</a:t>
            </a:r>
            <a:endParaRPr lang="en-US" altLang="en-US" b="1" smtClean="0"/>
          </a:p>
          <a:p>
            <a:pPr lvl="1" eaLnBrk="1" hangingPunct="1"/>
            <a:r>
              <a:rPr lang="en-US" altLang="en-US" smtClean="0"/>
              <a:t>Widely supported database connectivity interface</a:t>
            </a:r>
          </a:p>
          <a:p>
            <a:pPr lvl="1" eaLnBrk="1" hangingPunct="1"/>
            <a:r>
              <a:rPr lang="en-US" altLang="en-US" smtClean="0"/>
              <a:t>Allows Windows application to access relational data sources by using SQL via standard </a:t>
            </a:r>
            <a:r>
              <a:rPr lang="en-US" altLang="en-US" b="1" smtClean="0"/>
              <a:t>application programming interface (API)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0967D7-3F49-4571-AFF1-20E3F59FB44F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ODBC, DAO, and RDO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 Access Objects (DAO</a:t>
            </a:r>
            <a:r>
              <a:rPr lang="en-US" altLang="en-US" dirty="0" smtClean="0"/>
              <a:t>): Object-oriented API used to access desktop databases such as MS Access and FileMaker Pro</a:t>
            </a:r>
          </a:p>
          <a:p>
            <a:pPr lvl="1" eaLnBrk="1" hangingPunct="1"/>
            <a:r>
              <a:rPr lang="en-US" altLang="en-US" dirty="0" smtClean="0"/>
              <a:t>Provides an optimized interface that expose functionality of Jet data engine to programmers</a:t>
            </a:r>
          </a:p>
          <a:p>
            <a:pPr lvl="1" eaLnBrk="1" hangingPunct="1"/>
            <a:r>
              <a:rPr lang="en-US" altLang="en-US" dirty="0" smtClean="0"/>
              <a:t>DAO interface can be used to access other relational style data 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FCA3B2-1A26-4702-9B22-BE47B2056D47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ODBC, DAO, and RDO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Remote Data Objects (RDO)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Higher-level object-oriented application interface used to access remote database servers</a:t>
            </a:r>
          </a:p>
          <a:p>
            <a:pPr eaLnBrk="1" hangingPunct="1"/>
            <a:r>
              <a:rPr lang="en-US" altLang="en-US" b="1" smtClean="0"/>
              <a:t>Dynamic-link libraries (DLLs)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Implements ODBC, DAO, and RDO as shared code that is dynamically linked to the Windows operating environment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35276BD-4296-4332-9D01-412AE8B02A3A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Components of ODBC Architecture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962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High-level ODBC API through which application programs access ODBC functionality</a:t>
            </a:r>
          </a:p>
          <a:p>
            <a:pPr eaLnBrk="1" hangingPunct="1"/>
            <a:r>
              <a:rPr lang="en-US" altLang="en-US" dirty="0" smtClean="0"/>
              <a:t>Driver manager that is in charge of managing all database connections</a:t>
            </a:r>
          </a:p>
          <a:p>
            <a:pPr eaLnBrk="1" hangingPunct="1"/>
            <a:r>
              <a:rPr lang="en-US" altLang="en-US" dirty="0" smtClean="0"/>
              <a:t>ODBC driver that communicates directly to DBMS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50DB1C-B21D-458D-924F-0E3F5226BD3C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1981200" cy="1066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Figure 15.2 - Using ODBC, DAO, and RDO to </a:t>
            </a:r>
            <a:r>
              <a:rPr lang="en-US" altLang="en-US" sz="3200" dirty="0" smtClean="0"/>
              <a:t>Access </a:t>
            </a:r>
            <a:r>
              <a:rPr lang="en-US" altLang="en-US" sz="3200" dirty="0"/>
              <a:t>D</a:t>
            </a:r>
            <a:r>
              <a:rPr lang="en-US" altLang="en-US" sz="3200" dirty="0" smtClean="0"/>
              <a:t>atabases</a:t>
            </a:r>
            <a:endParaRPr lang="en-US" altLang="en-US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E5BB25-209C-443E-8DB4-99E4509052AD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609600"/>
            <a:ext cx="5257800" cy="5770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292</TotalTime>
  <Words>1421</Words>
  <Application>Microsoft Office PowerPoint</Application>
  <PresentationFormat>On-screen Show (4:3)</PresentationFormat>
  <Paragraphs>230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Georgia</vt:lpstr>
      <vt:lpstr>Times New Roman</vt:lpstr>
      <vt:lpstr>Wingdings</vt:lpstr>
      <vt:lpstr>Urban</vt:lpstr>
      <vt:lpstr>PowerPoint Presentation</vt:lpstr>
      <vt:lpstr>Learning Objectives</vt:lpstr>
      <vt:lpstr>Database Connectivity</vt:lpstr>
      <vt:lpstr>Native SQL Connectivity</vt:lpstr>
      <vt:lpstr>ODBC, DAO, and RDO</vt:lpstr>
      <vt:lpstr>ODBC, DAO, and RDO</vt:lpstr>
      <vt:lpstr>ODBC, DAO, and RDO</vt:lpstr>
      <vt:lpstr>Components of ODBC Architecture</vt:lpstr>
      <vt:lpstr>Figure 15.2 - Using ODBC, DAO, and RDO to Access Databases</vt:lpstr>
      <vt:lpstr>Figure 15.3 - Configuring an Oracle Data Source</vt:lpstr>
      <vt:lpstr>Object Linking and Embedding for Database (OLE-DB)</vt:lpstr>
      <vt:lpstr>Object Linking and Embedding for Database (OLE-DB)</vt:lpstr>
      <vt:lpstr>Figure 15.5 - OLE-DB Architecture</vt:lpstr>
      <vt:lpstr>ADO.NET </vt:lpstr>
      <vt:lpstr>ADO.NET </vt:lpstr>
      <vt:lpstr>Figure 15.6 - ADO.NET Framework</vt:lpstr>
      <vt:lpstr>Java Database Connectivity (JDBC)</vt:lpstr>
      <vt:lpstr>Figure 15.7 - JDBC Architecture</vt:lpstr>
      <vt:lpstr>Database Internet Connectivity</vt:lpstr>
      <vt:lpstr>Table 15.3 - Characteristics and Benefits of Internet Technologies</vt:lpstr>
      <vt:lpstr>Web-to-Database Middleware</vt:lpstr>
      <vt:lpstr>Figure 15.8 - Web-to-Database Middleware</vt:lpstr>
      <vt:lpstr>Figure 15.9 - Web Server CGI and API Interfaces</vt:lpstr>
      <vt:lpstr>The Web Browser </vt:lpstr>
      <vt:lpstr>Client-Side Extensions </vt:lpstr>
      <vt:lpstr>Web Application Servers</vt:lpstr>
      <vt:lpstr>Web Application Server Features </vt:lpstr>
      <vt:lpstr>Web Database Development</vt:lpstr>
      <vt:lpstr>Extensible Markup Language (XML)</vt:lpstr>
      <vt:lpstr>Document Type Definitions (DTD)</vt:lpstr>
      <vt:lpstr>XML Schemas</vt:lpstr>
      <vt:lpstr>XML Presentation</vt:lpstr>
      <vt:lpstr>XML Applications</vt:lpstr>
      <vt:lpstr>Cloud Computing Services</vt:lpstr>
      <vt:lpstr>Figure 15.20 - Cloud Services</vt:lpstr>
      <vt:lpstr>Cloud Implementation Types</vt:lpstr>
      <vt:lpstr>Characteristics of Cloud Services</vt:lpstr>
      <vt:lpstr>Figure 15.22 - Types of Cloud Services</vt:lpstr>
      <vt:lpstr>Table 15.4 – Advantages and Disadvantages of Cloud Computing</vt:lpstr>
      <vt:lpstr>SQL Data 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Patti Lopez</cp:lastModifiedBy>
  <cp:revision>37</cp:revision>
  <dcterms:created xsi:type="dcterms:W3CDTF">2014-01-28T12:09:28Z</dcterms:created>
  <dcterms:modified xsi:type="dcterms:W3CDTF">2015-11-21T22:37:14Z</dcterms:modified>
</cp:coreProperties>
</file>