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0066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01" autoAdjust="0"/>
    <p:restoredTop sz="94660"/>
  </p:normalViewPr>
  <p:slideViewPr>
    <p:cSldViewPr>
      <p:cViewPr varScale="1">
        <p:scale>
          <a:sx n="122" d="100"/>
          <a:sy n="122" d="100"/>
        </p:scale>
        <p:origin x="8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25A787-5045-42CC-9CFF-D1BF8E5CFE6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A734097-A23A-44E2-9E01-39ED089BEB78}">
      <dgm:prSet/>
      <dgm:spPr/>
      <dgm:t>
        <a:bodyPr/>
        <a:lstStyle/>
        <a:p>
          <a:pPr rtl="0"/>
          <a:r>
            <a:rPr lang="en-US" dirty="0" smtClean="0"/>
            <a:t>Date and time functions</a:t>
          </a:r>
          <a:endParaRPr lang="en-CA" dirty="0"/>
        </a:p>
      </dgm:t>
    </dgm:pt>
    <dgm:pt modelId="{082C79AE-9C11-41EC-90BE-0686346B1EE6}" type="parTrans" cxnId="{2930EE33-2BB6-4D21-9602-E710BFA50AFD}">
      <dgm:prSet/>
      <dgm:spPr/>
      <dgm:t>
        <a:bodyPr/>
        <a:lstStyle/>
        <a:p>
          <a:endParaRPr lang="en-US"/>
        </a:p>
      </dgm:t>
    </dgm:pt>
    <dgm:pt modelId="{216C5302-8596-468F-9402-1A2E92376951}" type="sibTrans" cxnId="{2930EE33-2BB6-4D21-9602-E710BFA50AFD}">
      <dgm:prSet/>
      <dgm:spPr/>
      <dgm:t>
        <a:bodyPr/>
        <a:lstStyle/>
        <a:p>
          <a:endParaRPr lang="en-US"/>
        </a:p>
      </dgm:t>
    </dgm:pt>
    <dgm:pt modelId="{A8D2DFF9-D6A2-4DB2-AD23-5DDD2465F894}">
      <dgm:prSet/>
      <dgm:spPr/>
      <dgm:t>
        <a:bodyPr/>
        <a:lstStyle/>
        <a:p>
          <a:pPr rtl="0"/>
          <a:r>
            <a:rPr lang="en-US" dirty="0" smtClean="0"/>
            <a:t>Numeric functions</a:t>
          </a:r>
          <a:endParaRPr lang="en-CA" dirty="0"/>
        </a:p>
      </dgm:t>
    </dgm:pt>
    <dgm:pt modelId="{4B5575BC-760B-45B3-81F9-351380120173}" type="parTrans" cxnId="{76D758E9-5B17-4CE5-9D45-980EF3D694B3}">
      <dgm:prSet/>
      <dgm:spPr/>
      <dgm:t>
        <a:bodyPr/>
        <a:lstStyle/>
        <a:p>
          <a:endParaRPr lang="en-US"/>
        </a:p>
      </dgm:t>
    </dgm:pt>
    <dgm:pt modelId="{7803B6A8-9B99-4FE9-84DA-0D2FDE2A9F84}" type="sibTrans" cxnId="{76D758E9-5B17-4CE5-9D45-980EF3D694B3}">
      <dgm:prSet/>
      <dgm:spPr/>
      <dgm:t>
        <a:bodyPr/>
        <a:lstStyle/>
        <a:p>
          <a:endParaRPr lang="en-US"/>
        </a:p>
      </dgm:t>
    </dgm:pt>
    <dgm:pt modelId="{887FB0FB-C89F-4E8F-846E-03D8DBBD57D5}">
      <dgm:prSet/>
      <dgm:spPr/>
      <dgm:t>
        <a:bodyPr/>
        <a:lstStyle/>
        <a:p>
          <a:pPr rtl="0"/>
          <a:r>
            <a:rPr lang="en-US" dirty="0" smtClean="0"/>
            <a:t>String functions</a:t>
          </a:r>
          <a:endParaRPr lang="en-CA" dirty="0"/>
        </a:p>
      </dgm:t>
    </dgm:pt>
    <dgm:pt modelId="{1012A526-CE65-4334-B29E-F939E85C2ED2}" type="parTrans" cxnId="{C2A83CEF-3C63-43FE-ADDD-8F5629C9B545}">
      <dgm:prSet/>
      <dgm:spPr/>
      <dgm:t>
        <a:bodyPr/>
        <a:lstStyle/>
        <a:p>
          <a:endParaRPr lang="en-US"/>
        </a:p>
      </dgm:t>
    </dgm:pt>
    <dgm:pt modelId="{FB1FCFF4-248D-4C96-AD05-CD5ACACAD63D}" type="sibTrans" cxnId="{C2A83CEF-3C63-43FE-ADDD-8F5629C9B545}">
      <dgm:prSet/>
      <dgm:spPr/>
      <dgm:t>
        <a:bodyPr/>
        <a:lstStyle/>
        <a:p>
          <a:endParaRPr lang="en-US"/>
        </a:p>
      </dgm:t>
    </dgm:pt>
    <dgm:pt modelId="{097E1FC6-C3D4-4250-BB8A-C42FCBE846DF}">
      <dgm:prSet/>
      <dgm:spPr/>
      <dgm:t>
        <a:bodyPr/>
        <a:lstStyle/>
        <a:p>
          <a:pPr rtl="0"/>
          <a:r>
            <a:rPr lang="en-US" dirty="0" smtClean="0"/>
            <a:t>Conversion functions</a:t>
          </a:r>
          <a:endParaRPr lang="en-CA" dirty="0"/>
        </a:p>
      </dgm:t>
    </dgm:pt>
    <dgm:pt modelId="{7E26B58C-8ADB-41EB-B703-935CBAC73029}" type="parTrans" cxnId="{0B8499A2-D1B7-4311-A9FC-C629B2DD69E2}">
      <dgm:prSet/>
      <dgm:spPr/>
      <dgm:t>
        <a:bodyPr/>
        <a:lstStyle/>
        <a:p>
          <a:endParaRPr lang="en-US"/>
        </a:p>
      </dgm:t>
    </dgm:pt>
    <dgm:pt modelId="{2D54ABFA-F7F6-4036-BD08-27FF532D7C37}" type="sibTrans" cxnId="{0B8499A2-D1B7-4311-A9FC-C629B2DD69E2}">
      <dgm:prSet/>
      <dgm:spPr/>
      <dgm:t>
        <a:bodyPr/>
        <a:lstStyle/>
        <a:p>
          <a:endParaRPr lang="en-US"/>
        </a:p>
      </dgm:t>
    </dgm:pt>
    <dgm:pt modelId="{FB16F01F-162C-46D9-A833-3B49DBB71875}" type="pres">
      <dgm:prSet presAssocID="{2025A787-5045-42CC-9CFF-D1BF8E5CFE6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B740F9-75D2-4F91-9455-E59F0DE8C863}" type="pres">
      <dgm:prSet presAssocID="{4A734097-A23A-44E2-9E01-39ED089BEB78}" presName="parentLin" presStyleCnt="0"/>
      <dgm:spPr/>
      <dgm:t>
        <a:bodyPr/>
        <a:lstStyle/>
        <a:p>
          <a:endParaRPr lang="en-US"/>
        </a:p>
      </dgm:t>
    </dgm:pt>
    <dgm:pt modelId="{9485ECEA-DC21-4663-BEC3-0EE5D83D29C8}" type="pres">
      <dgm:prSet presAssocID="{4A734097-A23A-44E2-9E01-39ED089BEB7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CCEFE3B9-367E-4CF3-9D55-9D0575E0DB2C}" type="pres">
      <dgm:prSet presAssocID="{4A734097-A23A-44E2-9E01-39ED089BEB7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8D73B-8415-412D-92EB-75375AFFA289}" type="pres">
      <dgm:prSet presAssocID="{4A734097-A23A-44E2-9E01-39ED089BEB78}" presName="negativeSpace" presStyleCnt="0"/>
      <dgm:spPr/>
      <dgm:t>
        <a:bodyPr/>
        <a:lstStyle/>
        <a:p>
          <a:endParaRPr lang="en-US"/>
        </a:p>
      </dgm:t>
    </dgm:pt>
    <dgm:pt modelId="{5A6BC79C-BDD1-4723-A0F7-7A3DE2A3E4C5}" type="pres">
      <dgm:prSet presAssocID="{4A734097-A23A-44E2-9E01-39ED089BEB78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275240-9FE2-4538-BD7B-8955BBE94DC6}" type="pres">
      <dgm:prSet presAssocID="{216C5302-8596-468F-9402-1A2E92376951}" presName="spaceBetweenRectangles" presStyleCnt="0"/>
      <dgm:spPr/>
      <dgm:t>
        <a:bodyPr/>
        <a:lstStyle/>
        <a:p>
          <a:endParaRPr lang="en-US"/>
        </a:p>
      </dgm:t>
    </dgm:pt>
    <dgm:pt modelId="{862FF8EF-684A-4928-B473-1DDB0EE4C75C}" type="pres">
      <dgm:prSet presAssocID="{A8D2DFF9-D6A2-4DB2-AD23-5DDD2465F894}" presName="parentLin" presStyleCnt="0"/>
      <dgm:spPr/>
      <dgm:t>
        <a:bodyPr/>
        <a:lstStyle/>
        <a:p>
          <a:endParaRPr lang="en-US"/>
        </a:p>
      </dgm:t>
    </dgm:pt>
    <dgm:pt modelId="{75A4127E-98D9-4A86-8208-EF87C4731464}" type="pres">
      <dgm:prSet presAssocID="{A8D2DFF9-D6A2-4DB2-AD23-5DDD2465F894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AC2AE475-25E2-4625-876D-102479171EA8}" type="pres">
      <dgm:prSet presAssocID="{A8D2DFF9-D6A2-4DB2-AD23-5DDD2465F89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606CF7-A885-49C2-9C8D-578282916E35}" type="pres">
      <dgm:prSet presAssocID="{A8D2DFF9-D6A2-4DB2-AD23-5DDD2465F894}" presName="negativeSpace" presStyleCnt="0"/>
      <dgm:spPr/>
      <dgm:t>
        <a:bodyPr/>
        <a:lstStyle/>
        <a:p>
          <a:endParaRPr lang="en-US"/>
        </a:p>
      </dgm:t>
    </dgm:pt>
    <dgm:pt modelId="{A2385641-DAA8-4CEF-AA98-FF9B0C844DDA}" type="pres">
      <dgm:prSet presAssocID="{A8D2DFF9-D6A2-4DB2-AD23-5DDD2465F894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5AC906-4AB0-4755-BA05-A395EE04E30C}" type="pres">
      <dgm:prSet presAssocID="{7803B6A8-9B99-4FE9-84DA-0D2FDE2A9F84}" presName="spaceBetweenRectangles" presStyleCnt="0"/>
      <dgm:spPr/>
      <dgm:t>
        <a:bodyPr/>
        <a:lstStyle/>
        <a:p>
          <a:endParaRPr lang="en-US"/>
        </a:p>
      </dgm:t>
    </dgm:pt>
    <dgm:pt modelId="{D31E085A-80A9-4730-A429-85BE3929F957}" type="pres">
      <dgm:prSet presAssocID="{887FB0FB-C89F-4E8F-846E-03D8DBBD57D5}" presName="parentLin" presStyleCnt="0"/>
      <dgm:spPr/>
      <dgm:t>
        <a:bodyPr/>
        <a:lstStyle/>
        <a:p>
          <a:endParaRPr lang="en-US"/>
        </a:p>
      </dgm:t>
    </dgm:pt>
    <dgm:pt modelId="{4F7DAC1F-7822-418B-8FC7-606E21E1342D}" type="pres">
      <dgm:prSet presAssocID="{887FB0FB-C89F-4E8F-846E-03D8DBBD57D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DAB34EDA-5CA9-4A98-A005-55A849DB6AC2}" type="pres">
      <dgm:prSet presAssocID="{887FB0FB-C89F-4E8F-846E-03D8DBBD57D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A51BEE-4883-4427-B269-1F4E6C329099}" type="pres">
      <dgm:prSet presAssocID="{887FB0FB-C89F-4E8F-846E-03D8DBBD57D5}" presName="negativeSpace" presStyleCnt="0"/>
      <dgm:spPr/>
      <dgm:t>
        <a:bodyPr/>
        <a:lstStyle/>
        <a:p>
          <a:endParaRPr lang="en-US"/>
        </a:p>
      </dgm:t>
    </dgm:pt>
    <dgm:pt modelId="{BDB8808B-A293-4476-B3FF-5B11FA465DDC}" type="pres">
      <dgm:prSet presAssocID="{887FB0FB-C89F-4E8F-846E-03D8DBBD57D5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E2DE28-957C-4745-B0A0-07191B41119E}" type="pres">
      <dgm:prSet presAssocID="{FB1FCFF4-248D-4C96-AD05-CD5ACACAD63D}" presName="spaceBetweenRectangles" presStyleCnt="0"/>
      <dgm:spPr/>
      <dgm:t>
        <a:bodyPr/>
        <a:lstStyle/>
        <a:p>
          <a:endParaRPr lang="en-US"/>
        </a:p>
      </dgm:t>
    </dgm:pt>
    <dgm:pt modelId="{1E147B2B-47CE-45D3-9D88-FAF76CBB95B5}" type="pres">
      <dgm:prSet presAssocID="{097E1FC6-C3D4-4250-BB8A-C42FCBE846DF}" presName="parentLin" presStyleCnt="0"/>
      <dgm:spPr/>
      <dgm:t>
        <a:bodyPr/>
        <a:lstStyle/>
        <a:p>
          <a:endParaRPr lang="en-US"/>
        </a:p>
      </dgm:t>
    </dgm:pt>
    <dgm:pt modelId="{A809F965-03AE-44DB-A65D-1C0053E5C11E}" type="pres">
      <dgm:prSet presAssocID="{097E1FC6-C3D4-4250-BB8A-C42FCBE846DF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55BA2535-1AEA-4AA6-96B4-B47E299440DC}" type="pres">
      <dgm:prSet presAssocID="{097E1FC6-C3D4-4250-BB8A-C42FCBE846D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AD489-C115-4552-B8E1-0BC0E17C3401}" type="pres">
      <dgm:prSet presAssocID="{097E1FC6-C3D4-4250-BB8A-C42FCBE846DF}" presName="negativeSpace" presStyleCnt="0"/>
      <dgm:spPr/>
      <dgm:t>
        <a:bodyPr/>
        <a:lstStyle/>
        <a:p>
          <a:endParaRPr lang="en-US"/>
        </a:p>
      </dgm:t>
    </dgm:pt>
    <dgm:pt modelId="{A0854975-6102-4F4F-9639-16A7ECCDA571}" type="pres">
      <dgm:prSet presAssocID="{097E1FC6-C3D4-4250-BB8A-C42FCBE846DF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2BB10A-DFA1-4075-8A89-C869F119A347}" type="presOf" srcId="{2025A787-5045-42CC-9CFF-D1BF8E5CFE6B}" destId="{FB16F01F-162C-46D9-A833-3B49DBB71875}" srcOrd="0" destOrd="0" presId="urn:microsoft.com/office/officeart/2005/8/layout/list1"/>
    <dgm:cxn modelId="{F612FB7E-7914-497A-968E-7C5FDDA1A2EC}" type="presOf" srcId="{887FB0FB-C89F-4E8F-846E-03D8DBBD57D5}" destId="{4F7DAC1F-7822-418B-8FC7-606E21E1342D}" srcOrd="0" destOrd="0" presId="urn:microsoft.com/office/officeart/2005/8/layout/list1"/>
    <dgm:cxn modelId="{C34F1D95-7EED-4FD1-B04B-28EBD3EC3281}" type="presOf" srcId="{887FB0FB-C89F-4E8F-846E-03D8DBBD57D5}" destId="{DAB34EDA-5CA9-4A98-A005-55A849DB6AC2}" srcOrd="1" destOrd="0" presId="urn:microsoft.com/office/officeart/2005/8/layout/list1"/>
    <dgm:cxn modelId="{7B70161E-0E70-43BB-8F3D-B5181D582C7A}" type="presOf" srcId="{097E1FC6-C3D4-4250-BB8A-C42FCBE846DF}" destId="{A809F965-03AE-44DB-A65D-1C0053E5C11E}" srcOrd="0" destOrd="0" presId="urn:microsoft.com/office/officeart/2005/8/layout/list1"/>
    <dgm:cxn modelId="{C2A83CEF-3C63-43FE-ADDD-8F5629C9B545}" srcId="{2025A787-5045-42CC-9CFF-D1BF8E5CFE6B}" destId="{887FB0FB-C89F-4E8F-846E-03D8DBBD57D5}" srcOrd="2" destOrd="0" parTransId="{1012A526-CE65-4334-B29E-F939E85C2ED2}" sibTransId="{FB1FCFF4-248D-4C96-AD05-CD5ACACAD63D}"/>
    <dgm:cxn modelId="{EBE00614-7D5B-406D-83E3-1E107E7AF014}" type="presOf" srcId="{A8D2DFF9-D6A2-4DB2-AD23-5DDD2465F894}" destId="{75A4127E-98D9-4A86-8208-EF87C4731464}" srcOrd="0" destOrd="0" presId="urn:microsoft.com/office/officeart/2005/8/layout/list1"/>
    <dgm:cxn modelId="{76D758E9-5B17-4CE5-9D45-980EF3D694B3}" srcId="{2025A787-5045-42CC-9CFF-D1BF8E5CFE6B}" destId="{A8D2DFF9-D6A2-4DB2-AD23-5DDD2465F894}" srcOrd="1" destOrd="0" parTransId="{4B5575BC-760B-45B3-81F9-351380120173}" sibTransId="{7803B6A8-9B99-4FE9-84DA-0D2FDE2A9F84}"/>
    <dgm:cxn modelId="{B3E70E2A-2658-4AA3-9A8C-C2C3172321F1}" type="presOf" srcId="{097E1FC6-C3D4-4250-BB8A-C42FCBE846DF}" destId="{55BA2535-1AEA-4AA6-96B4-B47E299440DC}" srcOrd="1" destOrd="0" presId="urn:microsoft.com/office/officeart/2005/8/layout/list1"/>
    <dgm:cxn modelId="{BA7AEB25-B307-4DC2-B8AE-A660E98CDFFD}" type="presOf" srcId="{4A734097-A23A-44E2-9E01-39ED089BEB78}" destId="{CCEFE3B9-367E-4CF3-9D55-9D0575E0DB2C}" srcOrd="1" destOrd="0" presId="urn:microsoft.com/office/officeart/2005/8/layout/list1"/>
    <dgm:cxn modelId="{B0B87D5D-8E8B-4A76-A88E-EECDD34EAAD4}" type="presOf" srcId="{A8D2DFF9-D6A2-4DB2-AD23-5DDD2465F894}" destId="{AC2AE475-25E2-4625-876D-102479171EA8}" srcOrd="1" destOrd="0" presId="urn:microsoft.com/office/officeart/2005/8/layout/list1"/>
    <dgm:cxn modelId="{A8671CCF-9ACA-465E-8493-D3B204B982BE}" type="presOf" srcId="{4A734097-A23A-44E2-9E01-39ED089BEB78}" destId="{9485ECEA-DC21-4663-BEC3-0EE5D83D29C8}" srcOrd="0" destOrd="0" presId="urn:microsoft.com/office/officeart/2005/8/layout/list1"/>
    <dgm:cxn modelId="{0B8499A2-D1B7-4311-A9FC-C629B2DD69E2}" srcId="{2025A787-5045-42CC-9CFF-D1BF8E5CFE6B}" destId="{097E1FC6-C3D4-4250-BB8A-C42FCBE846DF}" srcOrd="3" destOrd="0" parTransId="{7E26B58C-8ADB-41EB-B703-935CBAC73029}" sibTransId="{2D54ABFA-F7F6-4036-BD08-27FF532D7C37}"/>
    <dgm:cxn modelId="{2930EE33-2BB6-4D21-9602-E710BFA50AFD}" srcId="{2025A787-5045-42CC-9CFF-D1BF8E5CFE6B}" destId="{4A734097-A23A-44E2-9E01-39ED089BEB78}" srcOrd="0" destOrd="0" parTransId="{082C79AE-9C11-41EC-90BE-0686346B1EE6}" sibTransId="{216C5302-8596-468F-9402-1A2E92376951}"/>
    <dgm:cxn modelId="{DC12C31E-B4F1-4509-B851-7A434E693820}" type="presParOf" srcId="{FB16F01F-162C-46D9-A833-3B49DBB71875}" destId="{53B740F9-75D2-4F91-9455-E59F0DE8C863}" srcOrd="0" destOrd="0" presId="urn:microsoft.com/office/officeart/2005/8/layout/list1"/>
    <dgm:cxn modelId="{5AF3D8AC-0F4B-4058-9449-6C2922AEF643}" type="presParOf" srcId="{53B740F9-75D2-4F91-9455-E59F0DE8C863}" destId="{9485ECEA-DC21-4663-BEC3-0EE5D83D29C8}" srcOrd="0" destOrd="0" presId="urn:microsoft.com/office/officeart/2005/8/layout/list1"/>
    <dgm:cxn modelId="{06117E46-2BEB-4B57-A146-26E4B285A459}" type="presParOf" srcId="{53B740F9-75D2-4F91-9455-E59F0DE8C863}" destId="{CCEFE3B9-367E-4CF3-9D55-9D0575E0DB2C}" srcOrd="1" destOrd="0" presId="urn:microsoft.com/office/officeart/2005/8/layout/list1"/>
    <dgm:cxn modelId="{669F0E1A-3916-48E9-A3EE-FB5104F613F1}" type="presParOf" srcId="{FB16F01F-162C-46D9-A833-3B49DBB71875}" destId="{2AE8D73B-8415-412D-92EB-75375AFFA289}" srcOrd="1" destOrd="0" presId="urn:microsoft.com/office/officeart/2005/8/layout/list1"/>
    <dgm:cxn modelId="{17AF9397-AD28-49FC-8A45-F3DA07975133}" type="presParOf" srcId="{FB16F01F-162C-46D9-A833-3B49DBB71875}" destId="{5A6BC79C-BDD1-4723-A0F7-7A3DE2A3E4C5}" srcOrd="2" destOrd="0" presId="urn:microsoft.com/office/officeart/2005/8/layout/list1"/>
    <dgm:cxn modelId="{D2252974-A517-4504-8460-C3270A0CA71F}" type="presParOf" srcId="{FB16F01F-162C-46D9-A833-3B49DBB71875}" destId="{C0275240-9FE2-4538-BD7B-8955BBE94DC6}" srcOrd="3" destOrd="0" presId="urn:microsoft.com/office/officeart/2005/8/layout/list1"/>
    <dgm:cxn modelId="{5CC2F5F2-6E18-4654-9033-4DE3CC8B50F8}" type="presParOf" srcId="{FB16F01F-162C-46D9-A833-3B49DBB71875}" destId="{862FF8EF-684A-4928-B473-1DDB0EE4C75C}" srcOrd="4" destOrd="0" presId="urn:microsoft.com/office/officeart/2005/8/layout/list1"/>
    <dgm:cxn modelId="{2A276E04-D2E2-47DD-A4CC-23A8EF4729EC}" type="presParOf" srcId="{862FF8EF-684A-4928-B473-1DDB0EE4C75C}" destId="{75A4127E-98D9-4A86-8208-EF87C4731464}" srcOrd="0" destOrd="0" presId="urn:microsoft.com/office/officeart/2005/8/layout/list1"/>
    <dgm:cxn modelId="{6D58683E-2C3C-4F96-9E37-0A27C605D955}" type="presParOf" srcId="{862FF8EF-684A-4928-B473-1DDB0EE4C75C}" destId="{AC2AE475-25E2-4625-876D-102479171EA8}" srcOrd="1" destOrd="0" presId="urn:microsoft.com/office/officeart/2005/8/layout/list1"/>
    <dgm:cxn modelId="{D569F037-D8EF-4FC0-9999-CC2CA6E81665}" type="presParOf" srcId="{FB16F01F-162C-46D9-A833-3B49DBB71875}" destId="{E0606CF7-A885-49C2-9C8D-578282916E35}" srcOrd="5" destOrd="0" presId="urn:microsoft.com/office/officeart/2005/8/layout/list1"/>
    <dgm:cxn modelId="{D6A574BD-9DFE-4BF1-AB31-DEB3F59024E6}" type="presParOf" srcId="{FB16F01F-162C-46D9-A833-3B49DBB71875}" destId="{A2385641-DAA8-4CEF-AA98-FF9B0C844DDA}" srcOrd="6" destOrd="0" presId="urn:microsoft.com/office/officeart/2005/8/layout/list1"/>
    <dgm:cxn modelId="{04A01B02-84D7-47F2-9E72-0D212E4746AA}" type="presParOf" srcId="{FB16F01F-162C-46D9-A833-3B49DBB71875}" destId="{8C5AC906-4AB0-4755-BA05-A395EE04E30C}" srcOrd="7" destOrd="0" presId="urn:microsoft.com/office/officeart/2005/8/layout/list1"/>
    <dgm:cxn modelId="{52F3489A-33D4-472E-8E7B-D6B396D9250E}" type="presParOf" srcId="{FB16F01F-162C-46D9-A833-3B49DBB71875}" destId="{D31E085A-80A9-4730-A429-85BE3929F957}" srcOrd="8" destOrd="0" presId="urn:microsoft.com/office/officeart/2005/8/layout/list1"/>
    <dgm:cxn modelId="{AF4FE362-9C6F-4469-A963-400C283F8FF6}" type="presParOf" srcId="{D31E085A-80A9-4730-A429-85BE3929F957}" destId="{4F7DAC1F-7822-418B-8FC7-606E21E1342D}" srcOrd="0" destOrd="0" presId="urn:microsoft.com/office/officeart/2005/8/layout/list1"/>
    <dgm:cxn modelId="{1DB11EFD-9F0F-4A83-B7A1-9272F1F630FA}" type="presParOf" srcId="{D31E085A-80A9-4730-A429-85BE3929F957}" destId="{DAB34EDA-5CA9-4A98-A005-55A849DB6AC2}" srcOrd="1" destOrd="0" presId="urn:microsoft.com/office/officeart/2005/8/layout/list1"/>
    <dgm:cxn modelId="{BD655951-07AF-4228-A844-1EA85341A54C}" type="presParOf" srcId="{FB16F01F-162C-46D9-A833-3B49DBB71875}" destId="{DBA51BEE-4883-4427-B269-1F4E6C329099}" srcOrd="9" destOrd="0" presId="urn:microsoft.com/office/officeart/2005/8/layout/list1"/>
    <dgm:cxn modelId="{E30087E6-C238-4B59-B6D7-6A511E5369C5}" type="presParOf" srcId="{FB16F01F-162C-46D9-A833-3B49DBB71875}" destId="{BDB8808B-A293-4476-B3FF-5B11FA465DDC}" srcOrd="10" destOrd="0" presId="urn:microsoft.com/office/officeart/2005/8/layout/list1"/>
    <dgm:cxn modelId="{600B03FB-90A3-4BBF-BE76-91ECDF3FF16F}" type="presParOf" srcId="{FB16F01F-162C-46D9-A833-3B49DBB71875}" destId="{77E2DE28-957C-4745-B0A0-07191B41119E}" srcOrd="11" destOrd="0" presId="urn:microsoft.com/office/officeart/2005/8/layout/list1"/>
    <dgm:cxn modelId="{A967AEAF-683A-463B-A591-1F0D511698BA}" type="presParOf" srcId="{FB16F01F-162C-46D9-A833-3B49DBB71875}" destId="{1E147B2B-47CE-45D3-9D88-FAF76CBB95B5}" srcOrd="12" destOrd="0" presId="urn:microsoft.com/office/officeart/2005/8/layout/list1"/>
    <dgm:cxn modelId="{E2CFDAA8-8190-4566-81F0-DD01B05EB760}" type="presParOf" srcId="{1E147B2B-47CE-45D3-9D88-FAF76CBB95B5}" destId="{A809F965-03AE-44DB-A65D-1C0053E5C11E}" srcOrd="0" destOrd="0" presId="urn:microsoft.com/office/officeart/2005/8/layout/list1"/>
    <dgm:cxn modelId="{51AB80D8-A11D-4460-836F-01B10E09A539}" type="presParOf" srcId="{1E147B2B-47CE-45D3-9D88-FAF76CBB95B5}" destId="{55BA2535-1AEA-4AA6-96B4-B47E299440DC}" srcOrd="1" destOrd="0" presId="urn:microsoft.com/office/officeart/2005/8/layout/list1"/>
    <dgm:cxn modelId="{584BAEC3-4561-484E-95A3-9016B696F058}" type="presParOf" srcId="{FB16F01F-162C-46D9-A833-3B49DBB71875}" destId="{78EAD489-C115-4552-B8E1-0BC0E17C3401}" srcOrd="13" destOrd="0" presId="urn:microsoft.com/office/officeart/2005/8/layout/list1"/>
    <dgm:cxn modelId="{23930906-5CF8-44D0-AA50-4E0C723E003F}" type="presParOf" srcId="{FB16F01F-162C-46D9-A833-3B49DBB71875}" destId="{A0854975-6102-4F4F-9639-16A7ECCDA57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BC79C-BDD1-4723-A0F7-7A3DE2A3E4C5}">
      <dsp:nvSpPr>
        <dsp:cNvPr id="0" name=""/>
        <dsp:cNvSpPr/>
      </dsp:nvSpPr>
      <dsp:spPr>
        <a:xfrm>
          <a:off x="0" y="454500"/>
          <a:ext cx="80772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FE3B9-367E-4CF3-9D55-9D0575E0DB2C}">
      <dsp:nvSpPr>
        <dsp:cNvPr id="0" name=""/>
        <dsp:cNvSpPr/>
      </dsp:nvSpPr>
      <dsp:spPr>
        <a:xfrm>
          <a:off x="403860" y="85500"/>
          <a:ext cx="5654040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Date and time functions</a:t>
          </a:r>
          <a:endParaRPr lang="en-CA" sz="2500" kern="1200" dirty="0"/>
        </a:p>
      </dsp:txBody>
      <dsp:txXfrm>
        <a:off x="439886" y="121526"/>
        <a:ext cx="5581988" cy="665948"/>
      </dsp:txXfrm>
    </dsp:sp>
    <dsp:sp modelId="{A2385641-DAA8-4CEF-AA98-FF9B0C844DDA}">
      <dsp:nvSpPr>
        <dsp:cNvPr id="0" name=""/>
        <dsp:cNvSpPr/>
      </dsp:nvSpPr>
      <dsp:spPr>
        <a:xfrm>
          <a:off x="0" y="1588500"/>
          <a:ext cx="80772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AE475-25E2-4625-876D-102479171EA8}">
      <dsp:nvSpPr>
        <dsp:cNvPr id="0" name=""/>
        <dsp:cNvSpPr/>
      </dsp:nvSpPr>
      <dsp:spPr>
        <a:xfrm>
          <a:off x="403860" y="1219500"/>
          <a:ext cx="5654040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Numeric functions</a:t>
          </a:r>
          <a:endParaRPr lang="en-CA" sz="2500" kern="1200" dirty="0"/>
        </a:p>
      </dsp:txBody>
      <dsp:txXfrm>
        <a:off x="439886" y="1255526"/>
        <a:ext cx="5581988" cy="665948"/>
      </dsp:txXfrm>
    </dsp:sp>
    <dsp:sp modelId="{BDB8808B-A293-4476-B3FF-5B11FA465DDC}">
      <dsp:nvSpPr>
        <dsp:cNvPr id="0" name=""/>
        <dsp:cNvSpPr/>
      </dsp:nvSpPr>
      <dsp:spPr>
        <a:xfrm>
          <a:off x="0" y="2722500"/>
          <a:ext cx="80772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34EDA-5CA9-4A98-A005-55A849DB6AC2}">
      <dsp:nvSpPr>
        <dsp:cNvPr id="0" name=""/>
        <dsp:cNvSpPr/>
      </dsp:nvSpPr>
      <dsp:spPr>
        <a:xfrm>
          <a:off x="403860" y="2353500"/>
          <a:ext cx="5654040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String functions</a:t>
          </a:r>
          <a:endParaRPr lang="en-CA" sz="2500" kern="1200" dirty="0"/>
        </a:p>
      </dsp:txBody>
      <dsp:txXfrm>
        <a:off x="439886" y="2389526"/>
        <a:ext cx="5581988" cy="665948"/>
      </dsp:txXfrm>
    </dsp:sp>
    <dsp:sp modelId="{A0854975-6102-4F4F-9639-16A7ECCDA571}">
      <dsp:nvSpPr>
        <dsp:cNvPr id="0" name=""/>
        <dsp:cNvSpPr/>
      </dsp:nvSpPr>
      <dsp:spPr>
        <a:xfrm>
          <a:off x="0" y="3856500"/>
          <a:ext cx="80772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A2535-1AEA-4AA6-96B4-B47E299440DC}">
      <dsp:nvSpPr>
        <dsp:cNvPr id="0" name=""/>
        <dsp:cNvSpPr/>
      </dsp:nvSpPr>
      <dsp:spPr>
        <a:xfrm>
          <a:off x="403860" y="3487500"/>
          <a:ext cx="5654040" cy="73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Conversion functions</a:t>
          </a:r>
          <a:endParaRPr lang="en-CA" sz="2500" kern="1200" dirty="0"/>
        </a:p>
      </dsp:txBody>
      <dsp:txXfrm>
        <a:off x="439886" y="3523526"/>
        <a:ext cx="5581988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C821204B-90A8-41BF-8B0A-2B482CDB8F38}" type="datetimeFigureOut">
              <a:rPr lang="en-US"/>
              <a:pPr>
                <a:defRPr/>
              </a:pPr>
              <a:t>11/21/2015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5C5AD8-AA27-4774-AB7F-3C4A8E1B80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164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962400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extBox 25"/>
          <p:cNvSpPr txBox="1">
            <a:spLocks noChangeArrowheads="1"/>
          </p:cNvSpPr>
          <p:nvPr userDrawn="1"/>
        </p:nvSpPr>
        <p:spPr bwMode="auto">
          <a:xfrm>
            <a:off x="533400" y="6400800"/>
            <a:ext cx="80772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800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  <a:p>
            <a:pPr algn="ctr">
              <a:defRPr/>
            </a:pPr>
            <a:r>
              <a:rPr lang="en-US" altLang="en-US" sz="900" dirty="0" smtClean="0">
                <a:solidFill>
                  <a:srgbClr val="26262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64008" indent="0" algn="ctr">
              <a:buNone/>
              <a:defRPr sz="40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5" name="Picture 14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1" y="335903"/>
            <a:ext cx="8306959" cy="312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4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5B5BC-0EB1-4534-8DB0-4111A99D50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00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0C54E4-0440-4B52-A72C-DBB4F826448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533400" y="6488668"/>
            <a:ext cx="807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marL="0" marR="0" indent="0" algn="ctr" defTabSz="8534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800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3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57225" indent="-2460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6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22338" indent="-21907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79513" indent="-20002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2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89063" indent="-1825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1584325" y="4724400"/>
            <a:ext cx="6324600" cy="1295400"/>
          </a:xfrm>
        </p:spPr>
        <p:txBody>
          <a:bodyPr/>
          <a:lstStyle/>
          <a:p>
            <a:pPr marL="0" eaLnBrk="1" hangingPunct="1">
              <a:lnSpc>
                <a:spcPct val="90000"/>
              </a:lnSpc>
            </a:pPr>
            <a:r>
              <a:rPr lang="en-US" altLang="en-US" smtClean="0"/>
              <a:t>Chapter 8</a:t>
            </a:r>
          </a:p>
          <a:p>
            <a:pPr marL="0" eaLnBrk="1" hangingPunct="1">
              <a:lnSpc>
                <a:spcPct val="90000"/>
              </a:lnSpc>
            </a:pPr>
            <a:r>
              <a:rPr lang="en-US" altLang="en-US" smtClean="0"/>
              <a:t>Advanced 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FROM and </a:t>
            </a:r>
            <a:r>
              <a:rPr lang="en-US" altLang="en-US" sz="3600" dirty="0"/>
              <a:t>Attribute List Subqueries</a:t>
            </a:r>
            <a:endParaRPr lang="en-US" altLang="en-US" sz="3600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FROM clause:</a:t>
            </a:r>
          </a:p>
          <a:p>
            <a:pPr lvl="1" eaLnBrk="1" hangingPunct="1"/>
            <a:r>
              <a:rPr lang="en-US" altLang="en-US" sz="2400" dirty="0" smtClean="0"/>
              <a:t>Specifies the tables from which the data will be drawn</a:t>
            </a:r>
          </a:p>
          <a:p>
            <a:pPr lvl="1" eaLnBrk="1" hangingPunct="1"/>
            <a:r>
              <a:rPr lang="en-US" altLang="en-US" sz="2400" dirty="0" smtClean="0"/>
              <a:t>Can use SELECT subquery</a:t>
            </a:r>
          </a:p>
          <a:p>
            <a:pPr eaLnBrk="1" hangingPunct="1"/>
            <a:r>
              <a:rPr lang="en-US" altLang="en-US" sz="2600" dirty="0"/>
              <a:t>SELECT statement uses attribute list to indicate what columns to project in the resulting set</a:t>
            </a:r>
          </a:p>
          <a:p>
            <a:pPr eaLnBrk="1" hangingPunct="1"/>
            <a:r>
              <a:rPr lang="en-US" altLang="en-US" sz="2600" dirty="0"/>
              <a:t>Inline subquery</a:t>
            </a:r>
          </a:p>
          <a:p>
            <a:pPr lvl="1" eaLnBrk="1" hangingPunct="1"/>
            <a:r>
              <a:rPr lang="en-US" altLang="en-US" sz="2400" dirty="0"/>
              <a:t>Subquery expression included in the attribute list that must return one value</a:t>
            </a:r>
          </a:p>
          <a:p>
            <a:pPr eaLnBrk="1" hangingPunct="1"/>
            <a:r>
              <a:rPr lang="en-US" altLang="en-US" sz="2600" dirty="0"/>
              <a:t>Column alias cannot be used in attribute list computation if alias is defined in the same attribute list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1B286E-D5B7-4C19-BF67-C2F2707D198B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Correlated Subqueries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43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Executes once for each row in the outer query</a:t>
            </a:r>
          </a:p>
          <a:p>
            <a:pPr eaLnBrk="1" hangingPunct="1"/>
            <a:r>
              <a:rPr lang="en-US" altLang="en-US" dirty="0" smtClean="0"/>
              <a:t>Inner query references a column of the outer subquery</a:t>
            </a:r>
          </a:p>
          <a:p>
            <a:pPr eaLnBrk="1" hangingPunct="1"/>
            <a:r>
              <a:rPr lang="en-US" altLang="en-US" dirty="0" smtClean="0"/>
              <a:t>Can be used with the EXISTS special operator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92B1057-302B-46E6-933A-B09FDBF1B6F5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SQL Functions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Functions always use a numerical, date, or string value</a:t>
            </a:r>
          </a:p>
          <a:p>
            <a:pPr eaLnBrk="1" hangingPunct="1"/>
            <a:r>
              <a:rPr lang="en-US" altLang="en-US" smtClean="0"/>
              <a:t>Value may be part of a command or may be an attribute located in a table</a:t>
            </a:r>
          </a:p>
          <a:p>
            <a:pPr eaLnBrk="1" hangingPunct="1"/>
            <a:r>
              <a:rPr lang="en-US" altLang="en-US" smtClean="0"/>
              <a:t>Function may appear anywhere in an SQL statement where a value or an attribute can be used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EE8CB12-B4E0-45A1-BB1D-F82162F86525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SQL Functions</a:t>
            </a:r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235063"/>
              </p:ext>
            </p:extLst>
          </p:nvPr>
        </p:nvGraphicFramePr>
        <p:xfrm>
          <a:off x="533400" y="1676400"/>
          <a:ext cx="8077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FC4112-9097-486C-9E74-6B6F8443E56B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Set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altLang="en-US" dirty="0"/>
              <a:t>SQL data manipulation commands are set-oriented</a:t>
            </a:r>
          </a:p>
          <a:p>
            <a:pPr marL="658368" lvl="1" indent="-246888" eaLnBrk="1" fontAlgn="auto" hangingPunct="1">
              <a:defRPr/>
            </a:pPr>
            <a:r>
              <a:rPr lang="en-US" altLang="en-US" b="1" dirty="0"/>
              <a:t>Set-oriented</a:t>
            </a:r>
            <a:r>
              <a:rPr lang="en-US" altLang="en-US" dirty="0"/>
              <a:t>: Operate over entire sets of rows and columns at once</a:t>
            </a:r>
          </a:p>
          <a:p>
            <a:pPr marL="365760" indent="-256032" eaLnBrk="1" fontAlgn="auto" hangingPunct="1">
              <a:defRPr/>
            </a:pPr>
            <a:r>
              <a:rPr lang="en-US" altLang="en-US" dirty="0"/>
              <a:t>UNION, INTERSECT, and Except (MINUS) work properly when relations are union-compatible</a:t>
            </a:r>
          </a:p>
          <a:p>
            <a:pPr marL="658368" lvl="1" indent="-246888" eaLnBrk="1" fontAlgn="auto" hangingPunct="1">
              <a:defRPr/>
            </a:pPr>
            <a:r>
              <a:rPr lang="en-US" altLang="en-US" b="1" dirty="0"/>
              <a:t>Union-compatible</a:t>
            </a:r>
            <a:r>
              <a:rPr lang="en-US" altLang="en-US" dirty="0"/>
              <a:t>: Number of attributes are the same and their corresponding data types are alike </a:t>
            </a:r>
            <a:endParaRPr lang="en-US" altLang="en-US" dirty="0" smtClean="0"/>
          </a:p>
          <a:p>
            <a:pPr marL="365760" indent="-256032" eaLnBrk="1" fontAlgn="auto" hangingPunct="1">
              <a:defRPr/>
            </a:pPr>
            <a:r>
              <a:rPr lang="en-US" altLang="en-US" dirty="0"/>
              <a:t>UNION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Combines rows from two or more queries without including duplicate rows</a:t>
            </a:r>
          </a:p>
          <a:p>
            <a:pPr marL="658368" lvl="1" indent="-246888" eaLnBrk="1" fontAlgn="auto" hangingPunct="1">
              <a:defRPr/>
            </a:pPr>
            <a:endParaRPr lang="en-US" altLang="en-US" dirty="0" smtClean="0"/>
          </a:p>
          <a:p>
            <a:pPr marL="109728" indent="0" eaLnBrk="1" fontAlgn="auto" hangingPunct="1"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0E5DC8A-BAF1-49E9-A4E2-E84F1EC22082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Set Operators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smtClean="0"/>
              <a:t>Syntax - query UNION query </a:t>
            </a:r>
          </a:p>
          <a:p>
            <a:pPr eaLnBrk="1" hangingPunct="1"/>
            <a:r>
              <a:rPr lang="en-US" altLang="en-US" smtClean="0"/>
              <a:t>UNION ALL</a:t>
            </a:r>
          </a:p>
          <a:p>
            <a:pPr lvl="1" eaLnBrk="1" hangingPunct="1"/>
            <a:r>
              <a:rPr lang="en-US" altLang="en-US" smtClean="0"/>
              <a:t>Produces a relation that retains duplicate rows</a:t>
            </a:r>
          </a:p>
          <a:p>
            <a:pPr lvl="1" eaLnBrk="1" hangingPunct="1"/>
            <a:r>
              <a:rPr lang="en-US" altLang="en-US" smtClean="0"/>
              <a:t>Can be used to unite more than two queries</a:t>
            </a:r>
          </a:p>
          <a:p>
            <a:pPr eaLnBrk="1" hangingPunct="1"/>
            <a:r>
              <a:rPr lang="en-US" altLang="en-US" smtClean="0"/>
              <a:t>INTERSECT</a:t>
            </a:r>
          </a:p>
          <a:p>
            <a:pPr lvl="1" eaLnBrk="1" hangingPunct="1"/>
            <a:r>
              <a:rPr lang="en-US" altLang="en-US" smtClean="0"/>
              <a:t>Combines rows from two queries, returning only the rows that appear in both sets</a:t>
            </a:r>
          </a:p>
          <a:p>
            <a:pPr lvl="1" eaLnBrk="1" hangingPunct="1"/>
            <a:r>
              <a:rPr lang="en-US" altLang="en-US" smtClean="0"/>
              <a:t>Syntax - query INTERSECT query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F52462C-AFA5-4FAA-8213-540B8B11354E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Set Operators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EXCEPT (MINUS)</a:t>
            </a:r>
          </a:p>
          <a:p>
            <a:pPr lvl="1" eaLnBrk="1" hangingPunct="1"/>
            <a:r>
              <a:rPr lang="en-US" altLang="en-US" smtClean="0"/>
              <a:t>Combines rows from two queries and returns only the rows that appear in the first set </a:t>
            </a:r>
          </a:p>
          <a:p>
            <a:pPr lvl="1" eaLnBrk="1" hangingPunct="1"/>
            <a:r>
              <a:rPr lang="en-US" altLang="en-US" smtClean="0"/>
              <a:t>Syntax</a:t>
            </a:r>
          </a:p>
          <a:p>
            <a:pPr lvl="2" eaLnBrk="1" hangingPunct="1"/>
            <a:r>
              <a:rPr lang="en-US" altLang="en-US" smtClean="0"/>
              <a:t>query EXCEPT query </a:t>
            </a:r>
          </a:p>
          <a:p>
            <a:pPr lvl="2" eaLnBrk="1" hangingPunct="1"/>
            <a:r>
              <a:rPr lang="en-US" altLang="en-US" smtClean="0"/>
              <a:t>query MINUS query</a:t>
            </a:r>
          </a:p>
          <a:p>
            <a:pPr eaLnBrk="1" hangingPunct="1"/>
            <a:r>
              <a:rPr lang="en-US" altLang="en-US" smtClean="0"/>
              <a:t>Syntax alternatives</a:t>
            </a:r>
          </a:p>
          <a:p>
            <a:pPr lvl="1" eaLnBrk="1" hangingPunct="1"/>
            <a:r>
              <a:rPr lang="en-US" altLang="en-US" smtClean="0"/>
              <a:t>IN and NOT IN subqueries can be used in place of INTERSECT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lvl="1" eaLnBrk="1" hangingPunct="1">
              <a:buFontTx/>
              <a:buNone/>
            </a:pPr>
            <a:r>
              <a:rPr lang="en-US" altLang="en-US" smtClean="0"/>
              <a:t>  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C55CCB-6490-4E66-BAA9-A8E0723161A3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Virtual Tables: Creating a View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View</a:t>
            </a:r>
            <a:r>
              <a:rPr lang="en-US" altLang="en-US" smtClean="0"/>
              <a:t>: Virtual table based on a SELECT query</a:t>
            </a:r>
          </a:p>
          <a:p>
            <a:pPr eaLnBrk="1" hangingPunct="1"/>
            <a:r>
              <a:rPr lang="en-US" altLang="en-US" b="1" smtClean="0"/>
              <a:t>Base tables</a:t>
            </a:r>
            <a:r>
              <a:rPr lang="en-US" altLang="en-US" smtClean="0"/>
              <a:t>: Tables on which the view is based</a:t>
            </a:r>
          </a:p>
          <a:p>
            <a:pPr eaLnBrk="1" hangingPunct="1"/>
            <a:r>
              <a:rPr lang="en-US" altLang="en-US" b="1" smtClean="0"/>
              <a:t>CREATE VIEW </a:t>
            </a:r>
            <a:r>
              <a:rPr lang="en-US" altLang="en-US" smtClean="0"/>
              <a:t>statement: Data definition command that stores the subquery specification in the data dictionary</a:t>
            </a:r>
          </a:p>
          <a:p>
            <a:pPr lvl="1" eaLnBrk="1" hangingPunct="1"/>
            <a:r>
              <a:rPr lang="en-US" altLang="en-US" smtClean="0"/>
              <a:t>CREATE VIEW command</a:t>
            </a:r>
          </a:p>
          <a:p>
            <a:pPr lvl="2" eaLnBrk="1" hangingPunct="1"/>
            <a:r>
              <a:rPr lang="en-US" altLang="en-US" smtClean="0"/>
              <a:t>CREATE VIEW viewname AS SELECT query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80068F-10A8-45F2-A7BF-B412477D2064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Updatable Views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Used to update attributes in any base tables used in the view</a:t>
            </a:r>
            <a:endParaRPr lang="en-US" altLang="en-US" b="1" dirty="0" smtClean="0"/>
          </a:p>
          <a:p>
            <a:pPr eaLnBrk="1" hangingPunct="1"/>
            <a:r>
              <a:rPr lang="en-US" altLang="en-US" b="1" dirty="0" smtClean="0"/>
              <a:t>Batch update routine</a:t>
            </a:r>
            <a:r>
              <a:rPr lang="en-US" altLang="en-US" dirty="0" smtClean="0"/>
              <a:t>: Pools multiple transactions into a single batch to update a master table field in a single operation</a:t>
            </a:r>
          </a:p>
          <a:p>
            <a:pPr eaLnBrk="1" hangingPunct="1"/>
            <a:r>
              <a:rPr lang="en-US" altLang="en-US" dirty="0" smtClean="0"/>
              <a:t>Updatable view restrictions</a:t>
            </a:r>
          </a:p>
          <a:p>
            <a:pPr lvl="1" eaLnBrk="1" hangingPunct="1"/>
            <a:r>
              <a:rPr lang="en-US" altLang="en-US" dirty="0" smtClean="0"/>
              <a:t>GROUP BY expressions or aggregate functions cannot be used</a:t>
            </a:r>
          </a:p>
          <a:p>
            <a:pPr lvl="1" eaLnBrk="1" hangingPunct="1"/>
            <a:r>
              <a:rPr lang="en-US" altLang="en-US" dirty="0" smtClean="0"/>
              <a:t>Set operators cannot be used</a:t>
            </a:r>
          </a:p>
          <a:p>
            <a:pPr lvl="1" eaLnBrk="1" hangingPunct="1"/>
            <a:r>
              <a:rPr lang="en-US" altLang="en-US" dirty="0" smtClean="0"/>
              <a:t>JOINs or group operators cannot be used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E5D457-0E11-4115-979B-3F7F6478A6F2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Oracle Sequences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Independent object in the database</a:t>
            </a:r>
          </a:p>
          <a:p>
            <a:pPr eaLnBrk="1" hangingPunct="1"/>
            <a:r>
              <a:rPr lang="en-US" altLang="en-US" dirty="0" smtClean="0"/>
              <a:t>Have a name and can be used anywhere a value expected</a:t>
            </a:r>
          </a:p>
          <a:p>
            <a:pPr eaLnBrk="1" hangingPunct="1"/>
            <a:r>
              <a:rPr lang="en-US" altLang="en-US" dirty="0" smtClean="0"/>
              <a:t>Not tied to a table or column</a:t>
            </a:r>
          </a:p>
          <a:p>
            <a:pPr eaLnBrk="1" hangingPunct="1"/>
            <a:r>
              <a:rPr lang="en-US" altLang="en-US" dirty="0" smtClean="0"/>
              <a:t>Generate a numeric value that can be assigned to any column in any table</a:t>
            </a:r>
          </a:p>
          <a:p>
            <a:pPr eaLnBrk="1" hangingPunct="1"/>
            <a:r>
              <a:rPr lang="en-US" altLang="en-US" dirty="0" smtClean="0"/>
              <a:t>Table attribute with an assigned value can be edited and modified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0CFF503-FFE4-4264-AB3C-3598F38B022B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Learning Objectives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 this chapter, you will learn:</a:t>
            </a:r>
          </a:p>
          <a:p>
            <a:pPr lvl="1" eaLnBrk="1" hangingPunct="1"/>
            <a:r>
              <a:rPr lang="en-US" altLang="en-US" dirty="0" smtClean="0"/>
              <a:t>How to use the advanced SQL JOIN operator syntax</a:t>
            </a:r>
          </a:p>
          <a:p>
            <a:pPr lvl="1" eaLnBrk="1" hangingPunct="1"/>
            <a:r>
              <a:rPr lang="en-US" altLang="en-US" dirty="0" smtClean="0"/>
              <a:t>About the different types of subqueries and correlated queries</a:t>
            </a:r>
          </a:p>
          <a:p>
            <a:pPr lvl="1" eaLnBrk="1" hangingPunct="1"/>
            <a:r>
              <a:rPr lang="en-US" altLang="en-US" dirty="0" smtClean="0"/>
              <a:t>How to use SQL functions to manipulate dates, strings, and other data</a:t>
            </a:r>
          </a:p>
          <a:p>
            <a:pPr lvl="1" eaLnBrk="1" hangingPunct="1"/>
            <a:r>
              <a:rPr lang="en-US" altLang="en-US" dirty="0" smtClean="0"/>
              <a:t>About the relational set operators UNION, UNION ALL, INTERSECT, and MINUS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F7AA8E7-6765-4501-ADBA-8A43A4A54193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8.27 - Oracle Sequence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57CD0C0-609F-4F72-A726-0C7AF7DFDDA1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381320" cy="3688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Procedural SQL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Performs a conditional or looping operation by isolating critical code and making all application programs call the shared code </a:t>
            </a:r>
          </a:p>
          <a:p>
            <a:pPr lvl="1" eaLnBrk="1" hangingPunct="1"/>
            <a:r>
              <a:rPr lang="en-US" altLang="en-US" smtClean="0"/>
              <a:t>Yields better maintenance and logic control</a:t>
            </a:r>
          </a:p>
          <a:p>
            <a:pPr eaLnBrk="1" hangingPunct="1"/>
            <a:r>
              <a:rPr lang="en-US" altLang="en-US" b="1" smtClean="0"/>
              <a:t>Persistent stored module (PSM)</a:t>
            </a:r>
            <a:r>
              <a:rPr lang="en-US" altLang="en-US" smtClean="0"/>
              <a:t>:</a:t>
            </a:r>
            <a:r>
              <a:rPr lang="en-US" altLang="en-US" b="1" smtClean="0"/>
              <a:t> </a:t>
            </a:r>
            <a:r>
              <a:rPr lang="en-US" altLang="en-US" smtClean="0"/>
              <a:t>Block of code containing:</a:t>
            </a:r>
          </a:p>
          <a:p>
            <a:pPr lvl="1" eaLnBrk="1" hangingPunct="1"/>
            <a:r>
              <a:rPr lang="en-US" altLang="en-US" smtClean="0"/>
              <a:t>Standard SQL statements</a:t>
            </a:r>
          </a:p>
          <a:p>
            <a:pPr lvl="1" eaLnBrk="1" hangingPunct="1"/>
            <a:r>
              <a:rPr lang="en-US" altLang="en-US" smtClean="0"/>
              <a:t>Procedural extensions that is stored and executed at the DBMS server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6D79B01-B6F3-4937-85C4-B8758CB47201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Procedural SQL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Procedural Language SQL (PL/SQL)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Use and storage of procedural code and SQL statements within the database</a:t>
            </a:r>
          </a:p>
          <a:p>
            <a:pPr lvl="1" eaLnBrk="1" hangingPunct="1"/>
            <a:r>
              <a:rPr lang="en-US" altLang="en-US" smtClean="0"/>
              <a:t>Merging of SQL and traditional programming constructs</a:t>
            </a:r>
          </a:p>
          <a:p>
            <a:pPr eaLnBrk="1" hangingPunct="1"/>
            <a:r>
              <a:rPr lang="en-US" altLang="en-US" smtClean="0"/>
              <a:t>Procedural code is executed as a unit by DBMS when invoked by end user</a:t>
            </a:r>
          </a:p>
          <a:p>
            <a:pPr eaLnBrk="1" hangingPunct="1"/>
            <a:r>
              <a:rPr lang="en-US" altLang="en-US" smtClean="0"/>
              <a:t>End users can use PL/SQL to create:</a:t>
            </a:r>
          </a:p>
          <a:p>
            <a:pPr lvl="1" eaLnBrk="1" hangingPunct="1"/>
            <a:r>
              <a:rPr lang="en-US" altLang="en-US" smtClean="0"/>
              <a:t>Anonymous PL/SQL blocks and triggers</a:t>
            </a:r>
          </a:p>
          <a:p>
            <a:pPr lvl="1" eaLnBrk="1" hangingPunct="1"/>
            <a:r>
              <a:rPr lang="en-US" altLang="en-US" smtClean="0"/>
              <a:t>Stored procedures and PL/SQL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C057655-71D8-4CD6-ACF6-5342BF62A30C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Table 8.9 - PL/SQL Basic Data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DF9928-2F2A-4CD6-B770-08D7C63A5032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81200"/>
            <a:ext cx="8024603" cy="3542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Triggers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Procedural SQL code automatically invoked by RDBMS when given data manipulation event occurs</a:t>
            </a:r>
          </a:p>
          <a:p>
            <a:pPr eaLnBrk="1" hangingPunct="1"/>
            <a:r>
              <a:rPr lang="en-US" altLang="en-US" dirty="0" smtClean="0"/>
              <a:t>Parts of a trigger definition</a:t>
            </a:r>
          </a:p>
          <a:p>
            <a:pPr lvl="1" eaLnBrk="1" hangingPunct="1"/>
            <a:r>
              <a:rPr lang="en-US" altLang="en-US" dirty="0" smtClean="0"/>
              <a:t>Triggering timing - Indicates when trigger’s PL/SQL code executes</a:t>
            </a:r>
          </a:p>
          <a:p>
            <a:pPr lvl="1" eaLnBrk="1" hangingPunct="1"/>
            <a:r>
              <a:rPr lang="en-US" altLang="en-US" dirty="0" smtClean="0"/>
              <a:t>Triggering event - Statement that causes the trigger to execute</a:t>
            </a:r>
          </a:p>
          <a:p>
            <a:pPr lvl="1" eaLnBrk="1" hangingPunct="1"/>
            <a:r>
              <a:rPr lang="en-US" altLang="en-US" dirty="0" smtClean="0"/>
              <a:t>Triggering level - </a:t>
            </a:r>
            <a:r>
              <a:rPr lang="en-US" altLang="en-US" b="1" dirty="0" smtClean="0"/>
              <a:t>Statement- </a:t>
            </a:r>
            <a:r>
              <a:rPr lang="en-US" altLang="en-US" dirty="0" smtClean="0"/>
              <a:t>and</a:t>
            </a:r>
            <a:r>
              <a:rPr lang="en-US" altLang="en-US" b="1" dirty="0" smtClean="0"/>
              <a:t> row-level</a:t>
            </a:r>
          </a:p>
          <a:p>
            <a:pPr lvl="1" eaLnBrk="1" hangingPunct="1"/>
            <a:r>
              <a:rPr lang="en-US" altLang="en-US" dirty="0" smtClean="0"/>
              <a:t>Triggering action - PL/SQL code enclosed between the BEGIN and END keywords</a:t>
            </a:r>
          </a:p>
          <a:p>
            <a:pPr lvl="1" eaLnBrk="1" hangingPunct="1"/>
            <a:endParaRPr lang="en-US" altLang="en-US" b="1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DCE4FC-7CAD-44D8-B9D0-9F358FA611CF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Triggers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DROP TRIGGER trigger_name command</a:t>
            </a:r>
          </a:p>
          <a:p>
            <a:pPr lvl="1" eaLnBrk="1" hangingPunct="1"/>
            <a:r>
              <a:rPr lang="en-US" altLang="en-US" smtClean="0"/>
              <a:t>Deletes a trigger without deleting the table</a:t>
            </a:r>
          </a:p>
          <a:p>
            <a:pPr eaLnBrk="1" hangingPunct="1"/>
            <a:r>
              <a:rPr lang="en-US" altLang="en-US" smtClean="0"/>
              <a:t>Trigger action based on DML predicates</a:t>
            </a:r>
          </a:p>
          <a:p>
            <a:pPr lvl="1" eaLnBrk="1" hangingPunct="1"/>
            <a:r>
              <a:rPr lang="en-US" altLang="en-US" smtClean="0"/>
              <a:t>Actions depend on the type of DML statement that fires the trigger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AE454BD-5FD6-4A69-9DAE-FD6459192D09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Stored Procedures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Named collection of procedural and SQL statements</a:t>
            </a:r>
          </a:p>
          <a:p>
            <a:pPr eaLnBrk="1" hangingPunct="1"/>
            <a:r>
              <a:rPr lang="en-US" altLang="en-US" dirty="0" smtClean="0"/>
              <a:t>Advantages</a:t>
            </a:r>
          </a:p>
          <a:p>
            <a:pPr lvl="1" eaLnBrk="1" hangingPunct="1"/>
            <a:r>
              <a:rPr lang="en-US" altLang="en-US" dirty="0" smtClean="0"/>
              <a:t>Reduce network traffic and increase performance</a:t>
            </a:r>
          </a:p>
          <a:p>
            <a:pPr lvl="1" eaLnBrk="1" hangingPunct="1"/>
            <a:r>
              <a:rPr lang="en-US" altLang="en-US" dirty="0" smtClean="0"/>
              <a:t>Reduce code duplication by means of code isolation and code sharing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1F0241-3FAB-4441-881E-3569B6642D16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PL/SQL Processing with Cursors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Cursor</a:t>
            </a:r>
            <a:r>
              <a:rPr lang="en-US" altLang="en-US" smtClean="0"/>
              <a:t>: Special construct used to hold data rows returned by a SQL query</a:t>
            </a:r>
          </a:p>
          <a:p>
            <a:pPr eaLnBrk="1" hangingPunct="1"/>
            <a:r>
              <a:rPr lang="en-US" altLang="en-US" b="1" smtClean="0"/>
              <a:t>Implicit cursor</a:t>
            </a:r>
            <a:r>
              <a:rPr lang="en-US" altLang="en-US" smtClean="0"/>
              <a:t>: Automatically created when SQL statement returns only one value</a:t>
            </a:r>
          </a:p>
          <a:p>
            <a:pPr eaLnBrk="1" hangingPunct="1"/>
            <a:r>
              <a:rPr lang="en-US" altLang="en-US" b="1" smtClean="0"/>
              <a:t>Explicit cursor</a:t>
            </a:r>
            <a:r>
              <a:rPr lang="en-US" altLang="en-US" smtClean="0"/>
              <a:t>: Holds the output of a SQL statement that may return two or more rows</a:t>
            </a:r>
          </a:p>
          <a:p>
            <a:pPr eaLnBrk="1" hangingPunct="1"/>
            <a:r>
              <a:rPr lang="en-US" altLang="en-US" smtClean="0"/>
              <a:t>Cursor-style processing involves retrieving data from the cursor one row at a time</a:t>
            </a:r>
          </a:p>
          <a:p>
            <a:pPr lvl="1" eaLnBrk="1" hangingPunct="1"/>
            <a:r>
              <a:rPr lang="en-US" altLang="en-US" smtClean="0"/>
              <a:t>Current row is copied to PL/SQL variables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F13769B-C06F-4FC7-AA89-14DCEBC12F7F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Table 8.10 - Cursor Processing Commands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4FAE39-1891-4791-B067-9B384BEDD2BA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200"/>
            <a:ext cx="7729754" cy="42901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Table 8.11 - Cursor Attributes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F38298D-2EF7-4A0C-894B-0C8EB91DD098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8267490" cy="28980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Learning 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 this chapter, you will learn:</a:t>
            </a:r>
          </a:p>
          <a:p>
            <a:pPr lvl="1" eaLnBrk="1" hangingPunct="1"/>
            <a:r>
              <a:rPr lang="en-US" altLang="en-US" dirty="0" smtClean="0"/>
              <a:t>How to create and use views and updatable views</a:t>
            </a:r>
          </a:p>
          <a:p>
            <a:pPr lvl="1" eaLnBrk="1" hangingPunct="1"/>
            <a:r>
              <a:rPr lang="en-US" altLang="en-US" dirty="0" smtClean="0"/>
              <a:t>How to create and use triggers and stored procedures</a:t>
            </a:r>
          </a:p>
          <a:p>
            <a:pPr lvl="1" eaLnBrk="1" hangingPunct="1"/>
            <a:r>
              <a:rPr lang="en-US" altLang="en-US" dirty="0" smtClean="0"/>
              <a:t>How to create embedded SQL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F5E10AE-5872-4CBF-98B3-050C85730D3A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PL/SQL Stored Functions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Stored function</a:t>
            </a:r>
            <a:r>
              <a:rPr lang="en-US" altLang="en-US" smtClean="0"/>
              <a:t>: Named group of procedural and SQL statements that returns a value</a:t>
            </a:r>
          </a:p>
          <a:p>
            <a:pPr lvl="1" eaLnBrk="1" hangingPunct="1"/>
            <a:r>
              <a:rPr lang="en-US" altLang="en-US" smtClean="0"/>
              <a:t>As indicated by a RETURN statement in its program code</a:t>
            </a:r>
          </a:p>
          <a:p>
            <a:pPr eaLnBrk="1" hangingPunct="1"/>
            <a:r>
              <a:rPr lang="en-US" altLang="en-US" smtClean="0"/>
              <a:t>Can be invoked only from within stored procedures or triggers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0A07F60-1FAC-4AE6-9142-30D410598160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Embedded SQL 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SQL statements contained within an application programming language</a:t>
            </a:r>
          </a:p>
          <a:p>
            <a:pPr eaLnBrk="1" hangingPunct="1"/>
            <a:r>
              <a:rPr lang="en-US" altLang="en-US" b="1" smtClean="0"/>
              <a:t>Host language</a:t>
            </a:r>
            <a:r>
              <a:rPr lang="en-US" altLang="en-US" smtClean="0"/>
              <a:t>: Any language that contains embedded SQL statements</a:t>
            </a:r>
          </a:p>
          <a:p>
            <a:pPr eaLnBrk="1" hangingPunct="1"/>
            <a:r>
              <a:rPr lang="en-US" altLang="en-US" smtClean="0"/>
              <a:t>Differences between SQL and procedural languages</a:t>
            </a:r>
          </a:p>
          <a:p>
            <a:pPr lvl="1" eaLnBrk="1" hangingPunct="1"/>
            <a:r>
              <a:rPr lang="en-US" altLang="en-US" smtClean="0"/>
              <a:t>Run-time mismatch</a:t>
            </a:r>
          </a:p>
          <a:p>
            <a:pPr lvl="2" eaLnBrk="1" hangingPunct="1"/>
            <a:r>
              <a:rPr lang="en-US" altLang="en-US" smtClean="0"/>
              <a:t>SQL is executed one instruction at a time</a:t>
            </a:r>
          </a:p>
          <a:p>
            <a:pPr lvl="2" eaLnBrk="1" hangingPunct="1"/>
            <a:r>
              <a:rPr lang="en-US" altLang="en-US" smtClean="0"/>
              <a:t>Host language runs at client side in its own memory space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D8C923D-346D-4147-88F0-78B309B39228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Embedded SQL 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smtClean="0"/>
              <a:t>Processing mismatch</a:t>
            </a:r>
          </a:p>
          <a:p>
            <a:pPr lvl="2" eaLnBrk="1" hangingPunct="1"/>
            <a:r>
              <a:rPr lang="en-US" altLang="en-US" smtClean="0"/>
              <a:t>Conventional programming languages process one data element at a time</a:t>
            </a:r>
          </a:p>
          <a:p>
            <a:pPr lvl="2" eaLnBrk="1" hangingPunct="1"/>
            <a:r>
              <a:rPr lang="en-US" altLang="en-US" smtClean="0"/>
              <a:t>Newer programming environments manipulate data sets in a cohesive manner</a:t>
            </a:r>
          </a:p>
          <a:p>
            <a:pPr lvl="1" eaLnBrk="1" hangingPunct="1"/>
            <a:r>
              <a:rPr lang="en-US" altLang="en-US" smtClean="0"/>
              <a:t>Data type mismatch</a:t>
            </a:r>
          </a:p>
          <a:p>
            <a:pPr lvl="2" eaLnBrk="1" hangingPunct="1"/>
            <a:r>
              <a:rPr lang="en-US" altLang="en-US" smtClean="0"/>
              <a:t>Data types provided by SQL might not match data types used in different host languages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6515D1F-9BA1-4223-A102-26DB2AB263B9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Embedded SQL 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Embedded SQL framework defines:</a:t>
            </a:r>
          </a:p>
          <a:p>
            <a:pPr lvl="1" eaLnBrk="1" hangingPunct="1"/>
            <a:r>
              <a:rPr lang="en-US" altLang="en-US" smtClean="0"/>
              <a:t>Standard syntax to identify embedded SQL code within the host language</a:t>
            </a:r>
          </a:p>
          <a:p>
            <a:pPr lvl="1" eaLnBrk="1" hangingPunct="1"/>
            <a:r>
              <a:rPr lang="en-US" altLang="en-US" smtClean="0"/>
              <a:t>Standard syntax to identify host variables</a:t>
            </a:r>
          </a:p>
          <a:p>
            <a:pPr lvl="1" eaLnBrk="1" hangingPunct="1"/>
            <a:r>
              <a:rPr lang="en-US" altLang="en-US" smtClean="0"/>
              <a:t>Communication area used to exchange status and error information between SQL and host language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E3AB157-4407-424B-8FBE-89952640DC21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Table 8.12 - SQL Status and Error Reporting Variables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2A45AB-9F51-4477-B19D-97264D7DB3AC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15" y="1981200"/>
            <a:ext cx="8166285" cy="3808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Embedded SQL 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Static SQL</a:t>
            </a:r>
            <a:r>
              <a:rPr lang="en-US" altLang="en-US" smtClean="0"/>
              <a:t>: Programmer uses predefined SQL statements and parameters</a:t>
            </a:r>
          </a:p>
          <a:p>
            <a:pPr lvl="1" eaLnBrk="1" hangingPunct="1"/>
            <a:r>
              <a:rPr lang="en-US" altLang="en-US" smtClean="0"/>
              <a:t>SQL statements will not change while application is running</a:t>
            </a:r>
          </a:p>
          <a:p>
            <a:pPr eaLnBrk="1" hangingPunct="1"/>
            <a:r>
              <a:rPr lang="en-US" altLang="en-US" b="1" smtClean="0"/>
              <a:t>Dynamic SQL</a:t>
            </a:r>
            <a:r>
              <a:rPr lang="en-US" altLang="en-US" smtClean="0"/>
              <a:t>: SQL statement is generated at run time</a:t>
            </a:r>
          </a:p>
          <a:p>
            <a:pPr lvl="1" eaLnBrk="1" hangingPunct="1"/>
            <a:r>
              <a:rPr lang="en-US" altLang="en-US" smtClean="0"/>
              <a:t>Attribute list and condition are not known until end user specifies them</a:t>
            </a:r>
          </a:p>
          <a:p>
            <a:pPr lvl="1" eaLnBrk="1" hangingPunct="1"/>
            <a:r>
              <a:rPr lang="en-US" altLang="en-US" smtClean="0"/>
              <a:t>Slower than static SQL </a:t>
            </a:r>
          </a:p>
          <a:p>
            <a:pPr lvl="1" eaLnBrk="1" hangingPunct="1"/>
            <a:r>
              <a:rPr lang="en-US" altLang="en-US" smtClean="0"/>
              <a:t>Requires more computer resources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2DF554-19A0-42D5-B209-4F89ABDE6F98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SQL Join Operators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Relational join operation merges rows from two tables and returns rows with one of the following:</a:t>
            </a:r>
          </a:p>
          <a:p>
            <a:pPr lvl="1" eaLnBrk="1" hangingPunct="1"/>
            <a:r>
              <a:rPr lang="en-US" altLang="en-US" sz="2400" dirty="0" smtClean="0"/>
              <a:t>Natural join - common values in common columns</a:t>
            </a:r>
          </a:p>
          <a:p>
            <a:pPr lvl="1" eaLnBrk="1" hangingPunct="1"/>
            <a:r>
              <a:rPr lang="en-US" altLang="en-US" sz="2400" dirty="0" smtClean="0"/>
              <a:t>Equality or inequality - meet a given join condition </a:t>
            </a:r>
          </a:p>
          <a:p>
            <a:pPr lvl="1" eaLnBrk="1" hangingPunct="1"/>
            <a:r>
              <a:rPr lang="en-US" altLang="en-US" sz="2400" dirty="0" smtClean="0"/>
              <a:t>Outer join – common values in common columns or  no matching values</a:t>
            </a:r>
          </a:p>
          <a:p>
            <a:pPr eaLnBrk="1" hangingPunct="1"/>
            <a:r>
              <a:rPr lang="en-US" altLang="en-US" sz="2600" b="1" dirty="0" smtClean="0"/>
              <a:t>Inner join</a:t>
            </a:r>
            <a:r>
              <a:rPr lang="en-US" altLang="en-US" sz="2600" dirty="0" smtClean="0"/>
              <a:t>: </a:t>
            </a:r>
            <a:r>
              <a:rPr lang="en-US" altLang="en-US" sz="2600" dirty="0"/>
              <a:t>R</a:t>
            </a:r>
            <a:r>
              <a:rPr lang="en-US" altLang="en-US" sz="2600" dirty="0" smtClean="0"/>
              <a:t>ows that meet a given criterion are selected</a:t>
            </a:r>
          </a:p>
          <a:p>
            <a:pPr lvl="1" eaLnBrk="1" hangingPunct="1"/>
            <a:r>
              <a:rPr lang="en-US" altLang="en-US" sz="2400" dirty="0" smtClean="0"/>
              <a:t>Equality condition (natural join or equijoin) or inequality condition (theta join)</a:t>
            </a:r>
          </a:p>
          <a:p>
            <a:pPr eaLnBrk="1" hangingPunct="1"/>
            <a:r>
              <a:rPr lang="en-US" altLang="en-US" sz="2600" b="1" dirty="0" smtClean="0"/>
              <a:t>Outer join: </a:t>
            </a:r>
            <a:r>
              <a:rPr lang="en-US" altLang="en-US" sz="2600" dirty="0" smtClean="0"/>
              <a:t>Returns matching rows and rows with unmatched attribute values for one or both joined tables</a:t>
            </a:r>
            <a:endParaRPr lang="en-US" altLang="en-US" sz="2600" b="1" dirty="0" smtClean="0"/>
          </a:p>
          <a:p>
            <a:pPr lvl="1"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F3D7ED-0F91-4DA6-A9D4-4B84960318A3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Table 8.1 - SQL Join Expression Styles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6D3ECA-4348-427F-AF36-0ABD8DC50764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95400"/>
            <a:ext cx="6858000" cy="5215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Subqueries and Correlated Queries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038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Subquery is a query inside another query</a:t>
            </a:r>
          </a:p>
          <a:p>
            <a:pPr eaLnBrk="1" hangingPunct="1"/>
            <a:r>
              <a:rPr lang="en-US" altLang="en-US" dirty="0" smtClean="0"/>
              <a:t>Subquery can return:</a:t>
            </a:r>
          </a:p>
          <a:p>
            <a:pPr lvl="1" eaLnBrk="1" hangingPunct="1"/>
            <a:r>
              <a:rPr lang="en-US" altLang="en-US" dirty="0" smtClean="0"/>
              <a:t>One single value - One column and one row</a:t>
            </a:r>
          </a:p>
          <a:p>
            <a:pPr lvl="1" eaLnBrk="1" hangingPunct="1"/>
            <a:r>
              <a:rPr lang="en-US" altLang="en-US" dirty="0" smtClean="0"/>
              <a:t>A list of values - One column and multiple rows</a:t>
            </a:r>
          </a:p>
          <a:p>
            <a:pPr lvl="1" eaLnBrk="1" hangingPunct="1"/>
            <a:r>
              <a:rPr lang="en-US" altLang="en-US" dirty="0" smtClean="0"/>
              <a:t>A virtual table - Multicolumn, </a:t>
            </a:r>
            <a:r>
              <a:rPr lang="en-US" altLang="en-US" dirty="0" err="1" smtClean="0"/>
              <a:t>multirow</a:t>
            </a:r>
            <a:r>
              <a:rPr lang="en-US" altLang="en-US" dirty="0" smtClean="0"/>
              <a:t> set of values</a:t>
            </a:r>
          </a:p>
          <a:p>
            <a:pPr lvl="1" eaLnBrk="1" hangingPunct="1"/>
            <a:r>
              <a:rPr lang="en-US" altLang="en-US" dirty="0" smtClean="0"/>
              <a:t>No value - Output of the outer query might result in an error or a null empty set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8D2BD2C-5B02-4271-BE70-33CE7DDC9BBB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WHERE Subqueries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67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Uses inner SELECT subquery on the right side of a WHERE comparison expression</a:t>
            </a:r>
          </a:p>
          <a:p>
            <a:pPr eaLnBrk="1" hangingPunct="1"/>
            <a:r>
              <a:rPr lang="en-US" altLang="en-US" dirty="0" smtClean="0"/>
              <a:t>Value generated by the subquery must be of a comparable data type</a:t>
            </a:r>
          </a:p>
          <a:p>
            <a:pPr eaLnBrk="1" hangingPunct="1"/>
            <a:r>
              <a:rPr lang="en-US" altLang="en-US" dirty="0" smtClean="0"/>
              <a:t>If the query returns more than a single value, the DBMS will generate an error</a:t>
            </a:r>
          </a:p>
          <a:p>
            <a:pPr eaLnBrk="1" hangingPunct="1"/>
            <a:r>
              <a:rPr lang="en-US" altLang="en-US" dirty="0" smtClean="0"/>
              <a:t>Can be used in combination with joins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3CF2F7-D401-46C0-836E-C8D726365CD6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 and HAVING Subqueries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191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 subqueries</a:t>
            </a:r>
          </a:p>
          <a:p>
            <a:pPr lvl="1" eaLnBrk="1" hangingPunct="1"/>
            <a:r>
              <a:rPr lang="en-US" altLang="en-US" dirty="0" smtClean="0"/>
              <a:t>Used to compare a single attribute to a list of values</a:t>
            </a:r>
          </a:p>
          <a:p>
            <a:pPr eaLnBrk="1" hangingPunct="1"/>
            <a:r>
              <a:rPr lang="en-US" altLang="en-US" dirty="0" smtClean="0"/>
              <a:t>HAVING subqueries</a:t>
            </a:r>
          </a:p>
          <a:p>
            <a:pPr lvl="1" eaLnBrk="1" hangingPunct="1"/>
            <a:r>
              <a:rPr lang="en-US" altLang="en-US" dirty="0" smtClean="0"/>
              <a:t>HAVING clause restricts the output of a GROUP BY query by applying conditional criteria to the grouped rows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2F699DC-8522-4880-8ED6-DFD3426CBEF5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Multirow</a:t>
            </a:r>
            <a:r>
              <a:rPr lang="en-US" altLang="en-US" dirty="0" smtClean="0"/>
              <a:t> Subquery Operators: </a:t>
            </a:r>
            <a:br>
              <a:rPr lang="en-US" altLang="en-US" dirty="0" smtClean="0"/>
            </a:br>
            <a:r>
              <a:rPr lang="en-US" altLang="en-US" dirty="0" smtClean="0"/>
              <a:t> ANY and ALL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229600" cy="4191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ALL operator</a:t>
            </a:r>
          </a:p>
          <a:p>
            <a:pPr lvl="1" eaLnBrk="1" hangingPunct="1"/>
            <a:r>
              <a:rPr lang="en-US" altLang="en-US" dirty="0" smtClean="0"/>
              <a:t>Allows comparison of a single value with a list of values returned by the first subquery </a:t>
            </a:r>
          </a:p>
          <a:p>
            <a:pPr lvl="2" eaLnBrk="1" hangingPunct="1"/>
            <a:r>
              <a:rPr lang="en-US" altLang="en-US" dirty="0" smtClean="0"/>
              <a:t>Uses a comparison operator other than equals</a:t>
            </a:r>
          </a:p>
          <a:p>
            <a:pPr eaLnBrk="1" hangingPunct="1"/>
            <a:r>
              <a:rPr lang="en-US" altLang="en-US" dirty="0" smtClean="0"/>
              <a:t>ANY operator</a:t>
            </a:r>
          </a:p>
          <a:p>
            <a:pPr lvl="1" eaLnBrk="1" hangingPunct="1"/>
            <a:r>
              <a:rPr lang="en-US" altLang="en-US" dirty="0" smtClean="0"/>
              <a:t>Allows comparison of a single value to a list of values and selects only the rows for which the value is greater than or less than any value in the list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B54364-15DE-4315-AF37-B2AF09054394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96</TotalTime>
  <Words>1437</Words>
  <Application>Microsoft Office PowerPoint</Application>
  <PresentationFormat>On-screen Show (4:3)</PresentationFormat>
  <Paragraphs>217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Georgia</vt:lpstr>
      <vt:lpstr>Times New Roman</vt:lpstr>
      <vt:lpstr>Wingdings</vt:lpstr>
      <vt:lpstr>Urban</vt:lpstr>
      <vt:lpstr>PowerPoint Presentation</vt:lpstr>
      <vt:lpstr>Learning Objectives</vt:lpstr>
      <vt:lpstr>Learning Objectives</vt:lpstr>
      <vt:lpstr>SQL Join Operators</vt:lpstr>
      <vt:lpstr>Table 8.1 - SQL Join Expression Styles</vt:lpstr>
      <vt:lpstr>Subqueries and Correlated Queries</vt:lpstr>
      <vt:lpstr>WHERE Subqueries</vt:lpstr>
      <vt:lpstr>IN and HAVING Subqueries</vt:lpstr>
      <vt:lpstr>Multirow Subquery Operators:   ANY and ALL</vt:lpstr>
      <vt:lpstr>FROM and Attribute List Subqueries</vt:lpstr>
      <vt:lpstr>Correlated Subqueries</vt:lpstr>
      <vt:lpstr>SQL Functions</vt:lpstr>
      <vt:lpstr>SQL Functions</vt:lpstr>
      <vt:lpstr>Relational Set Operators</vt:lpstr>
      <vt:lpstr>Relational Set Operators</vt:lpstr>
      <vt:lpstr>Relational Set Operators</vt:lpstr>
      <vt:lpstr>Virtual Tables: Creating a View</vt:lpstr>
      <vt:lpstr>Updatable Views</vt:lpstr>
      <vt:lpstr>Oracle Sequences</vt:lpstr>
      <vt:lpstr>Figure 8.27 - Oracle Sequence </vt:lpstr>
      <vt:lpstr>Procedural SQL</vt:lpstr>
      <vt:lpstr>Procedural SQL</vt:lpstr>
      <vt:lpstr>Table 8.9 - PL/SQL Basic Data Types</vt:lpstr>
      <vt:lpstr>Triggers</vt:lpstr>
      <vt:lpstr>Triggers</vt:lpstr>
      <vt:lpstr>Stored Procedures</vt:lpstr>
      <vt:lpstr>PL/SQL Processing with Cursors</vt:lpstr>
      <vt:lpstr>Table 8.10 - Cursor Processing Commands</vt:lpstr>
      <vt:lpstr>Table 8.11 - Cursor Attributes</vt:lpstr>
      <vt:lpstr>PL/SQL Stored Functions</vt:lpstr>
      <vt:lpstr> Embedded SQL  </vt:lpstr>
      <vt:lpstr> Embedded SQL  </vt:lpstr>
      <vt:lpstr> Embedded SQL  </vt:lpstr>
      <vt:lpstr>Table 8.12 - SQL Status and Error Reporting Variables</vt:lpstr>
      <vt:lpstr> Embedded SQL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Thomas</dc:creator>
  <cp:lastModifiedBy>Patti Lopez</cp:lastModifiedBy>
  <cp:revision>17</cp:revision>
  <dcterms:created xsi:type="dcterms:W3CDTF">2014-01-28T12:09:28Z</dcterms:created>
  <dcterms:modified xsi:type="dcterms:W3CDTF">2015-11-21T22:29:39Z</dcterms:modified>
</cp:coreProperties>
</file>