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1" r:id="rId5"/>
    <p:sldId id="262" r:id="rId6"/>
    <p:sldId id="263" r:id="rId7"/>
    <p:sldId id="319" r:id="rId8"/>
    <p:sldId id="270" r:id="rId9"/>
    <p:sldId id="317" r:id="rId10"/>
    <p:sldId id="286" r:id="rId11"/>
    <p:sldId id="288" r:id="rId12"/>
    <p:sldId id="289" r:id="rId13"/>
    <p:sldId id="290" r:id="rId14"/>
    <p:sldId id="318" r:id="rId15"/>
    <p:sldId id="320" r:id="rId16"/>
    <p:sldId id="314" r:id="rId17"/>
    <p:sldId id="291" r:id="rId18"/>
    <p:sldId id="298" r:id="rId19"/>
    <p:sldId id="299" r:id="rId20"/>
    <p:sldId id="300" r:id="rId21"/>
    <p:sldId id="302" r:id="rId22"/>
    <p:sldId id="303" r:id="rId23"/>
    <p:sldId id="304" r:id="rId24"/>
    <p:sldId id="305" r:id="rId25"/>
    <p:sldId id="322" r:id="rId26"/>
    <p:sldId id="321" r:id="rId27"/>
    <p:sldId id="323" r:id="rId28"/>
    <p:sldId id="310" r:id="rId29"/>
    <p:sldId id="324" r:id="rId30"/>
    <p:sldId id="311" r:id="rId31"/>
    <p:sldId id="312" r:id="rId32"/>
    <p:sldId id="313" r:id="rId33"/>
    <p:sldId id="32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63A22-41C9-4FD2-837A-356AE328D4A3}" type="datetimeFigureOut">
              <a:rPr lang="en-US" smtClean="0">
                <a:latin typeface="Calibri" panose="020F0502020204030204" pitchFamily="34" charset="0"/>
              </a:rPr>
              <a:pPr/>
              <a:t>8/25/2017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8BCD5-19AA-4B8D-8118-D05BD5A6E78C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5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BCA3CC68-9E09-4E87-8E8D-13BEF98597F3}" type="datetimeFigureOut">
              <a:rPr lang="en-US" smtClean="0"/>
              <a:pPr>
                <a:defRPr/>
              </a:pPr>
              <a:t>8/25/2017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5823001-E1AA-46AC-BCFE-D2FEA8B8225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772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7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9</a:t>
            </a:r>
          </a:p>
          <a:p>
            <a:r>
              <a:rPr lang="en-US" altLang="en-US" dirty="0" smtClean="0"/>
              <a:t>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Life </a:t>
            </a:r>
            <a:r>
              <a:rPr lang="en-US" dirty="0" smtClean="0"/>
              <a:t>Cycle </a:t>
            </a:r>
            <a:r>
              <a:rPr lang="en-US" altLang="en-US" dirty="0" smtClean="0"/>
              <a:t>(4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96293"/>
              </p:ext>
            </p:extLst>
          </p:nvPr>
        </p:nvGraphicFramePr>
        <p:xfrm>
          <a:off x="341106" y="1135855"/>
          <a:ext cx="841533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xmlns="" val="3025894959"/>
                    </a:ext>
                  </a:extLst>
                </a:gridCol>
                <a:gridCol w="3453019">
                  <a:extLst>
                    <a:ext uri="{9D8B030D-6E8A-4147-A177-3AD203B41FA5}">
                      <a16:colId xmlns:a16="http://schemas.microsoft.com/office/drawing/2014/main" xmlns="" val="4254072463"/>
                    </a:ext>
                  </a:extLst>
                </a:gridCol>
                <a:gridCol w="3498645">
                  <a:extLst>
                    <a:ext uri="{9D8B030D-6E8A-4147-A177-3AD203B41FA5}">
                      <a16:colId xmlns:a16="http://schemas.microsoft.com/office/drawing/2014/main" xmlns="" val="111652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Table 9.1: Common Sources of Database Failure 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7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06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Software-induced failures may be traceable to the operating system, the DBMS software, application programs, or viruses and other malware.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April 2017, a new vulnerability was found in the Oracle E -Business Suite, that allows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unauthenticated attacker to create, modify, 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delete critical data.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1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Hardware-induced failures may include memory chip errors, disk crashes, bad disk sectors, and disk-full errors.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bad memory module or a multiple hard disk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failure in a database system can bring it to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abrupt stop.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71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programs or end users may roll back transactions when certain conditions are defined. Programming exemptions can also be caused by malicious or improperly tested code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can be exploited by hackers.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February 2016 a group of unidentified</a:t>
                      </a:r>
                    </a:p>
                    <a:p>
                      <a:r>
                        <a:rPr lang="en-US" sz="1200" dirty="0" smtClean="0"/>
                        <a:t>hackers fraudulently instructed the New York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Federal Reserve Bank to transfer $81 million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from the central bank of Bangladesh to accounts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the Philippines. The hackers used fraudulent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messages injected by malware disguised as 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PDF reader.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4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system detects deadlocks and aborts one of</a:t>
                      </a:r>
                    </a:p>
                    <a:p>
                      <a:r>
                        <a:rPr lang="en-US" sz="1200" dirty="0" smtClean="0"/>
                        <a:t>the transactions. (See Chapter 10.)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Deadlock occurs when executing multiple</a:t>
                      </a:r>
                    </a:p>
                    <a:p>
                      <a:r>
                        <a:rPr lang="en-US" sz="1200" dirty="0" smtClean="0"/>
                        <a:t>simultaneous transactions.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003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factors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Backups are especially important when a</a:t>
                      </a:r>
                    </a:p>
                    <a:p>
                      <a:r>
                        <a:rPr lang="en-US" sz="1200" dirty="0" smtClean="0"/>
                        <a:t>system suffers complete destruction from fire,</a:t>
                      </a:r>
                    </a:p>
                    <a:p>
                      <a:r>
                        <a:rPr lang="en-US" sz="1200" dirty="0" smtClean="0"/>
                        <a:t>earthquake, flood, or other natural disaster.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August 2015, lightning struck a local utility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provider’s grid near Google’s data centers in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Belgium. Although power backup kicked in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automatically, the interruption was long enough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 cause permanent data loss in affected systems.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645857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Life </a:t>
            </a:r>
            <a:r>
              <a:rPr lang="en-US" dirty="0" smtClean="0"/>
              <a:t>Cycle </a:t>
            </a:r>
            <a:r>
              <a:rPr lang="en-US" altLang="en-US" dirty="0" smtClean="0"/>
              <a:t>(5 of 5)</a:t>
            </a:r>
          </a:p>
        </p:txBody>
      </p:sp>
      <p:pic>
        <p:nvPicPr>
          <p:cNvPr id="2" name="Picture 1" descr="Parallel activities that occur within the SDLC and DBLC are depicted in Figure 9.8." title="Figure 9.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248400" cy="43963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Conceptual Design</a:t>
            </a:r>
            <a:r>
              <a:rPr lang="en-US" dirty="0" smtClean="0"/>
              <a:t> </a:t>
            </a:r>
            <a:r>
              <a:rPr lang="en-US" altLang="en-US" dirty="0" smtClean="0"/>
              <a:t>(1 </a:t>
            </a:r>
            <a:r>
              <a:rPr lang="en-US" altLang="en-US" dirty="0"/>
              <a:t>of </a:t>
            </a:r>
            <a:r>
              <a:rPr lang="en-US" altLang="en-US" dirty="0" smtClean="0"/>
              <a:t>10)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22092"/>
          </a:xfrm>
        </p:spPr>
        <p:txBody>
          <a:bodyPr/>
          <a:lstStyle/>
          <a:p>
            <a:r>
              <a:rPr lang="en-US" altLang="en-US" dirty="0" smtClean="0"/>
              <a:t>Goal: design a database independent of database software and physical details</a:t>
            </a:r>
          </a:p>
          <a:p>
            <a:pPr lvl="1"/>
            <a:r>
              <a:rPr lang="en-US" altLang="en-US" dirty="0" smtClean="0"/>
              <a:t>Conceptual data model: describes main data entities, attributes, relationships, and constrains</a:t>
            </a:r>
          </a:p>
          <a:p>
            <a:pPr lvl="2"/>
            <a:r>
              <a:rPr lang="en-US" altLang="en-US" dirty="0" smtClean="0"/>
              <a:t>Designed as software and hardware independent</a:t>
            </a:r>
          </a:p>
          <a:p>
            <a:r>
              <a:rPr lang="en-US" altLang="en-US" dirty="0" smtClean="0"/>
              <a:t>Minimum data rule</a:t>
            </a:r>
          </a:p>
          <a:p>
            <a:pPr lvl="1"/>
            <a:r>
              <a:rPr lang="en-US" altLang="en-US" dirty="0" smtClean="0"/>
              <a:t>All that is needed is there, and all that is there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Conceptual Design (2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945737"/>
              </p:ext>
            </p:extLst>
          </p:nvPr>
        </p:nvGraphicFramePr>
        <p:xfrm>
          <a:off x="373062" y="2133600"/>
          <a:ext cx="84153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4055178580"/>
                    </a:ext>
                  </a:extLst>
                </a:gridCol>
                <a:gridCol w="7188200">
                  <a:extLst>
                    <a:ext uri="{9D8B030D-6E8A-4147-A177-3AD203B41FA5}">
                      <a16:colId xmlns:a16="http://schemas.microsoft.com/office/drawing/2014/main" xmlns="" val="300931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 9.2: Conceptual Design Steps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3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Activity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3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analysis and requirements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83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relationship modeling and normalization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78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model verification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239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database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05257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 </a:t>
            </a:r>
            <a:r>
              <a:rPr lang="en-US" altLang="en-US" dirty="0" smtClean="0">
                <a:solidFill>
                  <a:srgbClr val="055C91"/>
                </a:solidFill>
              </a:rPr>
              <a:t>(3 </a:t>
            </a:r>
            <a:r>
              <a:rPr lang="en-US" altLang="en-US" dirty="0">
                <a:solidFill>
                  <a:srgbClr val="055C91"/>
                </a:solidFill>
              </a:rPr>
              <a:t>of 10)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154710"/>
          </a:xfrm>
        </p:spPr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analysis and requirements</a:t>
            </a:r>
          </a:p>
          <a:p>
            <a:pPr lvl="1"/>
            <a:r>
              <a:rPr lang="en-US" altLang="en-US" dirty="0" smtClean="0"/>
              <a:t>Designers efforts are focused </a:t>
            </a:r>
          </a:p>
          <a:p>
            <a:pPr lvl="2"/>
            <a:r>
              <a:rPr lang="en-US" altLang="en-US" dirty="0" smtClean="0"/>
              <a:t>Information needs, users, sources and constitution</a:t>
            </a:r>
          </a:p>
          <a:p>
            <a:pPr lvl="1"/>
            <a:r>
              <a:rPr lang="en-US" altLang="en-US" dirty="0" smtClean="0"/>
              <a:t>Answers obtained from a variety of sources</a:t>
            </a:r>
          </a:p>
          <a:p>
            <a:pPr lvl="2"/>
            <a:r>
              <a:rPr lang="en-US" altLang="en-US" dirty="0" smtClean="0"/>
              <a:t>Developing and gathering end-user data views</a:t>
            </a:r>
          </a:p>
          <a:p>
            <a:pPr lvl="2"/>
            <a:r>
              <a:rPr lang="en-US" altLang="en-US" dirty="0" smtClean="0"/>
              <a:t>Directly observing current system: existing and desired output</a:t>
            </a:r>
          </a:p>
          <a:p>
            <a:pPr lvl="2"/>
            <a:r>
              <a:rPr lang="en-US" altLang="en-US" dirty="0" smtClean="0"/>
              <a:t>Interfacing with the systems design group</a:t>
            </a:r>
          </a:p>
          <a:p>
            <a:r>
              <a:rPr lang="en-US" dirty="0" smtClean="0"/>
              <a:t>Entity relationship modeling and normalization</a:t>
            </a:r>
          </a:p>
          <a:p>
            <a:pPr lvl="1"/>
            <a:r>
              <a:rPr lang="en-US" dirty="0"/>
              <a:t>All objects (entities, attributes, relations, views, and so on) are defined in a data </a:t>
            </a:r>
            <a:r>
              <a:rPr lang="en-US" dirty="0" smtClean="0"/>
              <a:t>dictionary, which </a:t>
            </a:r>
            <a:r>
              <a:rPr lang="en-US" dirty="0"/>
              <a:t>is used in tandem with the normalization process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(4 </a:t>
            </a:r>
            <a:r>
              <a:rPr lang="en-US" altLang="en-US" dirty="0"/>
              <a:t>of 10)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21774"/>
              </p:ext>
            </p:extLst>
          </p:nvPr>
        </p:nvGraphicFramePr>
        <p:xfrm>
          <a:off x="365125" y="1538288"/>
          <a:ext cx="84153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xmlns="" val="3306069568"/>
                    </a:ext>
                  </a:extLst>
                </a:gridCol>
                <a:gridCol w="7561263">
                  <a:extLst>
                    <a:ext uri="{9D8B030D-6E8A-4147-A177-3AD203B41FA5}">
                      <a16:colId xmlns:a16="http://schemas.microsoft.com/office/drawing/2014/main" xmlns="" val="12756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Table 9.3: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Developing the Conceptual Model Using ER Diagrams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93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40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Identify, analyze, and refine the business rules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31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main entities, using the results of Step 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28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 the relationships among the entities, using the results of Steps 1 and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909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 the attributes, primary keys, and foreign keys for each of the entities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813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Normalize the entities (remember that entities are implemented as tables in an RDBMS)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48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the initial ER diagram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71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the ER model against the end users’ information and processing requirements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671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the ER model, using the results of Step 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21319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(5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pic>
        <p:nvPicPr>
          <p:cNvPr id="2" name="Picture 1" descr="In Figure 9.10, interactions during ER modeling are summarized depicting the iterative process based on many activities.&#10;" title="Figure 9.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823875" cy="4387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(6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pic>
        <p:nvPicPr>
          <p:cNvPr id="2" name="Picture 1" descr="Figure 9.11 summarizes design tools and information sources that the designer can use to produce the conceptual model." title="Figure 9.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6" y="1517377"/>
            <a:ext cx="7910663" cy="43331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(7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61112"/>
          </a:xfrm>
        </p:spPr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model verification </a:t>
            </a:r>
          </a:p>
          <a:p>
            <a:pPr lvl="1"/>
            <a:r>
              <a:rPr lang="en-US" altLang="en-US" dirty="0" smtClean="0"/>
              <a:t>Verified against proposed system processes </a:t>
            </a:r>
          </a:p>
          <a:p>
            <a:pPr lvl="1"/>
            <a:r>
              <a:rPr lang="en-US" altLang="en-US" dirty="0" smtClean="0"/>
              <a:t>Run through a series of tests </a:t>
            </a:r>
          </a:p>
          <a:p>
            <a:r>
              <a:rPr lang="en-US" altLang="en-US" dirty="0" smtClean="0"/>
              <a:t>Important concepts</a:t>
            </a:r>
            <a:endParaRPr lang="en-US" altLang="en-US" dirty="0"/>
          </a:p>
          <a:p>
            <a:pPr lvl="1"/>
            <a:r>
              <a:rPr lang="en-US" altLang="en-US" dirty="0" smtClean="0"/>
              <a:t>Module: information system component that handles specific business function</a:t>
            </a:r>
          </a:p>
          <a:p>
            <a:pPr lvl="1"/>
            <a:r>
              <a:rPr lang="en-US" altLang="en-US" dirty="0" smtClean="0"/>
              <a:t>Cohesivity: strength of the relationships among the module’s entities</a:t>
            </a:r>
          </a:p>
          <a:p>
            <a:pPr lvl="1"/>
            <a:r>
              <a:rPr lang="en-US" altLang="en-US" dirty="0" smtClean="0"/>
              <a:t>Module coupling: extent to which modules are independent to one another</a:t>
            </a:r>
          </a:p>
          <a:p>
            <a:pPr lvl="2"/>
            <a:r>
              <a:rPr lang="en-US" altLang="en-US" dirty="0" smtClean="0"/>
              <a:t>Low coupling decreases unnecessary intermodule dependencies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(8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110013"/>
              </p:ext>
            </p:extLst>
          </p:nvPr>
        </p:nvGraphicFramePr>
        <p:xfrm>
          <a:off x="1295400" y="1978763"/>
          <a:ext cx="6035675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0">
                  <a:extLst>
                    <a:ext uri="{9D8B030D-6E8A-4147-A177-3AD203B41FA5}">
                      <a16:colId xmlns:a16="http://schemas.microsoft.com/office/drawing/2014/main" xmlns="" val="3897572960"/>
                    </a:ext>
                  </a:extLst>
                </a:gridCol>
                <a:gridCol w="5477765">
                  <a:extLst>
                    <a:ext uri="{9D8B030D-6E8A-4147-A177-3AD203B41FA5}">
                      <a16:colId xmlns:a16="http://schemas.microsoft.com/office/drawing/2014/main" xmlns="" val="1168646673"/>
                    </a:ext>
                  </a:extLst>
                </a:gridCol>
              </a:tblGrid>
              <a:tr h="1565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9.5: The ER Model Verification Process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Activity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8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ER model’s central entity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31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each module and its components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2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each module’s transaction requirements: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updates/inserts/deletes/queries/reports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External: module interfaces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579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Verify all processes against the module’s processing and reporting requirements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22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all necessary changes suggested in Step 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7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 Steps 2–5 for all modules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2068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596095"/>
          </a:xfrm>
        </p:spPr>
        <p:txBody>
          <a:bodyPr/>
          <a:lstStyle/>
          <a:p>
            <a:r>
              <a:rPr lang="en-US" dirty="0" smtClean="0"/>
              <a:t>After completing this chapter, you will be able to:</a:t>
            </a:r>
          </a:p>
          <a:p>
            <a:pPr lvl="1"/>
            <a:r>
              <a:rPr lang="en-US" dirty="0" smtClean="0"/>
              <a:t>Describe the role of database design as the foundation of a successful information system</a:t>
            </a:r>
          </a:p>
          <a:p>
            <a:pPr lvl="1"/>
            <a:r>
              <a:rPr lang="en-US" dirty="0" smtClean="0"/>
              <a:t>Describe the five phases in the Systems Development Life Cycle (SDLC)</a:t>
            </a:r>
          </a:p>
          <a:p>
            <a:pPr lvl="1"/>
            <a:r>
              <a:rPr lang="en-US" dirty="0" smtClean="0"/>
              <a:t>Design databases using the six phases in the Database Life Cycle (DBLC) framework</a:t>
            </a:r>
          </a:p>
          <a:p>
            <a:pPr lvl="1"/>
            <a:r>
              <a:rPr lang="en-US" dirty="0" smtClean="0"/>
              <a:t>Conduct evaluation and revision within the SDLC and DBLC frameworks</a:t>
            </a:r>
          </a:p>
          <a:p>
            <a:pPr lvl="1"/>
            <a:r>
              <a:rPr lang="en-US" dirty="0" smtClean="0"/>
              <a:t>Distinguish between top-down and bottom-up approaches in database design</a:t>
            </a:r>
          </a:p>
          <a:p>
            <a:pPr lvl="1"/>
            <a:r>
              <a:rPr lang="en-US" dirty="0" smtClean="0"/>
              <a:t>Distinguish between centralized and decentralized conceptual database design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(9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pic>
        <p:nvPicPr>
          <p:cNvPr id="2" name="Picture 1" descr="Figure 9.12 depicts the iterative nature of the ER model verification process." title="Figure 9.12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705600" cy="44635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</a:t>
            </a:r>
            <a:r>
              <a:rPr lang="en-US" altLang="en-US" dirty="0" smtClean="0"/>
              <a:t>Design</a:t>
            </a:r>
            <a:r>
              <a:rPr lang="en-US" altLang="en-US" dirty="0"/>
              <a:t> (</a:t>
            </a:r>
            <a:r>
              <a:rPr lang="en-US" altLang="en-US" dirty="0" smtClean="0"/>
              <a:t>10 </a:t>
            </a:r>
            <a:r>
              <a:rPr lang="en-US" altLang="en-US" dirty="0"/>
              <a:t>of 10)</a:t>
            </a:r>
            <a:endParaRPr lang="en-US" alt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12667"/>
          </a:xfrm>
        </p:spPr>
        <p:txBody>
          <a:bodyPr/>
          <a:lstStyle/>
          <a:p>
            <a:r>
              <a:rPr lang="en-US" altLang="en-US" dirty="0" smtClean="0"/>
              <a:t>Distributed database design</a:t>
            </a:r>
          </a:p>
          <a:p>
            <a:pPr lvl="1"/>
            <a:r>
              <a:rPr lang="en-US" altLang="en-US" dirty="0" smtClean="0"/>
              <a:t>Portions of database may reside in different physical locations</a:t>
            </a:r>
          </a:p>
          <a:p>
            <a:pPr lvl="1"/>
            <a:r>
              <a:rPr lang="en-US" altLang="en-US" dirty="0" smtClean="0"/>
              <a:t>Database fragment: subset of a database stored at a given location</a:t>
            </a:r>
          </a:p>
          <a:p>
            <a:pPr lvl="1"/>
            <a:r>
              <a:rPr lang="en-US" altLang="en-US" dirty="0" smtClean="0"/>
              <a:t>Ensures database integrity, security, and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Software Selection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92853"/>
          </a:xfrm>
        </p:spPr>
        <p:txBody>
          <a:bodyPr/>
          <a:lstStyle/>
          <a:p>
            <a:r>
              <a:rPr lang="en-US" dirty="0" smtClean="0"/>
              <a:t>Factors </a:t>
            </a:r>
            <a:r>
              <a:rPr lang="en-US" dirty="0"/>
              <a:t>that affect the </a:t>
            </a:r>
            <a:r>
              <a:rPr lang="en-US" dirty="0" smtClean="0"/>
              <a:t>purchasing</a:t>
            </a:r>
          </a:p>
          <a:p>
            <a:pPr lvl="1"/>
            <a:r>
              <a:rPr lang="en-US" altLang="en-US" dirty="0" smtClean="0"/>
              <a:t>Cost</a:t>
            </a:r>
          </a:p>
          <a:p>
            <a:pPr lvl="1"/>
            <a:r>
              <a:rPr lang="en-US" altLang="en-US" dirty="0" smtClean="0"/>
              <a:t>DBMS features and tools</a:t>
            </a:r>
          </a:p>
          <a:p>
            <a:pPr lvl="1"/>
            <a:r>
              <a:rPr lang="en-US" altLang="en-US" dirty="0" smtClean="0"/>
              <a:t>Underlying model</a:t>
            </a:r>
          </a:p>
          <a:p>
            <a:pPr lvl="1"/>
            <a:r>
              <a:rPr lang="en-US" altLang="en-US" dirty="0" smtClean="0"/>
              <a:t>Portability</a:t>
            </a:r>
          </a:p>
          <a:p>
            <a:pPr lvl="1"/>
            <a:r>
              <a:rPr lang="en-US" altLang="en-US" dirty="0" smtClean="0"/>
              <a:t>DBMS hardware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Design (1 of </a:t>
            </a:r>
            <a:r>
              <a:rPr lang="en-US" altLang="en-US" dirty="0" smtClean="0"/>
              <a:t>3)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654573"/>
          </a:xfrm>
        </p:spPr>
        <p:txBody>
          <a:bodyPr/>
          <a:lstStyle/>
          <a:p>
            <a:r>
              <a:rPr lang="en-US" altLang="en-US" dirty="0" smtClean="0"/>
              <a:t>Goal: design an enterprise-wide database that is based on a specific data model but independent of physical-level details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that all objects in the </a:t>
            </a:r>
            <a:r>
              <a:rPr lang="en-US" dirty="0" smtClean="0"/>
              <a:t>conceptual model </a:t>
            </a:r>
            <a:r>
              <a:rPr lang="en-US" dirty="0"/>
              <a:t>be mapped to the specific constructs used by the selected database model</a:t>
            </a:r>
            <a:endParaRPr lang="en-US" altLang="en-US" dirty="0" smtClean="0"/>
          </a:p>
          <a:p>
            <a:r>
              <a:rPr lang="en-US" altLang="en-US" dirty="0" smtClean="0"/>
              <a:t>Validates logical model</a:t>
            </a:r>
          </a:p>
          <a:p>
            <a:pPr lvl="1"/>
            <a:r>
              <a:rPr lang="en-US" altLang="en-US" dirty="0" smtClean="0"/>
              <a:t>Using normalization</a:t>
            </a:r>
          </a:p>
          <a:p>
            <a:pPr lvl="1"/>
            <a:r>
              <a:rPr lang="en-US" altLang="en-US" dirty="0" smtClean="0"/>
              <a:t>Integrity constraints</a:t>
            </a:r>
          </a:p>
          <a:p>
            <a:pPr lvl="1"/>
            <a:r>
              <a:rPr lang="en-US" altLang="en-US" dirty="0" smtClean="0"/>
              <a:t>Against user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</a:t>
            </a:r>
            <a:r>
              <a:rPr lang="en-US" altLang="en-US" dirty="0" smtClean="0"/>
              <a:t>Design (2 </a:t>
            </a:r>
            <a:r>
              <a:rPr lang="en-US" altLang="en-US" dirty="0"/>
              <a:t>of 3)</a:t>
            </a:r>
            <a:endParaRPr lang="en-US" alt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25952"/>
              </p:ext>
            </p:extLst>
          </p:nvPr>
        </p:nvGraphicFramePr>
        <p:xfrm>
          <a:off x="1295400" y="2209800"/>
          <a:ext cx="64928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xmlns="" val="3807200697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xmlns="" val="479874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Table 9.6: Logical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Design Steps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86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Activity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12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the conceptual model to logical model components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0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the logical model using normalization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2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the logical model integrity constraints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742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the logical model against user requirements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3551027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</a:t>
            </a:r>
            <a:r>
              <a:rPr lang="en-US" altLang="en-US" dirty="0" smtClean="0"/>
              <a:t>Design (3 </a:t>
            </a:r>
            <a:r>
              <a:rPr lang="en-US" altLang="en-US" dirty="0"/>
              <a:t>of 3)</a:t>
            </a:r>
            <a:endParaRPr lang="en-US" alt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1220"/>
              </p:ext>
            </p:extLst>
          </p:nvPr>
        </p:nvGraphicFramePr>
        <p:xfrm>
          <a:off x="766011" y="2057400"/>
          <a:ext cx="7696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17">
                  <a:extLst>
                    <a:ext uri="{9D8B030D-6E8A-4147-A177-3AD203B41FA5}">
                      <a16:colId xmlns:a16="http://schemas.microsoft.com/office/drawing/2014/main" xmlns="" val="3807200697"/>
                    </a:ext>
                  </a:extLst>
                </a:gridCol>
                <a:gridCol w="6864483">
                  <a:extLst>
                    <a:ext uri="{9D8B030D-6E8A-4147-A177-3AD203B41FA5}">
                      <a16:colId xmlns:a16="http://schemas.microsoft.com/office/drawing/2014/main" xmlns="" val="479874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Table 9.7: Mapping the Conceptual Model to the Relational Model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86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Activity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12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strong entities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0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supertype/subtype relationships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2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weak entities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742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binary relationships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3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higher-degree relationships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264602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</a:t>
            </a:r>
            <a:r>
              <a:rPr lang="en-US" altLang="en-US" dirty="0" smtClean="0"/>
              <a:t>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45148"/>
          </a:xfrm>
        </p:spPr>
        <p:txBody>
          <a:bodyPr/>
          <a:lstStyle/>
          <a:p>
            <a:r>
              <a:rPr lang="en-US" altLang="en-US" dirty="0" smtClean="0"/>
              <a:t>Process </a:t>
            </a:r>
            <a:r>
              <a:rPr lang="en-US" altLang="en-US" dirty="0"/>
              <a:t>of data storage organization and data access characteristics of the </a:t>
            </a:r>
            <a:r>
              <a:rPr lang="en-US" altLang="en-US" dirty="0" smtClean="0"/>
              <a:t>database; e</a:t>
            </a:r>
            <a:r>
              <a:rPr lang="en-US" dirty="0" smtClean="0"/>
              <a:t>nsures </a:t>
            </a:r>
            <a:r>
              <a:rPr lang="en-US" dirty="0"/>
              <a:t>integrity, security, and </a:t>
            </a:r>
            <a:r>
              <a:rPr lang="en-US" dirty="0" smtClean="0"/>
              <a:t>performance</a:t>
            </a:r>
          </a:p>
          <a:p>
            <a:pPr lvl="1"/>
            <a:r>
              <a:rPr lang="it-IT" dirty="0" smtClean="0"/>
              <a:t>Define data storage organization</a:t>
            </a:r>
          </a:p>
          <a:p>
            <a:pPr lvl="1"/>
            <a:r>
              <a:rPr lang="en-US" dirty="0" smtClean="0"/>
              <a:t>Define integrity and security measures</a:t>
            </a:r>
          </a:p>
          <a:p>
            <a:pPr lvl="1"/>
            <a:r>
              <a:rPr lang="en-US" dirty="0" smtClean="0"/>
              <a:t>Determine performance measures</a:t>
            </a:r>
            <a:endParaRPr lang="it-IT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Strategies </a:t>
            </a:r>
            <a:r>
              <a:rPr lang="en-US" altLang="en-US" dirty="0" smtClean="0"/>
              <a:t>(</a:t>
            </a:r>
            <a:r>
              <a:rPr lang="en-US" altLang="en-US" dirty="0"/>
              <a:t>1 of </a:t>
            </a:r>
            <a:r>
              <a:rPr lang="en-US" altLang="en-US" dirty="0" smtClean="0"/>
              <a:t>2)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 starts by identifying the data sets and then defines the data elements for each of those sets</a:t>
            </a:r>
          </a:p>
          <a:p>
            <a:pPr lvl="1"/>
            <a:r>
              <a:rPr lang="en-US" dirty="0" smtClean="0"/>
              <a:t>Involves the identification of different entity types and the definition of each entity’s attributes</a:t>
            </a:r>
          </a:p>
          <a:p>
            <a:r>
              <a:rPr lang="en-US" dirty="0" smtClean="0"/>
              <a:t>Bottom-up design first identifies the data elements (items) and then groups them together in data sets</a:t>
            </a:r>
          </a:p>
          <a:p>
            <a:pPr lvl="1"/>
            <a:r>
              <a:rPr lang="en-US" dirty="0" smtClean="0"/>
              <a:t>First defines attributes, and then groups them to form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  <a:r>
              <a:rPr lang="en-US" dirty="0" smtClean="0"/>
              <a:t>Strategies </a:t>
            </a:r>
            <a:r>
              <a:rPr lang="en-US" altLang="en-US" dirty="0" smtClean="0"/>
              <a:t>(2 </a:t>
            </a:r>
            <a:r>
              <a:rPr lang="en-US" altLang="en-US" dirty="0"/>
              <a:t>of </a:t>
            </a:r>
            <a:r>
              <a:rPr lang="en-US" altLang="en-US" dirty="0" smtClean="0"/>
              <a:t>2)</a:t>
            </a:r>
          </a:p>
        </p:txBody>
      </p:sp>
      <p:pic>
        <p:nvPicPr>
          <p:cNvPr id="2" name="Picture 1" descr="Figure 9.14 depicts top-down vs. bottom-up design sequencing in a conceptual model. " title="Figure 9.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93078"/>
            <a:ext cx="8023560" cy="32599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versus Decentralized Design </a:t>
            </a:r>
            <a:r>
              <a:rPr lang="en-US" altLang="en-US" dirty="0"/>
              <a:t>(1 of </a:t>
            </a:r>
            <a:r>
              <a:rPr lang="en-US" altLang="en-US" dirty="0" smtClean="0"/>
              <a:t>4)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design: process by which all database design decisions are carried out centrally by a small group of people</a:t>
            </a:r>
          </a:p>
          <a:p>
            <a:pPr lvl="1"/>
            <a:r>
              <a:rPr lang="en-US" dirty="0" smtClean="0"/>
              <a:t>Suitable in a top-down design approach when the problem domain is relatively small, as in a single unit or department in an organization</a:t>
            </a:r>
          </a:p>
          <a:p>
            <a:r>
              <a:rPr lang="en-US" dirty="0" smtClean="0"/>
              <a:t>Decentralized design: process in which conceptual design models subsets of an organization’s database requirements, which are then aggregated into a complete design</a:t>
            </a:r>
          </a:p>
          <a:p>
            <a:pPr lvl="1"/>
            <a:r>
              <a:rPr lang="en-US" dirty="0" smtClean="0"/>
              <a:t>Such modular designs are typical of complex systems with a relatively large number of objects and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Information System (1 of 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85159"/>
          </a:xfrm>
        </p:spPr>
        <p:txBody>
          <a:bodyPr/>
          <a:lstStyle/>
          <a:p>
            <a:r>
              <a:rPr lang="en-US" dirty="0" smtClean="0"/>
              <a:t>The database is part of a larger whole known as an information system (IS)</a:t>
            </a:r>
          </a:p>
          <a:p>
            <a:pPr lvl="1"/>
            <a:r>
              <a:rPr lang="en-US" altLang="en-US" dirty="0" smtClean="0"/>
              <a:t>Provides for data collection, storage, and retrieval</a:t>
            </a:r>
          </a:p>
          <a:p>
            <a:pPr lvl="2"/>
            <a:r>
              <a:rPr lang="en-US" altLang="en-US" dirty="0" smtClean="0"/>
              <a:t>People, hardware, and software</a:t>
            </a:r>
          </a:p>
          <a:p>
            <a:pPr lvl="2"/>
            <a:r>
              <a:rPr lang="en-US" altLang="en-US" dirty="0" smtClean="0"/>
              <a:t>Database(s), application programs, and procedures</a:t>
            </a:r>
          </a:p>
          <a:p>
            <a:r>
              <a:rPr lang="en-US" altLang="en-US" dirty="0" smtClean="0"/>
              <a:t>Systems analysis: establishes need for and extent of information system</a:t>
            </a:r>
          </a:p>
          <a:p>
            <a:pPr lvl="1"/>
            <a:r>
              <a:rPr lang="en-US" altLang="en-US" dirty="0" smtClean="0"/>
              <a:t>Systems development: process of creating information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versus Decentralized </a:t>
            </a:r>
            <a:r>
              <a:rPr 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(2 </a:t>
            </a:r>
            <a:r>
              <a:rPr lang="en-US" altLang="en-US" dirty="0"/>
              <a:t>of 4)</a:t>
            </a:r>
            <a:endParaRPr lang="en-US" altLang="en-US" dirty="0" smtClean="0"/>
          </a:p>
        </p:txBody>
      </p:sp>
      <p:pic>
        <p:nvPicPr>
          <p:cNvPr id="2" name="Picture 1" descr="Figure 9.15 depicts centralized design in a conceptual model. " title="Figure 9.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76400"/>
            <a:ext cx="8382000" cy="36817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versus Decentralized </a:t>
            </a:r>
            <a:r>
              <a:rPr lang="en-US" dirty="0" smtClean="0"/>
              <a:t>Design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 smtClean="0">
                <a:solidFill>
                  <a:srgbClr val="055C91"/>
                </a:solidFill>
              </a:rPr>
              <a:t>(3 </a:t>
            </a:r>
            <a:r>
              <a:rPr lang="en-US" altLang="en-US" dirty="0">
                <a:solidFill>
                  <a:srgbClr val="055C91"/>
                </a:solidFill>
              </a:rPr>
              <a:t>of 4)</a:t>
            </a:r>
            <a:endParaRPr lang="en-US" altLang="en-US" dirty="0" smtClean="0"/>
          </a:p>
        </p:txBody>
      </p:sp>
      <p:pic>
        <p:nvPicPr>
          <p:cNvPr id="2" name="Picture 1" descr="Figure 9.16 depicts decentralized design in a conceptual model. " title="Figure 9.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0" y="1268983"/>
            <a:ext cx="5918063" cy="4876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versus Decentralized </a:t>
            </a:r>
            <a:r>
              <a:rPr lang="en-US" dirty="0" smtClean="0"/>
              <a:t>Design</a:t>
            </a:r>
            <a:r>
              <a:rPr lang="en-US" altLang="en-US" dirty="0"/>
              <a:t> </a:t>
            </a:r>
            <a:r>
              <a:rPr lang="en-US" altLang="en-US" dirty="0" smtClean="0"/>
              <a:t>(4 </a:t>
            </a:r>
            <a:r>
              <a:rPr lang="en-US" altLang="en-US" dirty="0"/>
              <a:t>of 4)</a:t>
            </a:r>
            <a:endParaRPr lang="en-US" altLang="en-US" dirty="0" smtClean="0"/>
          </a:p>
        </p:txBody>
      </p:sp>
      <p:pic>
        <p:nvPicPr>
          <p:cNvPr id="2" name="Picture 1" descr="Figure 9.17 provides a summary of aggregation problems that must be addressed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61950"/>
            <a:ext cx="6096000" cy="46686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information system is designed to help transform data into information and to manage both data and information</a:t>
            </a:r>
          </a:p>
          <a:p>
            <a:r>
              <a:rPr lang="en-US" dirty="0" smtClean="0"/>
              <a:t>The Systems Development Life Cycle (SDLC) traces the history of an application within the information system</a:t>
            </a:r>
          </a:p>
          <a:p>
            <a:r>
              <a:rPr lang="en-US" dirty="0" smtClean="0"/>
              <a:t>The Database Life Cycle (DBLC) describes the history of the database within the information system</a:t>
            </a:r>
          </a:p>
          <a:p>
            <a:r>
              <a:rPr lang="en-US" dirty="0" smtClean="0"/>
              <a:t>The conceptual portion of the design may be subject to several variations based on two basic design philosophies: bottom-up versus top-down and centralized versus decentralized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Information </a:t>
            </a:r>
            <a:r>
              <a:rPr lang="en-US" altLang="en-US" dirty="0" smtClean="0"/>
              <a:t>System (2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Performance factors of an information system</a:t>
            </a:r>
            <a:endParaRPr lang="en-US" altLang="en-US" dirty="0"/>
          </a:p>
          <a:p>
            <a:pPr lvl="1"/>
            <a:r>
              <a:rPr lang="en-US" altLang="en-US" dirty="0" smtClean="0"/>
              <a:t>Database design and implementation</a:t>
            </a:r>
          </a:p>
          <a:p>
            <a:pPr lvl="1"/>
            <a:r>
              <a:rPr lang="en-US" altLang="en-US" dirty="0" smtClean="0"/>
              <a:t>Application design and implementation</a:t>
            </a:r>
          </a:p>
          <a:p>
            <a:pPr lvl="1"/>
            <a:r>
              <a:rPr lang="en-US" altLang="en-US" dirty="0" smtClean="0"/>
              <a:t>Administrative procedures</a:t>
            </a:r>
          </a:p>
          <a:p>
            <a:r>
              <a:rPr lang="en-US" altLang="en-US" dirty="0" smtClean="0"/>
              <a:t>Database development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rocess of database design and its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Systems Development Life Cycle (</a:t>
            </a:r>
            <a:r>
              <a:rPr lang="en-US" altLang="en-US" dirty="0"/>
              <a:t>SDLC) (1 of 2)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91889"/>
          </a:xfrm>
        </p:spPr>
        <p:txBody>
          <a:bodyPr/>
          <a:lstStyle/>
          <a:p>
            <a:r>
              <a:rPr lang="en-US" altLang="en-US" dirty="0" smtClean="0"/>
              <a:t>Traces history of an information system</a:t>
            </a:r>
          </a:p>
          <a:p>
            <a:pPr lvl="1"/>
            <a:r>
              <a:rPr lang="en-US" altLang="en-US" dirty="0" smtClean="0"/>
              <a:t>Provides a picture within which database design and application development are mapped out and evaluated</a:t>
            </a:r>
          </a:p>
          <a:p>
            <a:r>
              <a:rPr lang="en-US" dirty="0" smtClean="0"/>
              <a:t>Traditional SDLC is divided into five phases</a:t>
            </a:r>
          </a:p>
          <a:p>
            <a:pPr lvl="1"/>
            <a:r>
              <a:rPr lang="en-US" dirty="0" smtClean="0"/>
              <a:t>Planning: yields a general overview of the company and its objectives</a:t>
            </a:r>
          </a:p>
          <a:p>
            <a:pPr lvl="1"/>
            <a:r>
              <a:rPr lang="en-US" dirty="0" smtClean="0"/>
              <a:t>Analysis: problems defined during planning phase are examined in greater detail</a:t>
            </a:r>
          </a:p>
          <a:p>
            <a:pPr lvl="1"/>
            <a:r>
              <a:rPr lang="en-US" dirty="0" smtClean="0"/>
              <a:t>Detailed systems design: designer completes the design of the system’s processes</a:t>
            </a:r>
          </a:p>
          <a:p>
            <a:pPr lvl="1"/>
            <a:r>
              <a:rPr lang="en-US" dirty="0" smtClean="0"/>
              <a:t>Implementation: </a:t>
            </a:r>
            <a:r>
              <a:rPr lang="en-US" dirty="0"/>
              <a:t>hardware, DBMS software, and </a:t>
            </a:r>
            <a:r>
              <a:rPr lang="en-US" dirty="0" smtClean="0"/>
              <a:t>application programs </a:t>
            </a:r>
            <a:r>
              <a:rPr lang="en-US" dirty="0"/>
              <a:t>are installed, and the database design is implemented</a:t>
            </a:r>
            <a:endParaRPr lang="en-US" dirty="0" smtClean="0"/>
          </a:p>
          <a:p>
            <a:pPr lvl="1"/>
            <a:r>
              <a:rPr lang="en-US" dirty="0" smtClean="0"/>
              <a:t>Maintenance: corrective, adaptive, and perfective </a:t>
            </a:r>
          </a:p>
          <a:p>
            <a:r>
              <a:rPr lang="en-US" altLang="en-US" dirty="0" smtClean="0"/>
              <a:t>Iterative rather than sequential process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Systems Development Life Cycle (SDLC) (2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pic>
        <p:nvPicPr>
          <p:cNvPr id="12" name="Picture 11" descr="The Systems Development Life Cycle phases are shown in Figure 9.2, along with action(s) occurring during each phase and textbook section location.  " title="Figure 9.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086600" cy="50727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Life Cycle</a:t>
            </a:r>
            <a:r>
              <a:rPr lang="en-US" dirty="0"/>
              <a:t> </a:t>
            </a:r>
            <a:r>
              <a:rPr lang="en-US" altLang="en-US" dirty="0" smtClean="0"/>
              <a:t>(1 </a:t>
            </a:r>
            <a:r>
              <a:rPr lang="en-US" altLang="en-US" dirty="0"/>
              <a:t>of 5)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42618"/>
          </a:xfrm>
        </p:spPr>
        <p:txBody>
          <a:bodyPr/>
          <a:lstStyle/>
          <a:p>
            <a:r>
              <a:rPr lang="en-US" dirty="0" smtClean="0"/>
              <a:t>The Database </a:t>
            </a:r>
            <a:r>
              <a:rPr lang="en-US" dirty="0"/>
              <a:t>Life Cycle (DBLC) contains six </a:t>
            </a:r>
            <a:r>
              <a:rPr lang="en-US" dirty="0" smtClean="0"/>
              <a:t>phases</a:t>
            </a:r>
          </a:p>
          <a:p>
            <a:pPr lvl="1"/>
            <a:r>
              <a:rPr lang="en-US" dirty="0" smtClean="0"/>
              <a:t>Database initial study: </a:t>
            </a:r>
            <a:r>
              <a:rPr lang="en-US" dirty="0"/>
              <a:t>d</a:t>
            </a:r>
            <a:r>
              <a:rPr lang="en-US" dirty="0" smtClean="0"/>
              <a:t>efine problems, constraints, objectives, scope, </a:t>
            </a:r>
            <a:r>
              <a:rPr lang="en-US" dirty="0"/>
              <a:t>and boundaries</a:t>
            </a:r>
            <a:endParaRPr lang="en-US" dirty="0" smtClean="0"/>
          </a:p>
          <a:p>
            <a:pPr lvl="1"/>
            <a:r>
              <a:rPr lang="en-US" dirty="0" smtClean="0"/>
              <a:t>Database design: </a:t>
            </a:r>
            <a:r>
              <a:rPr lang="en-US" dirty="0"/>
              <a:t>making sure that the final product meets user and system requirements</a:t>
            </a:r>
            <a:endParaRPr lang="en-US" dirty="0" smtClean="0"/>
          </a:p>
          <a:p>
            <a:pPr lvl="1"/>
            <a:r>
              <a:rPr lang="en-US" dirty="0" smtClean="0"/>
              <a:t>Implementation and loading: DBMS is installed, database is created, and data is loaded or converted </a:t>
            </a:r>
          </a:p>
          <a:p>
            <a:pPr lvl="1"/>
            <a:r>
              <a:rPr lang="en-US" dirty="0" smtClean="0"/>
              <a:t>Testing and evaluation: database is tested, fine-tuned, and evaluated </a:t>
            </a:r>
          </a:p>
          <a:p>
            <a:pPr lvl="2"/>
            <a:r>
              <a:rPr lang="en-US" altLang="en-US" dirty="0" smtClean="0"/>
              <a:t>Full backup/dump: all database objects are backed up in their entirety</a:t>
            </a:r>
          </a:p>
          <a:p>
            <a:pPr lvl="2"/>
            <a:r>
              <a:rPr lang="en-US" altLang="en-US" dirty="0" smtClean="0"/>
              <a:t>Differential backup: only modified/updated objects since last full backup are backed up</a:t>
            </a:r>
          </a:p>
          <a:p>
            <a:pPr lvl="2"/>
            <a:r>
              <a:rPr lang="en-US" altLang="en-US" dirty="0" smtClean="0"/>
              <a:t>Transaction log backup: only the transaction log operations that are not reflected in a previous backup are backed up</a:t>
            </a:r>
          </a:p>
          <a:p>
            <a:pPr lvl="1"/>
            <a:r>
              <a:rPr lang="en-US" dirty="0" smtClean="0"/>
              <a:t>Operation: problems are identified and solutions implemented </a:t>
            </a:r>
          </a:p>
          <a:p>
            <a:pPr lvl="1"/>
            <a:r>
              <a:rPr lang="en-US" dirty="0" smtClean="0"/>
              <a:t>Maintenance and evolution: preventative, corrective, adaptive, etc.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Life </a:t>
            </a:r>
            <a:r>
              <a:rPr lang="en-US" dirty="0" smtClean="0"/>
              <a:t>Cycle </a:t>
            </a:r>
            <a:r>
              <a:rPr lang="en-US" altLang="en-US" dirty="0" smtClean="0"/>
              <a:t>(2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pic>
        <p:nvPicPr>
          <p:cNvPr id="8" name="Picture 7" descr="In Figure 9.3, the six phases of the Database Life Cycle are shown, along with action(s) occurring during each phase and textbook section location.  " title="Figure 9.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32590"/>
            <a:ext cx="6504682" cy="51027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Life </a:t>
            </a:r>
            <a:r>
              <a:rPr lang="en-US" dirty="0" smtClean="0"/>
              <a:t>Cycle </a:t>
            </a:r>
            <a:r>
              <a:rPr lang="en-US" altLang="en-US" dirty="0" smtClean="0"/>
              <a:t>(3 </a:t>
            </a:r>
            <a:r>
              <a:rPr lang="en-US" altLang="en-US" dirty="0"/>
              <a:t>of 5)</a:t>
            </a:r>
            <a:endParaRPr lang="en-US" dirty="0"/>
          </a:p>
        </p:txBody>
      </p:sp>
      <p:pic>
        <p:nvPicPr>
          <p:cNvPr id="9" name="Picture 8" descr="The database design process stages, steps, activities, and textbook section location are depicted in Figure 9.6.    " title="Figure 9.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" y="1219200"/>
            <a:ext cx="7293494" cy="480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3169</Words>
  <Application>Microsoft Office PowerPoint</Application>
  <PresentationFormat>On-screen Show (4:3)</PresentationFormat>
  <Paragraphs>256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Word 2016 Med Module  1_PPT_2019</vt:lpstr>
      <vt:lpstr>PowerPoint Presentation</vt:lpstr>
      <vt:lpstr>Learning Objectives</vt:lpstr>
      <vt:lpstr>The Information System (1 of 2)</vt:lpstr>
      <vt:lpstr>The Information System (2 of 2)</vt:lpstr>
      <vt:lpstr>Systems Development Life Cycle (SDLC) (1 of 2)</vt:lpstr>
      <vt:lpstr>Systems Development Life Cycle (SDLC) (2 of 2)</vt:lpstr>
      <vt:lpstr>The Database Life Cycle (1 of 5)</vt:lpstr>
      <vt:lpstr>The Database Life Cycle (2 of 5)</vt:lpstr>
      <vt:lpstr>The Database Life Cycle (3 of 5)</vt:lpstr>
      <vt:lpstr>The Database Life Cycle (4 of 5)</vt:lpstr>
      <vt:lpstr>The Database Life Cycle (5 of 5)</vt:lpstr>
      <vt:lpstr>Conceptual Design (1 of 10)</vt:lpstr>
      <vt:lpstr>Conceptual Design (2 of 10)</vt:lpstr>
      <vt:lpstr>Conceptual Design (3 of 10)</vt:lpstr>
      <vt:lpstr>Conceptual Design (4 of 10)</vt:lpstr>
      <vt:lpstr>Conceptual Design (5 of 10)</vt:lpstr>
      <vt:lpstr>Conceptual Design (6 of 10)</vt:lpstr>
      <vt:lpstr>Conceptual Design (7 of 10)</vt:lpstr>
      <vt:lpstr>Conceptual Design (8 of 10)</vt:lpstr>
      <vt:lpstr>Conceptual Design (9 of 10)</vt:lpstr>
      <vt:lpstr>Conceptual Design (10 of 10)</vt:lpstr>
      <vt:lpstr>DBMS Software Selection</vt:lpstr>
      <vt:lpstr>Logical Design (1 of 3)</vt:lpstr>
      <vt:lpstr>Logical Design (2 of 3)</vt:lpstr>
      <vt:lpstr>Logical Design (3 of 3)</vt:lpstr>
      <vt:lpstr>Physical Design</vt:lpstr>
      <vt:lpstr>Database Design Strategies (1 of 2) </vt:lpstr>
      <vt:lpstr>Database Design Strategies (2 of 2)</vt:lpstr>
      <vt:lpstr>Centralized versus Decentralized Design (1 of 4)</vt:lpstr>
      <vt:lpstr>Centralized versus Decentralized Design (2 of 4)</vt:lpstr>
      <vt:lpstr>Centralized versus Decentralized Design (3 of 4)</vt:lpstr>
      <vt:lpstr>Centralized versus Decentralized Design (4 of 4)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2017-08-22T21:20:00Z</dcterms:created>
  <dcterms:modified xsi:type="dcterms:W3CDTF">2017-08-25T21:45:08Z</dcterms:modified>
</cp:coreProperties>
</file>