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3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93" r:id="rId26"/>
    <p:sldId id="284" r:id="rId27"/>
    <p:sldId id="285" r:id="rId28"/>
    <p:sldId id="286" r:id="rId29"/>
    <p:sldId id="294" r:id="rId30"/>
    <p:sldId id="295" r:id="rId31"/>
    <p:sldId id="288" r:id="rId32"/>
    <p:sldId id="289" r:id="rId33"/>
    <p:sldId id="290" r:id="rId34"/>
    <p:sldId id="291" r:id="rId35"/>
    <p:sldId id="292" r:id="rId36"/>
    <p:sldId id="29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902" autoAdjust="0"/>
    <p:restoredTop sz="94667" autoAdjust="0"/>
  </p:normalViewPr>
  <p:slideViewPr>
    <p:cSldViewPr>
      <p:cViewPr>
        <p:scale>
          <a:sx n="60" d="100"/>
          <a:sy n="60" d="100"/>
        </p:scale>
        <p:origin x="-1267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381E7-DFE6-41F4-B9AA-206BEA929C3D}" type="datetimeFigureOut">
              <a:rPr lang="en-US" smtClean="0">
                <a:latin typeface="Calibri" panose="020F0502020204030204" pitchFamily="34" charset="0"/>
              </a:rPr>
              <a:pPr/>
              <a:t>8/26/2017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D1A4F-8450-4854-AB61-F7F1DB42E6A4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502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AC05B7-5FCD-441E-8154-3BE87F3EFF38}" type="datetimeFigureOut">
              <a:rPr lang="en-US"/>
              <a:pPr>
                <a:defRPr/>
              </a:pPr>
              <a:t>8/26/2017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90862A-3155-4149-AF04-21E3561C685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2617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5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8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10</a:t>
            </a:r>
          </a:p>
          <a:p>
            <a:r>
              <a:rPr lang="en-US" altLang="en-US" dirty="0" smtClean="0"/>
              <a:t>Transaction Management and Concurrency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Scheduler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470181"/>
          </a:xfrm>
        </p:spPr>
        <p:txBody>
          <a:bodyPr/>
          <a:lstStyle/>
          <a:p>
            <a:r>
              <a:rPr lang="en-US" altLang="en-US" dirty="0" smtClean="0"/>
              <a:t>Establishes the order in which the operations are executed within concurrent transactions </a:t>
            </a:r>
          </a:p>
          <a:p>
            <a:pPr lvl="1"/>
            <a:r>
              <a:rPr lang="en-US" altLang="en-US" dirty="0" smtClean="0"/>
              <a:t>Interleaves the execution of database operations to ensure serializability and isolation of transactions</a:t>
            </a:r>
          </a:p>
          <a:p>
            <a:r>
              <a:rPr lang="en-US" altLang="en-US" dirty="0"/>
              <a:t>Bases actions on concurrent control algorithms </a:t>
            </a:r>
          </a:p>
          <a:p>
            <a:pPr lvl="1"/>
            <a:r>
              <a:rPr lang="en-US" altLang="en-US" dirty="0" smtClean="0"/>
              <a:t>Determines appropriate </a:t>
            </a:r>
            <a:r>
              <a:rPr lang="en-US" altLang="en-US" dirty="0"/>
              <a:t>order</a:t>
            </a:r>
          </a:p>
          <a:p>
            <a:r>
              <a:rPr lang="en-US" altLang="en-US" dirty="0" smtClean="0"/>
              <a:t>Creates serialization schedule </a:t>
            </a:r>
          </a:p>
          <a:p>
            <a:pPr lvl="1"/>
            <a:r>
              <a:rPr lang="en-US" altLang="en-US" dirty="0" smtClean="0"/>
              <a:t>Serializable schedule: interleaved execution of transactions yields the same results as the serial execution of the transactions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Concurrency Control with Locking Methods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131353"/>
          </a:xfrm>
        </p:spPr>
        <p:txBody>
          <a:bodyPr/>
          <a:lstStyle/>
          <a:p>
            <a:r>
              <a:rPr lang="en-US" altLang="en-US" dirty="0" smtClean="0"/>
              <a:t>Locking methods </a:t>
            </a:r>
            <a:r>
              <a:rPr lang="en-US" altLang="en-US" dirty="0"/>
              <a:t>f</a:t>
            </a:r>
            <a:r>
              <a:rPr lang="en-US" altLang="en-US" dirty="0" smtClean="0"/>
              <a:t>acilitate isolation of data items used in concurrently executing transactions  </a:t>
            </a:r>
          </a:p>
          <a:p>
            <a:pPr lvl="1"/>
            <a:r>
              <a:rPr lang="en-US" altLang="en-US" dirty="0" smtClean="0"/>
              <a:t>Lock: guarantees exclusive use of a data item to a current transaction</a:t>
            </a:r>
          </a:p>
          <a:p>
            <a:pPr lvl="1"/>
            <a:r>
              <a:rPr lang="en-US" altLang="en-US" dirty="0" smtClean="0"/>
              <a:t>Pessimistic locking: use of locks based on the assumption that conflict between transactions is likely</a:t>
            </a:r>
          </a:p>
          <a:p>
            <a:pPr lvl="1"/>
            <a:r>
              <a:rPr lang="en-US" altLang="en-US" dirty="0" smtClean="0"/>
              <a:t>Lock manager: responsible for assigning and policing the locks used by the transactions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Lock Granularity (1 of 5)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22284"/>
          </a:xfrm>
        </p:spPr>
        <p:txBody>
          <a:bodyPr/>
          <a:lstStyle/>
          <a:p>
            <a:r>
              <a:rPr lang="en-US" altLang="en-US" dirty="0" smtClean="0"/>
              <a:t>Indicates the level of lock use</a:t>
            </a:r>
          </a:p>
          <a:p>
            <a:pPr lvl="1"/>
            <a:r>
              <a:rPr lang="en-US" altLang="en-US" dirty="0" smtClean="0"/>
              <a:t>Database-level lock</a:t>
            </a:r>
          </a:p>
          <a:p>
            <a:pPr lvl="1"/>
            <a:r>
              <a:rPr lang="en-US" altLang="en-US" dirty="0" smtClean="0"/>
              <a:t>Table-level lock</a:t>
            </a:r>
          </a:p>
          <a:p>
            <a:pPr lvl="1"/>
            <a:r>
              <a:rPr lang="en-US" altLang="en-US" dirty="0" smtClean="0"/>
              <a:t>Page-level lock</a:t>
            </a:r>
          </a:p>
          <a:p>
            <a:pPr lvl="2"/>
            <a:r>
              <a:rPr lang="en-US" altLang="en-US" dirty="0" smtClean="0"/>
              <a:t>Page or diskpage: directly addressable section of a disk</a:t>
            </a:r>
          </a:p>
          <a:p>
            <a:pPr lvl="1"/>
            <a:r>
              <a:rPr lang="en-US" altLang="en-US" dirty="0" smtClean="0"/>
              <a:t>Row-level lock</a:t>
            </a:r>
          </a:p>
          <a:p>
            <a:pPr lvl="1"/>
            <a:r>
              <a:rPr lang="en-US" altLang="en-US" dirty="0" smtClean="0"/>
              <a:t>Field-level lock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 </a:t>
            </a:r>
            <a:r>
              <a:rPr lang="en-US" altLang="en-US" dirty="0" smtClean="0"/>
              <a:t>Granularity (2 of 5)</a:t>
            </a:r>
          </a:p>
        </p:txBody>
      </p:sp>
      <p:pic>
        <p:nvPicPr>
          <p:cNvPr id="3" name="Picture 2" descr="Figure 10.3 depicts a database-level locking sequence on a payroll database between two transactions over time. " title="Figure 10.3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856931" cy="465125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 </a:t>
            </a:r>
            <a:r>
              <a:rPr lang="en-US" altLang="en-US" dirty="0" smtClean="0"/>
              <a:t>Granularity (3 of 5)</a:t>
            </a:r>
          </a:p>
        </p:txBody>
      </p:sp>
      <p:pic>
        <p:nvPicPr>
          <p:cNvPr id="3" name="Picture 2" descr="Figure 10.4 illustrates the effect of a table-level locking sequence on a payroll database between two transactions over time. " title="Figure 10.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6" y="1358955"/>
            <a:ext cx="7772400" cy="46647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 </a:t>
            </a:r>
            <a:r>
              <a:rPr lang="en-US" altLang="en-US" dirty="0" smtClean="0"/>
              <a:t>Granularity (4 of 5) </a:t>
            </a:r>
          </a:p>
        </p:txBody>
      </p:sp>
      <p:pic>
        <p:nvPicPr>
          <p:cNvPr id="4" name="Picture 3" descr="Figure 10.5 shows an example of a page-level lock on a payroll database between two transactions over time. " title="Figure 10.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41593" cy="349399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 </a:t>
            </a:r>
            <a:r>
              <a:rPr lang="en-US" altLang="en-US" dirty="0" smtClean="0"/>
              <a:t>Granularity (5 of 5)</a:t>
            </a:r>
          </a:p>
        </p:txBody>
      </p:sp>
      <p:pic>
        <p:nvPicPr>
          <p:cNvPr id="3" name="Picture 2" descr="Figure 10.6 illustrates the use of a row-level lock on a payroll database between two transactions over time. " title="Figure 10.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315200" cy="377444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Lock Types (1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41052"/>
          </a:xfrm>
        </p:spPr>
        <p:txBody>
          <a:bodyPr/>
          <a:lstStyle/>
          <a:p>
            <a:r>
              <a:rPr lang="en-US" dirty="0" smtClean="0"/>
              <a:t>Binary lock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states: locked (1) and unlocked (0)</a:t>
            </a:r>
          </a:p>
          <a:p>
            <a:pPr lvl="2"/>
            <a:r>
              <a:rPr lang="en-US" dirty="0" smtClean="0"/>
              <a:t>If an object is locked by a transaction, no other transaction can use that object</a:t>
            </a:r>
          </a:p>
          <a:p>
            <a:pPr lvl="2"/>
            <a:r>
              <a:rPr lang="en-US" dirty="0" smtClean="0"/>
              <a:t>If an object is unlocked, any transaction can lock the object for its use</a:t>
            </a:r>
          </a:p>
          <a:p>
            <a:r>
              <a:rPr lang="en-US" dirty="0" smtClean="0"/>
              <a:t>Exclusive lock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 is reserved for the transaction that locked the object</a:t>
            </a:r>
          </a:p>
          <a:p>
            <a:r>
              <a:rPr lang="en-US" dirty="0" smtClean="0"/>
              <a:t>Shared lock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oncurrent transactions are granted read access on the basis of a common lock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 </a:t>
            </a:r>
            <a:r>
              <a:rPr lang="en-US" altLang="en-US" dirty="0" smtClean="0"/>
              <a:t>Types (2 of 2)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972574"/>
          </a:xfrm>
        </p:spPr>
        <p:txBody>
          <a:bodyPr/>
          <a:lstStyle/>
          <a:p>
            <a:r>
              <a:rPr lang="en-US" altLang="en-US" dirty="0" smtClean="0"/>
              <a:t>Problems </a:t>
            </a:r>
            <a:r>
              <a:rPr lang="en-US" altLang="en-US" dirty="0" smtClean="0"/>
              <a:t>using </a:t>
            </a:r>
            <a:r>
              <a:rPr lang="en-US" altLang="en-US" dirty="0" smtClean="0"/>
              <a:t>locks</a:t>
            </a:r>
          </a:p>
          <a:p>
            <a:pPr lvl="1"/>
            <a:r>
              <a:rPr lang="en-US" altLang="en-US" dirty="0" smtClean="0"/>
              <a:t>Resulting transaction schedule might not be serializable</a:t>
            </a:r>
          </a:p>
          <a:p>
            <a:pPr lvl="1"/>
            <a:r>
              <a:rPr lang="en-US" altLang="en-US" dirty="0" smtClean="0"/>
              <a:t>Schedule might create deadlocks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762000" y="515162"/>
            <a:ext cx="8026400" cy="290336"/>
          </a:xfrm>
        </p:spPr>
        <p:txBody>
          <a:bodyPr/>
          <a:lstStyle/>
          <a:p>
            <a:r>
              <a:rPr lang="en-US" dirty="0"/>
              <a:t>Two-Phase Locking to Ensure </a:t>
            </a:r>
            <a:r>
              <a:rPr lang="en-US" dirty="0" smtClean="0"/>
              <a:t>Serializability (1 of 3)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Defines how transactions acquire and relinquish locks</a:t>
            </a:r>
          </a:p>
          <a:p>
            <a:pPr lvl="1"/>
            <a:r>
              <a:rPr lang="en-US" altLang="en-US" dirty="0" smtClean="0"/>
              <a:t>Guarantees serializability but does not prevent deadlocks </a:t>
            </a:r>
          </a:p>
          <a:p>
            <a:r>
              <a:rPr lang="en-US" altLang="en-US" dirty="0" smtClean="0"/>
              <a:t>Phases</a:t>
            </a:r>
          </a:p>
          <a:p>
            <a:pPr lvl="1"/>
            <a:r>
              <a:rPr lang="en-US" altLang="en-US" dirty="0" smtClean="0"/>
              <a:t>Growing phase: transaction acquires all required locks without unlocking any data</a:t>
            </a:r>
          </a:p>
          <a:p>
            <a:pPr lvl="1"/>
            <a:r>
              <a:rPr lang="en-US" altLang="en-US" dirty="0" smtClean="0"/>
              <a:t>Shrinking phase: transaction releases all locks and cannot obtain any new 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completing this chapter, you will be able to:</a:t>
            </a:r>
          </a:p>
          <a:p>
            <a:pPr lvl="1"/>
            <a:r>
              <a:rPr lang="en-US" altLang="en-US" dirty="0" smtClean="0"/>
              <a:t>Describe the database transaction management process</a:t>
            </a:r>
          </a:p>
          <a:p>
            <a:pPr lvl="1"/>
            <a:r>
              <a:rPr lang="en-US" altLang="en-US" dirty="0" smtClean="0"/>
              <a:t>Identify the four properties of a database transaction</a:t>
            </a:r>
          </a:p>
          <a:p>
            <a:pPr lvl="1"/>
            <a:r>
              <a:rPr lang="en-US" altLang="en-US" dirty="0" smtClean="0"/>
              <a:t>Explain concurrency control and its role in maintaining database integrity</a:t>
            </a:r>
          </a:p>
          <a:p>
            <a:pPr lvl="1"/>
            <a:r>
              <a:rPr lang="en-US" altLang="en-US" dirty="0" smtClean="0"/>
              <a:t>Describe how locking methods are used for concurrency control</a:t>
            </a:r>
          </a:p>
          <a:p>
            <a:pPr lvl="1"/>
            <a:r>
              <a:rPr lang="en-US" altLang="en-US" dirty="0" smtClean="0"/>
              <a:t>Describe how stamping methods are used for concurrency control</a:t>
            </a:r>
          </a:p>
          <a:p>
            <a:pPr lvl="1"/>
            <a:r>
              <a:rPr lang="en-US" altLang="en-US" dirty="0" smtClean="0"/>
              <a:t>Describe how optimistic methods are used for concurrency control</a:t>
            </a:r>
          </a:p>
          <a:p>
            <a:pPr lvl="1"/>
            <a:r>
              <a:rPr lang="en-US" altLang="en-US" dirty="0" smtClean="0"/>
              <a:t>List and explain the ANSI levels of transaction isolation</a:t>
            </a:r>
          </a:p>
          <a:p>
            <a:pPr lvl="1"/>
            <a:r>
              <a:rPr lang="en-US" altLang="en-US" dirty="0" smtClean="0"/>
              <a:t>Describe the role of database recovery management in maintaining database integrity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to Ensure </a:t>
            </a:r>
            <a:r>
              <a:rPr lang="en-US" dirty="0" smtClean="0"/>
              <a:t>Serializability (2 of 3)</a:t>
            </a:r>
            <a:endParaRPr lang="en-US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Governing rules</a:t>
            </a:r>
          </a:p>
          <a:p>
            <a:pPr lvl="1"/>
            <a:r>
              <a:rPr lang="en-US" altLang="en-US" dirty="0" smtClean="0"/>
              <a:t>Two transactions cannot have conflicting locks</a:t>
            </a:r>
          </a:p>
          <a:p>
            <a:pPr lvl="1"/>
            <a:r>
              <a:rPr lang="en-US" altLang="en-US" dirty="0" smtClean="0"/>
              <a:t>No unlock operation can precede a lock operation in the same transaction</a:t>
            </a:r>
          </a:p>
          <a:p>
            <a:pPr lvl="1"/>
            <a:r>
              <a:rPr lang="en-US" altLang="en-US" dirty="0" smtClean="0"/>
              <a:t>No data are affected until all locks are obtained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to Ensure </a:t>
            </a:r>
            <a:r>
              <a:rPr lang="en-US" dirty="0" smtClean="0"/>
              <a:t>Serializability (3 of 3)</a:t>
            </a:r>
            <a:endParaRPr lang="en-US" altLang="en-US" dirty="0" smtClean="0"/>
          </a:p>
        </p:txBody>
      </p:sp>
      <p:pic>
        <p:nvPicPr>
          <p:cNvPr id="3" name="Picture 2" descr="Figure 10.7 depicts the two-phase locking protocol by moving through the growing, locked, and shrinking phases. " title="Figure 10.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732731" cy="4287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Deadlocks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545312"/>
          </a:xfrm>
        </p:spPr>
        <p:txBody>
          <a:bodyPr/>
          <a:lstStyle/>
          <a:p>
            <a:r>
              <a:rPr lang="en-US" altLang="en-US" dirty="0" smtClean="0"/>
              <a:t>Occur when two transactions wait indefinitely for each other to unlock data</a:t>
            </a:r>
          </a:p>
          <a:p>
            <a:pPr lvl="1"/>
            <a:r>
              <a:rPr lang="en-US" altLang="en-US" dirty="0" smtClean="0"/>
              <a:t>Also known as deadly embrace</a:t>
            </a:r>
          </a:p>
          <a:p>
            <a:r>
              <a:rPr lang="en-US" altLang="en-US" dirty="0" smtClean="0"/>
              <a:t>Control techniques</a:t>
            </a:r>
          </a:p>
          <a:p>
            <a:pPr lvl="1"/>
            <a:r>
              <a:rPr lang="en-US" altLang="en-US" dirty="0" smtClean="0"/>
              <a:t>Deadlock prevention </a:t>
            </a:r>
          </a:p>
          <a:p>
            <a:pPr lvl="1"/>
            <a:r>
              <a:rPr lang="en-US" altLang="en-US" dirty="0" smtClean="0"/>
              <a:t>Deadlock detection </a:t>
            </a:r>
          </a:p>
          <a:p>
            <a:pPr lvl="1"/>
            <a:r>
              <a:rPr lang="en-US" altLang="en-US" dirty="0" smtClean="0"/>
              <a:t>Deadlock avoidance </a:t>
            </a:r>
          </a:p>
          <a:p>
            <a:r>
              <a:rPr lang="en-US" altLang="en-US" dirty="0" smtClean="0"/>
              <a:t>Choice of deadlock control method depends on database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 with Time Stamping Methods (1 of 2)</a:t>
            </a:r>
            <a:endParaRPr lang="en-US" alt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05219"/>
          </a:xfrm>
        </p:spPr>
        <p:txBody>
          <a:bodyPr/>
          <a:lstStyle/>
          <a:p>
            <a:r>
              <a:rPr lang="en-US" altLang="en-US" dirty="0" smtClean="0"/>
              <a:t>Time stamping assigns global, unique time stamp to each transaction</a:t>
            </a:r>
          </a:p>
          <a:p>
            <a:pPr lvl="1"/>
            <a:r>
              <a:rPr lang="en-US" altLang="en-US" dirty="0" smtClean="0"/>
              <a:t>Produces explicit order in which transactions are submitted to DBMS</a:t>
            </a:r>
          </a:p>
          <a:p>
            <a:r>
              <a:rPr lang="en-US" altLang="en-US" dirty="0" smtClean="0"/>
              <a:t>Properties</a:t>
            </a:r>
          </a:p>
          <a:p>
            <a:pPr lvl="1"/>
            <a:r>
              <a:rPr lang="en-US" altLang="en-US" dirty="0" smtClean="0"/>
              <a:t>Uniqueness: ensures no equal time stamp values exist</a:t>
            </a:r>
          </a:p>
          <a:p>
            <a:pPr lvl="1"/>
            <a:r>
              <a:rPr lang="en-US" altLang="en-US" dirty="0" smtClean="0"/>
              <a:t>Monotonicity: ensures time stamp values always increases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with Time Stamping </a:t>
            </a:r>
            <a:r>
              <a:rPr lang="en-US" dirty="0" smtClean="0"/>
              <a:t>Methods (2 of 2)</a:t>
            </a:r>
            <a:endParaRPr lang="en-US" alt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Disadvantages</a:t>
            </a:r>
          </a:p>
          <a:p>
            <a:pPr lvl="1"/>
            <a:r>
              <a:rPr lang="en-US" altLang="en-US" dirty="0" smtClean="0"/>
              <a:t>Each value stored in the database requires two additional stamp fields</a:t>
            </a:r>
          </a:p>
          <a:p>
            <a:pPr lvl="1"/>
            <a:r>
              <a:rPr lang="en-US" altLang="en-US" dirty="0" smtClean="0"/>
              <a:t>Increases memory needs</a:t>
            </a:r>
          </a:p>
          <a:p>
            <a:pPr lvl="1"/>
            <a:r>
              <a:rPr lang="en-US" altLang="en-US" dirty="0" smtClean="0"/>
              <a:t>Increases the database’s processing overhead</a:t>
            </a:r>
          </a:p>
          <a:p>
            <a:pPr lvl="1"/>
            <a:r>
              <a:rPr lang="en-US" altLang="en-US" dirty="0" smtClean="0"/>
              <a:t>Demands a lot of system resources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Wait/Die and Wound/Wait Schemes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Wait/die</a:t>
            </a:r>
          </a:p>
          <a:p>
            <a:pPr lvl="1"/>
            <a:r>
              <a:rPr lang="en-US" dirty="0" smtClean="0"/>
              <a:t>A concurrency control scheme in which an older transaction must wait for the younger transaction to complete and release the locks before requesting the locks itself</a:t>
            </a:r>
          </a:p>
          <a:p>
            <a:pPr lvl="2"/>
            <a:r>
              <a:rPr lang="en-US" dirty="0" smtClean="0"/>
              <a:t>Otherwise, the newer transaction dies and is rescheduled</a:t>
            </a:r>
          </a:p>
          <a:p>
            <a:r>
              <a:rPr lang="en-US" dirty="0" smtClean="0"/>
              <a:t>Wound/wait</a:t>
            </a:r>
          </a:p>
          <a:p>
            <a:pPr lvl="1"/>
            <a:r>
              <a:rPr lang="en-US" dirty="0" smtClean="0"/>
              <a:t>A concurrency control scheme in which an older transaction can request the lock, preempt the younger transaction, and reschedule it</a:t>
            </a:r>
          </a:p>
          <a:p>
            <a:pPr lvl="2"/>
            <a:r>
              <a:rPr lang="en-US" dirty="0" smtClean="0"/>
              <a:t>Otherwise, the newer transaction waits until the older transaction finishes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Wait/Die and Wound/Wait </a:t>
            </a:r>
            <a:r>
              <a:rPr lang="en-US" dirty="0" smtClean="0"/>
              <a:t>Schemes (2 of 2)</a:t>
            </a:r>
            <a:endParaRPr lang="en-US" alt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594546"/>
              </p:ext>
            </p:extLst>
          </p:nvPr>
        </p:nvGraphicFramePr>
        <p:xfrm>
          <a:off x="369049" y="1905000"/>
          <a:ext cx="84153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51">
                  <a:extLst>
                    <a:ext uri="{9D8B030D-6E8A-4147-A177-3AD203B41FA5}">
                      <a16:colId xmlns:a16="http://schemas.microsoft.com/office/drawing/2014/main" xmlns="" val="4162182516"/>
                    </a:ext>
                  </a:extLst>
                </a:gridCol>
                <a:gridCol w="1908924">
                  <a:extLst>
                    <a:ext uri="{9D8B030D-6E8A-4147-A177-3AD203B41FA5}">
                      <a16:colId xmlns:a16="http://schemas.microsoft.com/office/drawing/2014/main" xmlns="" val="21611313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3307421694"/>
                    </a:ext>
                  </a:extLst>
                </a:gridCol>
                <a:gridCol w="2303465">
                  <a:extLst>
                    <a:ext uri="{9D8B030D-6E8A-4147-A177-3AD203B41FA5}">
                      <a16:colId xmlns:a16="http://schemas.microsoft.com/office/drawing/2014/main" xmlns="" val="586690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Wait/Die and Wound/Wait Concurrency Control Schemes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128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</a:p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Requesting Lock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</a:p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Owning Lock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Wait/Die Scheme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Wound/Wait Scheme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52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 (11548789)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 (19562545)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 waits until T2 is completed and T2 releases its locks.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 preempts (rolls back) T2.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 is rescheduled using the same time stamp.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50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 (19562545)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 (11548789)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 dies (rolls back).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 is rescheduled using the same time stamp.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 waits until T1 is completed and T1 releases its locks.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35548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Concurrency Control with Optimistic Methods (1 of 2)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177793"/>
          </a:xfrm>
        </p:spPr>
        <p:txBody>
          <a:bodyPr/>
          <a:lstStyle/>
          <a:p>
            <a:r>
              <a:rPr lang="en-US" altLang="en-US" dirty="0" smtClean="0"/>
              <a:t>Optimistic approach: based on the assumption that the majority of database operations do not conflict</a:t>
            </a:r>
          </a:p>
          <a:p>
            <a:pPr lvl="1"/>
            <a:r>
              <a:rPr lang="en-US" altLang="en-US" dirty="0" smtClean="0"/>
              <a:t>Does not require locking or time stamping techniques</a:t>
            </a:r>
          </a:p>
          <a:p>
            <a:pPr lvl="1"/>
            <a:r>
              <a:rPr lang="en-US" altLang="en-US" dirty="0" smtClean="0"/>
              <a:t>Transaction is executed without restrictions until it is committed</a:t>
            </a:r>
          </a:p>
          <a:p>
            <a:r>
              <a:rPr lang="en-US" altLang="en-US" dirty="0"/>
              <a:t>Phases of optimistic approach</a:t>
            </a:r>
          </a:p>
          <a:p>
            <a:pPr lvl="1"/>
            <a:r>
              <a:rPr lang="en-US" altLang="en-US" dirty="0" smtClean="0"/>
              <a:t>Read</a:t>
            </a:r>
          </a:p>
          <a:p>
            <a:pPr lvl="1"/>
            <a:r>
              <a:rPr lang="en-US" altLang="en-US" dirty="0" smtClean="0"/>
              <a:t>Validation</a:t>
            </a:r>
          </a:p>
          <a:p>
            <a:pPr lvl="1"/>
            <a:r>
              <a:rPr lang="en-US" altLang="en-US" dirty="0" smtClean="0"/>
              <a:t>Write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Concurrency Control with Optimistic Methods (2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60093"/>
          </a:xfrm>
        </p:spPr>
        <p:txBody>
          <a:bodyPr/>
          <a:lstStyle/>
          <a:p>
            <a:r>
              <a:rPr lang="en-US" altLang="en-US" dirty="0" smtClean="0"/>
              <a:t>Read phase </a:t>
            </a:r>
          </a:p>
          <a:p>
            <a:pPr lvl="1"/>
            <a:r>
              <a:rPr lang="en-US" dirty="0" smtClean="0"/>
              <a:t>Transaction: </a:t>
            </a:r>
          </a:p>
          <a:p>
            <a:pPr lvl="2"/>
            <a:r>
              <a:rPr lang="en-US" dirty="0" smtClean="0"/>
              <a:t>Reads the database</a:t>
            </a:r>
          </a:p>
          <a:p>
            <a:pPr lvl="2"/>
            <a:r>
              <a:rPr lang="en-US" dirty="0" smtClean="0"/>
              <a:t>Executes the needed computations</a:t>
            </a:r>
          </a:p>
          <a:p>
            <a:pPr lvl="2"/>
            <a:r>
              <a:rPr lang="en-US" dirty="0" smtClean="0"/>
              <a:t>Makes the updates to a private copy of the database values</a:t>
            </a:r>
          </a:p>
          <a:p>
            <a:r>
              <a:rPr lang="en-US" dirty="0" smtClean="0"/>
              <a:t>Validation phase </a:t>
            </a:r>
          </a:p>
          <a:p>
            <a:pPr lvl="1"/>
            <a:r>
              <a:rPr lang="en-US" dirty="0" smtClean="0"/>
              <a:t>Transaction is validated to ensure that the changes made will not affect the integrity and consistency of the database</a:t>
            </a:r>
          </a:p>
          <a:p>
            <a:r>
              <a:rPr lang="en-US" dirty="0" smtClean="0"/>
              <a:t>Write phase </a:t>
            </a:r>
          </a:p>
          <a:p>
            <a:pPr lvl="1"/>
            <a:r>
              <a:rPr lang="en-US" dirty="0" smtClean="0"/>
              <a:t>Changes are permanently applied to the 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altLang="en-US" dirty="0" smtClean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Levels of Transaction Isolation (1 of 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13352"/>
          </a:xfrm>
        </p:spPr>
        <p:txBody>
          <a:bodyPr/>
          <a:lstStyle/>
          <a:p>
            <a:r>
              <a:rPr lang="en-US" dirty="0" smtClean="0"/>
              <a:t>The ANSI SQL standard (1992) defines transaction management based on transaction isolation levels</a:t>
            </a:r>
          </a:p>
          <a:p>
            <a:pPr lvl="1"/>
            <a:r>
              <a:rPr lang="en-US" dirty="0" smtClean="0"/>
              <a:t>Transaction isolation levels refer to the degree to which transaction data is “protected or isolated” from other concurrent transactions</a:t>
            </a:r>
          </a:p>
          <a:p>
            <a:r>
              <a:rPr lang="en-US" dirty="0" smtClean="0"/>
              <a:t>Transaction isolation levels are described by the type of “reads” that a transaction allows or not</a:t>
            </a:r>
          </a:p>
          <a:p>
            <a:pPr lvl="1"/>
            <a:r>
              <a:rPr lang="en-US" dirty="0" smtClean="0"/>
              <a:t>Dirty read: transaction can read data that is not yet committed</a:t>
            </a:r>
          </a:p>
          <a:p>
            <a:pPr lvl="1"/>
            <a:r>
              <a:rPr lang="en-US" dirty="0" smtClean="0"/>
              <a:t>Nonrepeatable read: transaction reads a given row at time t1, and then it reads the same row at time t2, yielding different results</a:t>
            </a:r>
          </a:p>
          <a:p>
            <a:pPr lvl="2"/>
            <a:r>
              <a:rPr lang="en-US" dirty="0" smtClean="0"/>
              <a:t>The original row may have been updated or deleted</a:t>
            </a:r>
          </a:p>
          <a:p>
            <a:pPr lvl="1"/>
            <a:r>
              <a:rPr lang="en-US" dirty="0" smtClean="0"/>
              <a:t>Phantom read: transaction executes a query at time t1, and then it runs the same query at time t2, yielding additional rows that satisfy the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Transaction?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535088"/>
          </a:xfrm>
        </p:spPr>
        <p:txBody>
          <a:bodyPr/>
          <a:lstStyle/>
          <a:p>
            <a:r>
              <a:rPr lang="en-US" altLang="en-US" dirty="0" smtClean="0"/>
              <a:t>A logical unit of work that must be entirely completed or aborted</a:t>
            </a:r>
          </a:p>
          <a:p>
            <a:pPr lvl="1"/>
            <a:r>
              <a:rPr lang="en-US" altLang="en-US" dirty="0" smtClean="0"/>
              <a:t>Consists of:</a:t>
            </a:r>
          </a:p>
          <a:p>
            <a:pPr lvl="2"/>
            <a:r>
              <a:rPr lang="en-US" altLang="en-US" dirty="0" smtClean="0"/>
              <a:t>SELECT statement </a:t>
            </a:r>
          </a:p>
          <a:p>
            <a:pPr lvl="2"/>
            <a:r>
              <a:rPr lang="en-US" altLang="en-US" dirty="0" smtClean="0"/>
              <a:t>Series of related UPDATE statements</a:t>
            </a:r>
          </a:p>
          <a:p>
            <a:pPr lvl="2"/>
            <a:r>
              <a:rPr lang="en-US" altLang="en-US" dirty="0" smtClean="0"/>
              <a:t>Series of INSERT statements</a:t>
            </a:r>
          </a:p>
          <a:p>
            <a:pPr lvl="2"/>
            <a:r>
              <a:rPr lang="en-US" altLang="en-US" dirty="0" smtClean="0"/>
              <a:t>Combination of SELECT, UPDATE, and INSERT statements</a:t>
            </a:r>
          </a:p>
          <a:p>
            <a:r>
              <a:rPr lang="en-US" altLang="en-US" dirty="0"/>
              <a:t>Consistent database state</a:t>
            </a:r>
          </a:p>
          <a:p>
            <a:pPr lvl="1"/>
            <a:r>
              <a:rPr lang="en-US" altLang="en-US" dirty="0"/>
              <a:t>All data integrity constraints are satisfied</a:t>
            </a:r>
          </a:p>
          <a:p>
            <a:pPr lvl="1"/>
            <a:r>
              <a:rPr lang="en-US" altLang="en-US" dirty="0"/>
              <a:t>Must begin with the database in a known consistent state to ensure consistency</a:t>
            </a:r>
          </a:p>
          <a:p>
            <a:pPr lvl="1"/>
            <a:r>
              <a:rPr lang="en-US" altLang="en-US" dirty="0"/>
              <a:t>Most are formed by two or more database requests</a:t>
            </a:r>
          </a:p>
          <a:p>
            <a:pPr lvl="2"/>
            <a:r>
              <a:rPr lang="en-US" altLang="en-US" dirty="0"/>
              <a:t>Database requests: equivalent of a single SQL statement in an application program or transaction</a:t>
            </a:r>
          </a:p>
          <a:p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Levels of Transaction Isolation (2 of 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547125"/>
          </a:xfrm>
        </p:spPr>
        <p:txBody>
          <a:bodyPr/>
          <a:lstStyle/>
          <a:p>
            <a:r>
              <a:rPr lang="en-US" dirty="0" smtClean="0"/>
              <a:t>Read Uncommitted will read uncommitted data from other transactions</a:t>
            </a:r>
          </a:p>
          <a:p>
            <a:pPr lvl="1"/>
            <a:r>
              <a:rPr lang="en-US" dirty="0" smtClean="0"/>
              <a:t>Increases transaction performance </a:t>
            </a:r>
            <a:r>
              <a:rPr lang="en-US" dirty="0"/>
              <a:t>but at the cost of data consistency</a:t>
            </a:r>
            <a:endParaRPr lang="en-US" dirty="0" smtClean="0"/>
          </a:p>
          <a:p>
            <a:r>
              <a:rPr lang="en-US" dirty="0" smtClean="0"/>
              <a:t>Read Committed forces transactions to read only committed data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mode of operation for most databases</a:t>
            </a:r>
            <a:endParaRPr lang="en-US" dirty="0" smtClean="0"/>
          </a:p>
          <a:p>
            <a:r>
              <a:rPr lang="en-US" dirty="0" smtClean="0"/>
              <a:t>Repeatable </a:t>
            </a:r>
            <a:r>
              <a:rPr lang="en-US" dirty="0"/>
              <a:t>Read isolation level ensures that queries return consistent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shared locks to ensure other transactions do not update a row </a:t>
            </a:r>
            <a:r>
              <a:rPr lang="en-US" dirty="0" smtClean="0"/>
              <a:t>after the </a:t>
            </a:r>
            <a:r>
              <a:rPr lang="en-US" dirty="0"/>
              <a:t>original query reads </a:t>
            </a:r>
            <a:r>
              <a:rPr lang="en-US" dirty="0" smtClean="0"/>
              <a:t>it</a:t>
            </a:r>
          </a:p>
          <a:p>
            <a:r>
              <a:rPr lang="en-US" dirty="0"/>
              <a:t>Serializable isolation level is the most </a:t>
            </a:r>
            <a:r>
              <a:rPr lang="en-US" dirty="0" smtClean="0"/>
              <a:t>restrictive level </a:t>
            </a:r>
            <a:r>
              <a:rPr lang="en-US" dirty="0"/>
              <a:t>defined by the ANSI SQL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Deadlocks </a:t>
            </a:r>
            <a:r>
              <a:rPr lang="en-US" dirty="0"/>
              <a:t>are </a:t>
            </a:r>
            <a:r>
              <a:rPr lang="en-US" dirty="0" smtClean="0"/>
              <a:t>still always </a:t>
            </a:r>
            <a:r>
              <a:rPr lang="en-US" dirty="0"/>
              <a:t>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Recovery Management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149819"/>
          </a:xfrm>
        </p:spPr>
        <p:txBody>
          <a:bodyPr/>
          <a:lstStyle/>
          <a:p>
            <a:r>
              <a:rPr lang="en-US" altLang="en-US" dirty="0" smtClean="0"/>
              <a:t>Database recovery: restores database from a given state to a previously consistent state</a:t>
            </a:r>
          </a:p>
          <a:p>
            <a:r>
              <a:rPr lang="en-US" altLang="en-US" dirty="0" smtClean="0"/>
              <a:t>Recovery transactions are based on the atomic transaction property</a:t>
            </a:r>
          </a:p>
          <a:p>
            <a:pPr lvl="1"/>
            <a:r>
              <a:rPr lang="en-US" altLang="en-US" dirty="0" smtClean="0"/>
              <a:t>All portions of a transaction must be treated as a single logical unit of work</a:t>
            </a:r>
          </a:p>
          <a:p>
            <a:pPr lvl="2"/>
            <a:r>
              <a:rPr lang="en-US" altLang="en-US" dirty="0" smtClean="0"/>
              <a:t>If transaction operation cannot be completed:</a:t>
            </a:r>
          </a:p>
          <a:p>
            <a:pPr lvl="3"/>
            <a:r>
              <a:rPr lang="en-US" altLang="en-US" dirty="0" smtClean="0"/>
              <a:t>Transaction must be aborted</a:t>
            </a:r>
          </a:p>
          <a:p>
            <a:pPr lvl="3"/>
            <a:r>
              <a:rPr lang="en-US" altLang="en-US" dirty="0" smtClean="0"/>
              <a:t>Changes to database must be rolled 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Transaction Recovery (1 of 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12059"/>
          </a:xfrm>
        </p:spPr>
        <p:txBody>
          <a:bodyPr/>
          <a:lstStyle/>
          <a:p>
            <a:r>
              <a:rPr lang="en-US" dirty="0" smtClean="0"/>
              <a:t>Concepts that affect the recovery process</a:t>
            </a:r>
          </a:p>
          <a:p>
            <a:pPr lvl="1"/>
            <a:r>
              <a:rPr lang="en-US" altLang="en-US" dirty="0" smtClean="0"/>
              <a:t>Write-ahead log protocol</a:t>
            </a:r>
          </a:p>
          <a:p>
            <a:pPr lvl="2"/>
            <a:r>
              <a:rPr lang="en-US" altLang="en-US" dirty="0" smtClean="0"/>
              <a:t>Ensures that transaction logs are always written before the data are updated</a:t>
            </a:r>
          </a:p>
          <a:p>
            <a:pPr lvl="1"/>
            <a:r>
              <a:rPr lang="en-US" altLang="en-US" dirty="0" smtClean="0"/>
              <a:t>Redundant transaction logs</a:t>
            </a:r>
          </a:p>
          <a:p>
            <a:pPr lvl="2"/>
            <a:r>
              <a:rPr lang="en-US" altLang="en-US" dirty="0" smtClean="0"/>
              <a:t>Ensure that a physical disk failure will not impair the DBMS’s ability to recover data</a:t>
            </a:r>
          </a:p>
          <a:p>
            <a:pPr lvl="1"/>
            <a:r>
              <a:rPr lang="en-US" dirty="0" smtClean="0"/>
              <a:t>Buffers</a:t>
            </a:r>
          </a:p>
          <a:p>
            <a:pPr lvl="2"/>
            <a:r>
              <a:rPr lang="en-US" altLang="en-US" dirty="0" smtClean="0"/>
              <a:t>Temporary storage areas in a primary memory </a:t>
            </a:r>
            <a:r>
              <a:rPr lang="en-US" dirty="0" smtClean="0"/>
              <a:t>used to speed up disk operations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Checkpoints</a:t>
            </a:r>
          </a:p>
          <a:p>
            <a:pPr lvl="2"/>
            <a:r>
              <a:rPr lang="en-US" altLang="en-US" dirty="0" smtClean="0"/>
              <a:t>Allows DBMS to write all its updated buffers in memory to disk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Transaction Recovery (2 of 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514808"/>
          </a:xfrm>
        </p:spPr>
        <p:txBody>
          <a:bodyPr/>
          <a:lstStyle/>
          <a:p>
            <a:r>
              <a:rPr lang="en-US" altLang="en-US" dirty="0" smtClean="0"/>
              <a:t>Techniques used in transaction recovery procedures</a:t>
            </a:r>
          </a:p>
          <a:p>
            <a:pPr lvl="1"/>
            <a:r>
              <a:rPr lang="en-US" altLang="en-US" dirty="0" smtClean="0"/>
              <a:t>Deferred-write technique or deferred update</a:t>
            </a:r>
          </a:p>
          <a:p>
            <a:pPr lvl="2"/>
            <a:r>
              <a:rPr lang="en-US" dirty="0"/>
              <a:t>Transaction operations do not immediately update the physical database</a:t>
            </a:r>
            <a:endParaRPr lang="en-US" altLang="en-US" dirty="0"/>
          </a:p>
          <a:p>
            <a:pPr lvl="2"/>
            <a:r>
              <a:rPr lang="en-US" altLang="en-US" dirty="0" smtClean="0"/>
              <a:t>Only transaction log is updated</a:t>
            </a:r>
          </a:p>
          <a:p>
            <a:pPr lvl="1"/>
            <a:r>
              <a:rPr lang="en-US" altLang="en-US" dirty="0" smtClean="0"/>
              <a:t>Write-through technique or immediate update</a:t>
            </a:r>
          </a:p>
          <a:p>
            <a:pPr lvl="2"/>
            <a:r>
              <a:rPr lang="en-US" altLang="en-US" dirty="0" smtClean="0"/>
              <a:t>Database is immediately updated by transaction operations during transaction’s execution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</a:t>
            </a:r>
            <a:r>
              <a:rPr lang="en-US" altLang="en-US" dirty="0" smtClean="0"/>
              <a:t>Recovery (3 of 3)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18367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ecovery </a:t>
            </a:r>
            <a:r>
              <a:rPr lang="en-US" dirty="0"/>
              <a:t>process </a:t>
            </a:r>
            <a:r>
              <a:rPr lang="en-US" dirty="0" smtClean="0"/>
              <a:t>steps</a:t>
            </a:r>
          </a:p>
          <a:p>
            <a:pPr lvl="1"/>
            <a:r>
              <a:rPr lang="en-US" altLang="en-US" dirty="0" smtClean="0"/>
              <a:t>Identify the last check point in the transaction log</a:t>
            </a:r>
          </a:p>
          <a:p>
            <a:pPr lvl="2"/>
            <a:r>
              <a:rPr lang="en-US" altLang="en-US" dirty="0" smtClean="0"/>
              <a:t>If transaction was committed before the last check point nothing needs to be done</a:t>
            </a:r>
          </a:p>
          <a:p>
            <a:pPr lvl="2"/>
            <a:r>
              <a:rPr lang="en-US" altLang="en-US" dirty="0" smtClean="0"/>
              <a:t>If transaction was committed after the last check point the transaction log is used to redo the transaction</a:t>
            </a:r>
          </a:p>
          <a:p>
            <a:pPr lvl="2"/>
            <a:r>
              <a:rPr lang="en-US" altLang="en-US" dirty="0" smtClean="0"/>
              <a:t>If transaction had a ROLLBACK operation after the last check point </a:t>
            </a:r>
            <a:r>
              <a:rPr lang="en-US" dirty="0"/>
              <a:t>the DBMS uses the transaction log records to ROLLBACK or undo </a:t>
            </a:r>
            <a:r>
              <a:rPr lang="en-US" dirty="0" smtClean="0"/>
              <a:t>the operations</a:t>
            </a:r>
            <a:r>
              <a:rPr lang="en-US" dirty="0"/>
              <a:t>, using the “before” values in the transaction log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400931"/>
          </a:xfrm>
        </p:spPr>
        <p:txBody>
          <a:bodyPr/>
          <a:lstStyle/>
          <a:p>
            <a:r>
              <a:rPr lang="en-US" dirty="0" smtClean="0"/>
              <a:t>A transaction is a sequence of database operations that access the database</a:t>
            </a:r>
          </a:p>
          <a:p>
            <a:r>
              <a:rPr lang="en-US" dirty="0" smtClean="0"/>
              <a:t>Transactions </a:t>
            </a:r>
            <a:r>
              <a:rPr lang="en-US" dirty="0"/>
              <a:t>have four main properties: atomicity, consistency, isolation, and </a:t>
            </a:r>
            <a:r>
              <a:rPr lang="en-US" dirty="0" smtClean="0"/>
              <a:t>durability</a:t>
            </a:r>
          </a:p>
          <a:p>
            <a:r>
              <a:rPr lang="en-US" dirty="0"/>
              <a:t>SQL provides support for transactions through the use of two statements: </a:t>
            </a:r>
            <a:r>
              <a:rPr lang="en-US" dirty="0" smtClean="0"/>
              <a:t>COMMIT, which </a:t>
            </a:r>
            <a:r>
              <a:rPr lang="en-US" dirty="0"/>
              <a:t>saves changes to disk, and ROLLBACK, which restores the previous </a:t>
            </a:r>
            <a:r>
              <a:rPr lang="en-US" dirty="0" smtClean="0"/>
              <a:t>database state</a:t>
            </a:r>
            <a:endParaRPr lang="en-US" dirty="0"/>
          </a:p>
          <a:p>
            <a:r>
              <a:rPr lang="en-US" dirty="0"/>
              <a:t>Concurrency control coordinates the simultaneous execution of </a:t>
            </a:r>
            <a:r>
              <a:rPr lang="en-US" dirty="0" smtClean="0"/>
              <a:t>transactions</a:t>
            </a:r>
          </a:p>
          <a:p>
            <a:r>
              <a:rPr lang="en-US" dirty="0"/>
              <a:t>A lock guarantees unique access to a data item by a </a:t>
            </a:r>
            <a:r>
              <a:rPr lang="en-US" dirty="0" smtClean="0"/>
              <a:t>transaction</a:t>
            </a:r>
          </a:p>
          <a:p>
            <a:r>
              <a:rPr lang="en-US" dirty="0"/>
              <a:t>Serializability of schedules is guaranteed through the use of two-phase </a:t>
            </a:r>
            <a:r>
              <a:rPr lang="en-US" dirty="0" smtClean="0"/>
              <a:t>locking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646878"/>
          </a:xfrm>
        </p:spPr>
        <p:txBody>
          <a:bodyPr/>
          <a:lstStyle/>
          <a:p>
            <a:r>
              <a:rPr lang="en-US" dirty="0" smtClean="0"/>
              <a:t>Concurrency </a:t>
            </a:r>
            <a:r>
              <a:rPr lang="en-US" dirty="0"/>
              <a:t>control with time stamping methods assigns a unique time stamp </a:t>
            </a:r>
            <a:r>
              <a:rPr lang="en-US" dirty="0" smtClean="0"/>
              <a:t>to each </a:t>
            </a:r>
            <a:r>
              <a:rPr lang="en-US" dirty="0"/>
              <a:t>transaction and schedules the execution of conflicting transactions in </a:t>
            </a:r>
            <a:r>
              <a:rPr lang="en-US" dirty="0" smtClean="0"/>
              <a:t>time stamp order</a:t>
            </a:r>
          </a:p>
          <a:p>
            <a:r>
              <a:rPr lang="en-US" dirty="0"/>
              <a:t>Concurrency control with optimistic methods assumes that the majority of </a:t>
            </a:r>
            <a:r>
              <a:rPr lang="en-US" dirty="0" smtClean="0"/>
              <a:t>database transactions </a:t>
            </a:r>
            <a:r>
              <a:rPr lang="en-US" dirty="0"/>
              <a:t>do not conflict and that transactions are executed concurrently, </a:t>
            </a:r>
            <a:r>
              <a:rPr lang="en-US" dirty="0" smtClean="0"/>
              <a:t>using private</a:t>
            </a:r>
            <a:r>
              <a:rPr lang="en-US" dirty="0"/>
              <a:t>, temporary copies of the </a:t>
            </a:r>
            <a:r>
              <a:rPr lang="en-US" dirty="0" smtClean="0"/>
              <a:t>data</a:t>
            </a:r>
          </a:p>
          <a:p>
            <a:r>
              <a:rPr lang="en-US" dirty="0"/>
              <a:t>Database recovery restores the database from a given state to a previous </a:t>
            </a:r>
            <a:r>
              <a:rPr lang="en-US" dirty="0" smtClean="0"/>
              <a:t>consistent state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Evaluating Transaction Results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51331"/>
          </a:xfrm>
        </p:spPr>
        <p:txBody>
          <a:bodyPr/>
          <a:lstStyle/>
          <a:p>
            <a:r>
              <a:rPr lang="en-US" altLang="en-US" dirty="0" smtClean="0"/>
              <a:t>Not all transactions update the database</a:t>
            </a:r>
          </a:p>
          <a:p>
            <a:pPr lvl="1"/>
            <a:r>
              <a:rPr lang="en-US" altLang="en-US" dirty="0" smtClean="0"/>
              <a:t>SQL code represents a transaction because it accesses the database</a:t>
            </a:r>
          </a:p>
          <a:p>
            <a:r>
              <a:rPr lang="en-US" altLang="en-US" dirty="0" smtClean="0"/>
              <a:t>Improper or incomplete transactions can have devastating effect on database integrity</a:t>
            </a:r>
          </a:p>
          <a:p>
            <a:pPr lvl="1"/>
            <a:r>
              <a:rPr lang="en-US" altLang="en-US" dirty="0" smtClean="0"/>
              <a:t>Users can define enforceable constraints based on business rules</a:t>
            </a:r>
          </a:p>
          <a:p>
            <a:pPr lvl="1"/>
            <a:r>
              <a:rPr lang="en-US" altLang="en-US" dirty="0" smtClean="0"/>
              <a:t>Other integrity rules are automatically enforced by the 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Transaction Properties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429452"/>
          </a:xfrm>
        </p:spPr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All operations of a transaction must be completed; if not the transaction is aborted</a:t>
            </a:r>
          </a:p>
          <a:p>
            <a:r>
              <a:rPr lang="en-US" dirty="0" smtClean="0"/>
              <a:t>Consistency </a:t>
            </a:r>
          </a:p>
          <a:p>
            <a:pPr lvl="1"/>
            <a:r>
              <a:rPr lang="en-US" dirty="0" smtClean="0"/>
              <a:t>Permanence of database’s consistent state</a:t>
            </a:r>
          </a:p>
          <a:p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Data used during transaction cannot be used by second transaction until the first is completed</a:t>
            </a:r>
          </a:p>
          <a:p>
            <a:r>
              <a:rPr lang="en-US" dirty="0" smtClean="0"/>
              <a:t>Durability </a:t>
            </a:r>
          </a:p>
          <a:p>
            <a:pPr lvl="1"/>
            <a:r>
              <a:rPr lang="en-US" dirty="0" smtClean="0"/>
              <a:t>Ensures that once transactions are committed they cannot be undone or lost</a:t>
            </a:r>
          </a:p>
          <a:p>
            <a:r>
              <a:rPr lang="en-US" dirty="0" smtClean="0"/>
              <a:t>Serializability</a:t>
            </a:r>
          </a:p>
          <a:p>
            <a:pPr lvl="1"/>
            <a:r>
              <a:rPr lang="en-US" dirty="0" smtClean="0"/>
              <a:t>Ensures that the schedule for the concurrent execution of several transactions should yield consistent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Transaction Management with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225498"/>
          </a:xfrm>
        </p:spPr>
        <p:txBody>
          <a:bodyPr/>
          <a:lstStyle/>
          <a:p>
            <a:r>
              <a:rPr lang="en-US" altLang="en-US" dirty="0" smtClean="0"/>
              <a:t>SQL statements that provide transaction support:</a:t>
            </a:r>
          </a:p>
          <a:p>
            <a:pPr lvl="1"/>
            <a:r>
              <a:rPr lang="en-US" altLang="en-US" dirty="0" smtClean="0"/>
              <a:t>COMMIT </a:t>
            </a:r>
          </a:p>
          <a:p>
            <a:pPr lvl="1"/>
            <a:r>
              <a:rPr lang="en-US" altLang="en-US" dirty="0" smtClean="0"/>
              <a:t>ROLLBACK</a:t>
            </a:r>
          </a:p>
          <a:p>
            <a:r>
              <a:rPr lang="en-US" altLang="en-US" dirty="0" smtClean="0"/>
              <a:t>Transaction sequence must continue until </a:t>
            </a:r>
            <a:r>
              <a:rPr lang="en-US" dirty="0"/>
              <a:t>one of </a:t>
            </a:r>
            <a:r>
              <a:rPr lang="en-US" dirty="0" smtClean="0"/>
              <a:t>four </a:t>
            </a:r>
            <a:r>
              <a:rPr lang="en-US" dirty="0"/>
              <a:t>events </a:t>
            </a:r>
            <a:r>
              <a:rPr lang="en-US" dirty="0" smtClean="0"/>
              <a:t>occur: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COMMIT statement is reached</a:t>
            </a:r>
          </a:p>
          <a:p>
            <a:pPr lvl="1"/>
            <a:r>
              <a:rPr lang="en-US" altLang="en-US" dirty="0" smtClean="0"/>
              <a:t>ROLLBACK statement is reached</a:t>
            </a:r>
          </a:p>
          <a:p>
            <a:pPr lvl="1"/>
            <a:r>
              <a:rPr lang="en-US" altLang="en-US" dirty="0" smtClean="0"/>
              <a:t>End of program is reached</a:t>
            </a:r>
          </a:p>
          <a:p>
            <a:pPr lvl="1"/>
            <a:r>
              <a:rPr lang="en-US" altLang="en-US" dirty="0" smtClean="0"/>
              <a:t>Program is abnormally terminated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538883"/>
          </a:xfrm>
        </p:spPr>
        <p:txBody>
          <a:bodyPr/>
          <a:lstStyle/>
          <a:p>
            <a:r>
              <a:rPr lang="en-US" altLang="en-US" dirty="0" smtClean="0"/>
              <a:t>Keeps track of all transactions that update the database</a:t>
            </a:r>
          </a:p>
          <a:p>
            <a:pPr lvl="1"/>
            <a:r>
              <a:rPr lang="en-US" altLang="en-US" dirty="0" smtClean="0"/>
              <a:t>DBMS uses the information stored in a log for (a):</a:t>
            </a:r>
          </a:p>
          <a:p>
            <a:pPr lvl="2"/>
            <a:r>
              <a:rPr lang="en-US" altLang="en-US" dirty="0" smtClean="0"/>
              <a:t>Recovery requirement triggered by a ROLLBACK statement</a:t>
            </a:r>
          </a:p>
          <a:p>
            <a:pPr lvl="2"/>
            <a:r>
              <a:rPr lang="en-US" altLang="en-US" dirty="0"/>
              <a:t>P</a:t>
            </a:r>
            <a:r>
              <a:rPr lang="en-US" altLang="en-US" dirty="0" smtClean="0"/>
              <a:t>rogram’s abnormal termination</a:t>
            </a:r>
          </a:p>
          <a:p>
            <a:pPr lvl="2"/>
            <a:r>
              <a:rPr lang="en-US" altLang="en-US" dirty="0"/>
              <a:t>S</a:t>
            </a:r>
            <a:r>
              <a:rPr lang="en-US" altLang="en-US" dirty="0" smtClean="0"/>
              <a:t>ystem failure 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Concurrency Control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Coordination of the simultaneous transactions execution in a multiuser database system</a:t>
            </a:r>
          </a:p>
          <a:p>
            <a:pPr lvl="1"/>
            <a:r>
              <a:rPr lang="en-US" altLang="en-US" dirty="0" smtClean="0"/>
              <a:t>Objective: ensures serializability of transactions in a multiuser database environment</a:t>
            </a:r>
          </a:p>
          <a:p>
            <a:r>
              <a:rPr lang="en-US" dirty="0" smtClean="0"/>
              <a:t>Important because the simultaneous execution of transactions over a shared database can create several data integrity and consistency problems</a:t>
            </a:r>
          </a:p>
          <a:p>
            <a:pPr lvl="1"/>
            <a:r>
              <a:rPr lang="en-US" dirty="0" smtClean="0"/>
              <a:t>Three main problems are lost updates, uncommitted data, and inconsistent retrievals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in Concurrency Control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Lost update</a:t>
            </a:r>
          </a:p>
          <a:p>
            <a:pPr lvl="1"/>
            <a:r>
              <a:rPr lang="en-US" dirty="0" smtClean="0"/>
              <a:t>Occurs in two concurrent transactions when: </a:t>
            </a:r>
          </a:p>
          <a:p>
            <a:pPr lvl="2"/>
            <a:r>
              <a:rPr lang="en-US" dirty="0" smtClean="0"/>
              <a:t>Same data element is updated</a:t>
            </a:r>
          </a:p>
          <a:p>
            <a:pPr lvl="2"/>
            <a:r>
              <a:rPr lang="en-US" dirty="0" smtClean="0"/>
              <a:t>One of the updates is lost</a:t>
            </a:r>
          </a:p>
          <a:p>
            <a:r>
              <a:rPr lang="en-US" dirty="0" smtClean="0"/>
              <a:t>Uncommitted data</a:t>
            </a:r>
          </a:p>
          <a:p>
            <a:pPr lvl="1"/>
            <a:r>
              <a:rPr lang="en-US" dirty="0" smtClean="0"/>
              <a:t>Occurs when:</a:t>
            </a:r>
          </a:p>
          <a:p>
            <a:pPr lvl="2"/>
            <a:r>
              <a:rPr lang="en-US" dirty="0" smtClean="0"/>
              <a:t>Two transactions are executed concurrently</a:t>
            </a:r>
          </a:p>
          <a:p>
            <a:pPr lvl="2"/>
            <a:r>
              <a:rPr lang="en-US" dirty="0" smtClean="0"/>
              <a:t>First transaction is rolled back after the second transaction has already accessed uncommitted data</a:t>
            </a:r>
          </a:p>
          <a:p>
            <a:r>
              <a:rPr lang="en-US" dirty="0" smtClean="0"/>
              <a:t>Inconsistent retrievals</a:t>
            </a:r>
          </a:p>
          <a:p>
            <a:pPr lvl="1"/>
            <a:r>
              <a:rPr lang="en-US" dirty="0" smtClean="0"/>
              <a:t>Occurs when:</a:t>
            </a:r>
          </a:p>
          <a:p>
            <a:pPr lvl="2"/>
            <a:r>
              <a:rPr lang="en-US" dirty="0" smtClean="0"/>
              <a:t>A transaction accesses data before and after one or more other transactions finish working with such data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3523</Words>
  <Application>Microsoft Office PowerPoint</Application>
  <PresentationFormat>On-screen Show (4:3)</PresentationFormat>
  <Paragraphs>297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Word 2016 Med Module  1_PPT_2019</vt:lpstr>
      <vt:lpstr>PowerPoint Presentation</vt:lpstr>
      <vt:lpstr>Learning Objectives</vt:lpstr>
      <vt:lpstr>What is a Transaction?</vt:lpstr>
      <vt:lpstr>Evaluating Transaction Results </vt:lpstr>
      <vt:lpstr>Transaction Properties</vt:lpstr>
      <vt:lpstr>Transaction Management with SQL</vt:lpstr>
      <vt:lpstr>The Transaction Log</vt:lpstr>
      <vt:lpstr>Concurrency Control</vt:lpstr>
      <vt:lpstr>Problems in Concurrency Control</vt:lpstr>
      <vt:lpstr>The Scheduler</vt:lpstr>
      <vt:lpstr>Concurrency Control with Locking Methods</vt:lpstr>
      <vt:lpstr>Lock Granularity (1 of 5)</vt:lpstr>
      <vt:lpstr>Lock Granularity (2 of 5)</vt:lpstr>
      <vt:lpstr>Lock Granularity (3 of 5)</vt:lpstr>
      <vt:lpstr>Lock Granularity (4 of 5) </vt:lpstr>
      <vt:lpstr>Lock Granularity (5 of 5)</vt:lpstr>
      <vt:lpstr>Lock Types (1 of 2)</vt:lpstr>
      <vt:lpstr>Lock Types (2 of 2)</vt:lpstr>
      <vt:lpstr>Two-Phase Locking to Ensure Serializability (1 of 3)</vt:lpstr>
      <vt:lpstr>Two-Phase Locking to Ensure Serializability (2 of 3)</vt:lpstr>
      <vt:lpstr>Two-Phase Locking to Ensure Serializability (3 of 3)</vt:lpstr>
      <vt:lpstr>Deadlocks</vt:lpstr>
      <vt:lpstr>Concurrency Control with Time Stamping Methods (1 of 2)</vt:lpstr>
      <vt:lpstr>Concurrency Control with Time Stamping Methods (2 of 2)</vt:lpstr>
      <vt:lpstr>Wait/Die and Wound/Wait Schemes (1 of 2)</vt:lpstr>
      <vt:lpstr>Wait/Die and Wound/Wait Schemes (2 of 2)</vt:lpstr>
      <vt:lpstr>Concurrency Control with Optimistic Methods (1 of 2)</vt:lpstr>
      <vt:lpstr>Concurrency Control with Optimistic Methods (2 of 2)</vt:lpstr>
      <vt:lpstr>ANSI Levels of Transaction Isolation (1 of 2)</vt:lpstr>
      <vt:lpstr>ANSI Levels of Transaction Isolation (2 of 2)</vt:lpstr>
      <vt:lpstr>Database Recovery Management </vt:lpstr>
      <vt:lpstr>Transaction Recovery (1 of 3)</vt:lpstr>
      <vt:lpstr>Transaction Recovery (2 of 3)</vt:lpstr>
      <vt:lpstr>Transaction Recovery (3 of 3)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2017-08-26T17:01:30Z</dcterms:created>
  <dcterms:modified xsi:type="dcterms:W3CDTF">2017-08-26T19:14:48Z</dcterms:modified>
</cp:coreProperties>
</file>