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9" r:id="rId4"/>
    <p:sldId id="260" r:id="rId5"/>
    <p:sldId id="261" r:id="rId6"/>
    <p:sldId id="299" r:id="rId7"/>
    <p:sldId id="300" r:id="rId8"/>
    <p:sldId id="264" r:id="rId9"/>
    <p:sldId id="265" r:id="rId10"/>
    <p:sldId id="301" r:id="rId11"/>
    <p:sldId id="302" r:id="rId12"/>
    <p:sldId id="266" r:id="rId13"/>
    <p:sldId id="267" r:id="rId14"/>
    <p:sldId id="268" r:id="rId15"/>
    <p:sldId id="269" r:id="rId16"/>
    <p:sldId id="304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3" r:id="rId28"/>
    <p:sldId id="282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5" r:id="rId39"/>
    <p:sldId id="306" r:id="rId40"/>
    <p:sldId id="307" r:id="rId41"/>
    <p:sldId id="30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 autoAdjust="0"/>
    <p:restoredTop sz="94660"/>
  </p:normalViewPr>
  <p:slideViewPr>
    <p:cSldViewPr>
      <p:cViewPr>
        <p:scale>
          <a:sx n="60" d="100"/>
          <a:sy n="60" d="100"/>
        </p:scale>
        <p:origin x="-1267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A8E4014-7135-46B7-A3AE-DF7F87FB13AF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9/3/2017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76E1FD-A72A-47AB-84B6-BD885FEA998F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05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A5190349-C418-44D5-BDF5-F9CC2FBF6C1F}" type="datetimeFigureOut">
              <a:rPr lang="en-US" smtClean="0"/>
              <a:pPr>
                <a:defRPr/>
              </a:pPr>
              <a:t>9/3/2017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0CB0669-E0A6-4CF3-A5B3-49675637ABC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1230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12</a:t>
            </a:r>
          </a:p>
          <a:p>
            <a:r>
              <a:rPr lang="en-US" altLang="en-US" dirty="0" smtClean="0"/>
              <a:t>Distributed Database Management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Processing and Distributed </a:t>
            </a:r>
            <a:r>
              <a:rPr lang="en-US" altLang="en-US" dirty="0" smtClean="0"/>
              <a:t>Databases (2 of 3)</a:t>
            </a:r>
          </a:p>
        </p:txBody>
      </p:sp>
      <p:pic>
        <p:nvPicPr>
          <p:cNvPr id="4" name="Picture 3" descr="A distributed processing environment among three sites is depicted in Figure 12.2. " title="Figure 12.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86797" cy="33358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Processing and Distributed </a:t>
            </a:r>
            <a:r>
              <a:rPr lang="en-US" altLang="en-US" dirty="0" smtClean="0"/>
              <a:t>Databases (3 of 3)</a:t>
            </a:r>
          </a:p>
        </p:txBody>
      </p:sp>
      <p:pic>
        <p:nvPicPr>
          <p:cNvPr id="3" name="Picture 2" descr="A distributed processing environment divided into three database fragments (E1, E2, and E3) located at different sites is illustrated in Figure 12.3. " title="Figure 12.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95400"/>
            <a:ext cx="7696200" cy="429904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DBMS must have several functions to be classified as distributed</a:t>
            </a:r>
          </a:p>
          <a:p>
            <a:pPr lvl="1"/>
            <a:r>
              <a:rPr lang="en-US" altLang="en-US" smtClean="0"/>
              <a:t>Application interface</a:t>
            </a:r>
          </a:p>
          <a:p>
            <a:pPr lvl="1"/>
            <a:r>
              <a:rPr lang="en-US" altLang="en-US" smtClean="0"/>
              <a:t>Validation</a:t>
            </a:r>
          </a:p>
          <a:p>
            <a:pPr lvl="1"/>
            <a:r>
              <a:rPr lang="en-US" altLang="en-US" smtClean="0"/>
              <a:t>Transformation</a:t>
            </a:r>
          </a:p>
          <a:p>
            <a:pPr lvl="1"/>
            <a:r>
              <a:rPr lang="en-US" altLang="en-US" smtClean="0"/>
              <a:t>Query optimization</a:t>
            </a:r>
          </a:p>
          <a:p>
            <a:pPr lvl="1"/>
            <a:r>
              <a:rPr lang="en-US" altLang="en-US" smtClean="0"/>
              <a:t>Mapping</a:t>
            </a:r>
          </a:p>
          <a:p>
            <a:pPr lvl="1"/>
            <a:r>
              <a:rPr lang="en-US" altLang="en-US" smtClean="0"/>
              <a:t>I/O interface</a:t>
            </a:r>
          </a:p>
          <a:p>
            <a:pPr lvl="1"/>
            <a:r>
              <a:rPr lang="en-US" altLang="en-US" smtClean="0"/>
              <a:t>Formatting</a:t>
            </a:r>
          </a:p>
          <a:p>
            <a:pPr lvl="1"/>
            <a:r>
              <a:rPr lang="en-US" altLang="en-US" smtClean="0"/>
              <a:t>Security</a:t>
            </a:r>
          </a:p>
          <a:p>
            <a:pPr lvl="1"/>
            <a:r>
              <a:rPr lang="en-US" altLang="en-US" smtClean="0"/>
              <a:t>Backup and recovery</a:t>
            </a:r>
          </a:p>
          <a:p>
            <a:pPr lvl="1"/>
            <a:r>
              <a:rPr lang="en-US" altLang="en-US" smtClean="0"/>
              <a:t>DB administration</a:t>
            </a:r>
          </a:p>
          <a:p>
            <a:pPr lvl="1"/>
            <a:r>
              <a:rPr lang="en-US" altLang="en-US" smtClean="0"/>
              <a:t>Concurrency control</a:t>
            </a:r>
          </a:p>
          <a:p>
            <a:pPr lvl="1"/>
            <a:r>
              <a:rPr lang="en-US" altLang="en-US" smtClean="0"/>
              <a:t>Transaction management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Distributed Management Systems (1 of 3)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Distributed Management Systems </a:t>
            </a:r>
            <a:r>
              <a:rPr lang="en-US" altLang="en-US" dirty="0" smtClean="0"/>
              <a:t>(2 </a:t>
            </a:r>
            <a:r>
              <a:rPr lang="en-US" altLang="en-US" dirty="0"/>
              <a:t>of 3)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459409"/>
          </a:xfrm>
        </p:spPr>
        <p:txBody>
          <a:bodyPr/>
          <a:lstStyle/>
          <a:p>
            <a:r>
              <a:rPr lang="en-US" altLang="en-US" dirty="0"/>
              <a:t>Functions of </a:t>
            </a:r>
            <a:r>
              <a:rPr lang="en-US" altLang="en-US" dirty="0" smtClean="0"/>
              <a:t>fully distributed DBMS</a:t>
            </a:r>
            <a:endParaRPr lang="en-US" altLang="en-US" dirty="0"/>
          </a:p>
          <a:p>
            <a:pPr lvl="1"/>
            <a:r>
              <a:rPr lang="en-US" altLang="en-US" dirty="0" smtClean="0"/>
              <a:t>Receive the request of an application or end user</a:t>
            </a:r>
          </a:p>
          <a:p>
            <a:pPr lvl="1"/>
            <a:r>
              <a:rPr lang="en-US" altLang="en-US" dirty="0" smtClean="0"/>
              <a:t>Validate, analyze, and decompose the request</a:t>
            </a:r>
          </a:p>
          <a:p>
            <a:pPr lvl="1"/>
            <a:r>
              <a:rPr lang="en-US" altLang="en-US" dirty="0" smtClean="0"/>
              <a:t>Map request’s logical-to-physical data components</a:t>
            </a:r>
          </a:p>
          <a:p>
            <a:pPr lvl="1"/>
            <a:r>
              <a:rPr lang="en-US" altLang="en-US" dirty="0" smtClean="0"/>
              <a:t>Decompose request into several I/O operations</a:t>
            </a:r>
          </a:p>
          <a:p>
            <a:pPr lvl="1"/>
            <a:r>
              <a:rPr lang="en-US" altLang="en-US" dirty="0" smtClean="0"/>
              <a:t>Search, locate, read and validate data</a:t>
            </a:r>
          </a:p>
          <a:p>
            <a:pPr lvl="1"/>
            <a:r>
              <a:rPr lang="en-US" altLang="en-US" dirty="0" smtClean="0"/>
              <a:t>Ensure database consistency, security, and integrity</a:t>
            </a:r>
          </a:p>
          <a:p>
            <a:pPr lvl="1"/>
            <a:r>
              <a:rPr lang="en-US" altLang="en-US" dirty="0" smtClean="0"/>
              <a:t>Validate data for conditions specified by request</a:t>
            </a:r>
          </a:p>
          <a:p>
            <a:pPr lvl="1"/>
            <a:r>
              <a:rPr lang="en-US" altLang="en-US" dirty="0" smtClean="0"/>
              <a:t>Present data in required format</a:t>
            </a:r>
          </a:p>
          <a:p>
            <a:pPr lvl="1"/>
            <a:r>
              <a:rPr lang="en-US" altLang="en-US" dirty="0" smtClean="0"/>
              <a:t>Handle all necessary functions transparently to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Distributed Management Systems (3 of 3)</a:t>
            </a:r>
            <a:endParaRPr lang="en-US" altLang="en-US" dirty="0" smtClean="0"/>
          </a:p>
        </p:txBody>
      </p:sp>
      <p:pic>
        <p:nvPicPr>
          <p:cNvPr id="3" name="Picture 2" descr="A fully distributed database management system, including transparent data access features, are illustrated in Figure 12.4." title="Figure 12.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7" y="1761512"/>
            <a:ext cx="8374883" cy="38596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DDBMS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92853"/>
          </a:xfrm>
        </p:spPr>
        <p:txBody>
          <a:bodyPr/>
          <a:lstStyle/>
          <a:p>
            <a:r>
              <a:rPr lang="en-US" altLang="en-US" dirty="0"/>
              <a:t>The DDBMS must include at least the following </a:t>
            </a:r>
            <a:r>
              <a:rPr lang="en-US" altLang="en-US" dirty="0" smtClean="0"/>
              <a:t>components:</a:t>
            </a:r>
          </a:p>
          <a:p>
            <a:pPr lvl="1"/>
            <a:r>
              <a:rPr lang="en-US" altLang="en-US" dirty="0" smtClean="0"/>
              <a:t>Computer workstations or remote devices</a:t>
            </a:r>
          </a:p>
          <a:p>
            <a:pPr lvl="1"/>
            <a:r>
              <a:rPr lang="en-US" altLang="en-US" dirty="0" smtClean="0"/>
              <a:t>Network hardware and software components</a:t>
            </a:r>
          </a:p>
          <a:p>
            <a:pPr lvl="1"/>
            <a:r>
              <a:rPr lang="en-US" altLang="en-US" dirty="0" smtClean="0"/>
              <a:t>Communications media</a:t>
            </a:r>
          </a:p>
          <a:p>
            <a:pPr lvl="1"/>
            <a:r>
              <a:rPr lang="en-US" altLang="en-US" dirty="0" smtClean="0"/>
              <a:t>Transaction processor (TP)</a:t>
            </a:r>
          </a:p>
          <a:p>
            <a:pPr lvl="1"/>
            <a:r>
              <a:rPr lang="en-US" altLang="en-US" dirty="0" smtClean="0"/>
              <a:t>Data processor (DP) or data manager (DM)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Data and Process Distribution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009653"/>
              </p:ext>
            </p:extLst>
          </p:nvPr>
        </p:nvGraphicFramePr>
        <p:xfrm>
          <a:off x="353396" y="2133600"/>
          <a:ext cx="8415339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3">
                  <a:extLst>
                    <a:ext uri="{9D8B030D-6E8A-4147-A177-3AD203B41FA5}">
                      <a16:colId xmlns:a16="http://schemas.microsoft.com/office/drawing/2014/main" xmlns="" val="918462718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xmlns="" val="2875238623"/>
                    </a:ext>
                  </a:extLst>
                </a:gridCol>
                <a:gridCol w="2805113">
                  <a:extLst>
                    <a:ext uri="{9D8B030D-6E8A-4147-A177-3AD203B41FA5}">
                      <a16:colId xmlns:a16="http://schemas.microsoft.com/office/drawing/2014/main" xmlns="" val="2592107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 12.2</a:t>
                      </a:r>
                    </a:p>
                    <a:p>
                      <a:r>
                        <a:rPr lang="en-US" sz="1400" dirty="0" smtClean="0"/>
                        <a:t>Database Systems: Levels of Data and Process Distribution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34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Single-Site Data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Multiple-Site Data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25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Single-site process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 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applicable</a:t>
                      </a:r>
                    </a:p>
                    <a:p>
                      <a:r>
                        <a:rPr lang="en-US" sz="1400" dirty="0" smtClean="0"/>
                        <a:t>(Requires multiple processes)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376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Multiple-site process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File server</a:t>
                      </a:r>
                    </a:p>
                    <a:p>
                      <a:r>
                        <a:rPr lang="fr-FR" sz="1400" dirty="0" smtClean="0"/>
                        <a:t>Client/server DBMS (LAN DBMS)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Fully distributed</a:t>
                      </a:r>
                    </a:p>
                    <a:p>
                      <a:r>
                        <a:rPr lang="en-US" sz="1400" dirty="0" smtClean="0"/>
                        <a:t>Client/server DDBMS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111148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Single-Site Processing, Single-Site Data (SPSD) (1 of 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52760"/>
          </a:xfrm>
        </p:spPr>
        <p:txBody>
          <a:bodyPr/>
          <a:lstStyle/>
          <a:p>
            <a:r>
              <a:rPr lang="en-US" altLang="en-US" dirty="0" smtClean="0"/>
              <a:t>Characteristics </a:t>
            </a:r>
          </a:p>
          <a:p>
            <a:pPr lvl="1"/>
            <a:r>
              <a:rPr lang="en-US" altLang="en-US" dirty="0" smtClean="0"/>
              <a:t>Processing is done on a single host computer</a:t>
            </a:r>
          </a:p>
          <a:p>
            <a:pPr lvl="1"/>
            <a:r>
              <a:rPr lang="en-US" altLang="en-US" dirty="0" smtClean="0"/>
              <a:t>Data stored on host computer’s local disk</a:t>
            </a:r>
          </a:p>
          <a:p>
            <a:pPr lvl="1"/>
            <a:r>
              <a:rPr lang="en-US" altLang="en-US" dirty="0" smtClean="0"/>
              <a:t>Processing cannot be done on end user’s side</a:t>
            </a:r>
          </a:p>
          <a:p>
            <a:pPr lvl="1"/>
            <a:r>
              <a:rPr lang="en-US" altLang="en-US" dirty="0" smtClean="0"/>
              <a:t>DBMS is accessed by </a:t>
            </a:r>
            <a:r>
              <a:rPr lang="en-US" altLang="en-US" dirty="0"/>
              <a:t> </a:t>
            </a:r>
            <a:r>
              <a:rPr lang="en-US" altLang="en-US" dirty="0" smtClean="0"/>
              <a:t>connected terminals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Single-Site Processing, Single-Site Data (SPSD</a:t>
            </a:r>
            <a:r>
              <a:rPr lang="it-IT" altLang="en-US" dirty="0" smtClean="0"/>
              <a:t>) (2 of 2)</a:t>
            </a:r>
            <a:endParaRPr lang="en-US" altLang="en-US" dirty="0" smtClean="0"/>
          </a:p>
        </p:txBody>
      </p:sp>
      <p:pic>
        <p:nvPicPr>
          <p:cNvPr id="3" name="Picture 2" descr="In Figure 12.6, a single-site processing, single-site data (SPSD) scenario is depicted; the DBMS is on the host computer, which is accessed by terminals connected to it. " title="Figure 12.6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063805" cy="39483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Multiple-Site Processing, Single-Site Data (MPSD) (1 of 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82191"/>
          </a:xfrm>
        </p:spPr>
        <p:txBody>
          <a:bodyPr/>
          <a:lstStyle/>
          <a:p>
            <a:r>
              <a:rPr lang="en-US" altLang="en-US" dirty="0" smtClean="0"/>
              <a:t>Multiple processes run on different computers sharing a single data repository</a:t>
            </a:r>
          </a:p>
          <a:p>
            <a:pPr lvl="1"/>
            <a:r>
              <a:rPr lang="en-US" altLang="en-US" dirty="0" smtClean="0"/>
              <a:t>Typically requires network file server running conventional applications </a:t>
            </a:r>
          </a:p>
          <a:p>
            <a:pPr lvl="2"/>
            <a:r>
              <a:rPr lang="en-US" altLang="en-US" dirty="0" smtClean="0"/>
              <a:t>Accessed through LAN</a:t>
            </a:r>
          </a:p>
          <a:p>
            <a:r>
              <a:rPr lang="en-US" altLang="en-US" dirty="0" smtClean="0"/>
              <a:t>Client/server architecture</a:t>
            </a:r>
          </a:p>
          <a:p>
            <a:pPr lvl="1"/>
            <a:r>
              <a:rPr lang="en-US" altLang="en-US" dirty="0" smtClean="0"/>
              <a:t>Reduces network traffic</a:t>
            </a:r>
          </a:p>
          <a:p>
            <a:pPr lvl="1"/>
            <a:r>
              <a:rPr lang="en-US" altLang="en-US" dirty="0" smtClean="0"/>
              <a:t>Distributes processing </a:t>
            </a:r>
          </a:p>
          <a:p>
            <a:pPr lvl="1"/>
            <a:r>
              <a:rPr lang="en-US" altLang="en-US" dirty="0" smtClean="0"/>
              <a:t>Supports data at multiple 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79524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the purpose and function of distributed database management systems (DDBMSs)</a:t>
            </a:r>
          </a:p>
          <a:p>
            <a:pPr lvl="1"/>
            <a:r>
              <a:rPr lang="en-US" altLang="en-US" dirty="0" smtClean="0"/>
              <a:t>Summarize </a:t>
            </a:r>
            <a:r>
              <a:rPr lang="en-US" altLang="en-US" dirty="0"/>
              <a:t>the advantages and disadvantages of DDBMSs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characteristics and components of DDBMSs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how database implementation is affected by different levels of data and process distribution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dirty="0"/>
              <a:t>how transactions are managed in a distributed database environment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how distributed database design balances </a:t>
            </a:r>
            <a:r>
              <a:rPr lang="en-US" altLang="en-US" dirty="0" smtClean="0"/>
              <a:t>performance, scalability</a:t>
            </a:r>
            <a:r>
              <a:rPr lang="en-US" altLang="en-US" dirty="0"/>
              <a:t>, and availability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the trade-offs of implementing a distributed data system</a:t>
            </a:r>
            <a:endParaRPr lang="en-US" alt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Multiple-Site Processing, Single-Site Data (MPSD</a:t>
            </a:r>
            <a:r>
              <a:rPr lang="en-US" dirty="0" smtClean="0"/>
              <a:t>) (2 of 2)</a:t>
            </a:r>
            <a:endParaRPr lang="en-US" dirty="0"/>
          </a:p>
        </p:txBody>
      </p:sp>
      <p:pic>
        <p:nvPicPr>
          <p:cNvPr id="3" name="Picture 2" descr="Figure 12.7 shows a multiple-site processing, single-site data scenario; several sites operate on a single communications network. " title="Figure 12.7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3" y="1676400"/>
            <a:ext cx="7569497" cy="3733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Multiple-Site Processing, Multiple-Site Data (MPMD</a:t>
            </a:r>
            <a:r>
              <a:rPr lang="en-US" altLang="en-US" dirty="0"/>
              <a:t>) </a:t>
            </a:r>
            <a:r>
              <a:rPr lang="en-US" altLang="en-US" dirty="0" smtClean="0"/>
              <a:t>(1 </a:t>
            </a:r>
            <a:r>
              <a:rPr lang="en-US" altLang="en-US" dirty="0"/>
              <a:t>of 2)</a:t>
            </a:r>
            <a:endParaRPr lang="en-US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altLang="en-US" dirty="0" smtClean="0"/>
              <a:t>Fully distributed database management system</a:t>
            </a:r>
          </a:p>
          <a:p>
            <a:pPr lvl="1"/>
            <a:r>
              <a:rPr lang="en-US" altLang="en-US" dirty="0" smtClean="0"/>
              <a:t>Support multiple data processors and transaction processors at multiple sites</a:t>
            </a:r>
          </a:p>
          <a:p>
            <a:r>
              <a:rPr lang="en-US" altLang="en-US" dirty="0" smtClean="0"/>
              <a:t>Classifications</a:t>
            </a:r>
          </a:p>
          <a:p>
            <a:pPr lvl="1"/>
            <a:r>
              <a:rPr lang="en-US" altLang="en-US" dirty="0" smtClean="0"/>
              <a:t>Homogeneous: integrate multiple instances of same DBMS over a network</a:t>
            </a:r>
          </a:p>
          <a:p>
            <a:pPr lvl="1"/>
            <a:r>
              <a:rPr lang="en-US" altLang="en-US" dirty="0" smtClean="0"/>
              <a:t>Heterogeneous: integrate different types of DBMSs over a network</a:t>
            </a:r>
          </a:p>
          <a:p>
            <a:pPr lvl="1"/>
            <a:r>
              <a:rPr lang="en-US" altLang="en-US" dirty="0" smtClean="0"/>
              <a:t>Fully heterogeneous: support different DBMSs, each supporting different data model running under different computer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Multiple-Site Processing, Multiple-Site Data (MPMD) (2 of 2)</a:t>
            </a:r>
            <a:endParaRPr lang="en-US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15909"/>
          </a:xfrm>
        </p:spPr>
        <p:txBody>
          <a:bodyPr/>
          <a:lstStyle/>
          <a:p>
            <a:r>
              <a:rPr lang="en-US" altLang="en-US" dirty="0"/>
              <a:t>Restrictions of DDBMS</a:t>
            </a:r>
          </a:p>
          <a:p>
            <a:pPr lvl="1"/>
            <a:r>
              <a:rPr lang="en-US" altLang="en-US" dirty="0" smtClean="0"/>
              <a:t>Remote access is provided on a read-only basis</a:t>
            </a:r>
          </a:p>
          <a:p>
            <a:pPr lvl="1"/>
            <a:r>
              <a:rPr lang="en-US" altLang="en-US" dirty="0" smtClean="0"/>
              <a:t>Restrictions on the number of remote tables that may be accessed in a single transaction</a:t>
            </a:r>
          </a:p>
          <a:p>
            <a:pPr lvl="1"/>
            <a:r>
              <a:rPr lang="en-US" altLang="en-US" dirty="0" smtClean="0"/>
              <a:t>Restrictions on the number of distinct databases that may be accessed</a:t>
            </a:r>
          </a:p>
          <a:p>
            <a:pPr lvl="1"/>
            <a:r>
              <a:rPr lang="en-US" altLang="en-US" dirty="0" smtClean="0"/>
              <a:t>Restrictions on the database model that may be accessed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Distributed Database Transparency Features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13598"/>
          </a:xfrm>
        </p:spPr>
        <p:txBody>
          <a:bodyPr/>
          <a:lstStyle/>
          <a:p>
            <a:r>
              <a:rPr lang="en-US" dirty="0" smtClean="0"/>
              <a:t>Minimum desirable </a:t>
            </a:r>
            <a:r>
              <a:rPr lang="en-US" dirty="0"/>
              <a:t>DDBMS transparency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Distribution transparency</a:t>
            </a:r>
          </a:p>
          <a:p>
            <a:pPr lvl="1"/>
            <a:r>
              <a:rPr lang="en-US" dirty="0"/>
              <a:t>Transaction </a:t>
            </a:r>
            <a:r>
              <a:rPr lang="en-US" dirty="0" smtClean="0"/>
              <a:t>transparency</a:t>
            </a:r>
          </a:p>
          <a:p>
            <a:pPr lvl="1"/>
            <a:r>
              <a:rPr lang="en-US" dirty="0"/>
              <a:t>Failure </a:t>
            </a:r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Performance transparency</a:t>
            </a:r>
          </a:p>
          <a:p>
            <a:pPr lvl="1"/>
            <a:r>
              <a:rPr lang="en-US" dirty="0"/>
              <a:t>Heterogeneity transparency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Distribution Transparency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82218"/>
          </a:xfrm>
        </p:spPr>
        <p:txBody>
          <a:bodyPr/>
          <a:lstStyle/>
          <a:p>
            <a:r>
              <a:rPr lang="en-US" altLang="en-US" dirty="0" smtClean="0"/>
              <a:t>Allows management of physically dispersed database as if centralized</a:t>
            </a:r>
          </a:p>
          <a:p>
            <a:pPr lvl="1"/>
            <a:r>
              <a:rPr lang="en-US" altLang="en-US" dirty="0" smtClean="0"/>
              <a:t>Levels: fragmentation, location, and local mapping </a:t>
            </a:r>
          </a:p>
          <a:p>
            <a:pPr lvl="2"/>
            <a:r>
              <a:rPr lang="en-US" altLang="en-US" dirty="0" smtClean="0"/>
              <a:t>Unique fragment: each row is unique, regardless of the fragment in which it is located</a:t>
            </a:r>
          </a:p>
          <a:p>
            <a:pPr lvl="1"/>
            <a:r>
              <a:rPr lang="en-US" altLang="en-US" dirty="0" smtClean="0"/>
              <a:t>Supported by distributed data dictionary (DDD) or distributed data catalog (DDC)</a:t>
            </a:r>
          </a:p>
          <a:p>
            <a:pPr lvl="2"/>
            <a:r>
              <a:rPr lang="en-US" altLang="en-US" dirty="0" smtClean="0"/>
              <a:t>DDC contains the description of the entire database as seen by the database administrator</a:t>
            </a:r>
          </a:p>
          <a:p>
            <a:pPr lvl="1"/>
            <a:r>
              <a:rPr lang="en-US" altLang="en-US" dirty="0" smtClean="0"/>
              <a:t>Distributed global schema: common database schema to translate user requests into subqueries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Transaction Transparency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66774"/>
          </a:xfrm>
        </p:spPr>
        <p:txBody>
          <a:bodyPr/>
          <a:lstStyle/>
          <a:p>
            <a:r>
              <a:rPr lang="en-US" altLang="en-US" dirty="0"/>
              <a:t>Transaction </a:t>
            </a:r>
            <a:r>
              <a:rPr lang="en-US" altLang="en-US" dirty="0" smtClean="0"/>
              <a:t>transparency: DDBMS </a:t>
            </a:r>
            <a:r>
              <a:rPr lang="en-US" altLang="en-US" dirty="0"/>
              <a:t>property that ensures database </a:t>
            </a:r>
            <a:r>
              <a:rPr lang="en-US" altLang="en-US" dirty="0" smtClean="0"/>
              <a:t>transactions will </a:t>
            </a:r>
            <a:r>
              <a:rPr lang="en-US" altLang="en-US" dirty="0"/>
              <a:t>maintain the distributed database’s integrity and consistency</a:t>
            </a:r>
          </a:p>
          <a:p>
            <a:pPr lvl="1"/>
            <a:r>
              <a:rPr lang="en-US" altLang="en-US" dirty="0" smtClean="0"/>
              <a:t>Ensures transaction completed only when all database sites involved complete their part</a:t>
            </a:r>
          </a:p>
          <a:p>
            <a:r>
              <a:rPr lang="en-US" altLang="en-US" dirty="0" smtClean="0"/>
              <a:t>Distributed database systems require complex mechanisms to manage transactions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the database’s consistency and integrity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Distributed Requests and Distributed Transactions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request</a:t>
            </a:r>
          </a:p>
          <a:p>
            <a:pPr lvl="1"/>
            <a:r>
              <a:rPr lang="en-US" dirty="0" smtClean="0"/>
              <a:t>Single SQL statement accesses data processed by a single remote database processor</a:t>
            </a:r>
          </a:p>
          <a:p>
            <a:r>
              <a:rPr lang="en-US" dirty="0" smtClean="0"/>
              <a:t>Remote transaction</a:t>
            </a:r>
          </a:p>
          <a:p>
            <a:pPr lvl="1"/>
            <a:r>
              <a:rPr lang="en-US" dirty="0" smtClean="0"/>
              <a:t>Accesses data at single remote site composed of several requests</a:t>
            </a:r>
          </a:p>
          <a:p>
            <a:r>
              <a:rPr lang="en-US" dirty="0" smtClean="0"/>
              <a:t>Distributed transaction</a:t>
            </a:r>
          </a:p>
          <a:p>
            <a:pPr lvl="1"/>
            <a:r>
              <a:rPr lang="en-US" dirty="0" smtClean="0"/>
              <a:t>Requests data from several different remote sites on network</a:t>
            </a:r>
          </a:p>
          <a:p>
            <a:r>
              <a:rPr lang="en-US" dirty="0" smtClean="0"/>
              <a:t>Distributed request</a:t>
            </a:r>
          </a:p>
          <a:p>
            <a:pPr lvl="1"/>
            <a:r>
              <a:rPr lang="en-US" dirty="0" smtClean="0"/>
              <a:t>Single SQL statement references data at several DP sites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Distributed Concurrency Control (1 </a:t>
            </a:r>
            <a:r>
              <a:rPr lang="en-US" altLang="en-US" dirty="0"/>
              <a:t>of 2)</a:t>
            </a:r>
            <a:endParaRPr lang="en-US" alt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28111"/>
          </a:xfrm>
        </p:spPr>
        <p:txBody>
          <a:bodyPr/>
          <a:lstStyle/>
          <a:p>
            <a:r>
              <a:rPr lang="en-US" altLang="en-US" dirty="0" smtClean="0"/>
              <a:t>Concurrency control is especially important in distributed databases environment</a:t>
            </a:r>
          </a:p>
          <a:p>
            <a:pPr lvl="1"/>
            <a:r>
              <a:rPr lang="en-US" altLang="en-US" dirty="0" smtClean="0"/>
              <a:t>Multi-site, multiple-process operations are more likely to create inconsistencies and deadlocked transactions</a:t>
            </a:r>
          </a:p>
          <a:p>
            <a:pPr lvl="1"/>
            <a:r>
              <a:rPr lang="en-US" altLang="en-US" dirty="0" smtClean="0"/>
              <a:t>Solution to inconsistent database is a two-phase commit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Concurrency Control (2 of 2)</a:t>
            </a:r>
            <a:endParaRPr lang="en-US" altLang="en-US" dirty="0" smtClean="0"/>
          </a:p>
        </p:txBody>
      </p:sp>
      <p:pic>
        <p:nvPicPr>
          <p:cNvPr id="4" name="Picture 3" descr="Figure 12.14 shows the effect of a premature COMMIT in which data cannot be uncommitted. " title="Figure 12.14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6" y="1219200"/>
            <a:ext cx="6245753" cy="51282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Two-Phase Commit Protocol (2PC)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104474"/>
          </a:xfrm>
        </p:spPr>
        <p:txBody>
          <a:bodyPr/>
          <a:lstStyle/>
          <a:p>
            <a:r>
              <a:rPr lang="en-US" altLang="en-US" dirty="0" smtClean="0"/>
              <a:t>Guarantees if a portion of a transaction operation cannot be committed, all changes made at the other sites will be undone </a:t>
            </a:r>
          </a:p>
          <a:p>
            <a:pPr lvl="1"/>
            <a:r>
              <a:rPr lang="en-US" altLang="en-US" dirty="0" smtClean="0"/>
              <a:t>Maintains a consistent database state</a:t>
            </a:r>
          </a:p>
          <a:p>
            <a:r>
              <a:rPr lang="en-US" altLang="en-US" dirty="0" smtClean="0"/>
              <a:t>Requires each DP’s transaction log entry be written before database fragment is updated</a:t>
            </a:r>
          </a:p>
          <a:p>
            <a:pPr lvl="1"/>
            <a:r>
              <a:rPr lang="en-US" altLang="en-US" dirty="0" smtClean="0"/>
              <a:t>DO-UNDO-REDO protocol: roll transactions back and forward with the help of the system’s transaction log entries</a:t>
            </a:r>
          </a:p>
          <a:p>
            <a:r>
              <a:rPr lang="en-US" altLang="en-US" dirty="0"/>
              <a:t>Write-ahead protocol: forces the log entry to be written to permanent storage before actual operation takes place </a:t>
            </a:r>
          </a:p>
          <a:p>
            <a:r>
              <a:rPr lang="en-US" altLang="en-US" dirty="0"/>
              <a:t>T</a:t>
            </a:r>
            <a:r>
              <a:rPr lang="en-US" altLang="en-US" dirty="0" smtClean="0"/>
              <a:t>wo-phase </a:t>
            </a:r>
            <a:r>
              <a:rPr lang="en-US" altLang="en-US" dirty="0"/>
              <a:t>commit protocol </a:t>
            </a:r>
            <a:r>
              <a:rPr lang="en-US" altLang="en-US" dirty="0" smtClean="0"/>
              <a:t>defines </a:t>
            </a:r>
            <a:r>
              <a:rPr lang="en-US" altLang="en-US" dirty="0"/>
              <a:t>operations between coordinator and subordinates</a:t>
            </a:r>
          </a:p>
          <a:p>
            <a:pPr lvl="1"/>
            <a:r>
              <a:rPr lang="en-US" altLang="en-US" dirty="0"/>
              <a:t>Phases of implementation</a:t>
            </a:r>
          </a:p>
          <a:p>
            <a:pPr lvl="2"/>
            <a:r>
              <a:rPr lang="en-US" altLang="en-US" dirty="0"/>
              <a:t>Preparation</a:t>
            </a:r>
          </a:p>
          <a:p>
            <a:pPr lvl="2"/>
            <a:r>
              <a:rPr lang="en-US" altLang="en-US" dirty="0"/>
              <a:t>F</a:t>
            </a:r>
            <a:r>
              <a:rPr lang="en-US" altLang="en-US" dirty="0" smtClean="0"/>
              <a:t>inal </a:t>
            </a:r>
            <a:r>
              <a:rPr lang="en-US" altLang="en-US" dirty="0"/>
              <a:t>COMMIT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The Evolution of Distributed </a:t>
            </a:r>
            <a:r>
              <a:rPr lang="en-US" altLang="en-US" dirty="0" smtClean="0"/>
              <a:t>Database Management Systems (1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65427"/>
          </a:xfrm>
        </p:spPr>
        <p:txBody>
          <a:bodyPr/>
          <a:lstStyle/>
          <a:p>
            <a:r>
              <a:rPr lang="en-US" altLang="en-US" dirty="0" smtClean="0"/>
              <a:t>A distributed database management system (DDBMS) </a:t>
            </a:r>
          </a:p>
          <a:p>
            <a:pPr lvl="1"/>
            <a:r>
              <a:rPr lang="en-US" altLang="en-US" dirty="0"/>
              <a:t>G</a:t>
            </a:r>
            <a:r>
              <a:rPr lang="en-US" altLang="en-US" dirty="0" smtClean="0"/>
              <a:t>overns storage and processing of logically related data over interconnected computer systems</a:t>
            </a:r>
          </a:p>
          <a:p>
            <a:pPr lvl="1"/>
            <a:r>
              <a:rPr lang="en-US" altLang="en-US" dirty="0" smtClean="0"/>
              <a:t>Distributes data and processing functions among several sites</a:t>
            </a:r>
          </a:p>
          <a:p>
            <a:r>
              <a:rPr lang="en-US" altLang="en-US" dirty="0" smtClean="0"/>
              <a:t>Centralized database management system</a:t>
            </a:r>
          </a:p>
          <a:p>
            <a:pPr lvl="1"/>
            <a:r>
              <a:rPr lang="en-US" altLang="en-US" dirty="0" smtClean="0"/>
              <a:t>Required corporate data be stored in a single central site</a:t>
            </a:r>
          </a:p>
          <a:p>
            <a:pPr lvl="1"/>
            <a:r>
              <a:rPr lang="en-US" altLang="en-US" dirty="0" smtClean="0"/>
              <a:t>Provided data access through dumb terminals</a:t>
            </a:r>
          </a:p>
          <a:p>
            <a:pPr lvl="1"/>
            <a:r>
              <a:rPr lang="en-US" dirty="0" smtClean="0"/>
              <a:t>Filled structured </a:t>
            </a:r>
            <a:r>
              <a:rPr lang="en-US" dirty="0"/>
              <a:t>information needs of </a:t>
            </a:r>
            <a:r>
              <a:rPr lang="en-US" dirty="0" smtClean="0"/>
              <a:t>corporations; fell </a:t>
            </a:r>
            <a:r>
              <a:rPr lang="en-US" dirty="0"/>
              <a:t>short when quickly moving events required faster response times and equally </a:t>
            </a:r>
            <a:r>
              <a:rPr lang="en-US" dirty="0" smtClean="0"/>
              <a:t>quick access </a:t>
            </a:r>
            <a:r>
              <a:rPr lang="en-US" dirty="0"/>
              <a:t>to information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Performance and Failure Transparency (1 </a:t>
            </a:r>
            <a:r>
              <a:rPr lang="en-US" altLang="en-US" dirty="0"/>
              <a:t>of 2)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91424"/>
          </a:xfrm>
        </p:spPr>
        <p:txBody>
          <a:bodyPr/>
          <a:lstStyle/>
          <a:p>
            <a:r>
              <a:rPr lang="en-US" altLang="en-US" dirty="0" smtClean="0"/>
              <a:t>Performance transparency allows a DDBMS to perform as if it were a centralized database</a:t>
            </a:r>
          </a:p>
          <a:p>
            <a:pPr lvl="1"/>
            <a:r>
              <a:rPr lang="en-US" altLang="en-US" dirty="0" smtClean="0"/>
              <a:t>Failure transparency ensures the system will operate in case of network failure</a:t>
            </a:r>
          </a:p>
          <a:p>
            <a:r>
              <a:rPr lang="en-US" altLang="en-US" dirty="0" smtClean="0"/>
              <a:t>Objective of query optimization is to minimize total costs</a:t>
            </a:r>
          </a:p>
          <a:p>
            <a:pPr lvl="1"/>
            <a:r>
              <a:rPr lang="en-US" altLang="en-US" dirty="0" smtClean="0"/>
              <a:t>Access time (I/O) cost involved in accessing data from multiple remote sites</a:t>
            </a:r>
          </a:p>
          <a:p>
            <a:pPr lvl="1"/>
            <a:r>
              <a:rPr lang="en-US" altLang="en-US" dirty="0" smtClean="0"/>
              <a:t>Communication costs associated with data transmission</a:t>
            </a:r>
          </a:p>
          <a:p>
            <a:pPr lvl="1"/>
            <a:r>
              <a:rPr lang="en-US" altLang="en-US" dirty="0" smtClean="0"/>
              <a:t>CPU time cost associated with the processing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Performance and Failure Transparency </a:t>
            </a:r>
            <a:r>
              <a:rPr lang="en-US" altLang="en-US" dirty="0"/>
              <a:t>(2 of 2)</a:t>
            </a:r>
            <a:endParaRPr lang="en-US" alt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89858"/>
          </a:xfrm>
        </p:spPr>
        <p:txBody>
          <a:bodyPr/>
          <a:lstStyle/>
          <a:p>
            <a:r>
              <a:rPr lang="en-US" altLang="en-US" dirty="0" smtClean="0"/>
              <a:t>Considerations for resolving data requests in a distributed data environment</a:t>
            </a:r>
          </a:p>
          <a:p>
            <a:pPr lvl="1"/>
            <a:r>
              <a:rPr lang="en-US" altLang="en-US" dirty="0" smtClean="0"/>
              <a:t>Data distribution and data replication</a:t>
            </a:r>
          </a:p>
          <a:p>
            <a:pPr lvl="2"/>
            <a:r>
              <a:rPr lang="en-US" altLang="en-US" dirty="0" smtClean="0"/>
              <a:t>Replica transparency: DDBMS’s ability to hide multiple copies of data from the user</a:t>
            </a:r>
          </a:p>
          <a:p>
            <a:pPr lvl="1"/>
            <a:r>
              <a:rPr lang="en-US" altLang="en-US" dirty="0" smtClean="0"/>
              <a:t>Network and node availability</a:t>
            </a:r>
          </a:p>
          <a:p>
            <a:pPr lvl="2"/>
            <a:r>
              <a:rPr lang="en-US" altLang="en-US" dirty="0" smtClean="0"/>
              <a:t>Network latency: delay imposed by the amount of time required for a data packet to make a round trip</a:t>
            </a:r>
          </a:p>
          <a:p>
            <a:pPr lvl="2"/>
            <a:r>
              <a:rPr lang="en-US" altLang="en-US" dirty="0" smtClean="0"/>
              <a:t>Network partitioning: delay imposed when nodes become suddenly unavailable due to a network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Distributed Database Design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70509"/>
          </a:xfrm>
        </p:spPr>
        <p:txBody>
          <a:bodyPr/>
          <a:lstStyle/>
          <a:p>
            <a:r>
              <a:rPr lang="en-US" dirty="0" smtClean="0"/>
              <a:t>Data fragmentation</a:t>
            </a:r>
          </a:p>
          <a:p>
            <a:pPr lvl="1"/>
            <a:r>
              <a:rPr lang="en-US" dirty="0" smtClean="0"/>
              <a:t>How to partition database into fragments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Which fragments to replicate</a:t>
            </a:r>
          </a:p>
          <a:p>
            <a:r>
              <a:rPr lang="en-US" dirty="0" smtClean="0"/>
              <a:t>Data allocation</a:t>
            </a:r>
          </a:p>
          <a:p>
            <a:pPr lvl="1"/>
            <a:r>
              <a:rPr lang="en-US" dirty="0" smtClean="0"/>
              <a:t>Where to locate those fragments and replicas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Fragmentation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altLang="en-US" dirty="0" smtClean="0"/>
              <a:t>Breaks a single object into two or more segments </a:t>
            </a:r>
          </a:p>
          <a:p>
            <a:pPr lvl="1"/>
            <a:r>
              <a:rPr lang="en-US" altLang="en-US" dirty="0" smtClean="0"/>
              <a:t>Information is stored in distributed data catalog (DDC)</a:t>
            </a:r>
          </a:p>
          <a:p>
            <a:r>
              <a:rPr lang="en-US" altLang="en-US" dirty="0" smtClean="0"/>
              <a:t>Strategies</a:t>
            </a:r>
          </a:p>
          <a:p>
            <a:pPr lvl="1"/>
            <a:r>
              <a:rPr lang="en-US" altLang="en-US" dirty="0" smtClean="0"/>
              <a:t>Horizontal fragmentation: division of a relation into subsets (fragments) of tuples (rows)</a:t>
            </a:r>
          </a:p>
          <a:p>
            <a:pPr lvl="1"/>
            <a:r>
              <a:rPr lang="en-US" altLang="en-US" dirty="0" smtClean="0"/>
              <a:t>Vertical fragmentation: division of a relation into attribute (column) subsets</a:t>
            </a:r>
          </a:p>
          <a:p>
            <a:pPr lvl="1"/>
            <a:r>
              <a:rPr lang="en-US" altLang="en-US" dirty="0" smtClean="0"/>
              <a:t>Mixed fragmentation: combination of horizontal and vertical strategies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Replication </a:t>
            </a:r>
            <a:r>
              <a:rPr lang="en-US" altLang="en-US" dirty="0" smtClean="0"/>
              <a:t>(1 </a:t>
            </a:r>
            <a:r>
              <a:rPr lang="en-US" altLang="en-US" dirty="0"/>
              <a:t>of 2)</a:t>
            </a:r>
            <a:endParaRPr lang="en-US" alt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22092"/>
          </a:xfrm>
        </p:spPr>
        <p:txBody>
          <a:bodyPr/>
          <a:lstStyle/>
          <a:p>
            <a:r>
              <a:rPr lang="en-US" altLang="en-US" dirty="0" smtClean="0"/>
              <a:t>Storage of data copies at multiple sites served by a computer network</a:t>
            </a:r>
          </a:p>
          <a:p>
            <a:pPr lvl="1"/>
            <a:r>
              <a:rPr lang="en-US" altLang="en-US" dirty="0" smtClean="0"/>
              <a:t>Mutual consistency rule requires all copies of data fragments be identical</a:t>
            </a:r>
          </a:p>
          <a:p>
            <a:r>
              <a:rPr lang="en-US" altLang="en-US" dirty="0" smtClean="0"/>
              <a:t>Styles of replication</a:t>
            </a:r>
          </a:p>
          <a:p>
            <a:pPr lvl="1"/>
            <a:r>
              <a:rPr lang="en-US" altLang="en-US" dirty="0" smtClean="0"/>
              <a:t>Push replication focuses on maintaining data consistency</a:t>
            </a:r>
          </a:p>
          <a:p>
            <a:pPr lvl="1"/>
            <a:r>
              <a:rPr lang="en-US" altLang="en-US" dirty="0" smtClean="0"/>
              <a:t>Pull replication focuses on maintaining data availability and allows for temporary data inconsistencies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Replication (</a:t>
            </a:r>
            <a:r>
              <a:rPr lang="en-US" altLang="en-US" dirty="0"/>
              <a:t>2 of 2)</a:t>
            </a:r>
            <a:endParaRPr lang="en-US" alt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559710"/>
          </a:xfrm>
        </p:spPr>
        <p:txBody>
          <a:bodyPr/>
          <a:lstStyle/>
          <a:p>
            <a:r>
              <a:rPr lang="en-US" dirty="0" smtClean="0"/>
              <a:t>Data replication scenarios</a:t>
            </a:r>
          </a:p>
          <a:p>
            <a:pPr lvl="1"/>
            <a:r>
              <a:rPr lang="en-US" dirty="0" smtClean="0"/>
              <a:t>Fully replicated database: stores multiple copies of each database fragment at multiple sites</a:t>
            </a:r>
          </a:p>
          <a:p>
            <a:pPr lvl="1"/>
            <a:r>
              <a:rPr lang="en-US" dirty="0" smtClean="0"/>
              <a:t>Partially replicated database: stores multiple copies of some database fragments at multiple sites</a:t>
            </a:r>
          </a:p>
          <a:p>
            <a:pPr lvl="1"/>
            <a:r>
              <a:rPr lang="en-US" dirty="0" smtClean="0"/>
              <a:t>Unreplicated database: stores each database fragment at a single site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Allocation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allocation strategies</a:t>
            </a:r>
          </a:p>
          <a:p>
            <a:pPr lvl="1"/>
            <a:r>
              <a:rPr lang="en-US" dirty="0" smtClean="0"/>
              <a:t>Centralized data allocation: entire database stored at one site</a:t>
            </a:r>
          </a:p>
          <a:p>
            <a:pPr lvl="1"/>
            <a:r>
              <a:rPr lang="en-US" dirty="0" smtClean="0"/>
              <a:t>Partitioned data allocation: database is divided into two or more disjoined fragments and stored at two or more sites</a:t>
            </a:r>
          </a:p>
          <a:p>
            <a:pPr lvl="1"/>
            <a:r>
              <a:rPr lang="en-US" dirty="0" smtClean="0"/>
              <a:t>Replicated data allocation: copies of one or more database fragments are stored at several sites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CAP Theorem (1 of 2)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CAP stands for:</a:t>
            </a:r>
          </a:p>
          <a:p>
            <a:pPr lvl="1"/>
            <a:r>
              <a:rPr lang="en-US" altLang="en-US" dirty="0" smtClean="0"/>
              <a:t>Consistency</a:t>
            </a:r>
          </a:p>
          <a:p>
            <a:pPr lvl="1"/>
            <a:r>
              <a:rPr lang="en-US" altLang="en-US" dirty="0" smtClean="0"/>
              <a:t>Availability</a:t>
            </a:r>
          </a:p>
          <a:p>
            <a:pPr lvl="1"/>
            <a:r>
              <a:rPr lang="en-US" altLang="en-US" dirty="0" smtClean="0"/>
              <a:t>Partition tolerance</a:t>
            </a:r>
          </a:p>
          <a:p>
            <a:r>
              <a:rPr lang="en-US" altLang="en-US" dirty="0" smtClean="0"/>
              <a:t>Trade-off between consistency and availability generated in a new system in which data is basically available, soft state, eventually consistent (BASE)</a:t>
            </a:r>
          </a:p>
          <a:p>
            <a:pPr lvl="1"/>
            <a:r>
              <a:rPr lang="en-US" altLang="en-US" dirty="0" smtClean="0"/>
              <a:t>Data changes are not immediate but propagate slowly through the system until all replicas are consistent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CAP Theorem (2 of 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11389"/>
              </p:ext>
            </p:extLst>
          </p:nvPr>
        </p:nvGraphicFramePr>
        <p:xfrm>
          <a:off x="365125" y="1538288"/>
          <a:ext cx="841533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556">
                  <a:extLst>
                    <a:ext uri="{9D8B030D-6E8A-4147-A177-3AD203B41FA5}">
                      <a16:colId xmlns:a16="http://schemas.microsoft.com/office/drawing/2014/main" xmlns="" val="1852512840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xmlns="" val="13547663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5874389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5077224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1703035236"/>
                    </a:ext>
                  </a:extLst>
                </a:gridCol>
                <a:gridCol w="2303461">
                  <a:extLst>
                    <a:ext uri="{9D8B030D-6E8A-4147-A177-3AD203B41FA5}">
                      <a16:colId xmlns:a16="http://schemas.microsoft.com/office/drawing/2014/main" xmlns="" val="208076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Table 12.8</a:t>
                      </a:r>
                    </a:p>
                    <a:p>
                      <a:r>
                        <a:rPr lang="en-US" sz="1200" dirty="0" smtClean="0"/>
                        <a:t>Distributed Database Spectrum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685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DBMS Type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Consistency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Availability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Partition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Tolerance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Transaction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Trade-Off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22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Centralized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DBMS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distributed data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processing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890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Relational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DBMS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Relaxed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ACID (2PC)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Sacrifices availability to ensure</a:t>
                      </a:r>
                    </a:p>
                    <a:p>
                      <a:r>
                        <a:rPr lang="en-US" sz="1200" dirty="0" smtClean="0"/>
                        <a:t>consistency and isolation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213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NoSQL DDBMS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Relaxed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Sacrifices consistency to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ensure availability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85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NewSQL DDBMS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Relaxed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Sacrifices partition tolerance</a:t>
                      </a:r>
                    </a:p>
                    <a:p>
                      <a:r>
                        <a:rPr lang="en-US" sz="1200" dirty="0" smtClean="0"/>
                        <a:t>to ensure transaction consistency</a:t>
                      </a:r>
                    </a:p>
                    <a:p>
                      <a:r>
                        <a:rPr lang="en-US" sz="1200" dirty="0" smtClean="0"/>
                        <a:t>and availability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074359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C. J. Date’s 12 Commandments </a:t>
            </a:r>
            <a:r>
              <a:rPr lang="en-US" altLang="en-US" dirty="0" smtClean="0"/>
              <a:t>for Distributed </a:t>
            </a:r>
            <a:r>
              <a:rPr lang="en-US" altLang="en-US" dirty="0"/>
              <a:t>Databases</a:t>
            </a:r>
            <a:endParaRPr lang="en-US" alt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603940"/>
              </p:ext>
            </p:extLst>
          </p:nvPr>
        </p:nvGraphicFramePr>
        <p:xfrm>
          <a:off x="373061" y="1219200"/>
          <a:ext cx="8415339" cy="490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939">
                  <a:extLst>
                    <a:ext uri="{9D8B030D-6E8A-4147-A177-3AD203B41FA5}">
                      <a16:colId xmlns:a16="http://schemas.microsoft.com/office/drawing/2014/main" xmlns="" val="260174798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948569967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xmlns="" val="2865157220"/>
                    </a:ext>
                  </a:extLst>
                </a:gridCol>
              </a:tblGrid>
              <a:tr h="389164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Table 12.9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C. J. Date ’s 12 Commandments for Distributed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079047"/>
                  </a:ext>
                </a:extLst>
              </a:tr>
              <a:tr h="389164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Rule Number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Rule Name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Rule Explanation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6945575"/>
                  </a:ext>
                </a:extLst>
              </a:tr>
              <a:tr h="3891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Local-site</a:t>
                      </a:r>
                      <a:r>
                        <a:rPr lang="en-US" sz="1000" baseline="0" dirty="0" smtClean="0"/>
                        <a:t> i</a:t>
                      </a:r>
                      <a:r>
                        <a:rPr lang="en-US" sz="1000" dirty="0" smtClean="0"/>
                        <a:t>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Each local site can act as an independent, autonomous, centralized DBMS.</a:t>
                      </a:r>
                    </a:p>
                    <a:p>
                      <a:r>
                        <a:rPr lang="en-US" sz="1000" dirty="0" smtClean="0"/>
                        <a:t>Each site is responsible for security, concurrency control, backup, and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recovery.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3131788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Central-site</a:t>
                      </a:r>
                      <a:r>
                        <a:rPr lang="en-US" sz="1000" baseline="0" dirty="0" smtClean="0"/>
                        <a:t> i</a:t>
                      </a:r>
                      <a:r>
                        <a:rPr lang="en-US" sz="1000" dirty="0" smtClean="0"/>
                        <a:t>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Each local site can act as an independent, autonomous, centralized DBMS.</a:t>
                      </a:r>
                    </a:p>
                    <a:p>
                      <a:r>
                        <a:rPr lang="en-US" sz="1000" dirty="0" smtClean="0"/>
                        <a:t>Each site is responsible for security, concurrency control, backup, and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recovery.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9751868"/>
                  </a:ext>
                </a:extLst>
              </a:tr>
              <a:tr h="3891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Failure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system is not affected by node failures. The system is in continuous</a:t>
                      </a:r>
                      <a:r>
                        <a:rPr lang="en-US" sz="1000" baseline="0" dirty="0" smtClean="0"/>
                        <a:t> o</a:t>
                      </a:r>
                      <a:r>
                        <a:rPr lang="en-US" sz="1000" dirty="0" smtClean="0"/>
                        <a:t>peration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even in the case of a node failure or an expansion of the network.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1408714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Failure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user does not need to know the location of data to retrieve that data.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231410"/>
                  </a:ext>
                </a:extLst>
              </a:tr>
              <a:tr h="3891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Fragmentation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transparency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 fragmentation is transparent to the user, who sees only one logical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database.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The user does not need to know the name of the database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fragments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to retrieve them.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780953"/>
                  </a:ext>
                </a:extLst>
              </a:tr>
              <a:tr h="3891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transparency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user sees only one logical database. The DDBMS transparently selects the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database fragment to access. To the user, the DDBMS manages all fragments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transparently.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2503989"/>
                  </a:ext>
                </a:extLst>
              </a:tr>
              <a:tr h="3891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Distributed query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processing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 distributed query may be executed at several different DP sites. Query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optimization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is performed transparently by the DDBMS.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277369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Distributed transaction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processing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 transaction may update data at several different sites, and the transaction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is executed transparently.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926424"/>
                  </a:ext>
                </a:extLst>
              </a:tr>
              <a:tr h="2594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Hardware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system must run on any hardware platform.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881308"/>
                  </a:ext>
                </a:extLst>
              </a:tr>
              <a:tr h="2694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Operating system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system must run on any operating system platform.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721879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Network</a:t>
                      </a:r>
                      <a:r>
                        <a:rPr lang="en-US" sz="1000" baseline="0" dirty="0" smtClean="0"/>
                        <a:t> i</a:t>
                      </a:r>
                      <a:r>
                        <a:rPr lang="en-US" sz="1000" dirty="0" smtClean="0"/>
                        <a:t>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system must run on any network platform.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0907927"/>
                  </a:ext>
                </a:extLst>
              </a:tr>
              <a:tr h="3642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Database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independence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system must support any vendor’s database product.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981141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Evolution of Distributed Database Management </a:t>
            </a:r>
            <a:r>
              <a:rPr lang="en-US" altLang="en-US" dirty="0" smtClean="0"/>
              <a:t>Systems (2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pic>
        <p:nvPicPr>
          <p:cNvPr id="3" name="Picture 2" descr="Figure 12.1 illustrates the use of a centralized database management system; a request is initiated and reply is sent to the end user. " title="Figure 12.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" y="1981200"/>
            <a:ext cx="7325852" cy="32330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24370"/>
          </a:xfrm>
        </p:spPr>
        <p:txBody>
          <a:bodyPr/>
          <a:lstStyle/>
          <a:p>
            <a:r>
              <a:rPr lang="en-US" dirty="0"/>
              <a:t>A distributed database stores logically related data in two or more physically </a:t>
            </a:r>
            <a:r>
              <a:rPr lang="en-US" dirty="0" smtClean="0"/>
              <a:t>independent sites </a:t>
            </a:r>
            <a:r>
              <a:rPr lang="en-US" dirty="0"/>
              <a:t>connected via a computer </a:t>
            </a:r>
            <a:r>
              <a:rPr lang="en-US" dirty="0" smtClean="0"/>
              <a:t>network</a:t>
            </a:r>
          </a:p>
          <a:p>
            <a:r>
              <a:rPr lang="en-US" dirty="0"/>
              <a:t>Distributed processing is the division of logical database processing among two </a:t>
            </a:r>
            <a:r>
              <a:rPr lang="en-US" dirty="0" smtClean="0"/>
              <a:t>or more </a:t>
            </a:r>
            <a:r>
              <a:rPr lang="en-US" dirty="0"/>
              <a:t>network </a:t>
            </a:r>
            <a:r>
              <a:rPr lang="en-US" dirty="0" smtClean="0"/>
              <a:t>nodes</a:t>
            </a:r>
          </a:p>
          <a:p>
            <a:r>
              <a:rPr lang="en-US" dirty="0"/>
              <a:t>The main components of a DDBMS are the transaction processor (TP) and the </a:t>
            </a:r>
            <a:r>
              <a:rPr lang="en-US" dirty="0" smtClean="0"/>
              <a:t>data processor </a:t>
            </a:r>
            <a:r>
              <a:rPr lang="en-US" dirty="0"/>
              <a:t>(DP</a:t>
            </a:r>
            <a:r>
              <a:rPr lang="en-US" dirty="0" smtClean="0"/>
              <a:t>)</a:t>
            </a:r>
          </a:p>
          <a:p>
            <a:r>
              <a:rPr lang="en-US" dirty="0"/>
              <a:t>Current database systems can be classified by the extent to which they support </a:t>
            </a:r>
            <a:r>
              <a:rPr lang="en-US" dirty="0" smtClean="0"/>
              <a:t>processing and </a:t>
            </a:r>
            <a:r>
              <a:rPr lang="en-US" dirty="0"/>
              <a:t>data </a:t>
            </a:r>
            <a:r>
              <a:rPr lang="en-US" dirty="0" smtClean="0"/>
              <a:t>distribution</a:t>
            </a:r>
          </a:p>
          <a:p>
            <a:r>
              <a:rPr lang="en-US" dirty="0"/>
              <a:t>A homogeneous distributed database system integrates only one particular type </a:t>
            </a:r>
            <a:r>
              <a:rPr lang="en-US" dirty="0" smtClean="0"/>
              <a:t>of DBMS </a:t>
            </a:r>
            <a:r>
              <a:rPr lang="en-US" dirty="0"/>
              <a:t>over a computer </a:t>
            </a:r>
            <a:r>
              <a:rPr lang="en-US" dirty="0" smtClean="0"/>
              <a:t>network</a:t>
            </a:r>
          </a:p>
          <a:p>
            <a:r>
              <a:rPr lang="en-US" dirty="0"/>
              <a:t>DDBMS characteristics are best described as a set of transparencies: </a:t>
            </a:r>
            <a:r>
              <a:rPr lang="en-US" dirty="0" smtClean="0"/>
              <a:t>distribution, transaction</a:t>
            </a:r>
            <a:r>
              <a:rPr lang="en-US" dirty="0"/>
              <a:t>, performance, failure, and </a:t>
            </a:r>
            <a:r>
              <a:rPr lang="en-US" dirty="0" smtClean="0"/>
              <a:t>heterogeneity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85706"/>
          </a:xfrm>
        </p:spPr>
        <p:txBody>
          <a:bodyPr/>
          <a:lstStyle/>
          <a:p>
            <a:r>
              <a:rPr lang="en-US" dirty="0"/>
              <a:t>A transaction is formed by one or more database requests. An undistributed </a:t>
            </a:r>
            <a:r>
              <a:rPr lang="en-US" dirty="0" smtClean="0"/>
              <a:t>transaction updates </a:t>
            </a:r>
            <a:r>
              <a:rPr lang="en-US" dirty="0"/>
              <a:t>or requests data from a single </a:t>
            </a:r>
            <a:r>
              <a:rPr lang="en-US" dirty="0" smtClean="0"/>
              <a:t>site</a:t>
            </a:r>
          </a:p>
          <a:p>
            <a:r>
              <a:rPr lang="en-US" dirty="0"/>
              <a:t>Distributed concurrency control is required in a network of distributed </a:t>
            </a:r>
            <a:r>
              <a:rPr lang="en-US" dirty="0" smtClean="0"/>
              <a:t>databases</a:t>
            </a:r>
          </a:p>
          <a:p>
            <a:r>
              <a:rPr lang="en-US" dirty="0"/>
              <a:t>A distributed DBMS evaluates every data request to find the optimum access </a:t>
            </a:r>
            <a:r>
              <a:rPr lang="en-US" dirty="0" smtClean="0"/>
              <a:t>path in </a:t>
            </a:r>
            <a:r>
              <a:rPr lang="en-US" dirty="0"/>
              <a:t>a distributed </a:t>
            </a:r>
            <a:r>
              <a:rPr lang="en-US" dirty="0" smtClean="0"/>
              <a:t>database</a:t>
            </a:r>
          </a:p>
          <a:p>
            <a:r>
              <a:rPr lang="en-US" dirty="0"/>
              <a:t>The design of a distributed database must consider the fragmentation and </a:t>
            </a:r>
            <a:r>
              <a:rPr lang="en-US" dirty="0" smtClean="0"/>
              <a:t>replication of data</a:t>
            </a:r>
          </a:p>
          <a:p>
            <a:r>
              <a:rPr lang="en-US" dirty="0" smtClean="0"/>
              <a:t>A database </a:t>
            </a:r>
            <a:r>
              <a:rPr lang="en-US" dirty="0"/>
              <a:t>can be replicated over several different sites on a computer </a:t>
            </a:r>
            <a:r>
              <a:rPr lang="en-US" dirty="0" smtClean="0"/>
              <a:t>network</a:t>
            </a:r>
          </a:p>
          <a:p>
            <a:r>
              <a:rPr lang="en-US" dirty="0"/>
              <a:t>The CAP theorem states that a highly distributed data system has some </a:t>
            </a:r>
            <a:r>
              <a:rPr lang="en-US" dirty="0" smtClean="0"/>
              <a:t>desirable properties </a:t>
            </a:r>
            <a:r>
              <a:rPr lang="en-US" dirty="0"/>
              <a:t>of consistency, availability, and partition tolerance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Evolution of Distributed Database Management </a:t>
            </a:r>
            <a:r>
              <a:rPr lang="en-US" altLang="en-US" dirty="0" smtClean="0"/>
              <a:t>Systems (3 </a:t>
            </a:r>
            <a:r>
              <a:rPr lang="en-US" altLang="en-US" dirty="0"/>
              <a:t>of </a:t>
            </a:r>
            <a:r>
              <a:rPr lang="en-US" altLang="en-US" dirty="0" smtClean="0"/>
              <a:t>5</a:t>
            </a:r>
            <a:r>
              <a:rPr lang="en-US" altLang="en-US" dirty="0"/>
              <a:t>)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56002"/>
          </a:xfrm>
        </p:spPr>
        <p:txBody>
          <a:bodyPr/>
          <a:lstStyle/>
          <a:p>
            <a:r>
              <a:rPr lang="en-US" altLang="en-US" dirty="0" smtClean="0"/>
              <a:t>Changes that affected the nature of systems</a:t>
            </a:r>
          </a:p>
          <a:p>
            <a:pPr lvl="1"/>
            <a:r>
              <a:rPr lang="en-US" dirty="0" smtClean="0"/>
              <a:t>Globalization of business operation</a:t>
            </a:r>
          </a:p>
          <a:p>
            <a:pPr lvl="1"/>
            <a:r>
              <a:rPr lang="en-US" dirty="0" smtClean="0"/>
              <a:t>Increased market needs for an on-demand transaction style, based on web-based services</a:t>
            </a:r>
          </a:p>
          <a:p>
            <a:pPr lvl="1"/>
            <a:r>
              <a:rPr lang="en-US" dirty="0" smtClean="0"/>
              <a:t>Rapid social and technological changes fueled by low-cost smart mobile devices</a:t>
            </a:r>
          </a:p>
          <a:p>
            <a:pPr lvl="1"/>
            <a:r>
              <a:rPr lang="en-US" dirty="0" smtClean="0"/>
              <a:t>Converging data realms in the digital world</a:t>
            </a:r>
          </a:p>
          <a:p>
            <a:pPr lvl="1"/>
            <a:r>
              <a:rPr lang="en-US" dirty="0" smtClean="0"/>
              <a:t>Advent of social media to reach new customers and markets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Evolution of Distributed Database Management </a:t>
            </a:r>
            <a:r>
              <a:rPr lang="en-US" altLang="en-US" dirty="0" smtClean="0"/>
              <a:t>Systems (</a:t>
            </a:r>
            <a:r>
              <a:rPr lang="en-US" altLang="en-US" dirty="0"/>
              <a:t>4 </a:t>
            </a:r>
            <a:r>
              <a:rPr lang="en-US" altLang="en-US" dirty="0" smtClean="0"/>
              <a:t>of 5</a:t>
            </a:r>
            <a:r>
              <a:rPr lang="en-US" altLang="en-US" dirty="0"/>
              <a:t>) 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595821"/>
          </a:xfrm>
        </p:spPr>
        <p:txBody>
          <a:bodyPr/>
          <a:lstStyle/>
          <a:p>
            <a:r>
              <a:rPr lang="en-US" altLang="en-US" dirty="0" smtClean="0"/>
              <a:t>Database requirements in a dynamic business environment</a:t>
            </a:r>
          </a:p>
          <a:p>
            <a:pPr lvl="1"/>
            <a:r>
              <a:rPr lang="en-US" dirty="0" smtClean="0"/>
              <a:t>Rapid ad hoc data access</a:t>
            </a:r>
          </a:p>
          <a:p>
            <a:pPr lvl="2"/>
            <a:r>
              <a:rPr lang="en-US" dirty="0" smtClean="0"/>
              <a:t>Crucial in the quick-response decision-making environment</a:t>
            </a:r>
          </a:p>
          <a:p>
            <a:pPr lvl="1"/>
            <a:r>
              <a:rPr lang="en-US" dirty="0" smtClean="0"/>
              <a:t>Distributed data access	</a:t>
            </a:r>
          </a:p>
          <a:p>
            <a:pPr lvl="2"/>
            <a:r>
              <a:rPr lang="en-US" dirty="0" smtClean="0"/>
              <a:t>Needed to support geographically dispersed business units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Factors that influenced DDBMS</a:t>
            </a:r>
          </a:p>
          <a:p>
            <a:pPr lvl="1"/>
            <a:r>
              <a:rPr lang="en-US" smtClean="0"/>
              <a:t>Acceptance of Internet as a platform for business</a:t>
            </a:r>
          </a:p>
          <a:p>
            <a:pPr lvl="1"/>
            <a:r>
              <a:rPr lang="en-US" smtClean="0"/>
              <a:t>Mobile wireless revolution</a:t>
            </a:r>
          </a:p>
          <a:p>
            <a:pPr lvl="1"/>
            <a:r>
              <a:rPr lang="en-US" smtClean="0"/>
              <a:t>Growth of use of “application as a service”</a:t>
            </a:r>
          </a:p>
          <a:p>
            <a:pPr lvl="1"/>
            <a:r>
              <a:rPr lang="en-US" smtClean="0"/>
              <a:t>Focus on mobile business intelligence</a:t>
            </a:r>
          </a:p>
          <a:p>
            <a:pPr lvl="1"/>
            <a:r>
              <a:rPr lang="en-US" smtClean="0"/>
              <a:t>Emphasis on Big Data analytics</a:t>
            </a:r>
          </a:p>
          <a:p>
            <a:r>
              <a:rPr lang="en-US" altLang="en-US" smtClean="0"/>
              <a:t>Potential centralized DBMS problems</a:t>
            </a:r>
          </a:p>
          <a:p>
            <a:pPr lvl="1"/>
            <a:r>
              <a:rPr lang="en-US" smtClean="0"/>
              <a:t>Performance degradation</a:t>
            </a:r>
          </a:p>
          <a:p>
            <a:pPr lvl="1"/>
            <a:r>
              <a:rPr lang="en-US" smtClean="0"/>
              <a:t>High costs</a:t>
            </a:r>
          </a:p>
          <a:p>
            <a:pPr lvl="1"/>
            <a:r>
              <a:rPr lang="en-US" smtClean="0"/>
              <a:t>Reliability problems</a:t>
            </a:r>
          </a:p>
          <a:p>
            <a:pPr lvl="1"/>
            <a:r>
              <a:rPr lang="en-US" smtClean="0"/>
              <a:t>Scalability problems</a:t>
            </a:r>
          </a:p>
          <a:p>
            <a:pPr lvl="1"/>
            <a:r>
              <a:rPr lang="en-US" smtClean="0"/>
              <a:t>Organizational rigidity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Evolution of Distributed Database Management Systems (5 of 5)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DDBMS Advantages and Disadvantages</a:t>
            </a:r>
            <a:endParaRPr lang="en-US" alt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12578"/>
              </p:ext>
            </p:extLst>
          </p:nvPr>
        </p:nvGraphicFramePr>
        <p:xfrm>
          <a:off x="228600" y="990600"/>
          <a:ext cx="8686800" cy="531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xmlns="" val="211329131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7553655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975" b="1" dirty="0" smtClean="0"/>
                        <a:t>Table 12.1:</a:t>
                      </a:r>
                      <a:r>
                        <a:rPr lang="en-US" sz="975" b="1" baseline="0" dirty="0" smtClean="0"/>
                        <a:t> </a:t>
                      </a:r>
                      <a:r>
                        <a:rPr lang="en-US" sz="975" b="1" dirty="0" smtClean="0"/>
                        <a:t>Distributed DBMS Advantages and Disadvantages</a:t>
                      </a:r>
                      <a:endParaRPr lang="en-US" sz="975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75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36818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975" b="1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  <a:endParaRPr lang="en-US" sz="975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75" b="1" dirty="0" smtClean="0">
                          <a:solidFill>
                            <a:schemeClr val="bg1"/>
                          </a:solidFill>
                        </a:rPr>
                        <a:t>Disadvantages</a:t>
                      </a:r>
                      <a:endParaRPr lang="en-US" sz="975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844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Data is located near the site of greatest demand. The data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in a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distributed database system is dispersed to match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business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requirements.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Complexity of management and control. Applications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must recognize data location and be able to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stitch together data from various sites. Database administrators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must have the ability to coordinate database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activities to prevent database degradation due to data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anomalies.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511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Faster data access. End users often work with only the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nearest stored subset of the data.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Technological difficulty. Data integrity, transaction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management, concurrency control, security, backup,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recovery, and query optimization must all be addressed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and resolved.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624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Faster data processing. A distributed database system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spreads out the system’s workload by processing data at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several sites.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Security. Probability of security lapses increases when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data is located at multiple sites. Responsibility of data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management will be shared by different people at several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sites.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5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Growth facilitation. New sites can be added to the network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without affecting the operations of other sites.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Lack of standards. No standard communication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protocols at the database level. Different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database vendors employ different and often incompatible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techniques to manage the distribution of data and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processing in a DDBMS environment.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03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Improved communications. Because local sites are smaller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and located closer to customers, local sites foster better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communication among departments and between</a:t>
                      </a:r>
                      <a:r>
                        <a:rPr lang="en-US" sz="975" baseline="0" dirty="0" smtClean="0"/>
                        <a:t> c</a:t>
                      </a:r>
                      <a:r>
                        <a:rPr lang="en-US" sz="975" dirty="0" smtClean="0"/>
                        <a:t>ustomers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and company staff.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Increased storage and infrastructure requirements.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Multiple copies of data are required at different sites, thus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requiring additional storage space.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70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Reduced operating costs. It’s more cost-effective to add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nodes to a network than to update a mainframe system.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Development work is done more cheaply and quickly on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low-cost PCs and laptops than on mainframes.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Increased training cost. Training costs are generally higher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in a distributed model than they would be in a centralized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model, sometimes even to the extent of offsetting operational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and hardware savings.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2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User-friendly interface. Client devices are usually equipped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with an easy-to-use graphical user interface (GUI). The G UI simplifies training and use for end users.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Higher costs. Distributed databases require duplicated infrastructure</a:t>
                      </a:r>
                    </a:p>
                    <a:p>
                      <a:r>
                        <a:rPr lang="en-US" sz="975" dirty="0" smtClean="0"/>
                        <a:t>to operate, such as physical location, environment,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personnel, software, and licensing.</a:t>
                      </a:r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28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Less danger of a single-point failure. When one of the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computers fails, the workload is picked up by other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workstations.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Data is also distributed at multiple sites.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3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75" dirty="0" smtClean="0"/>
                        <a:t>Processor independence. The end user can access any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available copy of the data, and an end user’s request is</a:t>
                      </a:r>
                      <a:r>
                        <a:rPr lang="en-US" sz="975" baseline="0" dirty="0" smtClean="0"/>
                        <a:t> </a:t>
                      </a:r>
                      <a:r>
                        <a:rPr lang="en-US" sz="975" dirty="0" smtClean="0"/>
                        <a:t>processed by any processor at the data location.</a:t>
                      </a:r>
                      <a:endParaRPr lang="en-US" sz="975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75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7140276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Distributed Processing and Distributed Databases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91260"/>
          </a:xfrm>
        </p:spPr>
        <p:txBody>
          <a:bodyPr/>
          <a:lstStyle/>
          <a:p>
            <a:r>
              <a:rPr lang="en-US" dirty="0" smtClean="0"/>
              <a:t>Distributed processing: database’s logical processing is shared among two or more physically independent sites via network</a:t>
            </a:r>
          </a:p>
          <a:p>
            <a:pPr lvl="1"/>
            <a:r>
              <a:rPr lang="en-US" dirty="0" smtClean="0"/>
              <a:t>Distributed database: stores logically related database over two or more physically independent sites via a computer network</a:t>
            </a:r>
          </a:p>
          <a:p>
            <a:pPr lvl="1"/>
            <a:r>
              <a:rPr lang="en-US" dirty="0" smtClean="0"/>
              <a:t>Database fragments: database composed of many parts in distributed database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4529</Words>
  <Application>Microsoft Office PowerPoint</Application>
  <PresentationFormat>On-screen Show (4:3)</PresentationFormat>
  <Paragraphs>422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1_Word 2016 Med Module  1_PPT_2019</vt:lpstr>
      <vt:lpstr>PowerPoint Presentation</vt:lpstr>
      <vt:lpstr>Learning Objectives</vt:lpstr>
      <vt:lpstr>The Evolution of Distributed Database Management Systems (1 of 5)</vt:lpstr>
      <vt:lpstr>The Evolution of Distributed Database Management Systems (2 of 5)</vt:lpstr>
      <vt:lpstr>The Evolution of Distributed Database Management Systems (3 of 5)</vt:lpstr>
      <vt:lpstr>The Evolution of Distributed Database Management Systems (4 of 5) </vt:lpstr>
      <vt:lpstr>The Evolution of Distributed Database Management Systems (5 of 5)</vt:lpstr>
      <vt:lpstr>DDBMS Advantages and Disadvantages</vt:lpstr>
      <vt:lpstr>Distributed Processing and Distributed Databases (1 of 3)</vt:lpstr>
      <vt:lpstr>Distributed Processing and Distributed Databases (2 of 3)</vt:lpstr>
      <vt:lpstr>Distributed Processing and Distributed Databases (3 of 3)</vt:lpstr>
      <vt:lpstr>Characteristics of Distributed Management Systems (1 of 3)</vt:lpstr>
      <vt:lpstr>Characteristics of Distributed Management Systems (2 of 3)</vt:lpstr>
      <vt:lpstr>Characteristics of Distributed Management Systems (3 of 3)</vt:lpstr>
      <vt:lpstr>DDBMS Components</vt:lpstr>
      <vt:lpstr>Levels of Data and Process Distribution</vt:lpstr>
      <vt:lpstr>Single-Site Processing, Single-Site Data (SPSD) (1 of 2)</vt:lpstr>
      <vt:lpstr>Single-Site Processing, Single-Site Data (SPSD) (2 of 2)</vt:lpstr>
      <vt:lpstr>Multiple-Site Processing, Single-Site Data (MPSD) (1 of 2)</vt:lpstr>
      <vt:lpstr>Multiple-Site Processing, Single-Site Data (MPSD) (2 of 2)</vt:lpstr>
      <vt:lpstr>Multiple-Site Processing, Multiple-Site Data (MPMD) (1 of 2)</vt:lpstr>
      <vt:lpstr>Multiple-Site Processing, Multiple-Site Data (MPMD) (2 of 2)</vt:lpstr>
      <vt:lpstr>Distributed Database Transparency Features</vt:lpstr>
      <vt:lpstr>Distribution Transparency</vt:lpstr>
      <vt:lpstr>Transaction Transparency </vt:lpstr>
      <vt:lpstr>Distributed Requests and Distributed Transactions</vt:lpstr>
      <vt:lpstr>Distributed Concurrency Control (1 of 2)</vt:lpstr>
      <vt:lpstr>Distributed Concurrency Control (2 of 2)</vt:lpstr>
      <vt:lpstr>Two-Phase Commit Protocol (2PC)</vt:lpstr>
      <vt:lpstr>Performance and Failure Transparency (1 of 2)</vt:lpstr>
      <vt:lpstr>Performance and Failure Transparency (2 of 2)</vt:lpstr>
      <vt:lpstr>Distributed Database Design </vt:lpstr>
      <vt:lpstr>Data Fragmentation</vt:lpstr>
      <vt:lpstr>Data Replication (1 of 2)</vt:lpstr>
      <vt:lpstr>Data Replication (2 of 2)</vt:lpstr>
      <vt:lpstr>Data Allocation</vt:lpstr>
      <vt:lpstr>The CAP Theorem (1 of 2) </vt:lpstr>
      <vt:lpstr>The CAP Theorem (2 of 2)</vt:lpstr>
      <vt:lpstr>C. J. Date’s 12 Commandments for Distributed Databases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2017-09-02T15:08:30Z</dcterms:created>
  <dcterms:modified xsi:type="dcterms:W3CDTF">2017-09-03T20:24:19Z</dcterms:modified>
</cp:coreProperties>
</file>