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16" r:id="rId4"/>
    <p:sldId id="260" r:id="rId5"/>
    <p:sldId id="264" r:id="rId6"/>
    <p:sldId id="317" r:id="rId7"/>
    <p:sldId id="318" r:id="rId8"/>
    <p:sldId id="320" r:id="rId9"/>
    <p:sldId id="319" r:id="rId10"/>
    <p:sldId id="271" r:id="rId11"/>
    <p:sldId id="321" r:id="rId12"/>
    <p:sldId id="322" r:id="rId13"/>
    <p:sldId id="323" r:id="rId14"/>
    <p:sldId id="324" r:id="rId15"/>
    <p:sldId id="325" r:id="rId16"/>
    <p:sldId id="326" r:id="rId17"/>
    <p:sldId id="276" r:id="rId18"/>
    <p:sldId id="327" r:id="rId19"/>
    <p:sldId id="328" r:id="rId20"/>
    <p:sldId id="329" r:id="rId21"/>
    <p:sldId id="283" r:id="rId22"/>
    <p:sldId id="284" r:id="rId23"/>
    <p:sldId id="285" r:id="rId24"/>
    <p:sldId id="312" r:id="rId25"/>
    <p:sldId id="289" r:id="rId26"/>
    <p:sldId id="330" r:id="rId27"/>
    <p:sldId id="291" r:id="rId28"/>
    <p:sldId id="298" r:id="rId29"/>
    <p:sldId id="299" r:id="rId30"/>
    <p:sldId id="294" r:id="rId31"/>
    <p:sldId id="301" r:id="rId32"/>
    <p:sldId id="331" r:id="rId33"/>
    <p:sldId id="332" r:id="rId34"/>
    <p:sldId id="305" r:id="rId35"/>
    <p:sldId id="306" r:id="rId36"/>
    <p:sldId id="309" r:id="rId37"/>
    <p:sldId id="333" r:id="rId38"/>
    <p:sldId id="334" r:id="rId39"/>
    <p:sldId id="335" r:id="rId40"/>
    <p:sldId id="336" r:id="rId41"/>
    <p:sldId id="310" r:id="rId42"/>
    <p:sldId id="308" r:id="rId43"/>
    <p:sldId id="337" r:id="rId44"/>
    <p:sldId id="340" r:id="rId45"/>
    <p:sldId id="338" r:id="rId46"/>
    <p:sldId id="33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9719" autoAdjust="0"/>
    <p:restoredTop sz="94660"/>
  </p:normalViewPr>
  <p:slideViewPr>
    <p:cSldViewPr>
      <p:cViewPr>
        <p:scale>
          <a:sx n="60" d="100"/>
          <a:sy n="60" d="100"/>
        </p:scale>
        <p:origin x="-101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0890-1210-4F38-9E02-E27B66C9DDB1}" type="datetimeFigureOut">
              <a:rPr lang="en-US" smtClean="0">
                <a:latin typeface="Calibri" panose="020F0502020204030204" pitchFamily="34" charset="0"/>
              </a:rPr>
              <a:pPr/>
              <a:t>9/29/2017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C101-E27B-4B3D-9E4E-3369899E2661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78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59FE20AA-6F37-4C08-B220-90473ABBE6B0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D6ABD4-18C2-4E7A-B27D-37B07EF52A5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321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1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13</a:t>
            </a:r>
          </a:p>
          <a:p>
            <a:r>
              <a:rPr lang="en-US" altLang="en-US" dirty="0" smtClean="0"/>
              <a:t>Business Intelligence and Data Warehouses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Intelligence </a:t>
            </a:r>
            <a:r>
              <a:rPr lang="en-US" altLang="en-US" dirty="0" smtClean="0"/>
              <a:t>Evolution (1 of 2)</a:t>
            </a:r>
          </a:p>
        </p:txBody>
      </p:sp>
      <p:pic>
        <p:nvPicPr>
          <p:cNvPr id="2" name="Picture 1" descr="The evolution of BI information dissemination from the 1970s until today is illustrated in Figure 13.2. " title="Figure 13.2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9" y="1676400"/>
            <a:ext cx="7850520" cy="36492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</a:t>
            </a:r>
            <a:r>
              <a:rPr lang="en-US" dirty="0" smtClean="0"/>
              <a:t>Evolution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66774"/>
          </a:xfrm>
        </p:spPr>
        <p:txBody>
          <a:bodyPr/>
          <a:lstStyle/>
          <a:p>
            <a:r>
              <a:rPr lang="en-US" dirty="0" smtClean="0"/>
              <a:t>Decision </a:t>
            </a:r>
            <a:r>
              <a:rPr lang="en-US" dirty="0"/>
              <a:t>support system (DSS) is an arrangement of </a:t>
            </a:r>
            <a:r>
              <a:rPr lang="en-US" dirty="0" smtClean="0"/>
              <a:t>computerized tools </a:t>
            </a:r>
            <a:r>
              <a:rPr lang="en-US" dirty="0"/>
              <a:t>used to assist managerial decision </a:t>
            </a:r>
            <a:r>
              <a:rPr lang="en-US" dirty="0" smtClean="0"/>
              <a:t>making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has a much </a:t>
            </a:r>
            <a:r>
              <a:rPr lang="en-US" dirty="0" smtClean="0"/>
              <a:t>narrower focus </a:t>
            </a:r>
            <a:r>
              <a:rPr lang="en-US" dirty="0"/>
              <a:t>and reach than a BI </a:t>
            </a:r>
            <a:r>
              <a:rPr lang="en-US" dirty="0" smtClean="0"/>
              <a:t>solution</a:t>
            </a:r>
          </a:p>
          <a:p>
            <a:r>
              <a:rPr lang="en-US" dirty="0"/>
              <a:t>BI information technology has evolved from centralized reporting styles to the </a:t>
            </a:r>
            <a:r>
              <a:rPr lang="en-US" dirty="0" smtClean="0"/>
              <a:t>current, mobile </a:t>
            </a:r>
            <a:r>
              <a:rPr lang="en-US" dirty="0"/>
              <a:t>BI and Big Data analytics style in the span of just a few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rate </a:t>
            </a:r>
            <a:r>
              <a:rPr lang="en-US" dirty="0" smtClean="0"/>
              <a:t>of technological </a:t>
            </a:r>
            <a:r>
              <a:rPr lang="en-US" dirty="0"/>
              <a:t>change is not slowing down; </a:t>
            </a:r>
            <a:r>
              <a:rPr lang="en-US" dirty="0" smtClean="0"/>
              <a:t>technology advancements are </a:t>
            </a:r>
            <a:r>
              <a:rPr lang="en-US" dirty="0"/>
              <a:t>accelerating the adoption of BI to new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Technology Trends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85241"/>
          </a:xfrm>
        </p:spPr>
        <p:txBody>
          <a:bodyPr/>
          <a:lstStyle/>
          <a:p>
            <a:r>
              <a:rPr lang="en-US" dirty="0"/>
              <a:t>Several technological advances are driving the growth of business intelligence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/>
              <a:t>Data storage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/>
              <a:t>Business intelligence </a:t>
            </a:r>
            <a:r>
              <a:rPr lang="en-US" dirty="0" smtClean="0"/>
              <a:t>appliances</a:t>
            </a:r>
          </a:p>
          <a:p>
            <a:pPr lvl="1"/>
            <a:r>
              <a:rPr lang="en-US" dirty="0"/>
              <a:t>Business intelligence as a 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Big Data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/>
              <a:t>Personal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217256"/>
          </a:xfrm>
        </p:spPr>
        <p:txBody>
          <a:bodyPr/>
          <a:lstStyle/>
          <a:p>
            <a:r>
              <a:rPr lang="en-US" dirty="0"/>
              <a:t>Although BI is used at the strategic and tactical managerial levels within </a:t>
            </a:r>
            <a:r>
              <a:rPr lang="en-US" dirty="0" smtClean="0"/>
              <a:t>organizations, its </a:t>
            </a:r>
            <a:r>
              <a:rPr lang="en-US" dirty="0"/>
              <a:t>effectiveness depends on the quality of data gathered at the operational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perational data </a:t>
            </a:r>
            <a:r>
              <a:rPr lang="en-US" dirty="0"/>
              <a:t>is seldom well suited to decision support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</a:t>
            </a:r>
            <a:r>
              <a:rPr lang="en-US" dirty="0" smtClean="0"/>
              <a:t>Data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r>
              <a:rPr lang="en-US" dirty="0"/>
              <a:t>Operational data and decision support data serve different </a:t>
            </a:r>
            <a:r>
              <a:rPr lang="en-US" dirty="0" smtClean="0"/>
              <a:t>purposes</a:t>
            </a:r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data </a:t>
            </a:r>
            <a:r>
              <a:rPr lang="en-US" dirty="0" smtClean="0"/>
              <a:t>is useful </a:t>
            </a:r>
            <a:r>
              <a:rPr lang="en-US" dirty="0"/>
              <a:t>for capturing daily business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ecision </a:t>
            </a:r>
            <a:r>
              <a:rPr lang="en-US" dirty="0"/>
              <a:t>support data gives </a:t>
            </a:r>
            <a:r>
              <a:rPr lang="en-US" dirty="0" smtClean="0"/>
              <a:t>tactical and </a:t>
            </a:r>
            <a:r>
              <a:rPr lang="en-US" dirty="0"/>
              <a:t>strategic business meaning to the operational data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support data differs from operational data in three main </a:t>
            </a:r>
            <a:r>
              <a:rPr lang="en-US" dirty="0" smtClean="0"/>
              <a:t>areas</a:t>
            </a:r>
          </a:p>
          <a:p>
            <a:pPr lvl="1"/>
            <a:r>
              <a:rPr lang="en-US" dirty="0" smtClean="0"/>
              <a:t>Time span</a:t>
            </a:r>
          </a:p>
          <a:p>
            <a:pPr lvl="1"/>
            <a:r>
              <a:rPr lang="en-US" dirty="0"/>
              <a:t>Granularity (level of aggregation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Dimensionality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</a:t>
            </a:r>
            <a:r>
              <a:rPr lang="en-US" dirty="0" smtClean="0"/>
              <a:t>Data (2 of 3)</a:t>
            </a:r>
            <a:endParaRPr lang="en-US" dirty="0"/>
          </a:p>
        </p:txBody>
      </p:sp>
      <p:pic>
        <p:nvPicPr>
          <p:cNvPr id="6" name="Content Placeholder 5" descr="Figure 13.3 shows how operational data can be transformed into decision support data and examined from multiple dimensions. " title="Figure 13.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85212" cy="47310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 versus Decision Support </a:t>
            </a:r>
            <a:r>
              <a:rPr lang="en-US" dirty="0" smtClean="0"/>
              <a:t>Data (3 of 3)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84384"/>
              </p:ext>
            </p:extLst>
          </p:nvPr>
        </p:nvGraphicFramePr>
        <p:xfrm>
          <a:off x="373061" y="1099198"/>
          <a:ext cx="8415339" cy="51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>
                  <a:extLst>
                    <a:ext uri="{9D8B030D-6E8A-4147-A177-3AD203B41FA5}">
                      <a16:colId xmlns:a16="http://schemas.microsoft.com/office/drawing/2014/main" xmlns="" val="3884424787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xmlns="" val="245444782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xmlns="" val="410485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Table 13.5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Contrasting Operational and Decision Support Data Characteristics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8820863"/>
                  </a:ext>
                </a:extLst>
              </a:tr>
              <a:tr h="37570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Characteristic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Operational Data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Decision Support Data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47895"/>
                  </a:ext>
                </a:extLst>
              </a:tr>
              <a:tr h="6144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currency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operations</a:t>
                      </a:r>
                    </a:p>
                    <a:p>
                      <a:r>
                        <a:rPr lang="en-US" sz="1200" dirty="0" smtClean="0"/>
                        <a:t>Real-time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Historic data</a:t>
                      </a:r>
                    </a:p>
                    <a:p>
                      <a:r>
                        <a:rPr lang="en-US" sz="1200" dirty="0" smtClean="0"/>
                        <a:t>Snapshot of company data</a:t>
                      </a:r>
                    </a:p>
                    <a:p>
                      <a:r>
                        <a:rPr lang="en-US" sz="1200" dirty="0" smtClean="0"/>
                        <a:t>Time component (week/month/year)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05551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Granularity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Atomic-detailed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Summarized data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40447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Summarization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Low; some aggregate yields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High; many aggregation levels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7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Highly normalized</a:t>
                      </a:r>
                    </a:p>
                    <a:p>
                      <a:r>
                        <a:rPr lang="en-US" sz="1200" dirty="0" smtClean="0"/>
                        <a:t>Mostly relational DBMSs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Non-normalized</a:t>
                      </a:r>
                    </a:p>
                    <a:p>
                      <a:r>
                        <a:rPr lang="en-US" sz="1200" dirty="0" smtClean="0"/>
                        <a:t>Complex structures</a:t>
                      </a:r>
                    </a:p>
                    <a:p>
                      <a:r>
                        <a:rPr lang="en-US" sz="1200" dirty="0" smtClean="0"/>
                        <a:t>Some relational, but mostly multidimensional DBMSs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1308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Mostly updates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Mostly query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2963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 volumes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High-update volumes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Periodic loads and summary calculations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0576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 speed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are critical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Retrievals are critical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05717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Query activity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to 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654276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Query 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Narrow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Broad range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73310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Query complexity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Simple to 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complex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26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volumes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Hundreds of gigabytes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Terabytes to petabytes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127831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Decision Support Database Requirements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032147"/>
          </a:xfrm>
        </p:spPr>
        <p:txBody>
          <a:bodyPr/>
          <a:lstStyle/>
          <a:p>
            <a:r>
              <a:rPr lang="en-US" altLang="en-US" dirty="0" smtClean="0"/>
              <a:t>Database schema</a:t>
            </a:r>
          </a:p>
          <a:p>
            <a:pPr lvl="1"/>
            <a:r>
              <a:rPr lang="en-US" altLang="en-US" dirty="0" smtClean="0"/>
              <a:t>Must support complex, non-normalized data representations</a:t>
            </a:r>
          </a:p>
          <a:p>
            <a:pPr lvl="1"/>
            <a:r>
              <a:rPr lang="en-US" altLang="en-US" dirty="0" smtClean="0"/>
              <a:t>Data must be aggregated and summarized</a:t>
            </a:r>
          </a:p>
          <a:p>
            <a:pPr lvl="1"/>
            <a:r>
              <a:rPr lang="en-US" altLang="en-US" dirty="0" smtClean="0"/>
              <a:t>Queries must be able to extract multidimensional time slices</a:t>
            </a:r>
          </a:p>
          <a:p>
            <a:r>
              <a:rPr lang="en-US" altLang="en-US" dirty="0"/>
              <a:t>Data extraction and </a:t>
            </a:r>
            <a:r>
              <a:rPr lang="en-US" altLang="en-US" dirty="0" smtClean="0"/>
              <a:t>filtering </a:t>
            </a:r>
            <a:endParaRPr lang="en-US" altLang="en-US" dirty="0"/>
          </a:p>
          <a:p>
            <a:pPr lvl="1"/>
            <a:r>
              <a:rPr lang="en-US" altLang="en-US" dirty="0"/>
              <a:t>Allow batch and scheduled data extraction</a:t>
            </a:r>
          </a:p>
          <a:p>
            <a:pPr lvl="1"/>
            <a:r>
              <a:rPr lang="en-US" altLang="en-US" dirty="0"/>
              <a:t>Support different data sources and check for inconsistent data or data validation rules</a:t>
            </a:r>
          </a:p>
          <a:p>
            <a:pPr lvl="1"/>
            <a:r>
              <a:rPr lang="en-US" altLang="en-US" dirty="0" smtClean="0"/>
              <a:t>Encourage advanced </a:t>
            </a:r>
            <a:r>
              <a:rPr lang="en-US" altLang="en-US" dirty="0"/>
              <a:t>integration, aggregation, and classification</a:t>
            </a:r>
          </a:p>
          <a:p>
            <a:r>
              <a:rPr lang="en-US" altLang="en-US" dirty="0"/>
              <a:t>Database size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Very </a:t>
            </a:r>
            <a:r>
              <a:rPr lang="en-US" altLang="en-US" dirty="0"/>
              <a:t>large databases (VLDBs)</a:t>
            </a:r>
          </a:p>
          <a:p>
            <a:pPr lvl="1"/>
            <a:r>
              <a:rPr lang="en-US" altLang="en-US" dirty="0"/>
              <a:t>Advanced storage technologies</a:t>
            </a:r>
          </a:p>
          <a:p>
            <a:pPr lvl="1"/>
            <a:r>
              <a:rPr lang="en-US" altLang="en-US" dirty="0"/>
              <a:t>Multiple-processor technologies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Warehouse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79222"/>
          </a:xfrm>
        </p:spPr>
        <p:txBody>
          <a:bodyPr/>
          <a:lstStyle/>
          <a:p>
            <a:r>
              <a:rPr lang="en-US" dirty="0" smtClean="0"/>
              <a:t>Collection of </a:t>
            </a:r>
            <a:r>
              <a:rPr lang="en-US" dirty="0"/>
              <a:t>data </a:t>
            </a:r>
          </a:p>
          <a:p>
            <a:pPr lvl="1"/>
            <a:r>
              <a:rPr lang="en-US" dirty="0" smtClean="0"/>
              <a:t>Provides support </a:t>
            </a:r>
            <a:r>
              <a:rPr lang="en-US" dirty="0"/>
              <a:t>for </a:t>
            </a:r>
            <a:r>
              <a:rPr lang="en-US" dirty="0" smtClean="0"/>
              <a:t>decision making</a:t>
            </a:r>
            <a:endParaRPr lang="en-US" dirty="0"/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Integrated</a:t>
            </a:r>
          </a:p>
          <a:p>
            <a:pPr lvl="1"/>
            <a:r>
              <a:rPr lang="en-US" dirty="0" smtClean="0"/>
              <a:t>Subject-oriented</a:t>
            </a:r>
            <a:endParaRPr lang="en-US" dirty="0"/>
          </a:p>
          <a:p>
            <a:pPr lvl="1"/>
            <a:r>
              <a:rPr lang="en-US" dirty="0" smtClean="0"/>
              <a:t>Time-variant</a:t>
            </a:r>
          </a:p>
          <a:p>
            <a:pPr lvl="1"/>
            <a:r>
              <a:rPr lang="en-US" dirty="0" smtClean="0"/>
              <a:t>Nonvolatile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Warehouse (2 of 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7840"/>
              </p:ext>
            </p:extLst>
          </p:nvPr>
        </p:nvGraphicFramePr>
        <p:xfrm>
          <a:off x="360771" y="1082761"/>
          <a:ext cx="8415339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xmlns="" val="2177530827"/>
                    </a:ext>
                  </a:extLst>
                </a:gridCol>
                <a:gridCol w="3460751">
                  <a:extLst>
                    <a:ext uri="{9D8B030D-6E8A-4147-A177-3AD203B41FA5}">
                      <a16:colId xmlns:a16="http://schemas.microsoft.com/office/drawing/2014/main" xmlns="" val="697057514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xmlns="" val="275287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Table 13.8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Characteristics of Data Warehouse Data and Operational Database Data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93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Characteristic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Operational Database Data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Data Warehouse Data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33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Integrated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Similar data can have different representations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or meanings. For example, Social Security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numbers may be stored as ###-##-#### 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as #########, and a given condition may be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labeled as T/F or 0/1 or Y/N. A sales value may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be shown in thousands or in millions.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a unified view of all data elements with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 common definition and representation for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all business units.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879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Subject-oriented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is stored with a functional, or process,</a:t>
                      </a:r>
                    </a:p>
                    <a:p>
                      <a:r>
                        <a:rPr lang="en-US" sz="1200" dirty="0" smtClean="0"/>
                        <a:t>orientation. For example, data may be stored</a:t>
                      </a:r>
                    </a:p>
                    <a:p>
                      <a:r>
                        <a:rPr lang="en-US" sz="1200" dirty="0" smtClean="0"/>
                        <a:t>for invoices, payments, and credit amounts.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is stored with a subject orientation that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facilitates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multiple views of the data and decision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making. For example, sales may be recorded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product, division, manager, or region.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3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Time-variant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is recorded as current transactions. For</a:t>
                      </a:r>
                    </a:p>
                    <a:p>
                      <a:r>
                        <a:rPr lang="en-US" sz="1200" dirty="0" smtClean="0"/>
                        <a:t>example, the sales data may be the sale of a</a:t>
                      </a:r>
                    </a:p>
                    <a:p>
                      <a:r>
                        <a:rPr lang="en-US" sz="1200" dirty="0" smtClean="0"/>
                        <a:t>product on a given date, such as $342.78 on</a:t>
                      </a:r>
                    </a:p>
                    <a:p>
                      <a:r>
                        <a:rPr lang="en-US" sz="1200" dirty="0" smtClean="0"/>
                        <a:t>12-MAY-2016.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is recorded with a historical perspective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mind. Therefore, a time dimension is added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 facilitate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 analysis and various time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comparisons.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37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Nonvolatile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updates are frequent and common. For</a:t>
                      </a:r>
                    </a:p>
                    <a:p>
                      <a:r>
                        <a:rPr lang="en-US" sz="1200" dirty="0" smtClean="0"/>
                        <a:t>example, an inventory amount changes with</a:t>
                      </a:r>
                    </a:p>
                    <a:p>
                      <a:r>
                        <a:rPr lang="en-US" sz="1200" dirty="0" smtClean="0"/>
                        <a:t>each sale. Therefore, the data environment</a:t>
                      </a:r>
                    </a:p>
                    <a:p>
                      <a:r>
                        <a:rPr lang="en-US" sz="1200" dirty="0" smtClean="0"/>
                        <a:t>is fluid.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cannot be changed. Data is added only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periodically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from historical systems. Once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 is properly stored, no changes are allowed.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Therefore,</a:t>
                      </a:r>
                    </a:p>
                    <a:p>
                      <a:r>
                        <a:rPr lang="en-US" sz="1200" dirty="0" smtClean="0"/>
                        <a:t>the data environment is relatively static.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82777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85706"/>
          </a:xfrm>
        </p:spPr>
        <p:txBody>
          <a:bodyPr/>
          <a:lstStyle/>
          <a:p>
            <a:r>
              <a:rPr lang="en-US" dirty="0"/>
              <a:t>After completing this chapter, you will be able to: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role of business intelligence in providing comprehensive business decision support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architecture, reporting styles, evolution, and benefits of business intelligence</a:t>
            </a:r>
          </a:p>
          <a:p>
            <a:pPr lvl="1"/>
            <a:r>
              <a:rPr lang="en-US" dirty="0" smtClean="0"/>
              <a:t>Differentiate </a:t>
            </a:r>
            <a:r>
              <a:rPr lang="en-US" dirty="0"/>
              <a:t>between operational data and decision support data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purpose, characteristics, and components of a data warehouse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star and snowflake schemas for decision-making purposes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characteristics and capabilities of online analytical processing (OLAP)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the role and functions of data analytics and data mining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how SQL analytic functions are used to support data analytics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data visualization and explain how it supports business intelligence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Warehouse (3 of 3)</a:t>
            </a:r>
            <a:endParaRPr lang="en-US" dirty="0"/>
          </a:p>
        </p:txBody>
      </p:sp>
      <p:pic>
        <p:nvPicPr>
          <p:cNvPr id="5" name="Content Placeholder 4" descr="Figure 13.4 depicts the creation of a data warehouse through transforming operational data using the ETL process.   " title="Figure 13.4 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57878" cy="4114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Marts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Small, single-subject data warehouse subset</a:t>
            </a:r>
          </a:p>
          <a:p>
            <a:pPr lvl="1"/>
            <a:r>
              <a:rPr lang="en-US" altLang="en-US" dirty="0" smtClean="0"/>
              <a:t>Provides decision support to a small group of people</a:t>
            </a:r>
          </a:p>
          <a:p>
            <a:r>
              <a:rPr lang="en-US" altLang="en-US" dirty="0" smtClean="0"/>
              <a:t>Benefits over data warehouses</a:t>
            </a:r>
          </a:p>
          <a:p>
            <a:pPr lvl="1"/>
            <a:r>
              <a:rPr lang="en-US" altLang="en-US" dirty="0" smtClean="0"/>
              <a:t>Lower cost and shorter implementation time </a:t>
            </a:r>
          </a:p>
          <a:p>
            <a:pPr lvl="1"/>
            <a:r>
              <a:rPr lang="en-US" altLang="en-US" dirty="0" smtClean="0"/>
              <a:t>Technologically advanced</a:t>
            </a:r>
          </a:p>
          <a:p>
            <a:pPr lvl="1"/>
            <a:r>
              <a:rPr lang="en-US" altLang="en-US" dirty="0" smtClean="0"/>
              <a:t>Inevitable “people issues”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Twelve Rules That Define a Data Warehouse</a:t>
            </a:r>
            <a:endParaRPr lang="en-US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51204"/>
              </p:ext>
            </p:extLst>
          </p:nvPr>
        </p:nvGraphicFramePr>
        <p:xfrm>
          <a:off x="373062" y="1117467"/>
          <a:ext cx="8415338" cy="520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38">
                  <a:extLst>
                    <a:ext uri="{9D8B030D-6E8A-4147-A177-3AD203B41FA5}">
                      <a16:colId xmlns:a16="http://schemas.microsoft.com/office/drawing/2014/main" xmlns="" val="3434314918"/>
                    </a:ext>
                  </a:extLst>
                </a:gridCol>
                <a:gridCol w="7416800">
                  <a:extLst>
                    <a:ext uri="{9D8B030D-6E8A-4147-A177-3AD203B41FA5}">
                      <a16:colId xmlns:a16="http://schemas.microsoft.com/office/drawing/2014/main" xmlns="" val="1063518127"/>
                    </a:ext>
                  </a:extLst>
                </a:gridCol>
              </a:tblGrid>
              <a:tr h="33033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Table 13.9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Twelve Rules for a Data Warehouse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58602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Rule No.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572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and operational environments are separated.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7799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data is integrated.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13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contains historical data over a long time.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54203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data is snapshot data captured at a given point in time.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330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data is subject oriented.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7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data is mainly read-only with periodic batch updates</a:t>
                      </a:r>
                      <a:r>
                        <a:rPr lang="en-US" sz="1200" baseline="0" dirty="0" smtClean="0"/>
                        <a:t> f</a:t>
                      </a:r>
                      <a:r>
                        <a:rPr lang="en-US" sz="1200" dirty="0" smtClean="0"/>
                        <a:t>rom operational data. No online updates are allowed.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924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development life cycle differs from classical systems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development. Data warehouse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development is data-driven; the classical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approach is process-driven.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49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contains data with several levels of detail: current detail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data, old detail data, lightly summarized data, and highly summarized data.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146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environment is characterized by read-only transactions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 very large data sets. The operational environment is characterized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numerous update transactions to a few data entities at a time.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4014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environment has a system that traces data sources,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transformations, and storage.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37688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warehouse’s metadata is a critical component of this environment.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metadata identifies and defines all data elements. The metadata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provides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source, transformation, integration, storage, usage,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relationships,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history of each data element.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88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data warehouse contains a chargeback mechanism for resource usage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that enforces optimal use of the data by end users.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059215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Star Schemas (1 of 5)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75816"/>
          </a:xfrm>
        </p:spPr>
        <p:txBody>
          <a:bodyPr/>
          <a:lstStyle/>
          <a:p>
            <a:r>
              <a:rPr lang="en-US" altLang="en-US" dirty="0" smtClean="0"/>
              <a:t>Data-modeling technique</a:t>
            </a:r>
          </a:p>
          <a:p>
            <a:pPr lvl="1"/>
            <a:r>
              <a:rPr lang="en-US" altLang="en-US" dirty="0" smtClean="0"/>
              <a:t>Maps multidimensional decision support data into a relational database</a:t>
            </a:r>
          </a:p>
          <a:p>
            <a:pPr lvl="1"/>
            <a:r>
              <a:rPr lang="en-US" altLang="en-US" dirty="0" smtClean="0"/>
              <a:t>Creates the near equivalent of multidimensional database schema from existing relational database</a:t>
            </a:r>
          </a:p>
          <a:p>
            <a:pPr lvl="1"/>
            <a:r>
              <a:rPr lang="en-US" altLang="en-US" dirty="0" smtClean="0"/>
              <a:t>Yields an easily implemented model for multidimensional data analysis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</a:t>
            </a:r>
            <a:r>
              <a:rPr lang="en-US" altLang="en-US" dirty="0" smtClean="0"/>
              <a:t>Schemas (2 of </a:t>
            </a:r>
            <a:r>
              <a:rPr lang="en-US" altLang="en-US" dirty="0"/>
              <a:t>5)</a:t>
            </a:r>
            <a:endParaRPr lang="en-US" alt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65619"/>
          </a:xfrm>
        </p:spPr>
        <p:txBody>
          <a:bodyPr/>
          <a:lstStyle/>
          <a:p>
            <a:r>
              <a:rPr lang="en-US" altLang="en-US" dirty="0" smtClean="0"/>
              <a:t>Basic </a:t>
            </a:r>
            <a:r>
              <a:rPr lang="en-US" altLang="en-US" dirty="0"/>
              <a:t>star </a:t>
            </a:r>
            <a:r>
              <a:rPr lang="en-US" altLang="en-US" dirty="0" smtClean="0"/>
              <a:t>schema components </a:t>
            </a:r>
          </a:p>
          <a:p>
            <a:pPr lvl="1"/>
            <a:r>
              <a:rPr lang="en-US" altLang="en-US" dirty="0" smtClean="0"/>
              <a:t>Facts: numeric values that represent a specific business aspect</a:t>
            </a:r>
          </a:p>
          <a:p>
            <a:pPr lvl="1"/>
            <a:r>
              <a:rPr lang="en-US" altLang="en-US" dirty="0" smtClean="0"/>
              <a:t>Dimensions: qualifying characteristics that provide additional perspectives to a given fact</a:t>
            </a:r>
          </a:p>
          <a:p>
            <a:pPr lvl="1"/>
            <a:r>
              <a:rPr lang="en-US" altLang="en-US" dirty="0" smtClean="0"/>
              <a:t>Attributes: used to search, filter, and classify facts</a:t>
            </a:r>
            <a:endParaRPr lang="en-US" dirty="0" smtClean="0"/>
          </a:p>
          <a:p>
            <a:pPr lvl="2"/>
            <a:r>
              <a:rPr lang="en-US" altLang="en-US" dirty="0" smtClean="0"/>
              <a:t>Slice and dice: ability to focus on slices of the data cube for more detailed analysis</a:t>
            </a:r>
            <a:endParaRPr lang="en-US" dirty="0" smtClean="0"/>
          </a:p>
          <a:p>
            <a:pPr lvl="1"/>
            <a:r>
              <a:rPr lang="en-US" altLang="en-US" dirty="0" smtClean="0"/>
              <a:t>Attribute hierarchies: provide a top-down data organization</a:t>
            </a:r>
          </a:p>
          <a:p>
            <a:pPr lvl="2"/>
            <a:r>
              <a:rPr lang="en-US" dirty="0" smtClean="0"/>
              <a:t>Aggregation </a:t>
            </a:r>
            <a:r>
              <a:rPr lang="en-US" dirty="0"/>
              <a:t>and drill-down/roll-up data analysis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</a:t>
            </a:r>
            <a:r>
              <a:rPr lang="en-US" altLang="en-US" dirty="0" smtClean="0"/>
              <a:t>Schemas (3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85624"/>
          </a:xfrm>
        </p:spPr>
        <p:txBody>
          <a:bodyPr/>
          <a:lstStyle/>
          <a:p>
            <a:r>
              <a:rPr lang="en-US" altLang="en-US" dirty="0" smtClean="0"/>
              <a:t>Star schema representation</a:t>
            </a:r>
          </a:p>
          <a:p>
            <a:pPr lvl="1"/>
            <a:r>
              <a:rPr lang="en-US" altLang="en-US" dirty="0" smtClean="0"/>
              <a:t>Facts and dimensions represented by physical tables in data warehouse database</a:t>
            </a:r>
          </a:p>
          <a:p>
            <a:pPr lvl="1"/>
            <a:r>
              <a:rPr lang="en-US" altLang="en-US" dirty="0" smtClean="0"/>
              <a:t>Many-to-one (M:1) relationship between fact table and each dimension table</a:t>
            </a:r>
          </a:p>
          <a:p>
            <a:r>
              <a:rPr lang="en-US" altLang="en-US" dirty="0" smtClean="0"/>
              <a:t>Fact and dimension tables</a:t>
            </a:r>
          </a:p>
          <a:p>
            <a:pPr lvl="1"/>
            <a:r>
              <a:rPr lang="en-US" altLang="en-US" dirty="0" smtClean="0"/>
              <a:t>Related by foreign keys</a:t>
            </a:r>
          </a:p>
          <a:p>
            <a:pPr lvl="1"/>
            <a:r>
              <a:rPr lang="en-US" altLang="en-US" dirty="0" smtClean="0"/>
              <a:t>Subject to primary and foreign key constraints</a:t>
            </a:r>
          </a:p>
          <a:p>
            <a:pPr lvl="1"/>
            <a:r>
              <a:rPr lang="en-US" altLang="en-US" dirty="0" smtClean="0"/>
              <a:t>Primary key of a fact table </a:t>
            </a:r>
          </a:p>
          <a:p>
            <a:pPr lvl="2"/>
            <a:r>
              <a:rPr lang="en-US" altLang="en-US" dirty="0"/>
              <a:t>C</a:t>
            </a:r>
            <a:r>
              <a:rPr lang="en-US" altLang="en-US" dirty="0" smtClean="0"/>
              <a:t>omposite primary key because the fact table is related to many dimension tables</a:t>
            </a:r>
          </a:p>
          <a:p>
            <a:pPr lvl="2"/>
            <a:r>
              <a:rPr lang="en-US" altLang="en-US" dirty="0" smtClean="0"/>
              <a:t>Always formed by combining the foreign keys pointing to the related dimension tables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Star Schemas </a:t>
            </a:r>
            <a:r>
              <a:rPr lang="en-US" altLang="en-US" dirty="0" smtClean="0"/>
              <a:t>(4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pic>
        <p:nvPicPr>
          <p:cNvPr id="5" name="Picture 4" descr="Figure 13.10 illustrates a star schema using the relationships among the sales table and product, location, and time dimension tables." title="Figure 13.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74423"/>
            <a:ext cx="6766389" cy="44338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 Schemas </a:t>
            </a:r>
            <a:r>
              <a:rPr lang="en-US" altLang="en-US" dirty="0" smtClean="0"/>
              <a:t>(5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68751"/>
          </a:xfrm>
        </p:spPr>
        <p:txBody>
          <a:bodyPr/>
          <a:lstStyle/>
          <a:p>
            <a:r>
              <a:rPr lang="en-US" altLang="en-US" dirty="0" smtClean="0"/>
              <a:t>Performance-improving techniques for the star schema</a:t>
            </a:r>
          </a:p>
          <a:p>
            <a:pPr lvl="1"/>
            <a:r>
              <a:rPr lang="en-US" altLang="en-US" dirty="0" smtClean="0"/>
              <a:t>Normalizing dimensional tables</a:t>
            </a:r>
          </a:p>
          <a:p>
            <a:pPr lvl="2"/>
            <a:r>
              <a:rPr lang="en-US" altLang="en-US" dirty="0" smtClean="0"/>
              <a:t>Snowflake schema: dimension tables can have their own dimension tables</a:t>
            </a:r>
          </a:p>
          <a:p>
            <a:pPr lvl="1"/>
            <a:r>
              <a:rPr lang="en-US" altLang="en-US" dirty="0" smtClean="0"/>
              <a:t>Maintaining multiple fact tables to represent different aggregation levels</a:t>
            </a:r>
          </a:p>
          <a:p>
            <a:pPr lvl="2"/>
            <a:r>
              <a:rPr lang="en-US" altLang="en-US" dirty="0" smtClean="0"/>
              <a:t>Save </a:t>
            </a:r>
            <a:r>
              <a:rPr lang="en-US" altLang="en-US" dirty="0"/>
              <a:t>processor cycles at run time, thereby </a:t>
            </a:r>
            <a:r>
              <a:rPr lang="en-US" altLang="en-US" dirty="0" smtClean="0"/>
              <a:t>speeding up </a:t>
            </a:r>
            <a:r>
              <a:rPr lang="en-US" altLang="en-US" dirty="0"/>
              <a:t>data </a:t>
            </a:r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Denormalizing fact tables</a:t>
            </a:r>
          </a:p>
          <a:p>
            <a:pPr lvl="2"/>
            <a:r>
              <a:rPr lang="en-US" altLang="en-US" dirty="0" smtClean="0"/>
              <a:t>Improves </a:t>
            </a:r>
            <a:r>
              <a:rPr lang="en-US" altLang="en-US" dirty="0"/>
              <a:t>data access </a:t>
            </a:r>
            <a:r>
              <a:rPr lang="en-US" altLang="en-US" dirty="0" smtClean="0"/>
              <a:t>performance and </a:t>
            </a:r>
            <a:r>
              <a:rPr lang="en-US" altLang="en-US" dirty="0"/>
              <a:t>saves data storage space</a:t>
            </a:r>
            <a:endParaRPr lang="en-US" altLang="en-US" dirty="0" smtClean="0"/>
          </a:p>
          <a:p>
            <a:pPr lvl="1"/>
            <a:r>
              <a:rPr lang="en-US" altLang="en-US" dirty="0"/>
              <a:t>Partitioning and replicating tables</a:t>
            </a:r>
          </a:p>
          <a:p>
            <a:pPr lvl="2"/>
            <a:r>
              <a:rPr lang="en-US" altLang="en-US" dirty="0"/>
              <a:t>Partitioning: </a:t>
            </a:r>
            <a:r>
              <a:rPr lang="en-US" altLang="en-US" dirty="0" smtClean="0"/>
              <a:t>splits </a:t>
            </a:r>
            <a:r>
              <a:rPr lang="en-US" altLang="en-US" dirty="0"/>
              <a:t>tables into subsets of rows or columns and places them close to </a:t>
            </a:r>
            <a:r>
              <a:rPr lang="en-US" altLang="en-US" dirty="0" smtClean="0"/>
              <a:t>the client computer </a:t>
            </a:r>
            <a:endParaRPr lang="en-US" altLang="en-US" dirty="0"/>
          </a:p>
          <a:p>
            <a:pPr lvl="2"/>
            <a:r>
              <a:rPr lang="en-US" altLang="en-US" dirty="0"/>
              <a:t>Replication: </a:t>
            </a:r>
            <a:r>
              <a:rPr lang="en-US" altLang="en-US" dirty="0" smtClean="0"/>
              <a:t>makes </a:t>
            </a:r>
            <a:r>
              <a:rPr lang="en-US" altLang="en-US" dirty="0"/>
              <a:t>copy of table and places it in a different location</a:t>
            </a:r>
          </a:p>
          <a:p>
            <a:pPr lvl="2"/>
            <a:r>
              <a:rPr lang="en-US" altLang="en-US" dirty="0"/>
              <a:t>Periodicity: </a:t>
            </a:r>
            <a:r>
              <a:rPr lang="en-US" altLang="en-US" dirty="0" smtClean="0"/>
              <a:t>provides </a:t>
            </a:r>
            <a:r>
              <a:rPr lang="en-US" altLang="en-US" dirty="0"/>
              <a:t>information about the time span of the data stored in the table</a:t>
            </a:r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Online Analytical Processing (OLAP)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r>
              <a:rPr lang="en-US" altLang="en-US" dirty="0"/>
              <a:t>Online analytical processing (OLAP) is a BI style whose systems share three </a:t>
            </a:r>
            <a:r>
              <a:rPr lang="en-US" altLang="en-US" dirty="0" smtClean="0"/>
              <a:t>main characteristics</a:t>
            </a:r>
          </a:p>
          <a:p>
            <a:pPr lvl="1"/>
            <a:r>
              <a:rPr lang="en-US" altLang="en-US" dirty="0" smtClean="0"/>
              <a:t>Multidimensional data analysis techniques</a:t>
            </a:r>
          </a:p>
          <a:p>
            <a:pPr lvl="1"/>
            <a:r>
              <a:rPr lang="en-US" altLang="en-US" dirty="0" smtClean="0"/>
              <a:t>Advanced database support</a:t>
            </a:r>
          </a:p>
          <a:p>
            <a:pPr lvl="1"/>
            <a:r>
              <a:rPr lang="en-US" altLang="en-US" dirty="0" smtClean="0"/>
              <a:t>Easy-to-use end-user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Multidimensional Data Analysis Techniques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r>
              <a:rPr lang="en-US" altLang="en-US" dirty="0" smtClean="0"/>
              <a:t>Data are processed and viewed as part of a multidimensional structure</a:t>
            </a:r>
          </a:p>
          <a:p>
            <a:pPr lvl="1"/>
            <a:r>
              <a:rPr lang="en-US" altLang="en-US" dirty="0" smtClean="0"/>
              <a:t>Particularly </a:t>
            </a:r>
            <a:r>
              <a:rPr lang="en-US" altLang="en-US" dirty="0"/>
              <a:t>attractive to business decision </a:t>
            </a:r>
            <a:r>
              <a:rPr lang="en-US" altLang="en-US" dirty="0" smtClean="0"/>
              <a:t>makers who tend </a:t>
            </a:r>
            <a:r>
              <a:rPr lang="en-US" altLang="en-US" dirty="0"/>
              <a:t>to view business data as being related to other business data</a:t>
            </a:r>
            <a:endParaRPr lang="en-US" altLang="en-US" dirty="0" smtClean="0"/>
          </a:p>
          <a:p>
            <a:r>
              <a:rPr lang="en-US" altLang="en-US" dirty="0" smtClean="0"/>
              <a:t>Augmented advanced functions</a:t>
            </a:r>
          </a:p>
          <a:p>
            <a:pPr lvl="1"/>
            <a:r>
              <a:rPr lang="en-US" altLang="en-US" dirty="0" smtClean="0"/>
              <a:t>Data presentation </a:t>
            </a:r>
          </a:p>
          <a:p>
            <a:pPr lvl="1"/>
            <a:r>
              <a:rPr lang="en-US" altLang="en-US" dirty="0" smtClean="0"/>
              <a:t>Data aggregation, consolidation, and classification </a:t>
            </a:r>
          </a:p>
          <a:p>
            <a:pPr lvl="1"/>
            <a:r>
              <a:rPr lang="en-US" altLang="en-US" dirty="0" smtClean="0"/>
              <a:t>Computational </a:t>
            </a:r>
          </a:p>
          <a:p>
            <a:pPr lvl="1"/>
            <a:r>
              <a:rPr lang="en-US" altLang="en-US" dirty="0" smtClean="0"/>
              <a:t>Data-modeling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Data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tend to grow and prosper as they gain a better understanding of their environment</a:t>
            </a:r>
          </a:p>
          <a:p>
            <a:pPr lvl="1"/>
            <a:r>
              <a:rPr lang="en-US" dirty="0" smtClean="0"/>
              <a:t>Evaluate through tracking daily transactions and analyzing company data</a:t>
            </a:r>
          </a:p>
          <a:p>
            <a:r>
              <a:rPr lang="en-US" dirty="0" smtClean="0"/>
              <a:t>Organizations are always looking for a competitive advantage </a:t>
            </a:r>
          </a:p>
          <a:p>
            <a:pPr lvl="1"/>
            <a:r>
              <a:rPr lang="en-US" dirty="0" smtClean="0"/>
              <a:t>Product development, market positioning, sales promotions, and customer service</a:t>
            </a:r>
          </a:p>
          <a:p>
            <a:r>
              <a:rPr lang="en-US" dirty="0" smtClean="0"/>
              <a:t>Companies and software vendors addressed these multilevel decision support needs by creating autonomous applications for particular groups of users</a:t>
            </a:r>
          </a:p>
          <a:p>
            <a:pPr lvl="1"/>
            <a:r>
              <a:rPr lang="en-US" dirty="0" smtClean="0"/>
              <a:t>This more comprehensive and integrated decision support framework within organizations became known as business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Advanced Database Support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OLAP tools must have the following features to deliver efficient decision support:</a:t>
            </a:r>
          </a:p>
          <a:p>
            <a:pPr lvl="1"/>
            <a:r>
              <a:rPr lang="en-US" altLang="en-US" dirty="0" smtClean="0"/>
              <a:t>Access to many different kinds of DBMSs, flat files, and internal and external data sources</a:t>
            </a:r>
          </a:p>
          <a:p>
            <a:pPr lvl="1"/>
            <a:r>
              <a:rPr lang="en-US" altLang="en-US" dirty="0" smtClean="0"/>
              <a:t>Access to aggregated data warehouse data and operational database detail data</a:t>
            </a:r>
          </a:p>
          <a:p>
            <a:pPr lvl="1"/>
            <a:r>
              <a:rPr lang="en-US" altLang="en-US" dirty="0" smtClean="0"/>
              <a:t>Advanced data navigation features</a:t>
            </a:r>
          </a:p>
          <a:p>
            <a:pPr lvl="1"/>
            <a:r>
              <a:rPr lang="en-US" altLang="en-US" dirty="0" smtClean="0"/>
              <a:t>Rapid and consistent query response times</a:t>
            </a:r>
          </a:p>
          <a:p>
            <a:pPr lvl="1"/>
            <a:r>
              <a:rPr lang="en-US" altLang="en-US" dirty="0" smtClean="0"/>
              <a:t>Ability to map end-user requests</a:t>
            </a:r>
          </a:p>
          <a:p>
            <a:pPr lvl="1"/>
            <a:r>
              <a:rPr lang="en-US" altLang="en-US" dirty="0" smtClean="0"/>
              <a:t>Support for very large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Easy-to-Use End-User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28111"/>
          </a:xfrm>
        </p:spPr>
        <p:txBody>
          <a:bodyPr/>
          <a:lstStyle/>
          <a:p>
            <a:r>
              <a:rPr lang="en-US" altLang="en-US" dirty="0" smtClean="0"/>
              <a:t>When proper implementation leads to simple navigation and accelerated decision making or data analysis</a:t>
            </a:r>
          </a:p>
          <a:p>
            <a:pPr lvl="1"/>
            <a:r>
              <a:rPr lang="en-US" altLang="en-US" dirty="0" smtClean="0"/>
              <a:t>Advanced OLAP features are more useful when access is kept simple</a:t>
            </a:r>
          </a:p>
          <a:p>
            <a:pPr lvl="1"/>
            <a:r>
              <a:rPr lang="en-US" altLang="en-US" dirty="0" smtClean="0"/>
              <a:t>Many interface features are borrowed from previous generations of data analysis tools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</a:t>
            </a:r>
            <a:r>
              <a:rPr lang="en-US" dirty="0" smtClean="0"/>
              <a:t>Architecture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5894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meet ease-of-use requirements while keeping </a:t>
            </a:r>
            <a:r>
              <a:rPr lang="en-US" dirty="0" smtClean="0"/>
              <a:t>the system flexible</a:t>
            </a:r>
          </a:p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Graphical user interface (GUI)</a:t>
            </a:r>
          </a:p>
          <a:p>
            <a:pPr lvl="1"/>
            <a:r>
              <a:rPr lang="en-US" dirty="0" smtClean="0"/>
              <a:t>Analytical </a:t>
            </a:r>
            <a:r>
              <a:rPr lang="en-US" dirty="0"/>
              <a:t>processing logic</a:t>
            </a:r>
          </a:p>
          <a:p>
            <a:pPr lvl="1"/>
            <a:r>
              <a:rPr lang="en-US" dirty="0" smtClean="0"/>
              <a:t>Data-processing </a:t>
            </a:r>
            <a:r>
              <a:rPr lang="en-US" dirty="0"/>
              <a:t>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</a:t>
            </a:r>
            <a:r>
              <a:rPr lang="en-US" dirty="0" smtClean="0"/>
              <a:t>Architecture (2 of 2)</a:t>
            </a:r>
            <a:endParaRPr lang="en-US" dirty="0"/>
          </a:p>
        </p:txBody>
      </p:sp>
      <p:pic>
        <p:nvPicPr>
          <p:cNvPr id="6" name="Content Placeholder 5" descr="Figure 13.16 illustrates OLAP’s architectural components on a single computer.  " title="Figure 13.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1295400"/>
            <a:ext cx="7544416" cy="46636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OLAP</a:t>
            </a: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 smtClean="0"/>
              <a:t>Relational online analytical processing (</a:t>
            </a:r>
            <a:r>
              <a:rPr lang="en-US" altLang="en-US" dirty="0"/>
              <a:t>ROLAP)</a:t>
            </a:r>
          </a:p>
          <a:p>
            <a:pPr lvl="1"/>
            <a:r>
              <a:rPr lang="en-US" altLang="en-US" dirty="0" smtClean="0"/>
              <a:t>Provides OLAP functionality using relational databases and familiar relational tools to store and analyze multidimensional data</a:t>
            </a:r>
          </a:p>
          <a:p>
            <a:r>
              <a:rPr lang="en-US" altLang="en-US" dirty="0" smtClean="0"/>
              <a:t>Extensions added to traditional RDBMS technology</a:t>
            </a:r>
          </a:p>
          <a:p>
            <a:pPr lvl="1"/>
            <a:r>
              <a:rPr lang="en-US" altLang="en-US" dirty="0" smtClean="0"/>
              <a:t>Multidimensional data schema support within the RDBMS</a:t>
            </a:r>
          </a:p>
          <a:p>
            <a:pPr lvl="1"/>
            <a:r>
              <a:rPr lang="en-US" altLang="en-US" dirty="0" smtClean="0"/>
              <a:t>Data access language and query performance optimized for multidimensional data</a:t>
            </a:r>
          </a:p>
          <a:p>
            <a:pPr lvl="1"/>
            <a:r>
              <a:rPr lang="en-US" altLang="en-US" dirty="0" smtClean="0"/>
              <a:t>Support for very large databases (VLDBs)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OLAP</a:t>
            </a:r>
            <a:endParaRPr lang="en-US" altLang="en-US" dirty="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97552"/>
          </a:xfrm>
        </p:spPr>
        <p:txBody>
          <a:bodyPr/>
          <a:lstStyle/>
          <a:p>
            <a:r>
              <a:rPr lang="en-US" altLang="en-US" dirty="0"/>
              <a:t>Multidimensional </a:t>
            </a:r>
            <a:r>
              <a:rPr lang="en-US" altLang="en-US" dirty="0" smtClean="0"/>
              <a:t>online analytical processing (</a:t>
            </a:r>
            <a:r>
              <a:rPr lang="en-US" altLang="en-US" dirty="0"/>
              <a:t>MOLAP)</a:t>
            </a:r>
          </a:p>
          <a:p>
            <a:pPr lvl="1"/>
            <a:r>
              <a:rPr lang="en-US" altLang="en-US" dirty="0" smtClean="0"/>
              <a:t>Extends OLAP functionality to multidimensional database management systems (MDBMSs)</a:t>
            </a:r>
          </a:p>
          <a:p>
            <a:pPr lvl="2"/>
            <a:r>
              <a:rPr lang="en-US" altLang="en-US" dirty="0" smtClean="0"/>
              <a:t>MDBMS uses proprietary techniques store data in matrix-like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-dimensional arrays</a:t>
            </a:r>
          </a:p>
          <a:p>
            <a:pPr lvl="2"/>
            <a:r>
              <a:rPr lang="en-US" altLang="en-US" dirty="0" smtClean="0"/>
              <a:t>End users visualize stored data as a  three dimensional data cube</a:t>
            </a:r>
          </a:p>
          <a:p>
            <a:pPr lvl="3"/>
            <a:r>
              <a:rPr lang="en-US" altLang="en-US" dirty="0" smtClean="0"/>
              <a:t>Grow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number dimensions, thus becoming hypercubes</a:t>
            </a:r>
          </a:p>
          <a:p>
            <a:pPr lvl="3"/>
            <a:r>
              <a:rPr lang="en-US" altLang="en-US" dirty="0" smtClean="0"/>
              <a:t>Held in memory in a cube cache to speed access</a:t>
            </a:r>
          </a:p>
          <a:p>
            <a:pPr lvl="1"/>
            <a:r>
              <a:rPr lang="en-US" altLang="en-US" dirty="0" smtClean="0"/>
              <a:t>Sparsity: measures density of data held in the data 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versus Multidimensional OLAP</a:t>
            </a:r>
            <a:endParaRPr lang="en-US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74739"/>
              </p:ext>
            </p:extLst>
          </p:nvPr>
        </p:nvGraphicFramePr>
        <p:xfrm>
          <a:off x="228600" y="1360440"/>
          <a:ext cx="8415339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18792292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93530091"/>
                    </a:ext>
                  </a:extLst>
                </a:gridCol>
                <a:gridCol w="3386139">
                  <a:extLst>
                    <a:ext uri="{9D8B030D-6E8A-4147-A177-3AD203B41FA5}">
                      <a16:colId xmlns:a16="http://schemas.microsoft.com/office/drawing/2014/main" xmlns="" val="2077111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Table 13.12</a:t>
                      </a:r>
                    </a:p>
                    <a:p>
                      <a:r>
                        <a:rPr lang="fr-FR" sz="1400" dirty="0" smtClean="0"/>
                        <a:t>Relational vs. Multidimensional OLAP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86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Characteristic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ROLAP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MOLAP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8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star schema</a:t>
                      </a:r>
                    </a:p>
                    <a:p>
                      <a:r>
                        <a:rPr lang="en-US" sz="1400" dirty="0" smtClean="0"/>
                        <a:t>Additional dimensions can be added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dynamically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data cubes</a:t>
                      </a:r>
                    </a:p>
                    <a:p>
                      <a:r>
                        <a:rPr lang="en-US" sz="1400" dirty="0" smtClean="0"/>
                        <a:t>Multidimensional arrays, row stores, column stores</a:t>
                      </a:r>
                    </a:p>
                    <a:p>
                      <a:r>
                        <a:rPr lang="en-US" sz="1400" dirty="0" smtClean="0"/>
                        <a:t>Additional dimensions require re-creation of the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data cube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88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to large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4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Client/server</a:t>
                      </a:r>
                    </a:p>
                    <a:p>
                      <a:r>
                        <a:rPr lang="en-US" sz="1400" dirty="0" smtClean="0"/>
                        <a:t>Standards-based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Client/server</a:t>
                      </a:r>
                    </a:p>
                    <a:p>
                      <a:r>
                        <a:rPr lang="en-US" sz="1400" dirty="0" smtClean="0"/>
                        <a:t>Open or proprietary, depending on vendor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Supports ad hoc requests</a:t>
                      </a:r>
                    </a:p>
                    <a:p>
                      <a:r>
                        <a:rPr lang="en-US" sz="1400" dirty="0" smtClean="0"/>
                        <a:t>Unlimited dimensions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Limited to predefined dimensions</a:t>
                      </a:r>
                    </a:p>
                    <a:p>
                      <a:r>
                        <a:rPr lang="en-US" sz="1400" dirty="0" smtClean="0"/>
                        <a:t>Proprietary access languages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43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 with small data sets; average for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medium-sized to large data sets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Faster for large data sets with predefined dimensions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208376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Analytics (1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88702"/>
          </a:xfrm>
        </p:spPr>
        <p:txBody>
          <a:bodyPr/>
          <a:lstStyle/>
          <a:p>
            <a:r>
              <a:rPr lang="en-US" dirty="0" smtClean="0"/>
              <a:t>Subset </a:t>
            </a:r>
            <a:r>
              <a:rPr lang="en-US" dirty="0"/>
              <a:t>of business intelligence (BI) functionality that encompasses a </a:t>
            </a:r>
            <a:r>
              <a:rPr lang="en-US" dirty="0" smtClean="0"/>
              <a:t>wide range </a:t>
            </a:r>
            <a:r>
              <a:rPr lang="en-US" dirty="0"/>
              <a:t>of mathematical, statistical, and modeling techniques with the purpose of </a:t>
            </a:r>
            <a:r>
              <a:rPr lang="en-US" dirty="0" smtClean="0"/>
              <a:t>extracting knowledge </a:t>
            </a:r>
            <a:r>
              <a:rPr lang="en-US" dirty="0"/>
              <a:t>from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Explanatory analytics: focuses on discovering and explaining data </a:t>
            </a:r>
            <a:r>
              <a:rPr lang="en-US" dirty="0" smtClean="0"/>
              <a:t>characteristics and </a:t>
            </a:r>
            <a:r>
              <a:rPr lang="en-US" dirty="0"/>
              <a:t>relationships based on existing data</a:t>
            </a:r>
            <a:endParaRPr lang="en-US" dirty="0" smtClean="0"/>
          </a:p>
          <a:p>
            <a:pPr lvl="1"/>
            <a:r>
              <a:rPr lang="en-US" dirty="0"/>
              <a:t>Predictive analytics: focuses on predicting future data outcomes with a high degree </a:t>
            </a:r>
            <a:r>
              <a:rPr lang="en-US" dirty="0" smtClean="0"/>
              <a:t>of accuracy</a:t>
            </a:r>
          </a:p>
          <a:p>
            <a:r>
              <a:rPr lang="en-US" dirty="0" smtClean="0"/>
              <a:t>Data mining </a:t>
            </a:r>
            <a:r>
              <a:rPr lang="en-US" dirty="0"/>
              <a:t>focuses on the discovery and explanation stages of knowledge </a:t>
            </a:r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Analyzing </a:t>
            </a:r>
            <a:r>
              <a:rPr lang="en-US" dirty="0"/>
              <a:t>massive amounts of data to uncover hidden trends, </a:t>
            </a:r>
            <a:r>
              <a:rPr lang="en-US" dirty="0" smtClean="0"/>
              <a:t>patterns, and </a:t>
            </a:r>
            <a:r>
              <a:rPr lang="en-US" dirty="0"/>
              <a:t>relationships; to form computer models to simulate and explain the </a:t>
            </a:r>
            <a:r>
              <a:rPr lang="en-US" dirty="0" smtClean="0"/>
              <a:t>findings; and to </a:t>
            </a:r>
            <a:r>
              <a:rPr lang="en-US" dirty="0"/>
              <a:t>use such models to support business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Analytics (2 of 4)</a:t>
            </a:r>
            <a:endParaRPr lang="en-US" dirty="0"/>
          </a:p>
        </p:txBody>
      </p:sp>
      <p:pic>
        <p:nvPicPr>
          <p:cNvPr id="6" name="Content Placeholder 5" descr="In Figure 13.18, a pyramid is used to represent how knowledge is extracted from data through processing. " title="Figure 13.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817597" cy="43291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Analytics (3 of 4)</a:t>
            </a:r>
            <a:endParaRPr lang="en-US" dirty="0"/>
          </a:p>
        </p:txBody>
      </p:sp>
      <p:pic>
        <p:nvPicPr>
          <p:cNvPr id="5" name="Content Placeholder 4" descr="Figure 13.19 illustrates the different phases of the data-mining process:&#10;Data preparation&#10;Data analysis and classification&#10;Knowledge acquisition&#10;Prognosis" title="Figure 13.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196544" cy="4885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Intelligence (1 of 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altLang="en-US" dirty="0" smtClean="0"/>
              <a:t>Comprehensive, cohesive, integrated set of tools and processes</a:t>
            </a:r>
          </a:p>
          <a:p>
            <a:pPr lvl="1"/>
            <a:r>
              <a:rPr lang="en-US" altLang="en-US" dirty="0" smtClean="0"/>
              <a:t>Captures, collects, integrates, stores, and analyzes data</a:t>
            </a:r>
          </a:p>
          <a:p>
            <a:pPr lvl="1"/>
            <a:r>
              <a:rPr lang="en-US" altLang="en-US" dirty="0" smtClean="0"/>
              <a:t>Generates and presents information to support business decision making</a:t>
            </a:r>
          </a:p>
          <a:p>
            <a:r>
              <a:rPr lang="en-US" altLang="en-US" dirty="0" smtClean="0"/>
              <a:t>Allows transformation </a:t>
            </a:r>
          </a:p>
          <a:p>
            <a:pPr lvl="1"/>
            <a:r>
              <a:rPr lang="en-US" altLang="en-US" dirty="0" smtClean="0"/>
              <a:t>Data into information</a:t>
            </a:r>
          </a:p>
          <a:p>
            <a:pPr lvl="1"/>
            <a:r>
              <a:rPr lang="en-US" altLang="en-US" dirty="0" smtClean="0"/>
              <a:t>Information into knowledge</a:t>
            </a:r>
          </a:p>
          <a:p>
            <a:pPr lvl="1"/>
            <a:r>
              <a:rPr lang="en-US" altLang="en-US" dirty="0" smtClean="0"/>
              <a:t>Knowledge into wisdom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(4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4409"/>
          </a:xfrm>
        </p:spPr>
        <p:txBody>
          <a:bodyPr/>
          <a:lstStyle/>
          <a:p>
            <a:r>
              <a:rPr lang="en-US" dirty="0" smtClean="0"/>
              <a:t>Predictive analytics focuses on creating actionable models to predict future behaviors and events</a:t>
            </a:r>
          </a:p>
          <a:p>
            <a:pPr lvl="1"/>
            <a:r>
              <a:rPr lang="en-US" dirty="0" smtClean="0"/>
              <a:t>Employs mathematical and statistical algorithms, neural networks, artificial intelligence, and other advanced modeling tools to create actionable predictive models based on available data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in areas such as customer relationships, customer service, customer retention, fraud detection, targeted marketing, and optimized pricing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 Analytic Functions (1 of 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88675"/>
          </a:xfrm>
        </p:spPr>
        <p:txBody>
          <a:bodyPr/>
          <a:lstStyle/>
          <a:p>
            <a:r>
              <a:rPr lang="en-US" dirty="0" smtClean="0"/>
              <a:t>The ROLLUP extension</a:t>
            </a:r>
          </a:p>
          <a:p>
            <a:pPr lvl="1"/>
            <a:r>
              <a:rPr lang="en-US" dirty="0" smtClean="0"/>
              <a:t>Used with GROUP BY clause to generate aggregates by different dimensions</a:t>
            </a:r>
          </a:p>
          <a:p>
            <a:pPr lvl="1"/>
            <a:r>
              <a:rPr lang="en-US" dirty="0" smtClean="0"/>
              <a:t>Enables subtotal for each column listed except for the last one, which gets a grand total</a:t>
            </a:r>
          </a:p>
          <a:p>
            <a:r>
              <a:rPr lang="en-US" dirty="0" smtClean="0"/>
              <a:t>The CUBE extension</a:t>
            </a:r>
          </a:p>
          <a:p>
            <a:pPr lvl="1"/>
            <a:r>
              <a:rPr lang="en-US" dirty="0" smtClean="0"/>
              <a:t>Used with GROUP BY clause to generate aggregates by the listed columns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you to </a:t>
            </a:r>
            <a:r>
              <a:rPr lang="en-US" dirty="0" smtClean="0"/>
              <a:t>get a </a:t>
            </a:r>
            <a:r>
              <a:rPr lang="en-US" dirty="0"/>
              <a:t>subtotal for each column listed in the expression, in addition to a grand total </a:t>
            </a:r>
            <a:r>
              <a:rPr lang="en-US" dirty="0" smtClean="0"/>
              <a:t>for the </a:t>
            </a:r>
            <a:r>
              <a:rPr lang="en-US" dirty="0"/>
              <a:t>last column listed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Analytic </a:t>
            </a:r>
            <a:r>
              <a:rPr lang="en-US" altLang="en-US" dirty="0" smtClean="0"/>
              <a:t>Functions (2 of 2)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45093"/>
          </a:xfrm>
        </p:spPr>
        <p:txBody>
          <a:bodyPr/>
          <a:lstStyle/>
          <a:p>
            <a:r>
              <a:rPr lang="en-US" altLang="en-US" dirty="0"/>
              <a:t>Materialized </a:t>
            </a:r>
            <a:r>
              <a:rPr lang="en-US" altLang="en-US" dirty="0" smtClean="0"/>
              <a:t>views</a:t>
            </a:r>
          </a:p>
          <a:p>
            <a:pPr lvl="1"/>
            <a:r>
              <a:rPr lang="en-US" altLang="en-US" dirty="0" smtClean="0"/>
              <a:t>Dynamic table that contains SQL query command to generate rows and stores the actual rows</a:t>
            </a:r>
          </a:p>
          <a:p>
            <a:pPr lvl="2"/>
            <a:r>
              <a:rPr lang="en-US" altLang="en-US" dirty="0" smtClean="0"/>
              <a:t>Created the first time query is run and summary rows are stored in the table</a:t>
            </a:r>
          </a:p>
          <a:p>
            <a:pPr lvl="2"/>
            <a:r>
              <a:rPr lang="en-US" altLang="en-US" dirty="0" smtClean="0"/>
              <a:t>Automatically updated when base tables are updated</a:t>
            </a:r>
          </a:p>
          <a:p>
            <a:pPr lvl="2"/>
            <a:r>
              <a:rPr lang="en-US" altLang="en-US" dirty="0" smtClean="0"/>
              <a:t>Requires specified privileges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76610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abstracting data to provide a visual data </a:t>
            </a:r>
            <a:r>
              <a:rPr lang="en-US" dirty="0" smtClean="0"/>
              <a:t>representation that </a:t>
            </a:r>
            <a:r>
              <a:rPr lang="en-US" dirty="0"/>
              <a:t>enhances the user’s ability to comprehend the meaning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to allow the user to quickly and efficiently see the data’s big </a:t>
            </a:r>
            <a:r>
              <a:rPr lang="en-US" dirty="0" smtClean="0"/>
              <a:t>picture by </a:t>
            </a:r>
            <a:r>
              <a:rPr lang="en-US" dirty="0"/>
              <a:t>identifying trends, </a:t>
            </a:r>
            <a:r>
              <a:rPr lang="en-US" dirty="0" smtClean="0"/>
              <a:t>patterns, </a:t>
            </a:r>
            <a:r>
              <a:rPr lang="en-US" dirty="0"/>
              <a:t>and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The need for data visualization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zoom </a:t>
            </a:r>
            <a:r>
              <a:rPr lang="en-US" dirty="0" smtClean="0"/>
              <a:t>in and </a:t>
            </a:r>
            <a:r>
              <a:rPr lang="en-US" dirty="0"/>
              <a:t>out, drill down and up, filter, etc. is one of the many advantages of current breed </a:t>
            </a:r>
            <a:r>
              <a:rPr lang="en-US" dirty="0" smtClean="0"/>
              <a:t>of data </a:t>
            </a:r>
            <a:r>
              <a:rPr lang="en-US" dirty="0"/>
              <a:t>visualization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it easier to understand data—in particular, large amounts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The science of data visualization</a:t>
            </a:r>
          </a:p>
          <a:p>
            <a:pPr lvl="1"/>
            <a:r>
              <a:rPr lang="en-US" dirty="0" smtClean="0"/>
              <a:t>Roots </a:t>
            </a:r>
            <a:r>
              <a:rPr lang="en-US" dirty="0"/>
              <a:t>in </a:t>
            </a:r>
            <a:r>
              <a:rPr lang="en-US" dirty="0" smtClean="0"/>
              <a:t>cognitive sciences: how </a:t>
            </a:r>
            <a:r>
              <a:rPr lang="en-US" dirty="0"/>
              <a:t>the human brain receives, interprets, organizes, and processes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Pattern recognition </a:t>
            </a:r>
          </a:p>
          <a:p>
            <a:pPr lvl="2"/>
            <a:r>
              <a:rPr lang="en-US" dirty="0" smtClean="0"/>
              <a:t>Spatial awareness </a:t>
            </a:r>
          </a:p>
          <a:p>
            <a:pPr lvl="2"/>
            <a:r>
              <a:rPr lang="en-US" dirty="0" smtClean="0"/>
              <a:t>Aesthetics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42097"/>
          </a:xfrm>
        </p:spPr>
        <p:txBody>
          <a:bodyPr/>
          <a:lstStyle/>
          <a:p>
            <a:r>
              <a:rPr lang="en-US" dirty="0" smtClean="0"/>
              <a:t>Understanding the data</a:t>
            </a:r>
          </a:p>
          <a:p>
            <a:pPr lvl="1"/>
            <a:r>
              <a:rPr lang="en-US" dirty="0"/>
              <a:t>The same </a:t>
            </a:r>
            <a:r>
              <a:rPr lang="en-US" dirty="0" smtClean="0"/>
              <a:t>data can </a:t>
            </a:r>
            <a:r>
              <a:rPr lang="en-US" dirty="0"/>
              <a:t>be presented in multiple </a:t>
            </a:r>
            <a:r>
              <a:rPr lang="en-US" dirty="0" smtClean="0"/>
              <a:t>ways</a:t>
            </a:r>
          </a:p>
          <a:p>
            <a:r>
              <a:rPr lang="en-US" dirty="0"/>
              <a:t>In general, there are two types of data:</a:t>
            </a:r>
          </a:p>
          <a:p>
            <a:pPr lvl="1"/>
            <a:r>
              <a:rPr lang="en-US" dirty="0" smtClean="0"/>
              <a:t>Qualitative</a:t>
            </a:r>
            <a:r>
              <a:rPr lang="en-US" dirty="0"/>
              <a:t>: describes qualities of the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Nominal or ordinal </a:t>
            </a:r>
          </a:p>
          <a:p>
            <a:pPr lvl="1"/>
            <a:r>
              <a:rPr lang="en-US" dirty="0"/>
              <a:t>Quantitative: describes numeric facts or measures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31818"/>
          </a:xfrm>
        </p:spPr>
        <p:txBody>
          <a:bodyPr/>
          <a:lstStyle/>
          <a:p>
            <a:r>
              <a:rPr lang="en-US" dirty="0"/>
              <a:t>Business intelligence (BI) is a term for a comprehensive, cohesive, and integrated set </a:t>
            </a:r>
            <a:r>
              <a:rPr lang="en-US" dirty="0" smtClean="0"/>
              <a:t>of applications </a:t>
            </a:r>
            <a:r>
              <a:rPr lang="en-US" dirty="0"/>
              <a:t>used to capture, collect, integrate, store, and analyze data with the </a:t>
            </a:r>
            <a:r>
              <a:rPr lang="en-US" dirty="0" smtClean="0"/>
              <a:t>purpose of </a:t>
            </a:r>
            <a:r>
              <a:rPr lang="en-US" dirty="0"/>
              <a:t>generating and presenting information to support business decision </a:t>
            </a:r>
            <a:r>
              <a:rPr lang="en-US" dirty="0" smtClean="0"/>
              <a:t>making</a:t>
            </a:r>
          </a:p>
          <a:p>
            <a:r>
              <a:rPr lang="en-US" dirty="0"/>
              <a:t>Decision support systems (DSSs) refer to an arrangement of computerized </a:t>
            </a:r>
            <a:r>
              <a:rPr lang="en-US" dirty="0" smtClean="0"/>
              <a:t>tools used </a:t>
            </a:r>
            <a:r>
              <a:rPr lang="en-US" dirty="0"/>
              <a:t>to assist managerial decision making within a </a:t>
            </a:r>
            <a:r>
              <a:rPr lang="en-US" dirty="0" smtClean="0"/>
              <a:t>business</a:t>
            </a:r>
          </a:p>
          <a:p>
            <a:r>
              <a:rPr lang="en-US" dirty="0"/>
              <a:t>Operational data is not well suited for decision </a:t>
            </a:r>
            <a:r>
              <a:rPr lang="en-US" dirty="0" smtClean="0"/>
              <a:t>support</a:t>
            </a:r>
          </a:p>
          <a:p>
            <a:r>
              <a:rPr lang="en-US" dirty="0"/>
              <a:t>The data warehouse is an integrated, subject-oriented, time-variant, </a:t>
            </a:r>
            <a:r>
              <a:rPr lang="en-US" dirty="0" smtClean="0"/>
              <a:t>nonvolatile collection of </a:t>
            </a:r>
            <a:r>
              <a:rPr lang="en-US" dirty="0"/>
              <a:t>data that provides support for decision </a:t>
            </a:r>
            <a:r>
              <a:rPr lang="en-US" dirty="0" smtClean="0"/>
              <a:t>making</a:t>
            </a:r>
          </a:p>
          <a:p>
            <a:r>
              <a:rPr lang="en-US" dirty="0"/>
              <a:t>The star schema is a data-modeling technique used to map multidimensional </a:t>
            </a:r>
            <a:r>
              <a:rPr lang="en-US" dirty="0" smtClean="0"/>
              <a:t>decision support </a:t>
            </a:r>
            <a:r>
              <a:rPr lang="en-US" dirty="0"/>
              <a:t>data into a relational database for advanced data </a:t>
            </a:r>
            <a:r>
              <a:rPr lang="en-US" dirty="0" smtClean="0"/>
              <a:t>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31818"/>
          </a:xfrm>
        </p:spPr>
        <p:txBody>
          <a:bodyPr/>
          <a:lstStyle/>
          <a:p>
            <a:r>
              <a:rPr lang="en-US" dirty="0"/>
              <a:t>Online analytical processing (OLAP) refers to an advanced data analysis environment that supports decision making, business modeling, and operations research</a:t>
            </a:r>
          </a:p>
          <a:p>
            <a:r>
              <a:rPr lang="en-US" dirty="0" smtClean="0"/>
              <a:t>Data </a:t>
            </a:r>
            <a:r>
              <a:rPr lang="en-US" dirty="0"/>
              <a:t>analytics is a subset of BI functionality that provides advanced data </a:t>
            </a:r>
            <a:r>
              <a:rPr lang="en-US" dirty="0" smtClean="0"/>
              <a:t>analysis tools </a:t>
            </a:r>
            <a:r>
              <a:rPr lang="en-US" dirty="0"/>
              <a:t>to extract knowledge from business </a:t>
            </a:r>
            <a:r>
              <a:rPr lang="en-US" dirty="0" smtClean="0"/>
              <a:t>data</a:t>
            </a:r>
          </a:p>
          <a:p>
            <a:r>
              <a:rPr lang="en-US" dirty="0"/>
              <a:t>Data mining automates the analysis of operational data to find previously </a:t>
            </a:r>
            <a:r>
              <a:rPr lang="en-US" dirty="0" smtClean="0"/>
              <a:t>unknown data </a:t>
            </a:r>
            <a:r>
              <a:rPr lang="en-US" dirty="0"/>
              <a:t>characteristics, relationships, dependencies, and </a:t>
            </a:r>
            <a:r>
              <a:rPr lang="en-US" dirty="0" smtClean="0"/>
              <a:t>trends</a:t>
            </a:r>
          </a:p>
          <a:p>
            <a:r>
              <a:rPr lang="en-US" dirty="0"/>
              <a:t>SQL has been enhanced with analytic functions that support OLAP-type </a:t>
            </a:r>
            <a:r>
              <a:rPr lang="en-US" dirty="0" smtClean="0"/>
              <a:t>processing and </a:t>
            </a:r>
            <a:r>
              <a:rPr lang="en-US" dirty="0"/>
              <a:t>data </a:t>
            </a:r>
            <a:r>
              <a:rPr lang="en-US" dirty="0" smtClean="0"/>
              <a:t>generation</a:t>
            </a:r>
          </a:p>
          <a:p>
            <a:r>
              <a:rPr lang="en-US" dirty="0"/>
              <a:t>Data visualization provides visual representations of data that enhance the user’s </a:t>
            </a:r>
            <a:r>
              <a:rPr lang="en-US" dirty="0" smtClean="0"/>
              <a:t>ability to </a:t>
            </a:r>
            <a:r>
              <a:rPr lang="en-US" dirty="0"/>
              <a:t>comprehend the meaning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Intelligence (2 of 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91889"/>
          </a:xfrm>
        </p:spPr>
        <p:txBody>
          <a:bodyPr/>
          <a:lstStyle/>
          <a:p>
            <a:r>
              <a:rPr lang="en-US" altLang="en-US" dirty="0" smtClean="0"/>
              <a:t>Concepts, practices, tools and techniques to help business </a:t>
            </a:r>
          </a:p>
          <a:p>
            <a:pPr lvl="1"/>
            <a:r>
              <a:rPr lang="en-US" altLang="en-US" dirty="0" smtClean="0"/>
              <a:t>Understand core capabilities</a:t>
            </a:r>
          </a:p>
          <a:p>
            <a:pPr lvl="1"/>
            <a:r>
              <a:rPr lang="en-US" altLang="en-US" dirty="0" smtClean="0"/>
              <a:t>Provide snapshots of the company situation</a:t>
            </a:r>
          </a:p>
          <a:p>
            <a:pPr lvl="1"/>
            <a:r>
              <a:rPr lang="en-US" altLang="en-US" dirty="0" smtClean="0"/>
              <a:t>Identify key opportunities to create a competitive advantage</a:t>
            </a:r>
          </a:p>
          <a:p>
            <a:r>
              <a:rPr lang="en-US" altLang="en-US" dirty="0" smtClean="0"/>
              <a:t>Provides a framework </a:t>
            </a:r>
          </a:p>
          <a:p>
            <a:pPr lvl="1"/>
            <a:r>
              <a:rPr lang="en-US" altLang="en-US" dirty="0" smtClean="0"/>
              <a:t>Collecting and storing operational data and aggregating it into decision support data</a:t>
            </a:r>
          </a:p>
          <a:p>
            <a:pPr lvl="1"/>
            <a:r>
              <a:rPr lang="en-US" altLang="en-US" dirty="0" smtClean="0"/>
              <a:t>Analyzing decision support data and presenting generated information to end users to support business decisions</a:t>
            </a:r>
          </a:p>
          <a:p>
            <a:pPr lvl="1"/>
            <a:r>
              <a:rPr lang="en-US" altLang="en-US" dirty="0" smtClean="0"/>
              <a:t>Making business decisions which generate more data</a:t>
            </a:r>
          </a:p>
          <a:p>
            <a:pPr lvl="1"/>
            <a:r>
              <a:rPr lang="en-US" altLang="en-US" dirty="0" smtClean="0"/>
              <a:t>Monitoring results to evaluate outcomes and predicting future outcomes with a high degree of accuracy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</a:t>
            </a:r>
            <a:r>
              <a:rPr lang="en-US" dirty="0" smtClean="0"/>
              <a:t>Architecture (1 of 3)</a:t>
            </a:r>
            <a:endParaRPr lang="en-US" dirty="0"/>
          </a:p>
        </p:txBody>
      </p:sp>
      <p:pic>
        <p:nvPicPr>
          <p:cNvPr id="5" name="Picture 4" descr="Figure 13.1 depicts how people, processes, data, and technology work together in a business intelligence framework. " title="Figure 13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1295400"/>
            <a:ext cx="6995254" cy="4399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</a:t>
            </a:r>
            <a:r>
              <a:rPr lang="en-US" dirty="0" smtClean="0"/>
              <a:t>Architecture (2 of 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01774"/>
              </p:ext>
            </p:extLst>
          </p:nvPr>
        </p:nvGraphicFramePr>
        <p:xfrm>
          <a:off x="381000" y="1524000"/>
          <a:ext cx="8255000" cy="39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23">
                  <a:extLst>
                    <a:ext uri="{9D8B030D-6E8A-4147-A177-3AD203B41FA5}">
                      <a16:colId xmlns:a16="http://schemas.microsoft.com/office/drawing/2014/main" xmlns="" val="1964279822"/>
                    </a:ext>
                  </a:extLst>
                </a:gridCol>
                <a:gridCol w="6951577">
                  <a:extLst>
                    <a:ext uri="{9D8B030D-6E8A-4147-A177-3AD203B41FA5}">
                      <a16:colId xmlns:a16="http://schemas.microsoft.com/office/drawing/2014/main" xmlns="" val="685129943"/>
                    </a:ext>
                  </a:extLst>
                </a:gridCol>
              </a:tblGrid>
              <a:tr h="538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Table 13.2</a:t>
                      </a:r>
                    </a:p>
                    <a:p>
                      <a:r>
                        <a:rPr lang="en-US" sz="1000" dirty="0" smtClean="0"/>
                        <a:t>Basic BI Architectural Components</a:t>
                      </a:r>
                      <a:endParaRPr 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7403932"/>
                  </a:ext>
                </a:extLst>
              </a:tr>
              <a:tr h="29188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4543634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ETL tools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extraction, transformation, and loading (ETL ) tools collect,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filter, integrate, and aggregate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internal and external data to be saved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into a data store optimized for decision support.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3229792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store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data store is optimized for decision support and is generally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represented by a data warehouse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or a data mart. The data is stored in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structures that are optimized for data analysis and query speed.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856878"/>
                  </a:ext>
                </a:extLst>
              </a:tr>
              <a:tr h="3886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Query and</a:t>
                      </a:r>
                    </a:p>
                    <a:p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component performs data selection and retrieval, and it is used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by the data analyst to create queries that access the database and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create the required reports.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504581"/>
                  </a:ext>
                </a:extLst>
              </a:tr>
              <a:tr h="538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visualization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component presents data to the end user in a variety of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meaningful and innovative ways. This tool helps the end user select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the most appropriate presentation format, such as summary reports,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maps, pie or bar graphs, mixed graphs, and static or interactive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dashboards.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1891909"/>
                  </a:ext>
                </a:extLst>
              </a:tr>
              <a:tr h="8371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monitoring</a:t>
                      </a:r>
                    </a:p>
                    <a:p>
                      <a:r>
                        <a:rPr lang="en-US" sz="1000" dirty="0" smtClean="0"/>
                        <a:t>and alerting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component allows real-time monitoring of business activities.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The BI system will present concise information in a single integrated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view. This integrated view could include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specific metrics about the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system performance or activities, such as number of orders placed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 the last four hours, number of customer complaints by product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by month, and total revenue by region. Alerts can be placed 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 given metric; once the value of a metric goes below or above 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certain baseline, the system will perform a given action, such as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emailing shop floor managers, presenting visual alerts, or starting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an application.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221124"/>
                  </a:ext>
                </a:extLst>
              </a:tr>
              <a:tr h="5381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analytics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component performs data analysis and data-mining tasks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using the data in the data store. This tool advises the user as to</a:t>
                      </a:r>
                    </a:p>
                    <a:p>
                      <a:r>
                        <a:rPr lang="en-US" sz="1000" dirty="0" smtClean="0"/>
                        <a:t>which data analysis tool to select and how to build a reliable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business data model. Business models are generated by special</a:t>
                      </a:r>
                    </a:p>
                    <a:p>
                      <a:r>
                        <a:rPr lang="en-US" sz="1000" dirty="0" smtClean="0"/>
                        <a:t>algorithms that identify and enhance the understanding of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business situations and problems.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47796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Architecture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Practices to manage data</a:t>
            </a:r>
          </a:p>
          <a:p>
            <a:pPr lvl="1"/>
            <a:r>
              <a:rPr lang="en-US" dirty="0" smtClean="0"/>
              <a:t>Master data management (MDM): collection of concepts, techniques, and processes for identification, definition, and management of data elements</a:t>
            </a:r>
          </a:p>
          <a:p>
            <a:pPr lvl="1"/>
            <a:r>
              <a:rPr lang="en-US" dirty="0" smtClean="0"/>
              <a:t>Governance: method of government for controlling business health and for consistent decision making</a:t>
            </a:r>
          </a:p>
          <a:p>
            <a:pPr lvl="1"/>
            <a:r>
              <a:rPr lang="en-US" dirty="0" smtClean="0"/>
              <a:t>Key performance indicators (KPI): numeric or scale-based measurements that assess company’s effectiveness in reaching its goals</a:t>
            </a:r>
          </a:p>
          <a:p>
            <a:pPr lvl="2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Finance </a:t>
            </a:r>
          </a:p>
          <a:p>
            <a:pPr lvl="2"/>
            <a:r>
              <a:rPr lang="en-US" dirty="0" smtClean="0"/>
              <a:t>Human resources</a:t>
            </a:r>
          </a:p>
          <a:p>
            <a:pPr lvl="2"/>
            <a:r>
              <a:rPr lang="en-US" dirty="0" smtClean="0"/>
              <a:t>Education </a:t>
            </a:r>
          </a:p>
          <a:p>
            <a:pPr lvl="1"/>
            <a:r>
              <a:rPr lang="en-US" dirty="0" smtClean="0"/>
              <a:t>Modern BI reporting styles</a:t>
            </a:r>
          </a:p>
          <a:p>
            <a:pPr lvl="2"/>
            <a:r>
              <a:rPr lang="en-US" dirty="0" smtClean="0"/>
              <a:t>Advanced reporting</a:t>
            </a:r>
          </a:p>
          <a:p>
            <a:pPr lvl="2"/>
            <a:r>
              <a:rPr lang="en-US" dirty="0" smtClean="0"/>
              <a:t>Monitoring and alerting</a:t>
            </a:r>
          </a:p>
          <a:p>
            <a:pPr lvl="2"/>
            <a:r>
              <a:rPr lang="en-US" dirty="0" smtClean="0"/>
              <a:t>Advanced data analytics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Benefits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94666"/>
          </a:xfrm>
        </p:spPr>
        <p:txBody>
          <a:bodyPr/>
          <a:lstStyle/>
          <a:p>
            <a:r>
              <a:rPr lang="en-US" dirty="0" smtClean="0"/>
              <a:t>Improved decision making is the main goal of BI, but BI provides other benefits</a:t>
            </a:r>
          </a:p>
          <a:p>
            <a:pPr lvl="1"/>
            <a:r>
              <a:rPr lang="en-US" dirty="0" smtClean="0"/>
              <a:t>Integrating architecture</a:t>
            </a:r>
          </a:p>
          <a:p>
            <a:pPr lvl="1"/>
            <a:r>
              <a:rPr lang="en-US" dirty="0" smtClean="0"/>
              <a:t>Common user interface for data reporting and analysis</a:t>
            </a:r>
          </a:p>
          <a:p>
            <a:pPr lvl="1"/>
            <a:r>
              <a:rPr lang="en-US" dirty="0" smtClean="0"/>
              <a:t>Common data repository fosters single version of company data</a:t>
            </a:r>
          </a:p>
          <a:p>
            <a:pPr lvl="1"/>
            <a:r>
              <a:rPr lang="en-US" dirty="0" smtClean="0"/>
              <a:t>Improved organizational performance</a:t>
            </a:r>
          </a:p>
          <a:p>
            <a:r>
              <a:rPr lang="en-US" dirty="0" smtClean="0"/>
              <a:t>Achieving all these benefits takes a lot of human, financial, technological resources, and time</a:t>
            </a:r>
          </a:p>
          <a:p>
            <a:pPr lvl="1"/>
            <a:r>
              <a:rPr lang="en-US" dirty="0" smtClean="0"/>
              <a:t>BI benefits are not achieved overnight; are the result of a focused company-wide effort that could take a long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5418</Words>
  <Application>Microsoft Office PowerPoint</Application>
  <PresentationFormat>On-screen Show (4:3)</PresentationFormat>
  <Paragraphs>449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Word 2016 Med Module  1_PPT_2019</vt:lpstr>
      <vt:lpstr>PowerPoint Presentation</vt:lpstr>
      <vt:lpstr>Learning Objectives</vt:lpstr>
      <vt:lpstr>The Need for Data Analysis</vt:lpstr>
      <vt:lpstr>Business Intelligence (1 of 2)</vt:lpstr>
      <vt:lpstr>Business Intelligence (2 of 2) </vt:lpstr>
      <vt:lpstr>Business Intelligence Architecture (1 of 3)</vt:lpstr>
      <vt:lpstr>Business Intelligence Architecture (2 of 3)</vt:lpstr>
      <vt:lpstr>Business Intelligence Architecture (3 of 3)</vt:lpstr>
      <vt:lpstr>Business Intelligence Benefits</vt:lpstr>
      <vt:lpstr>Business Intelligence Evolution (1 of 2)</vt:lpstr>
      <vt:lpstr>Business Intelligence Evolution (2 of 2)</vt:lpstr>
      <vt:lpstr>Business Intelligence Technology Trends</vt:lpstr>
      <vt:lpstr>Decision Support Data</vt:lpstr>
      <vt:lpstr>Operational Data versus Decision Support Data (1 of 3)</vt:lpstr>
      <vt:lpstr>Operational Data versus Decision Support Data (2 of 3)</vt:lpstr>
      <vt:lpstr>Operational Data versus Decision Support Data (3 of 3)</vt:lpstr>
      <vt:lpstr>Decision Support Database Requirements</vt:lpstr>
      <vt:lpstr>The Data Warehouse (1 of 3)</vt:lpstr>
      <vt:lpstr>The Data Warehouse (2 of 3)</vt:lpstr>
      <vt:lpstr>The Data Warehouse (3 of 3)</vt:lpstr>
      <vt:lpstr>Data Marts</vt:lpstr>
      <vt:lpstr>Twelve Rules That Define a Data Warehouse</vt:lpstr>
      <vt:lpstr>Star Schemas (1 of 5)</vt:lpstr>
      <vt:lpstr>Star Schemas (2 of 5)</vt:lpstr>
      <vt:lpstr>Star Schemas (3 of 5)</vt:lpstr>
      <vt:lpstr>Star Schemas (4 of 5)</vt:lpstr>
      <vt:lpstr>Star Schemas (5 of 5)</vt:lpstr>
      <vt:lpstr>Online Analytical Processing (OLAP) </vt:lpstr>
      <vt:lpstr>Multidimensional Data Analysis Techniques</vt:lpstr>
      <vt:lpstr>Advanced Database Support</vt:lpstr>
      <vt:lpstr>Easy-to-Use End-User Interface</vt:lpstr>
      <vt:lpstr>OLAP Architecture (1 of 2)</vt:lpstr>
      <vt:lpstr>OLAP Architecture (2 of 2)</vt:lpstr>
      <vt:lpstr>Relational OLAP</vt:lpstr>
      <vt:lpstr>Multidimensional OLAP</vt:lpstr>
      <vt:lpstr>Relational versus Multidimensional OLAP</vt:lpstr>
      <vt:lpstr>Data Analytics (1 of 4)</vt:lpstr>
      <vt:lpstr>Data Analytics (2 of 4)</vt:lpstr>
      <vt:lpstr>Data Analytics (3 of 4)</vt:lpstr>
      <vt:lpstr>Data Analytics (4 of 4)</vt:lpstr>
      <vt:lpstr>SQL Analytic Functions (1 of 2)</vt:lpstr>
      <vt:lpstr>SQL Analytic Functions (2 of 2)</vt:lpstr>
      <vt:lpstr>Data Visualization (1 of 2)</vt:lpstr>
      <vt:lpstr>Data Visualization (2 of 2)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PaulRefurb</cp:lastModifiedBy>
  <cp:revision>59</cp:revision>
  <dcterms:created xsi:type="dcterms:W3CDTF">2014-01-28T12:09:28Z</dcterms:created>
  <dcterms:modified xsi:type="dcterms:W3CDTF">2017-09-29T20:41:47Z</dcterms:modified>
</cp:coreProperties>
</file>