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7" r:id="rId9"/>
    <p:sldId id="269" r:id="rId10"/>
    <p:sldId id="270" r:id="rId11"/>
    <p:sldId id="272" r:id="rId12"/>
    <p:sldId id="273" r:id="rId13"/>
    <p:sldId id="275" r:id="rId14"/>
    <p:sldId id="276" r:id="rId15"/>
    <p:sldId id="303" r:id="rId16"/>
    <p:sldId id="278" r:id="rId17"/>
    <p:sldId id="301" r:id="rId18"/>
    <p:sldId id="306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305" r:id="rId35"/>
    <p:sldId id="299" r:id="rId36"/>
    <p:sldId id="307" r:id="rId37"/>
    <p:sldId id="30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1" autoAdjust="0"/>
    <p:restoredTop sz="94667" autoAdjust="0"/>
  </p:normalViewPr>
  <p:slideViewPr>
    <p:cSldViewPr>
      <p:cViewPr>
        <p:scale>
          <a:sx n="60" d="100"/>
          <a:sy n="60" d="100"/>
        </p:scale>
        <p:origin x="-317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62F34-B5B5-454D-B040-D0367DF2755F}" type="datetimeFigureOut">
              <a:rPr lang="en-US" smtClean="0">
                <a:latin typeface="Calibri" panose="020F0502020204030204" pitchFamily="34" charset="0"/>
              </a:rPr>
              <a:t>9/6/2017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94BC9-4E6E-4573-89F3-09F7C5E57601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61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37A165E8-C87C-47C6-A9EC-E139F9C7605B}" type="datetimeFigureOut">
              <a:rPr lang="en-US" smtClean="0"/>
              <a:pPr>
                <a:defRPr/>
              </a:pPr>
              <a:t>9/6/2017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AD7305D-0103-4CF6-A147-52BD96F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5492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7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1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Chapter 15</a:t>
            </a:r>
          </a:p>
          <a:p>
            <a:r>
              <a:rPr lang="en-US" altLang="en-US" smtClean="0"/>
              <a:t>Database Connectivity and Web Technologies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ADO.NET (1 of 2)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47426"/>
          </a:xfrm>
        </p:spPr>
        <p:txBody>
          <a:bodyPr/>
          <a:lstStyle/>
          <a:p>
            <a:r>
              <a:rPr lang="en-US" altLang="en-US" dirty="0" smtClean="0"/>
              <a:t>Data access component of Microsoft’s .NET application development framework</a:t>
            </a:r>
          </a:p>
          <a:p>
            <a:r>
              <a:rPr lang="en-US" altLang="en-US" dirty="0" smtClean="0"/>
              <a:t>Microsoft’s .NET framework</a:t>
            </a:r>
          </a:p>
          <a:p>
            <a:pPr lvl="1"/>
            <a:r>
              <a:rPr lang="en-US" altLang="en-US" dirty="0" smtClean="0"/>
              <a:t>Component-based platform for developing distributed, heterogeneous, interoperable applications </a:t>
            </a:r>
          </a:p>
          <a:p>
            <a:pPr lvl="1"/>
            <a:r>
              <a:rPr lang="en-US" altLang="en-US" dirty="0" smtClean="0"/>
              <a:t>Manipulates any type of data using any combination of network, operating system, and programming language</a:t>
            </a:r>
          </a:p>
          <a:p>
            <a:pPr lvl="1"/>
            <a:r>
              <a:rPr lang="en-US" altLang="en-US" dirty="0" smtClean="0"/>
              <a:t>Extends and enhances functionality critical for the development of distributed applications</a:t>
            </a:r>
          </a:p>
          <a:p>
            <a:r>
              <a:rPr lang="en-US" altLang="en-US" dirty="0"/>
              <a:t>DataSet: disconnected memory-resident representation of the database</a:t>
            </a:r>
          </a:p>
          <a:p>
            <a:pPr lvl="1"/>
            <a:r>
              <a:rPr lang="en-US" altLang="en-US" dirty="0"/>
              <a:t>Contains tables, columns, rows, relationships and constraints</a:t>
            </a:r>
          </a:p>
          <a:p>
            <a:pPr lvl="1"/>
            <a:r>
              <a:rPr lang="en-US" altLang="en-US" dirty="0"/>
              <a:t>Internally stored in XML format</a:t>
            </a:r>
          </a:p>
          <a:p>
            <a:pPr lvl="1"/>
            <a:r>
              <a:rPr lang="en-US" altLang="en-US" dirty="0"/>
              <a:t>Data in DataSet is made persistent as XML documents</a:t>
            </a:r>
          </a:p>
          <a:p>
            <a:pPr lvl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ADO.NET (2 of 2) </a:t>
            </a:r>
          </a:p>
        </p:txBody>
      </p:sp>
      <p:pic>
        <p:nvPicPr>
          <p:cNvPr id="3" name="Picture 2" descr="Figure 15.6 illustrates the main components of the ADO.NET object model, including data consumers, client applications, data providers, and the database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799"/>
            <a:ext cx="6100164" cy="52152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Java Database Connectivity (JDBC) (1 of 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40942"/>
          </a:xfrm>
        </p:spPr>
        <p:txBody>
          <a:bodyPr/>
          <a:lstStyle/>
          <a:p>
            <a:r>
              <a:rPr lang="en-US" altLang="en-US" dirty="0" smtClean="0"/>
              <a:t>Application programming interface that allows a Java program to interact with a wide range of data sources</a:t>
            </a:r>
          </a:p>
          <a:p>
            <a:r>
              <a:rPr lang="en-US" altLang="en-US" dirty="0" smtClean="0"/>
              <a:t>Advantages of JDBC</a:t>
            </a:r>
          </a:p>
          <a:p>
            <a:pPr lvl="1"/>
            <a:r>
              <a:rPr lang="en-US" altLang="en-US" dirty="0" smtClean="0"/>
              <a:t>Company can leverage existing technology and personnel training</a:t>
            </a:r>
          </a:p>
          <a:p>
            <a:pPr lvl="1"/>
            <a:r>
              <a:rPr lang="en-US" altLang="en-US" dirty="0"/>
              <a:t>D</a:t>
            </a:r>
            <a:r>
              <a:rPr lang="en-US" altLang="en-US" dirty="0" smtClean="0"/>
              <a:t>irect access to database server or access via database middleware</a:t>
            </a:r>
          </a:p>
          <a:p>
            <a:pPr lvl="1"/>
            <a:r>
              <a:rPr lang="en-US" altLang="en-US" dirty="0"/>
              <a:t>P</a:t>
            </a:r>
            <a:r>
              <a:rPr lang="en-US" altLang="en-US" dirty="0" smtClean="0"/>
              <a:t>rogrammers can use their SQL skills to manipulate the data in the company's databases</a:t>
            </a:r>
          </a:p>
          <a:p>
            <a:pPr lvl="1"/>
            <a:r>
              <a:rPr lang="en-US" altLang="en-US" dirty="0" smtClean="0"/>
              <a:t>Provides a way to connect to databases through an ODBC driver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Java Database Connectivity (JDBC</a:t>
            </a:r>
            <a:r>
              <a:rPr lang="en-US" altLang="en-US" dirty="0" smtClean="0"/>
              <a:t>) (2 of 2)</a:t>
            </a:r>
          </a:p>
        </p:txBody>
      </p:sp>
      <p:pic>
        <p:nvPicPr>
          <p:cNvPr id="3" name="Picture 2" descr="Figure 15.7 depicts basic JDBC architecture and database access styles. " title="Figure 15.7 - JDBC Archite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342876" cy="4800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Database Internet Connectivity (1 of 2)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52760"/>
          </a:xfrm>
        </p:spPr>
        <p:txBody>
          <a:bodyPr/>
          <a:lstStyle/>
          <a:p>
            <a:r>
              <a:rPr lang="en-US" altLang="en-US" dirty="0" smtClean="0"/>
              <a:t>Allows new innovative services</a:t>
            </a:r>
          </a:p>
          <a:p>
            <a:pPr lvl="1"/>
            <a:r>
              <a:rPr lang="en-US" altLang="en-US" dirty="0" smtClean="0"/>
              <a:t>Permit rapid response by bringing new services and products to market quickly</a:t>
            </a:r>
          </a:p>
          <a:p>
            <a:pPr lvl="1"/>
            <a:r>
              <a:rPr lang="en-US" altLang="en-US" dirty="0" smtClean="0"/>
              <a:t>Increase customer satisfaction through creation of </a:t>
            </a:r>
            <a:r>
              <a:rPr lang="en-US" altLang="en-US" dirty="0"/>
              <a:t>innovative data </a:t>
            </a:r>
            <a:r>
              <a:rPr lang="en-US" altLang="en-US" dirty="0" smtClean="0"/>
              <a:t>services</a:t>
            </a:r>
          </a:p>
          <a:p>
            <a:pPr lvl="1"/>
            <a:r>
              <a:rPr lang="en-US" altLang="en-US" dirty="0" smtClean="0"/>
              <a:t>Allow anywhere, anytime data access using mobile smart devices via the Internet</a:t>
            </a:r>
          </a:p>
          <a:p>
            <a:pPr lvl="1"/>
            <a:r>
              <a:rPr lang="en-US" altLang="en-US" dirty="0" smtClean="0"/>
              <a:t>Yield fast and effective information dissemination through universal access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Database Internet Connectivity (2 of 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06946"/>
              </p:ext>
            </p:extLst>
          </p:nvPr>
        </p:nvGraphicFramePr>
        <p:xfrm>
          <a:off x="373062" y="1067551"/>
          <a:ext cx="841533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938">
                  <a:extLst>
                    <a:ext uri="{9D8B030D-6E8A-4147-A177-3AD203B41FA5}">
                      <a16:colId xmlns:a16="http://schemas.microsoft.com/office/drawing/2014/main" xmlns="" val="2410739114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xmlns="" val="2767445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Table 15.3: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Characteristics and Benefits of Internet Technologies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762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Internet Characteristic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Benefit 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4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Hardware and software</a:t>
                      </a:r>
                    </a:p>
                    <a:p>
                      <a:r>
                        <a:rPr lang="en-US" sz="1400" dirty="0" smtClean="0"/>
                        <a:t>Independence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Savings in equipment and software acquisition</a:t>
                      </a:r>
                    </a:p>
                    <a:p>
                      <a:r>
                        <a:rPr lang="en-US" sz="1400" dirty="0" smtClean="0"/>
                        <a:t>Ability to run on most existing equipment</a:t>
                      </a:r>
                    </a:p>
                    <a:p>
                      <a:r>
                        <a:rPr lang="en-US" sz="1400" dirty="0" smtClean="0"/>
                        <a:t>Platform independence and portability</a:t>
                      </a:r>
                    </a:p>
                    <a:p>
                      <a:r>
                        <a:rPr lang="en-US" sz="1400" dirty="0" smtClean="0"/>
                        <a:t>No need for multiple platform development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01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Common and simple user</a:t>
                      </a:r>
                    </a:p>
                    <a:p>
                      <a:r>
                        <a:rPr lang="en-US" sz="1400" dirty="0" smtClean="0"/>
                        <a:t>interface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Reduced training time and cost</a:t>
                      </a:r>
                    </a:p>
                    <a:p>
                      <a:r>
                        <a:rPr lang="en-US" sz="1400" dirty="0" smtClean="0"/>
                        <a:t>Reduced end-user support cost</a:t>
                      </a:r>
                    </a:p>
                    <a:p>
                      <a:r>
                        <a:rPr lang="en-US" sz="1400" dirty="0" smtClean="0"/>
                        <a:t>No need for multiple platform development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034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Location independence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Global access through Internet infrastructure and mobile smart devices</a:t>
                      </a:r>
                    </a:p>
                    <a:p>
                      <a:r>
                        <a:rPr lang="en-US" sz="1400" dirty="0" smtClean="0"/>
                        <a:t>Creation of new location-aware services</a:t>
                      </a:r>
                    </a:p>
                    <a:p>
                      <a:r>
                        <a:rPr lang="en-US" sz="1400" dirty="0" smtClean="0"/>
                        <a:t>Reduced requirements (and costs!) for dedicated connections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03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Rapid development at</a:t>
                      </a:r>
                    </a:p>
                    <a:p>
                      <a:r>
                        <a:rPr lang="en-US" sz="1400" dirty="0" smtClean="0"/>
                        <a:t>manageable costs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Availability of multiple development tools</a:t>
                      </a:r>
                    </a:p>
                    <a:p>
                      <a:r>
                        <a:rPr lang="en-US" sz="1400" dirty="0" smtClean="0"/>
                        <a:t>Plug-and-play development tools (open standards)</a:t>
                      </a:r>
                    </a:p>
                    <a:p>
                      <a:r>
                        <a:rPr lang="en-US" sz="1400" dirty="0" smtClean="0"/>
                        <a:t>More interactive development</a:t>
                      </a:r>
                    </a:p>
                    <a:p>
                      <a:r>
                        <a:rPr lang="en-US" sz="1400" dirty="0" smtClean="0"/>
                        <a:t>Reduced development times</a:t>
                      </a:r>
                    </a:p>
                    <a:p>
                      <a:r>
                        <a:rPr lang="en-US" sz="1400" dirty="0" smtClean="0"/>
                        <a:t>Relatively inexpensive tools</a:t>
                      </a:r>
                    </a:p>
                    <a:p>
                      <a:r>
                        <a:rPr lang="en-US" sz="1400" dirty="0" smtClean="0"/>
                        <a:t>Free client access tools (web browsers)</a:t>
                      </a:r>
                    </a:p>
                    <a:p>
                      <a:r>
                        <a:rPr lang="en-US" sz="1400" dirty="0" smtClean="0"/>
                        <a:t>Low entry costs; frequent availability of free web servers</a:t>
                      </a:r>
                    </a:p>
                    <a:p>
                      <a:r>
                        <a:rPr lang="en-US" sz="1400" dirty="0" smtClean="0"/>
                        <a:t>Reduced costs of maintaining private networks</a:t>
                      </a:r>
                    </a:p>
                    <a:p>
                      <a:r>
                        <a:rPr lang="en-US" sz="1400" dirty="0" smtClean="0"/>
                        <a:t>Distributed processing and scalability using multiple servers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3831597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Web-to-Database Middleware: Server-Side </a:t>
            </a:r>
            <a:r>
              <a:rPr lang="en-US" altLang="en-US" dirty="0" smtClean="0"/>
              <a:t>Extensions (1 of 2)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81944"/>
          </a:xfrm>
        </p:spPr>
        <p:txBody>
          <a:bodyPr/>
          <a:lstStyle/>
          <a:p>
            <a:r>
              <a:rPr lang="en-US" altLang="en-US" dirty="0" smtClean="0"/>
              <a:t>Web server is the main hub through which Internet services are accessed</a:t>
            </a:r>
          </a:p>
          <a:p>
            <a:pPr lvl="1"/>
            <a:r>
              <a:rPr lang="en-US" altLang="en-US" dirty="0" smtClean="0"/>
              <a:t>Server-side extension: program that interacts directly with the web server</a:t>
            </a:r>
          </a:p>
          <a:p>
            <a:pPr lvl="2"/>
            <a:r>
              <a:rPr lang="en-US" altLang="en-US" dirty="0" smtClean="0"/>
              <a:t>Provides services to the web server in a way that is totally transparent to the client browser</a:t>
            </a:r>
          </a:p>
          <a:p>
            <a:pPr lvl="2"/>
            <a:r>
              <a:rPr lang="en-US" altLang="en-US" dirty="0" smtClean="0"/>
              <a:t>Known as web-to-database middleware</a:t>
            </a:r>
          </a:p>
          <a:p>
            <a:pPr lvl="2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Web-to-Database Middleware: Server-Side </a:t>
            </a:r>
            <a:r>
              <a:rPr lang="en-US" altLang="en-US" dirty="0" smtClean="0"/>
              <a:t>Extensions (2 of 2)</a:t>
            </a:r>
          </a:p>
        </p:txBody>
      </p:sp>
      <p:pic>
        <p:nvPicPr>
          <p:cNvPr id="3" name="Picture 2" descr="Figure 15.8 shows an interaction between a browser, web server, and web-to-database middleware through client, server, and RDBMS computer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5582679" cy="533055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Server Interfaces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Currently, there are two well-defined web server interfaces</a:t>
            </a:r>
          </a:p>
          <a:p>
            <a:pPr lvl="1"/>
            <a:r>
              <a:rPr lang="en-US" smtClean="0"/>
              <a:t>Common Gateway Interface (CGI): uses script files that perform specific functions based on the client’s parameters that are passed to the web server</a:t>
            </a:r>
          </a:p>
          <a:p>
            <a:pPr lvl="1"/>
            <a:r>
              <a:rPr lang="en-US" smtClean="0"/>
              <a:t>Application programming interface (API): implemented as shared code or as dynamic-link libraries; treated as part of the web server program that is dynamically invoked when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Web Browser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Software that lets users navigate the web from their client computer</a:t>
            </a:r>
          </a:p>
          <a:p>
            <a:pPr lvl="1"/>
            <a:r>
              <a:rPr lang="en-US" altLang="en-US" dirty="0" smtClean="0"/>
              <a:t>Interprets HTML code received from web server </a:t>
            </a:r>
          </a:p>
          <a:p>
            <a:pPr lvl="1"/>
            <a:r>
              <a:rPr lang="en-US" altLang="en-US" dirty="0" smtClean="0"/>
              <a:t>Presents different page components in standard way</a:t>
            </a:r>
          </a:p>
          <a:p>
            <a:r>
              <a:rPr lang="en-US" altLang="en-US" dirty="0" smtClean="0"/>
              <a:t>Web is a stateless system</a:t>
            </a:r>
          </a:p>
          <a:p>
            <a:pPr lvl="1"/>
            <a:r>
              <a:rPr lang="en-US" altLang="en-US" dirty="0" smtClean="0"/>
              <a:t>Web server does not know the status of any clients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 smtClean="0"/>
              <a:t>Explain </a:t>
            </a:r>
            <a:r>
              <a:rPr lang="en-US" altLang="en-US" dirty="0"/>
              <a:t>the purpose of standard database connectivity interfaces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functionality and features of various database connectivity technologies: ODBC, </a:t>
            </a:r>
            <a:r>
              <a:rPr lang="en-US" altLang="en-US" dirty="0" smtClean="0"/>
              <a:t>OLE, ADO.NET</a:t>
            </a:r>
            <a:r>
              <a:rPr lang="en-US" altLang="en-US" dirty="0"/>
              <a:t>, and JDBC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how web-to-database middleware is used to integrate databases with the Internet</a:t>
            </a:r>
          </a:p>
          <a:p>
            <a:pPr lvl="1"/>
            <a:r>
              <a:rPr lang="en-US" altLang="en-US" dirty="0" smtClean="0"/>
              <a:t>Identify </a:t>
            </a:r>
            <a:r>
              <a:rPr lang="en-US" altLang="en-US" dirty="0"/>
              <a:t>the services provided by web application servers</a:t>
            </a:r>
          </a:p>
          <a:p>
            <a:pPr lvl="1"/>
            <a:r>
              <a:rPr lang="en-US" altLang="en-US" dirty="0" smtClean="0"/>
              <a:t>Explain </a:t>
            </a:r>
            <a:r>
              <a:rPr lang="en-US" altLang="en-US" dirty="0"/>
              <a:t>how Extensible Markup Language (XML) is used for web database development</a:t>
            </a:r>
          </a:p>
          <a:p>
            <a:pPr lvl="1"/>
            <a:r>
              <a:rPr lang="en-US" altLang="en-US" dirty="0" smtClean="0"/>
              <a:t>Describe </a:t>
            </a:r>
            <a:r>
              <a:rPr lang="en-US" altLang="en-US" dirty="0"/>
              <a:t>the advantages and disadvantages of using cloud computing for the </a:t>
            </a:r>
            <a:r>
              <a:rPr lang="en-US" altLang="en-US" dirty="0" smtClean="0"/>
              <a:t>database-as-a-service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Client-Side Extensions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62130"/>
          </a:xfrm>
        </p:spPr>
        <p:txBody>
          <a:bodyPr/>
          <a:lstStyle/>
          <a:p>
            <a:r>
              <a:rPr lang="en-US" altLang="en-US" dirty="0" smtClean="0"/>
              <a:t>Add functionality to Web browser</a:t>
            </a:r>
          </a:p>
          <a:p>
            <a:pPr lvl="1"/>
            <a:r>
              <a:rPr lang="en-US" altLang="en-US" dirty="0" smtClean="0"/>
              <a:t>Plug-in: external application automatically invoked by the browser when needed</a:t>
            </a:r>
          </a:p>
          <a:p>
            <a:pPr lvl="1"/>
            <a:r>
              <a:rPr lang="en-US" altLang="en-US" dirty="0" smtClean="0"/>
              <a:t>Java and JavaScript: embedded in web page</a:t>
            </a:r>
          </a:p>
          <a:p>
            <a:pPr lvl="2"/>
            <a:r>
              <a:rPr lang="en-US" altLang="en-US" dirty="0" smtClean="0"/>
              <a:t>Downloaded with the Web page and activated by an event</a:t>
            </a:r>
          </a:p>
          <a:p>
            <a:pPr lvl="1"/>
            <a:r>
              <a:rPr lang="en-US" altLang="en-US" dirty="0" smtClean="0"/>
              <a:t>ActiveX and VBScript: embedded in web page</a:t>
            </a:r>
          </a:p>
          <a:p>
            <a:pPr lvl="2"/>
            <a:r>
              <a:rPr lang="en-US" altLang="en-US" dirty="0" smtClean="0"/>
              <a:t>Downloaded with page and activated by event</a:t>
            </a:r>
          </a:p>
          <a:p>
            <a:pPr lvl="2"/>
            <a:r>
              <a:rPr lang="en-US" altLang="en-US" dirty="0" smtClean="0"/>
              <a:t>Oriented to Windows applications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Web Application Servers (1 of 2)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25334"/>
          </a:xfrm>
        </p:spPr>
        <p:txBody>
          <a:bodyPr/>
          <a:lstStyle/>
          <a:p>
            <a:r>
              <a:rPr lang="en-US" altLang="en-US" dirty="0" smtClean="0"/>
              <a:t>Middleware application that expands the functionality of web servers by linking them to a wide range of services</a:t>
            </a:r>
          </a:p>
          <a:p>
            <a:pPr lvl="1"/>
            <a:r>
              <a:rPr lang="en-US" altLang="en-US" dirty="0" smtClean="0"/>
              <a:t>Connects to and query database from web page</a:t>
            </a:r>
          </a:p>
          <a:p>
            <a:pPr lvl="1"/>
            <a:r>
              <a:rPr lang="en-US" altLang="en-US" dirty="0" smtClean="0"/>
              <a:t>Presents database data in a webpage using various formats</a:t>
            </a:r>
          </a:p>
          <a:p>
            <a:pPr lvl="1"/>
            <a:r>
              <a:rPr lang="en-US" altLang="en-US" dirty="0" smtClean="0"/>
              <a:t>Creates dynamic web search pages</a:t>
            </a:r>
          </a:p>
          <a:p>
            <a:pPr lvl="1"/>
            <a:r>
              <a:rPr lang="en-US" altLang="en-US" dirty="0" smtClean="0"/>
              <a:t>Creates webpages to insert, update, and delete data</a:t>
            </a:r>
          </a:p>
          <a:p>
            <a:pPr lvl="1"/>
            <a:r>
              <a:rPr lang="en-US" altLang="en-US" dirty="0" smtClean="0"/>
              <a:t>Enforces referential integrity</a:t>
            </a:r>
          </a:p>
          <a:p>
            <a:pPr lvl="1"/>
            <a:r>
              <a:rPr lang="en-US" altLang="en-US" dirty="0" smtClean="0"/>
              <a:t>Uses simple and nested queries and program logic to represent business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Web Application </a:t>
            </a:r>
            <a:r>
              <a:rPr lang="en-US" altLang="en-US" dirty="0" smtClean="0"/>
              <a:t>Servers (2 of 2)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79222"/>
          </a:xfrm>
        </p:spPr>
        <p:txBody>
          <a:bodyPr/>
          <a:lstStyle/>
          <a:p>
            <a:r>
              <a:rPr lang="en-US" altLang="en-US" dirty="0" smtClean="0"/>
              <a:t>Web application server features </a:t>
            </a:r>
          </a:p>
          <a:p>
            <a:pPr lvl="1"/>
            <a:r>
              <a:rPr lang="en-US" altLang="en-US" dirty="0" smtClean="0"/>
              <a:t>Integrated development environment</a:t>
            </a:r>
          </a:p>
          <a:p>
            <a:pPr lvl="1"/>
            <a:r>
              <a:rPr lang="en-US" altLang="en-US" dirty="0" smtClean="0"/>
              <a:t>Security and user authentication</a:t>
            </a:r>
          </a:p>
          <a:p>
            <a:pPr lvl="1"/>
            <a:r>
              <a:rPr lang="en-US" altLang="en-US" dirty="0" smtClean="0"/>
              <a:t>Computational languages</a:t>
            </a:r>
          </a:p>
          <a:p>
            <a:pPr lvl="1"/>
            <a:r>
              <a:rPr lang="en-US" altLang="en-US" dirty="0" smtClean="0"/>
              <a:t>Automation generation of HTML pages</a:t>
            </a:r>
          </a:p>
          <a:p>
            <a:pPr lvl="1"/>
            <a:r>
              <a:rPr lang="en-US" altLang="en-US" dirty="0" smtClean="0"/>
              <a:t>Performance and fault -tolerant features</a:t>
            </a:r>
          </a:p>
          <a:p>
            <a:pPr lvl="1"/>
            <a:r>
              <a:rPr lang="en-US" altLang="en-US" dirty="0" smtClean="0"/>
              <a:t>Database access with transaction management capabilities</a:t>
            </a:r>
          </a:p>
          <a:p>
            <a:pPr lvl="1"/>
            <a:r>
              <a:rPr lang="en-US" altLang="en-US" dirty="0" smtClean="0"/>
              <a:t>Access to multiple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Web Database Development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99036"/>
          </a:xfrm>
        </p:spPr>
        <p:txBody>
          <a:bodyPr/>
          <a:lstStyle/>
          <a:p>
            <a:r>
              <a:rPr lang="en-US" altLang="en-US" dirty="0" smtClean="0"/>
              <a:t>Process of interfacing databases with the web browser</a:t>
            </a:r>
          </a:p>
          <a:p>
            <a:pPr lvl="1"/>
            <a:r>
              <a:rPr lang="en-US" altLang="en-US" dirty="0" smtClean="0"/>
              <a:t>How </a:t>
            </a:r>
            <a:r>
              <a:rPr lang="en-US" altLang="en-US" dirty="0"/>
              <a:t>to create webpages that access data in a database</a:t>
            </a:r>
            <a:endParaRPr lang="en-US" altLang="en-US" dirty="0" smtClean="0"/>
          </a:p>
          <a:p>
            <a:r>
              <a:rPr lang="en-US" altLang="en-US" dirty="0" smtClean="0"/>
              <a:t>Code examples </a:t>
            </a:r>
          </a:p>
          <a:p>
            <a:pPr lvl="1"/>
            <a:r>
              <a:rPr lang="en-US" altLang="en-US" dirty="0" smtClean="0"/>
              <a:t>ColdFusion</a:t>
            </a:r>
          </a:p>
          <a:p>
            <a:pPr lvl="1"/>
            <a:r>
              <a:rPr lang="en-US" altLang="en-US" dirty="0" smtClean="0"/>
              <a:t>PHP</a:t>
            </a:r>
          </a:p>
          <a:p>
            <a:pPr lvl="1"/>
            <a:r>
              <a:rPr lang="en-US" altLang="en-US" dirty="0"/>
              <a:t>ASP.NET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Extensible Markup Language (XML)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32946"/>
          </a:xfrm>
        </p:spPr>
        <p:txBody>
          <a:bodyPr/>
          <a:lstStyle/>
          <a:p>
            <a:r>
              <a:rPr lang="en-US" altLang="en-US" dirty="0" smtClean="0"/>
              <a:t>Meta-language used to represent and manipulate data elements</a:t>
            </a:r>
          </a:p>
          <a:p>
            <a:pPr lvl="1"/>
            <a:r>
              <a:rPr lang="en-US" altLang="en-US" dirty="0" smtClean="0"/>
              <a:t>Facilitates the exchange of structured documents over the Internet </a:t>
            </a:r>
          </a:p>
          <a:p>
            <a:pPr lvl="1"/>
            <a:r>
              <a:rPr lang="en-US" altLang="en-US" dirty="0" smtClean="0"/>
              <a:t>Allows definition of new tags</a:t>
            </a:r>
          </a:p>
          <a:p>
            <a:pPr lvl="1"/>
            <a:r>
              <a:rPr lang="en-US" altLang="en-US" dirty="0" smtClean="0"/>
              <a:t>Case sensitive</a:t>
            </a:r>
          </a:p>
          <a:p>
            <a:pPr lvl="1"/>
            <a:r>
              <a:rPr lang="en-US" altLang="en-US" dirty="0" smtClean="0"/>
              <a:t>Must be well-formed and properly nested</a:t>
            </a:r>
          </a:p>
          <a:p>
            <a:pPr lvl="1"/>
            <a:r>
              <a:rPr lang="en-US" altLang="en-US" dirty="0" smtClean="0"/>
              <a:t>Indicates comments with &lt;- and -&gt;</a:t>
            </a:r>
          </a:p>
          <a:p>
            <a:pPr lvl="1"/>
            <a:r>
              <a:rPr lang="en-US" altLang="en-US" dirty="0" smtClean="0"/>
              <a:t>XML and xml prefixes reserved for XML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Document Type Definitions (DTD) and XML </a:t>
            </a:r>
            <a:r>
              <a:rPr lang="en-US" altLang="en-US" dirty="0" smtClean="0"/>
              <a:t>Schemas (1 of 2)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r>
              <a:rPr lang="en-US" altLang="en-US" dirty="0" smtClean="0"/>
              <a:t>File with .dtd extension that describe XML elements</a:t>
            </a:r>
          </a:p>
          <a:p>
            <a:pPr lvl="1"/>
            <a:r>
              <a:rPr lang="en-US" altLang="en-US" dirty="0" smtClean="0"/>
              <a:t>Provides composition of database’s logical model</a:t>
            </a:r>
          </a:p>
          <a:p>
            <a:pPr lvl="1"/>
            <a:r>
              <a:rPr lang="en-US" altLang="en-US" dirty="0" smtClean="0"/>
              <a:t>Defines the syntax rules or valid tags for each type of XML document</a:t>
            </a:r>
          </a:p>
          <a:p>
            <a:r>
              <a:rPr lang="en-US" altLang="en-US" dirty="0" smtClean="0"/>
              <a:t>Companies engaging in e-commerce transaction must develop and share DTDs</a:t>
            </a:r>
          </a:p>
          <a:p>
            <a:pPr lvl="1"/>
            <a:r>
              <a:rPr lang="en-US" altLang="en-US" dirty="0" smtClean="0"/>
              <a:t>DTD referenced from inside XML document</a:t>
            </a:r>
          </a:p>
          <a:p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Document Type Definitions (DTD) and XML </a:t>
            </a:r>
            <a:r>
              <a:rPr lang="en-US" altLang="en-US" dirty="0" smtClean="0"/>
              <a:t>Schemas (2 of 2)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52760"/>
          </a:xfrm>
        </p:spPr>
        <p:txBody>
          <a:bodyPr/>
          <a:lstStyle/>
          <a:p>
            <a:r>
              <a:rPr lang="en-US" altLang="en-US" dirty="0"/>
              <a:t>XML </a:t>
            </a:r>
            <a:r>
              <a:rPr lang="en-US" altLang="en-US" dirty="0" smtClean="0"/>
              <a:t>schemas</a:t>
            </a:r>
          </a:p>
          <a:p>
            <a:pPr lvl="1"/>
            <a:r>
              <a:rPr lang="en-US" altLang="en-US" dirty="0" smtClean="0"/>
              <a:t>Advanced data definition language</a:t>
            </a:r>
          </a:p>
          <a:p>
            <a:pPr lvl="1"/>
            <a:r>
              <a:rPr lang="en-US" altLang="en-US" dirty="0" smtClean="0"/>
              <a:t>Describes the structure of XML data documents</a:t>
            </a:r>
          </a:p>
          <a:p>
            <a:pPr lvl="1"/>
            <a:r>
              <a:rPr lang="en-US" altLang="en-US" dirty="0"/>
              <a:t>M</a:t>
            </a:r>
            <a:r>
              <a:rPr lang="en-US" altLang="en-US" dirty="0" smtClean="0"/>
              <a:t>ore closely maps to database terminology and features</a:t>
            </a:r>
          </a:p>
          <a:p>
            <a:pPr lvl="1"/>
            <a:r>
              <a:rPr lang="en-US" altLang="en-US" dirty="0" smtClean="0"/>
              <a:t>XML schema definition (XSD)</a:t>
            </a:r>
            <a:r>
              <a:rPr lang="en-US" altLang="en-US" dirty="0"/>
              <a:t> </a:t>
            </a:r>
            <a:r>
              <a:rPr lang="en-US" altLang="en-US" dirty="0" smtClean="0"/>
              <a:t>file uses syntax similar to XML document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XML Presentation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65071"/>
          </a:xfrm>
        </p:spPr>
        <p:txBody>
          <a:bodyPr/>
          <a:lstStyle/>
          <a:p>
            <a:pPr lvl="1"/>
            <a:r>
              <a:rPr lang="en-US" altLang="en-US" dirty="0" smtClean="0"/>
              <a:t>XML separates data structure from presentation and processing</a:t>
            </a:r>
          </a:p>
          <a:p>
            <a:pPr lvl="1"/>
            <a:r>
              <a:rPr lang="en-US" altLang="en-US" dirty="0" smtClean="0"/>
              <a:t>Extensible Style Language (XSL) displays XML data</a:t>
            </a:r>
          </a:p>
          <a:p>
            <a:pPr lvl="2"/>
            <a:r>
              <a:rPr lang="en-US" altLang="en-US" dirty="0" smtClean="0"/>
              <a:t>Defines the rules by which XML data are formatted and displayed</a:t>
            </a:r>
          </a:p>
          <a:p>
            <a:pPr lvl="2"/>
            <a:r>
              <a:rPr lang="en-US" altLang="en-US" dirty="0" smtClean="0"/>
              <a:t>Parts:</a:t>
            </a:r>
          </a:p>
          <a:p>
            <a:pPr lvl="3"/>
            <a:r>
              <a:rPr lang="en-US" altLang="en-US" dirty="0" smtClean="0"/>
              <a:t>Extensible Style Language Transformations (XSLT)</a:t>
            </a:r>
          </a:p>
          <a:p>
            <a:pPr lvl="3"/>
            <a:r>
              <a:rPr lang="en-US" altLang="en-US" dirty="0" smtClean="0"/>
              <a:t>XSL style sheets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XML Applications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79222"/>
          </a:xfrm>
        </p:spPr>
        <p:txBody>
          <a:bodyPr/>
          <a:lstStyle/>
          <a:p>
            <a:r>
              <a:rPr lang="en-US" altLang="en-US" dirty="0" smtClean="0"/>
              <a:t>Several applications lend </a:t>
            </a:r>
            <a:r>
              <a:rPr lang="en-US" altLang="en-US" dirty="0"/>
              <a:t>themselves particularly well to </a:t>
            </a:r>
            <a:r>
              <a:rPr lang="en-US" altLang="en-US" dirty="0" smtClean="0"/>
              <a:t>XML</a:t>
            </a:r>
          </a:p>
          <a:p>
            <a:pPr lvl="1"/>
            <a:r>
              <a:rPr lang="en-US" altLang="en-US" dirty="0" smtClean="0"/>
              <a:t>B2B exchanges</a:t>
            </a:r>
          </a:p>
          <a:p>
            <a:pPr lvl="1"/>
            <a:r>
              <a:rPr lang="en-US" altLang="en-US" dirty="0" smtClean="0"/>
              <a:t>Legacy systems integration</a:t>
            </a:r>
          </a:p>
          <a:p>
            <a:pPr lvl="1"/>
            <a:r>
              <a:rPr lang="en-US" altLang="en-US" dirty="0" smtClean="0"/>
              <a:t>Web page development</a:t>
            </a:r>
          </a:p>
          <a:p>
            <a:pPr lvl="1"/>
            <a:r>
              <a:rPr lang="en-US" altLang="en-US" dirty="0" smtClean="0"/>
              <a:t>Database support</a:t>
            </a:r>
          </a:p>
          <a:p>
            <a:pPr lvl="1"/>
            <a:r>
              <a:rPr lang="en-US" altLang="en-US" dirty="0" smtClean="0"/>
              <a:t>Database meta-dictionaries</a:t>
            </a:r>
          </a:p>
          <a:p>
            <a:pPr lvl="1"/>
            <a:r>
              <a:rPr lang="en-US" altLang="en-US" dirty="0" smtClean="0"/>
              <a:t>XML databases</a:t>
            </a:r>
          </a:p>
          <a:p>
            <a:pPr lvl="1"/>
            <a:r>
              <a:rPr lang="en-US" altLang="en-US" dirty="0" smtClean="0"/>
              <a:t>XML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Cloud Computing Services (1 of 2)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528111"/>
          </a:xfrm>
        </p:spPr>
        <p:txBody>
          <a:bodyPr/>
          <a:lstStyle/>
          <a:p>
            <a:r>
              <a:rPr lang="en-US" altLang="en-US" dirty="0" smtClean="0"/>
              <a:t>Computing model that enables access to a shared pool of configurable computer resources </a:t>
            </a:r>
            <a:endParaRPr lang="en-US" altLang="en-US" dirty="0"/>
          </a:p>
          <a:p>
            <a:pPr lvl="1"/>
            <a:r>
              <a:rPr lang="en-US" altLang="en-US" dirty="0" smtClean="0"/>
              <a:t>Can be rapidly provisioned and released with minimal management effort or service provider interaction</a:t>
            </a:r>
          </a:p>
          <a:p>
            <a:pPr lvl="1"/>
            <a:r>
              <a:rPr lang="en-US" altLang="en-US" dirty="0" smtClean="0"/>
              <a:t>Potential to become a game changer; eliminates financial and technological barriers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Connectivity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34595"/>
          </a:xfrm>
        </p:spPr>
        <p:txBody>
          <a:bodyPr/>
          <a:lstStyle/>
          <a:p>
            <a:r>
              <a:rPr lang="en-US" altLang="en-US" dirty="0" smtClean="0"/>
              <a:t>Mechanisms </a:t>
            </a:r>
            <a:r>
              <a:rPr lang="en-US" altLang="en-US" dirty="0"/>
              <a:t>through which application </a:t>
            </a:r>
            <a:r>
              <a:rPr lang="en-US" altLang="en-US" dirty="0" smtClean="0"/>
              <a:t>programs connect </a:t>
            </a:r>
            <a:r>
              <a:rPr lang="en-US" altLang="en-US" dirty="0"/>
              <a:t>and communicate with data repositories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Database middleware: provides an interface between the application program and the database</a:t>
            </a:r>
          </a:p>
          <a:p>
            <a:pPr lvl="1"/>
            <a:r>
              <a:rPr lang="en-US" altLang="en-US" dirty="0" smtClean="0"/>
              <a:t>Data repository: data management application used to store data generated by an application program</a:t>
            </a:r>
          </a:p>
          <a:p>
            <a:pPr lvl="1"/>
            <a:r>
              <a:rPr lang="en-US" altLang="en-US" dirty="0" smtClean="0"/>
              <a:t>Universal Data Access (UDA): collection of technologies used to access any type of data source and manage the data through a common interface</a:t>
            </a:r>
          </a:p>
          <a:p>
            <a:pPr lvl="2"/>
            <a:r>
              <a:rPr lang="en-US" altLang="en-US" dirty="0" smtClean="0"/>
              <a:t>ODBC, OLE-DB, and ADO.NET form the backbone of MS UDA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Cloud Computing Services (2 of 2)</a:t>
            </a:r>
          </a:p>
        </p:txBody>
      </p:sp>
      <p:pic>
        <p:nvPicPr>
          <p:cNvPr id="7" name="Picture 6" descr="Figure 15.21 shows a representation of cloud computing services on the Internet, such as Google and Amazon." title="Figure 15.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6293"/>
            <a:ext cx="6070997" cy="509009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Cloud Implementation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cloud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/>
              <a:t>by a third-party </a:t>
            </a:r>
            <a:r>
              <a:rPr lang="en-US" dirty="0" smtClean="0"/>
              <a:t>organization to </a:t>
            </a:r>
            <a:r>
              <a:rPr lang="en-US" dirty="0"/>
              <a:t>sell cloud services to the general </a:t>
            </a:r>
            <a:r>
              <a:rPr lang="en-US" dirty="0" smtClean="0"/>
              <a:t>public</a:t>
            </a:r>
          </a:p>
          <a:p>
            <a:r>
              <a:rPr lang="en-US" dirty="0"/>
              <a:t>Private </a:t>
            </a:r>
            <a:r>
              <a:rPr lang="en-US" dirty="0" smtClean="0"/>
              <a:t>cloud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/>
              <a:t>by an organization for the sole </a:t>
            </a:r>
            <a:r>
              <a:rPr lang="en-US" dirty="0" smtClean="0"/>
              <a:t>purpose of </a:t>
            </a:r>
            <a:r>
              <a:rPr lang="en-US" dirty="0"/>
              <a:t>servicing its own </a:t>
            </a:r>
            <a:r>
              <a:rPr lang="en-US" dirty="0" smtClean="0"/>
              <a:t>needs</a:t>
            </a:r>
          </a:p>
          <a:p>
            <a:r>
              <a:rPr lang="en-US" dirty="0"/>
              <a:t>Community </a:t>
            </a:r>
            <a:r>
              <a:rPr lang="en-US" dirty="0" smtClean="0"/>
              <a:t>cloud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uilt </a:t>
            </a:r>
            <a:r>
              <a:rPr lang="en-US" dirty="0"/>
              <a:t>by and for a specific group of </a:t>
            </a:r>
            <a:r>
              <a:rPr lang="en-US" dirty="0" smtClean="0"/>
              <a:t>organizations that </a:t>
            </a:r>
            <a:r>
              <a:rPr lang="en-US" dirty="0"/>
              <a:t>share a common trade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Characteristics of Cloud Services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79222"/>
          </a:xfrm>
        </p:spPr>
        <p:txBody>
          <a:bodyPr/>
          <a:lstStyle/>
          <a:p>
            <a:r>
              <a:rPr lang="en-US" altLang="en-US" dirty="0"/>
              <a:t>Cloud computing services share a set of guiding </a:t>
            </a:r>
            <a:r>
              <a:rPr lang="en-US" altLang="en-US" dirty="0" smtClean="0"/>
              <a:t>principles</a:t>
            </a:r>
          </a:p>
          <a:p>
            <a:pPr lvl="1"/>
            <a:r>
              <a:rPr lang="fr-FR" altLang="en-US" dirty="0" smtClean="0"/>
              <a:t>Ubiquitous access via Internet technologies</a:t>
            </a:r>
          </a:p>
          <a:p>
            <a:pPr lvl="1"/>
            <a:r>
              <a:rPr lang="en-US" altLang="en-US" dirty="0" smtClean="0"/>
              <a:t>Shared infrastructure</a:t>
            </a:r>
          </a:p>
          <a:p>
            <a:pPr lvl="1"/>
            <a:r>
              <a:rPr lang="en-US" altLang="en-US" dirty="0" smtClean="0"/>
              <a:t>Lower costs and variable pricing</a:t>
            </a:r>
          </a:p>
          <a:p>
            <a:pPr lvl="1"/>
            <a:r>
              <a:rPr lang="en-US" altLang="en-US" dirty="0" smtClean="0"/>
              <a:t>Flexible and scalable services</a:t>
            </a:r>
          </a:p>
          <a:p>
            <a:pPr lvl="1"/>
            <a:r>
              <a:rPr lang="en-US" altLang="en-US" dirty="0" smtClean="0"/>
              <a:t>Dynamic provisioning</a:t>
            </a:r>
          </a:p>
          <a:p>
            <a:pPr lvl="1"/>
            <a:r>
              <a:rPr lang="en-US" altLang="en-US" dirty="0" smtClean="0"/>
              <a:t>Service orientation</a:t>
            </a:r>
          </a:p>
          <a:p>
            <a:pPr lvl="1"/>
            <a:r>
              <a:rPr lang="en-US" altLang="en-US" dirty="0" smtClean="0"/>
              <a:t>Managed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Types of Cloud Services</a:t>
            </a:r>
          </a:p>
        </p:txBody>
      </p:sp>
      <p:pic>
        <p:nvPicPr>
          <p:cNvPr id="2" name="Picture 1" descr="Figure 15.23 illustrates different types of cloud services:&#10;Software as a Service&#10;Platform as a Service&#10;Infrastructure as a Service&#10;&#10;As well as devices accessing these services through the Internet: &#10;Desktops&#10;Laptops&#10;Servers&#10;Tablets&#10;Smartphones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77381"/>
            <a:ext cx="6496050" cy="5029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Cloud Services: Advantages and Disadvantages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35036"/>
              </p:ext>
            </p:extLst>
          </p:nvPr>
        </p:nvGraphicFramePr>
        <p:xfrm>
          <a:off x="409933" y="1043872"/>
          <a:ext cx="841533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467">
                  <a:extLst>
                    <a:ext uri="{9D8B030D-6E8A-4147-A177-3AD203B41FA5}">
                      <a16:colId xmlns:a16="http://schemas.microsoft.com/office/drawing/2014/main" xmlns="" val="855850700"/>
                    </a:ext>
                  </a:extLst>
                </a:gridCol>
                <a:gridCol w="4481871">
                  <a:extLst>
                    <a:ext uri="{9D8B030D-6E8A-4147-A177-3AD203B41FA5}">
                      <a16:colId xmlns:a16="http://schemas.microsoft.com/office/drawing/2014/main" xmlns="" val="38271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Table 15.4: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Advantages and Disadvantages of Cloud Computing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25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Advantage 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Disadvantage 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094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initial cost of entry. Cloud computing has lower costs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of entry when compared with the alternative of building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house.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Issues of security, privacy, and compliance. Trusting sensitive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company data to external entities is difficult for most data-cautious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organizations.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814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Scalability/elasticity. It is easy to add and remove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resources on demand.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Hidden costs of implementation and operation. It is hard to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estimate bandwidth and data migration costs.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03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Support for mobile computing. Cloud computing providers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support multiple types of mobile computing devices.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migration is a difficult and lengthy process. Migrating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large amounts of data to and from the cloud infrastructure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can be difficult and time-consuming.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771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Ubiquitous access. Consumers can access the cloud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resources from anywhere at any time, as long as they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have Internet access.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Complex licensing schemes. Organizations that implement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cloud services are faced with complex licensing schemes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and complicated service-level agreements.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43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High reliability and performance. Cloud providers build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solid infrastructures that otherwise are difficult for the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average organization to leverage.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Loss of ownership and control. Companies that use cloud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services are no longer in complete control of their data. What</a:t>
                      </a:r>
                      <a:r>
                        <a:rPr lang="en-US" sz="1200" baseline="0" dirty="0" smtClean="0"/>
                        <a:t> i</a:t>
                      </a:r>
                      <a:r>
                        <a:rPr lang="en-US" sz="1200" dirty="0" smtClean="0"/>
                        <a:t>s the responsibility of the cloud provider if data are breached?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Can the vendor use your data without your consent?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 provisioning. Resources can be provisioned 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demand in a matter of minutes with minimal effort.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Organization culture. End users tend to be resistant to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change. Do the savings justify being dependent on a single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provider? Will the cloud provider be around in 10 years?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658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Managed infrastructure. Most cloud implementations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are managed by dedicated internal or external staff. This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allows the organization’s IT staff to focus on other areas.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 integration with internal IT system. Configuring the cloud</a:t>
                      </a:r>
                    </a:p>
                    <a:p>
                      <a:r>
                        <a:rPr lang="en-US" sz="1200" dirty="0" smtClean="0"/>
                        <a:t>services to integrate transparently with internal authentication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and other internal services could be a daunting task.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778245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SQL Data Services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245778"/>
          </a:xfrm>
        </p:spPr>
        <p:txBody>
          <a:bodyPr/>
          <a:lstStyle/>
          <a:p>
            <a:r>
              <a:rPr lang="en-US" altLang="en-US" dirty="0" smtClean="0"/>
              <a:t>Cloud computing-based data management service</a:t>
            </a:r>
          </a:p>
          <a:p>
            <a:pPr lvl="1"/>
            <a:r>
              <a:rPr lang="en-US" altLang="en-US" dirty="0" smtClean="0"/>
              <a:t>Provides relational data management to companies</a:t>
            </a:r>
          </a:p>
          <a:p>
            <a:pPr lvl="1"/>
            <a:r>
              <a:rPr lang="en-US" altLang="en-US" dirty="0" smtClean="0"/>
              <a:t>Hosted data management and standard protocols</a:t>
            </a:r>
          </a:p>
          <a:p>
            <a:pPr lvl="1"/>
            <a:r>
              <a:rPr lang="en-US" altLang="en-US" dirty="0"/>
              <a:t>Standard </a:t>
            </a:r>
            <a:r>
              <a:rPr lang="en-US" altLang="en-US" dirty="0" smtClean="0"/>
              <a:t>protocols</a:t>
            </a:r>
          </a:p>
          <a:p>
            <a:pPr lvl="1"/>
            <a:r>
              <a:rPr lang="en-US" altLang="en-US" dirty="0" smtClean="0"/>
              <a:t>Common programming interface</a:t>
            </a:r>
          </a:p>
          <a:p>
            <a:r>
              <a:rPr lang="en-US" altLang="en-US" dirty="0" smtClean="0"/>
              <a:t>Advantages</a:t>
            </a:r>
          </a:p>
          <a:p>
            <a:pPr lvl="1"/>
            <a:r>
              <a:rPr lang="en-US" altLang="en-US" dirty="0" smtClean="0"/>
              <a:t>Reliable and scalable at a lower cost than in-house systems</a:t>
            </a:r>
          </a:p>
          <a:p>
            <a:pPr lvl="1"/>
            <a:r>
              <a:rPr lang="en-US" altLang="en-US" dirty="0" smtClean="0"/>
              <a:t>High level of failure tolerance</a:t>
            </a:r>
          </a:p>
          <a:p>
            <a:pPr lvl="1"/>
            <a:r>
              <a:rPr lang="en-US" altLang="en-US" dirty="0" smtClean="0"/>
              <a:t>Dynamic and automatic load balancing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utomated data backup and disaster recovery are included</a:t>
            </a:r>
          </a:p>
          <a:p>
            <a:pPr lvl="1"/>
            <a:r>
              <a:rPr lang="en-US" altLang="en-US" dirty="0" smtClean="0"/>
              <a:t>Dynamic creation and allocation of processes and storage</a:t>
            </a:r>
          </a:p>
          <a:p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Summary (1 of 2)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724370"/>
          </a:xfrm>
        </p:spPr>
        <p:txBody>
          <a:bodyPr/>
          <a:lstStyle/>
          <a:p>
            <a:r>
              <a:rPr lang="en-US" dirty="0"/>
              <a:t>Database connectivity refers to the mechanisms through which application </a:t>
            </a:r>
            <a:r>
              <a:rPr lang="en-US" dirty="0" smtClean="0"/>
              <a:t>programs connect </a:t>
            </a:r>
            <a:r>
              <a:rPr lang="en-US" dirty="0"/>
              <a:t>and communicate with data </a:t>
            </a:r>
            <a:r>
              <a:rPr lang="en-US" dirty="0" smtClean="0"/>
              <a:t>repositories</a:t>
            </a:r>
          </a:p>
          <a:p>
            <a:r>
              <a:rPr lang="en-US" dirty="0"/>
              <a:t>Microsoft database connectivity interfaces are dominant players in the market </a:t>
            </a:r>
            <a:r>
              <a:rPr lang="en-US" dirty="0" smtClean="0"/>
              <a:t>and enjoy </a:t>
            </a:r>
            <a:r>
              <a:rPr lang="en-US" dirty="0"/>
              <a:t>the support of most database </a:t>
            </a:r>
            <a:r>
              <a:rPr lang="en-US" dirty="0" smtClean="0"/>
              <a:t>vendors</a:t>
            </a:r>
          </a:p>
          <a:p>
            <a:r>
              <a:rPr lang="en-US" dirty="0"/>
              <a:t>Native database connectivity refers to the connection interface that is provided </a:t>
            </a:r>
            <a:r>
              <a:rPr lang="en-US" dirty="0" smtClean="0"/>
              <a:t>by the </a:t>
            </a:r>
            <a:r>
              <a:rPr lang="en-US" dirty="0"/>
              <a:t>database vendor and is unique to that </a:t>
            </a:r>
            <a:r>
              <a:rPr lang="en-US" dirty="0" smtClean="0"/>
              <a:t>vendor</a:t>
            </a:r>
          </a:p>
          <a:p>
            <a:r>
              <a:rPr lang="en-US" dirty="0"/>
              <a:t>Object Linking and Embedding for Database (OLE-DB) is database </a:t>
            </a:r>
            <a:r>
              <a:rPr lang="en-US" dirty="0" smtClean="0"/>
              <a:t>middleware developed </a:t>
            </a:r>
            <a:r>
              <a:rPr lang="en-US" dirty="0"/>
              <a:t>with the goal of adding object-oriented functionality for access to </a:t>
            </a:r>
            <a:r>
              <a:rPr lang="en-US" dirty="0" smtClean="0"/>
              <a:t>relational and </a:t>
            </a:r>
            <a:r>
              <a:rPr lang="en-US" dirty="0"/>
              <a:t>nonrelational </a:t>
            </a:r>
            <a:r>
              <a:rPr lang="en-US" dirty="0" smtClean="0"/>
              <a:t>data</a:t>
            </a:r>
          </a:p>
          <a:p>
            <a:r>
              <a:rPr lang="en-US" dirty="0"/>
              <a:t>Database access through the web is achieved through </a:t>
            </a:r>
            <a:r>
              <a:rPr lang="en-US" dirty="0" smtClean="0"/>
              <a:t>middleware</a:t>
            </a:r>
          </a:p>
          <a:p>
            <a:r>
              <a:rPr lang="en-US" dirty="0"/>
              <a:t>Extensible Markup Language (XML) facilitates the exchange of B2B and other </a:t>
            </a:r>
            <a:r>
              <a:rPr lang="en-US" dirty="0" smtClean="0"/>
              <a:t>data over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08215"/>
          </a:xfrm>
        </p:spPr>
        <p:txBody>
          <a:bodyPr/>
          <a:lstStyle/>
          <a:p>
            <a:r>
              <a:rPr lang="en-US" dirty="0"/>
              <a:t>Cloud computing is a computing model that provides ubiquitous, on-demand </a:t>
            </a:r>
            <a:r>
              <a:rPr lang="en-US" dirty="0" smtClean="0"/>
              <a:t>access to </a:t>
            </a:r>
            <a:r>
              <a:rPr lang="en-US" dirty="0"/>
              <a:t>a shared pool of configurable resources that can be rapidly </a:t>
            </a:r>
            <a:r>
              <a:rPr lang="en-US" dirty="0" smtClean="0"/>
              <a:t>provisioned</a:t>
            </a:r>
          </a:p>
          <a:p>
            <a:r>
              <a:rPr lang="en-US" dirty="0"/>
              <a:t>SQL data services (SDS) refers to a cloud computing-based data management </a:t>
            </a:r>
            <a:r>
              <a:rPr lang="en-US" dirty="0" smtClean="0"/>
              <a:t>service that </a:t>
            </a:r>
            <a:r>
              <a:rPr lang="en-US" dirty="0"/>
              <a:t>provides relational data storage, ubiquitous access, and local management </a:t>
            </a:r>
            <a:r>
              <a:rPr lang="en-US" dirty="0" smtClean="0"/>
              <a:t>to companies </a:t>
            </a:r>
            <a:r>
              <a:rPr lang="en-US" dirty="0"/>
              <a:t>of all sizes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Native SQL Connectivity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264962"/>
          </a:xfrm>
        </p:spPr>
        <p:txBody>
          <a:bodyPr/>
          <a:lstStyle/>
          <a:p>
            <a:r>
              <a:rPr lang="en-US" altLang="en-US" dirty="0" smtClean="0"/>
              <a:t>Connection interface provided by database vendors, which is unique to each vendor</a:t>
            </a:r>
          </a:p>
          <a:p>
            <a:pPr lvl="1"/>
            <a:r>
              <a:rPr lang="en-US" altLang="en-US" dirty="0" smtClean="0"/>
              <a:t>Interfaces are optimized for particular vendor’s DBMS</a:t>
            </a:r>
          </a:p>
          <a:p>
            <a:pPr lvl="1"/>
            <a:r>
              <a:rPr lang="en-US" altLang="en-US" dirty="0" smtClean="0"/>
              <a:t>Maintenance is a burden for the programmer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ODBC, DAO, and RDO (1 of 3)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913653"/>
          </a:xfrm>
        </p:spPr>
        <p:txBody>
          <a:bodyPr/>
          <a:lstStyle/>
          <a:p>
            <a:r>
              <a:rPr lang="en-US" altLang="en-US" dirty="0" smtClean="0"/>
              <a:t>Open Database Connectivity (ODBC): Microsoft’s implementation of a superset of SQL Access Group Call Level Interface (CLI) standard for database access</a:t>
            </a:r>
          </a:p>
          <a:p>
            <a:pPr lvl="1"/>
            <a:r>
              <a:rPr lang="en-US" altLang="en-US" dirty="0" smtClean="0"/>
              <a:t>Widely supported database connectivity interface</a:t>
            </a:r>
          </a:p>
          <a:p>
            <a:pPr lvl="1"/>
            <a:r>
              <a:rPr lang="en-US" altLang="en-US" dirty="0" smtClean="0"/>
              <a:t>Allows Windows application to access relational data sources by using SQL via standard application programming interface (API)</a:t>
            </a:r>
          </a:p>
          <a:p>
            <a:r>
              <a:rPr lang="en-US" altLang="en-US" dirty="0"/>
              <a:t>Data Access Objects (DAO): </a:t>
            </a:r>
            <a:r>
              <a:rPr lang="en-US" altLang="en-US" dirty="0" smtClean="0"/>
              <a:t>object-oriented </a:t>
            </a:r>
            <a:r>
              <a:rPr lang="en-US" altLang="en-US" dirty="0"/>
              <a:t>API used to access desktop databases such as MS Access and FileMaker Pro</a:t>
            </a:r>
          </a:p>
          <a:p>
            <a:pPr lvl="1"/>
            <a:r>
              <a:rPr lang="en-US" altLang="en-US" dirty="0"/>
              <a:t>Provides an optimized interface that expose functionality of Jet data engine to programmers</a:t>
            </a:r>
          </a:p>
          <a:p>
            <a:r>
              <a:rPr lang="en-US" altLang="en-US" dirty="0" smtClean="0"/>
              <a:t>Remote </a:t>
            </a:r>
            <a:r>
              <a:rPr lang="en-US" altLang="en-US" dirty="0"/>
              <a:t>Data Objects (</a:t>
            </a:r>
            <a:r>
              <a:rPr lang="en-US" altLang="en-US" dirty="0" smtClean="0"/>
              <a:t>RDO): higher-level </a:t>
            </a:r>
            <a:r>
              <a:rPr lang="en-US" altLang="en-US" dirty="0"/>
              <a:t>object-oriented application interface used to access remote database servers</a:t>
            </a:r>
          </a:p>
          <a:p>
            <a:pPr lvl="2"/>
            <a:r>
              <a:rPr lang="en-US" altLang="en-US" dirty="0" smtClean="0"/>
              <a:t>Optimized </a:t>
            </a:r>
            <a:r>
              <a:rPr lang="en-US" altLang="en-US" dirty="0"/>
              <a:t>to deal with server-based </a:t>
            </a:r>
            <a:r>
              <a:rPr lang="en-US" altLang="en-US" dirty="0" smtClean="0"/>
              <a:t>databases</a:t>
            </a:r>
          </a:p>
          <a:p>
            <a:r>
              <a:rPr lang="en-US" altLang="en-US" dirty="0" smtClean="0"/>
              <a:t>Dynamic-link libraries (DLLs): implements ODBC, DAO, and RDO as shared code that is dynamically linked to the Windows operating environment</a:t>
            </a:r>
          </a:p>
          <a:p>
            <a:pPr lvl="2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ODBC, DAO, and </a:t>
            </a:r>
            <a:r>
              <a:rPr lang="en-US" altLang="en-US" dirty="0" smtClean="0"/>
              <a:t>RDO (2 of 3)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r>
              <a:rPr lang="en-US" altLang="en-US" dirty="0" smtClean="0"/>
              <a:t>Components </a:t>
            </a:r>
            <a:r>
              <a:rPr lang="en-US" altLang="en-US" dirty="0"/>
              <a:t>of ODBC </a:t>
            </a:r>
            <a:r>
              <a:rPr lang="en-US" altLang="en-US" dirty="0" smtClean="0"/>
              <a:t>architecture</a:t>
            </a:r>
            <a:endParaRPr lang="en-US" altLang="en-US" dirty="0"/>
          </a:p>
          <a:p>
            <a:pPr lvl="1"/>
            <a:r>
              <a:rPr lang="en-US" altLang="en-US" dirty="0" smtClean="0"/>
              <a:t>High-level ODBC API through which application programs access ODBC functionality</a:t>
            </a:r>
          </a:p>
          <a:p>
            <a:pPr lvl="1"/>
            <a:r>
              <a:rPr lang="en-US" altLang="en-US" dirty="0" smtClean="0"/>
              <a:t>Driver manager that is in charge of managing all database connections</a:t>
            </a:r>
          </a:p>
          <a:p>
            <a:pPr lvl="1"/>
            <a:r>
              <a:rPr lang="en-US" altLang="en-US" dirty="0" smtClean="0"/>
              <a:t>ODBC driver that communicates directly to DBMS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ODBC, DAO, and </a:t>
            </a:r>
            <a:r>
              <a:rPr lang="en-US" altLang="en-US" dirty="0" smtClean="0"/>
              <a:t>RDO (3 of 3)</a:t>
            </a:r>
          </a:p>
        </p:txBody>
      </p:sp>
      <p:pic>
        <p:nvPicPr>
          <p:cNvPr id="3" name="Picture 2" descr="Figure 15.2 illustrates client applications using ODBC, DAO, and RDO to access databases. " title="Figure 15.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56045"/>
            <a:ext cx="4803118" cy="52718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OLE-DB (1 of 2)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211922"/>
          </a:xfrm>
        </p:spPr>
        <p:txBody>
          <a:bodyPr/>
          <a:lstStyle/>
          <a:p>
            <a:r>
              <a:rPr lang="en-US" altLang="en-US" dirty="0"/>
              <a:t>Object Linking and Embedding for Database (OLE-DB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Database middleware that adds object-oriented functionality for access </a:t>
            </a:r>
            <a:r>
              <a:rPr lang="en-US" altLang="en-US" dirty="0"/>
              <a:t>to relational and nonrelational </a:t>
            </a:r>
            <a:r>
              <a:rPr lang="en-US" altLang="en-US" dirty="0" smtClean="0"/>
              <a:t>data</a:t>
            </a:r>
          </a:p>
          <a:p>
            <a:pPr lvl="1"/>
            <a:r>
              <a:rPr lang="en-US" altLang="en-US" dirty="0" smtClean="0"/>
              <a:t>Series of COM objects provides low-level database connectivity for applications</a:t>
            </a:r>
          </a:p>
          <a:p>
            <a:pPr lvl="1"/>
            <a:r>
              <a:rPr lang="en-US" altLang="en-US" dirty="0" smtClean="0"/>
              <a:t>Types of objects based on functionality</a:t>
            </a:r>
          </a:p>
          <a:p>
            <a:pPr lvl="2"/>
            <a:r>
              <a:rPr lang="en-US" altLang="en-US" dirty="0" smtClean="0"/>
              <a:t>Consumers: applications or processes</a:t>
            </a:r>
          </a:p>
          <a:p>
            <a:pPr lvl="2"/>
            <a:r>
              <a:rPr lang="en-US" altLang="en-US" dirty="0" smtClean="0"/>
              <a:t>Providers: data or service</a:t>
            </a:r>
          </a:p>
          <a:p>
            <a:pPr lvl="1"/>
            <a:r>
              <a:rPr lang="en-US" altLang="en-US" dirty="0"/>
              <a:t>Does not provide support for scripting </a:t>
            </a:r>
            <a:r>
              <a:rPr lang="en-US" altLang="en-US" dirty="0" smtClean="0"/>
              <a:t>languages</a:t>
            </a:r>
          </a:p>
          <a:p>
            <a:r>
              <a:rPr lang="en-US" altLang="en-US" dirty="0"/>
              <a:t>ActiveX Data Objects (ADO) </a:t>
            </a:r>
            <a:r>
              <a:rPr lang="en-US" altLang="en-US" dirty="0" smtClean="0"/>
              <a:t>provide:</a:t>
            </a:r>
            <a:endParaRPr lang="en-US" altLang="en-US" dirty="0"/>
          </a:p>
          <a:p>
            <a:pPr lvl="1"/>
            <a:r>
              <a:rPr lang="en-US" altLang="en-US" dirty="0"/>
              <a:t>High-level application-oriented interface to interact with OLE-DB, DAO, and RDO</a:t>
            </a:r>
          </a:p>
          <a:p>
            <a:pPr lvl="1"/>
            <a:r>
              <a:rPr lang="en-US" altLang="en-US" dirty="0"/>
              <a:t>Unified interface to access data from any programming language that uses the underlying OLE-DB objects</a:t>
            </a:r>
          </a:p>
          <a:p>
            <a:pPr lvl="1"/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OLE-DB (2 of 2)</a:t>
            </a:r>
          </a:p>
        </p:txBody>
      </p:sp>
      <p:pic>
        <p:nvPicPr>
          <p:cNvPr id="3" name="Picture 2" descr="Figure 15.5 illustrates the ADO/OLE-DB architecture and how it interacts with ODBC and native connectivity options through client applications, service providers, and data providers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066800"/>
            <a:ext cx="6626993" cy="518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3825</Words>
  <Application>Microsoft Office PowerPoint</Application>
  <PresentationFormat>On-screen Show (4:3)</PresentationFormat>
  <Paragraphs>285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Word 2016 Med Module  1_PPT_2019</vt:lpstr>
      <vt:lpstr>PowerPoint Presentation</vt:lpstr>
      <vt:lpstr>Learning Objectives</vt:lpstr>
      <vt:lpstr>Database Connectivity</vt:lpstr>
      <vt:lpstr>Native SQL Connectivity</vt:lpstr>
      <vt:lpstr>ODBC, DAO, and RDO (1 of 3)</vt:lpstr>
      <vt:lpstr>ODBC, DAO, and RDO (2 of 3)</vt:lpstr>
      <vt:lpstr>ODBC, DAO, and RDO (3 of 3)</vt:lpstr>
      <vt:lpstr>OLE-DB (1 of 2)</vt:lpstr>
      <vt:lpstr>OLE-DB (2 of 2)</vt:lpstr>
      <vt:lpstr>ADO.NET (1 of 2) </vt:lpstr>
      <vt:lpstr>ADO.NET (2 of 2) </vt:lpstr>
      <vt:lpstr>Java Database Connectivity (JDBC) (1 of 2)</vt:lpstr>
      <vt:lpstr>Java Database Connectivity (JDBC) (2 of 2)</vt:lpstr>
      <vt:lpstr>Database Internet Connectivity (1 of 2)</vt:lpstr>
      <vt:lpstr>Database Internet Connectivity (2 of 2)</vt:lpstr>
      <vt:lpstr>Web-to-Database Middleware: Server-Side Extensions (1 of 2)</vt:lpstr>
      <vt:lpstr>Web-to-Database Middleware: Server-Side Extensions (2 of 2)</vt:lpstr>
      <vt:lpstr>Web Server Interfaces</vt:lpstr>
      <vt:lpstr>The Web Browser </vt:lpstr>
      <vt:lpstr>Client-Side Extensions </vt:lpstr>
      <vt:lpstr>Web Application Servers (1 of 2)</vt:lpstr>
      <vt:lpstr>Web Application Servers (2 of 2)</vt:lpstr>
      <vt:lpstr>Web Database Development</vt:lpstr>
      <vt:lpstr>Extensible Markup Language (XML)</vt:lpstr>
      <vt:lpstr>Document Type Definitions (DTD) and XML Schemas (1 of 2)</vt:lpstr>
      <vt:lpstr>Document Type Definitions (DTD) and XML Schemas (2 of 2)</vt:lpstr>
      <vt:lpstr>XML Presentation</vt:lpstr>
      <vt:lpstr>XML Applications</vt:lpstr>
      <vt:lpstr>Cloud Computing Services (1 of 2)</vt:lpstr>
      <vt:lpstr>Cloud Computing Services (2 of 2)</vt:lpstr>
      <vt:lpstr>Cloud Implementation Types</vt:lpstr>
      <vt:lpstr>Characteristics of Cloud Services</vt:lpstr>
      <vt:lpstr>Types of Cloud Services</vt:lpstr>
      <vt:lpstr>Cloud Services: Advantages and Disadvantages</vt:lpstr>
      <vt:lpstr>SQL Data Services</vt:lpstr>
      <vt:lpstr>Summary (1 of 2) 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2017-09-02T16:37:20Z</dcterms:created>
  <dcterms:modified xsi:type="dcterms:W3CDTF">2017-09-06T20:24:27Z</dcterms:modified>
</cp:coreProperties>
</file>