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sldIdLst>
    <p:sldId id="256" r:id="rId3"/>
    <p:sldId id="258" r:id="rId4"/>
    <p:sldId id="261" r:id="rId5"/>
    <p:sldId id="260" r:id="rId6"/>
    <p:sldId id="268" r:id="rId7"/>
    <p:sldId id="269" r:id="rId8"/>
    <p:sldId id="264" r:id="rId9"/>
    <p:sldId id="266" r:id="rId10"/>
    <p:sldId id="270" r:id="rId11"/>
    <p:sldId id="262" r:id="rId12"/>
    <p:sldId id="265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9" d="100"/>
          <a:sy n="99" d="100"/>
        </p:scale>
        <p:origin x="96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356CB-BBB8-4221-AA6A-80CEA0047AA5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31B3D-E624-49D7-8A44-EED437570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276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356CB-BBB8-4221-AA6A-80CEA0047AA5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31B3D-E624-49D7-8A44-EED437570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910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356CB-BBB8-4221-AA6A-80CEA0047AA5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31B3D-E624-49D7-8A44-EED437570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7638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0FD6A-401E-4CC4-9F1F-56017C1385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21F730-B092-46B7-A027-81E8310E46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77958-8AFE-4C2C-9AEE-137976BC5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356CB-BBB8-4221-AA6A-80CEA0047AA5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469B2-959A-4044-B561-EF648FB41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02A60D-17FA-4B74-8506-08D511AC2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31B3D-E624-49D7-8A44-EED437570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3750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DB29A-31EA-430C-8AED-151A2952D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AA1E4-7555-4FEC-87F3-31FE1A89C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C4F9FA-AC7F-4A11-9518-200DE483C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356CB-BBB8-4221-AA6A-80CEA0047AA5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1ADF14-00F0-4FB7-9079-652EB3C04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D118ED-6016-4918-ACA8-752485DCA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31B3D-E624-49D7-8A44-EED437570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413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13CA8-669B-4980-9B15-D6AB85EC8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9FB0AB-E142-494E-AC32-B9377C70D1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FA4585-A3FC-4EC8-AA90-3836906CE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356CB-BBB8-4221-AA6A-80CEA0047AA5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39D00E-FF4F-4597-9E25-F9FC61589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46979D-FA01-49B0-8564-F0690DD83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31B3D-E624-49D7-8A44-EED437570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5431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89702-3D50-4A8A-88FF-69C7B6623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6982B-E08C-4C73-9EB6-086C83DB9F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E69BB3-7239-4D2D-9771-7C8FE18BA0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9C6113-5D86-4A06-A69A-3D3B059E3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356CB-BBB8-4221-AA6A-80CEA0047AA5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43FD85-E09B-4C81-81BE-8C795A2E3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6E2568-FE87-4363-B61E-50D1E4640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31B3D-E624-49D7-8A44-EED437570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0927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D1B06-02D0-48F2-9A6F-9503D7208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653151-DD3D-4FA0-A093-330A10D44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F59BEF-CA7B-4CB3-95F8-763FACCF85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83EBE9-835E-4A52-917B-C691071287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94D7DA-E1C6-463B-9AD8-AF0021BDBE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A12F39-7359-46B8-AF2E-A22C0AB10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356CB-BBB8-4221-AA6A-80CEA0047AA5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A81D97-054A-4E65-BE62-C002243C9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3851BF-BEE4-4556-AEC5-08A0181E6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31B3D-E624-49D7-8A44-EED437570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1268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0133A-9CB2-4BAA-9E57-76C60DBEB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5E3CBF-CC1C-41AA-B43A-9AF526D5D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356CB-BBB8-4221-AA6A-80CEA0047AA5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D8A5AB-7697-4DE0-883F-3EA924FBB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C84CEC-D9CC-43E2-A7BB-CF4F45E74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31B3D-E624-49D7-8A44-EED437570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2442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1489FF-2597-44E0-9F03-3F2C46DC1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356CB-BBB8-4221-AA6A-80CEA0047AA5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17CD1C-0A8B-48E0-A20E-CB3FE2921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481229-B3E4-43A4-AEA5-A9A64C646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31B3D-E624-49D7-8A44-EED437570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1869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BEBB3-CCFD-4B13-B113-3DE724565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4D1B9-0935-4136-A77D-31C6EBD2EE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6E0EBE-0453-4607-8963-53232932C6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BE754F-3829-42D5-8306-423246BBA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356CB-BBB8-4221-AA6A-80CEA0047AA5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C00C50-4FAA-4F08-A2C7-1DFC6606D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4CB7B2-3E17-4B1C-BA2E-7E976B42A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31B3D-E624-49D7-8A44-EED437570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136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356CB-BBB8-4221-AA6A-80CEA0047AA5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31B3D-E624-49D7-8A44-EED437570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1594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32360-FBCC-419A-96A3-0CE54DC30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C31A48-4358-41F4-AFCC-36EA5D70E4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A45001-8CAD-4F87-ABE1-669877156D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779690-7824-48B7-B5A7-A3F8C7579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356CB-BBB8-4221-AA6A-80CEA0047AA5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52770C-CF87-4E62-A569-DC22CAFC6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ADCDD7-83D8-4704-B15E-5B1A5124E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31B3D-E624-49D7-8A44-EED437570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5984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6242C-B934-4F8E-8B5B-C85CA08B7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33281B-2130-453C-B1F9-C98203B683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91F2BF-E5DE-4108-98D0-C5FDFD7D9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356CB-BBB8-4221-AA6A-80CEA0047AA5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AD9952-F4FB-453E-AE58-C9406A112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48908-09C4-493C-A98B-2D2E03AC3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31B3D-E624-49D7-8A44-EED437570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1759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717777-9E41-49B9-A635-7E3C640357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7F1B9A-81A6-4642-B493-0CEFD75590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32BFF1-B7DA-4C0B-BB42-854E38C93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356CB-BBB8-4221-AA6A-80CEA0047AA5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012E5-FF49-4877-A205-756933116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9108DF-2989-49C2-98A0-40D316F66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31B3D-E624-49D7-8A44-EED437570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969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356CB-BBB8-4221-AA6A-80CEA0047AA5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31B3D-E624-49D7-8A44-EED437570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852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356CB-BBB8-4221-AA6A-80CEA0047AA5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31B3D-E624-49D7-8A44-EED437570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601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356CB-BBB8-4221-AA6A-80CEA0047AA5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31B3D-E624-49D7-8A44-EED437570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104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356CB-BBB8-4221-AA6A-80CEA0047AA5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31B3D-E624-49D7-8A44-EED437570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703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356CB-BBB8-4221-AA6A-80CEA0047AA5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31B3D-E624-49D7-8A44-EED437570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887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356CB-BBB8-4221-AA6A-80CEA0047AA5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31B3D-E624-49D7-8A44-EED437570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016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356CB-BBB8-4221-AA6A-80CEA0047AA5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31B3D-E624-49D7-8A44-EED437570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918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0D356CB-BBB8-4221-AA6A-80CEA0047AA5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26D31B3D-E624-49D7-8A44-EED437570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380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634704-96D6-4D60-816A-AB18F4273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7CB02B-C74F-42B6-BDFD-20A246BA85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6FE98B-47B4-4838-B08E-CD3AE36DA1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356CB-BBB8-4221-AA6A-80CEA0047AA5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D0174E-7023-466D-90FC-BAA62FF759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908ECA-9CF6-48B2-8254-B94FCB2C17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D31B3D-E624-49D7-8A44-EED437570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57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www.nasdaq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8FF5A-5576-4874-AB29-34E078F283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0822" y="1877568"/>
            <a:ext cx="6408203" cy="2365958"/>
          </a:xfrm>
        </p:spPr>
        <p:txBody>
          <a:bodyPr>
            <a:normAutofit fontScale="90000"/>
          </a:bodyPr>
          <a:lstStyle/>
          <a:p>
            <a:r>
              <a:rPr lang="en-US" dirty="0"/>
              <a:t>Using Candle Stick Patterns for Day-Trade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CF8B95-B705-4B3D-B5E0-0FC495E2B2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0822" y="4043229"/>
            <a:ext cx="4576293" cy="914400"/>
          </a:xfrm>
        </p:spPr>
        <p:txBody>
          <a:bodyPr>
            <a:normAutofit fontScale="92500"/>
          </a:bodyPr>
          <a:lstStyle/>
          <a:p>
            <a:r>
              <a:rPr lang="en-US" dirty="0"/>
              <a:t>The Data Incubator - Capstone Project </a:t>
            </a:r>
          </a:p>
          <a:p>
            <a:r>
              <a:rPr lang="en-US" dirty="0"/>
              <a:t>Suat </a:t>
            </a:r>
            <a:r>
              <a:rPr lang="en-US" dirty="0" err="1"/>
              <a:t>Akbulut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8953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9F957-E852-4E7D-AED7-61A0F3783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Part 4: Preprocess and ML: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FD842-8DFB-45E2-8C25-34783D554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1142" y="1496730"/>
            <a:ext cx="7315200" cy="3077919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Logistic Regression, Random Forest Classifier, and Neural Network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99EBE50-08BE-4922-AA63-820883716B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1748232"/>
              </p:ext>
            </p:extLst>
          </p:nvPr>
        </p:nvGraphicFramePr>
        <p:xfrm>
          <a:off x="5014762" y="3234088"/>
          <a:ext cx="5380523" cy="21271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24928">
                  <a:extLst>
                    <a:ext uri="{9D8B030D-6E8A-4147-A177-3AD203B41FA5}">
                      <a16:colId xmlns:a16="http://schemas.microsoft.com/office/drawing/2014/main" val="807458843"/>
                    </a:ext>
                  </a:extLst>
                </a:gridCol>
                <a:gridCol w="1195672">
                  <a:extLst>
                    <a:ext uri="{9D8B030D-6E8A-4147-A177-3AD203B41FA5}">
                      <a16:colId xmlns:a16="http://schemas.microsoft.com/office/drawing/2014/main" val="3829249315"/>
                    </a:ext>
                  </a:extLst>
                </a:gridCol>
                <a:gridCol w="1234242">
                  <a:extLst>
                    <a:ext uri="{9D8B030D-6E8A-4147-A177-3AD203B41FA5}">
                      <a16:colId xmlns:a16="http://schemas.microsoft.com/office/drawing/2014/main" val="1736227347"/>
                    </a:ext>
                  </a:extLst>
                </a:gridCol>
                <a:gridCol w="925681">
                  <a:extLst>
                    <a:ext uri="{9D8B030D-6E8A-4147-A177-3AD203B41FA5}">
                      <a16:colId xmlns:a16="http://schemas.microsoft.com/office/drawing/2014/main" val="559903103"/>
                    </a:ext>
                  </a:extLst>
                </a:gridCol>
              </a:tblGrid>
              <a:tr h="40595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sng" strike="noStrike">
                          <a:effectLst/>
                        </a:rPr>
                        <a:t> Model</a:t>
                      </a:r>
                      <a:endParaRPr lang="en-US" sz="1100" b="0" i="0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sng" strike="noStrike">
                          <a:effectLst/>
                        </a:rPr>
                        <a:t>Accuracy</a:t>
                      </a:r>
                      <a:endParaRPr lang="en-US" sz="1400" b="1" i="0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sng" strike="noStrike">
                          <a:effectLst/>
                        </a:rPr>
                        <a:t>Presicion</a:t>
                      </a:r>
                      <a:endParaRPr lang="en-US" sz="1400" b="1" i="0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sng" strike="noStrike">
                          <a:effectLst/>
                        </a:rPr>
                        <a:t>Recall</a:t>
                      </a:r>
                      <a:endParaRPr lang="en-US" sz="1400" b="1" i="0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88217438"/>
                  </a:ext>
                </a:extLst>
              </a:tr>
              <a:tr h="45466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>
                          <a:effectLst/>
                        </a:rPr>
                        <a:t>Logit (Non-Opt)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0.521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0.528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0.756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11247393"/>
                  </a:ext>
                </a:extLst>
              </a:tr>
              <a:tr h="81190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>
                          <a:effectLst/>
                        </a:rPr>
                        <a:t>Random Forest (Non-Opt)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0.513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0.526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0.764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25683950"/>
                  </a:ext>
                </a:extLst>
              </a:tr>
              <a:tr h="45466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>
                          <a:effectLst/>
                        </a:rPr>
                        <a:t>NN 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0.516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0.53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</a:rPr>
                        <a:t>0.674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56057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5145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B9653540-51D4-4BB9-9ED7-42B4EA3D7F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6275" y="195453"/>
            <a:ext cx="6457950" cy="645795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266235-15DB-4915-B83D-7215F9A27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5: More data or More Complication?</a:t>
            </a:r>
          </a:p>
        </p:txBody>
      </p:sp>
    </p:spTree>
    <p:extLst>
      <p:ext uri="{BB962C8B-B14F-4D97-AF65-F5344CB8AC3E}">
        <p14:creationId xmlns:p14="http://schemas.microsoft.com/office/powerpoint/2010/main" val="37864415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B9E2D-AE35-4262-8554-FF498CE6E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869" y="1390593"/>
            <a:ext cx="2947482" cy="4067670"/>
          </a:xfrm>
        </p:spPr>
        <p:txBody>
          <a:bodyPr/>
          <a:lstStyle/>
          <a:p>
            <a:r>
              <a:rPr lang="en-US" dirty="0"/>
              <a:t>Next: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   More 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A97BF-476F-48F2-88F8-D042909087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1694" y="1390593"/>
            <a:ext cx="7642849" cy="3952372"/>
          </a:xfrm>
        </p:spPr>
        <p:txBody>
          <a:bodyPr>
            <a:normAutofit/>
          </a:bodyPr>
          <a:lstStyle/>
          <a:p>
            <a:r>
              <a:rPr lang="en-US" dirty="0"/>
              <a:t>First 18 different candle sticks for the last 4 days</a:t>
            </a:r>
          </a:p>
          <a:p>
            <a:r>
              <a:rPr lang="en-US" dirty="0"/>
              <a:t>Volumes for the last 4 days (std)</a:t>
            </a:r>
          </a:p>
          <a:p>
            <a:r>
              <a:rPr lang="en-US" dirty="0"/>
              <a:t>Day Trade Profit (%)</a:t>
            </a:r>
          </a:p>
          <a:p>
            <a:r>
              <a:rPr lang="en-US" dirty="0"/>
              <a:t>Day Trade Profit (Binary)</a:t>
            </a:r>
          </a:p>
          <a:p>
            <a:r>
              <a:rPr lang="en-US" dirty="0"/>
              <a:t>(NEXT) Labelling the patterns, e.g. Bearish </a:t>
            </a:r>
            <a:r>
              <a:rPr lang="en-US" dirty="0" err="1"/>
              <a:t>Harami</a:t>
            </a:r>
            <a:r>
              <a:rPr lang="en-US" dirty="0"/>
              <a:t>, Bullish Engulfing, Bearish Evening Star, etc. </a:t>
            </a:r>
          </a:p>
          <a:p>
            <a:r>
              <a:rPr lang="en-US" dirty="0"/>
              <a:t>Maybe candlestick pattern is more effective for smaller capitalized stocks</a:t>
            </a:r>
          </a:p>
        </p:txBody>
      </p:sp>
    </p:spTree>
    <p:extLst>
      <p:ext uri="{BB962C8B-B14F-4D97-AF65-F5344CB8AC3E}">
        <p14:creationId xmlns:p14="http://schemas.microsoft.com/office/powerpoint/2010/main" val="2703048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D1F45-133C-409A-9707-D5BB29413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Candle Sticks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1A1918-36A1-4A8F-8E98-CBDAD6D57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6890" y="4422500"/>
            <a:ext cx="1409700" cy="106045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>
                <a:solidFill>
                  <a:schemeClr val="tx1"/>
                </a:solidFill>
              </a:rPr>
              <a:t>Green</a:t>
            </a:r>
          </a:p>
          <a:p>
            <a:pPr marL="0" indent="0" algn="ctr">
              <a:buNone/>
            </a:pPr>
            <a:r>
              <a:rPr lang="en-US" sz="2800" dirty="0">
                <a:solidFill>
                  <a:schemeClr val="tx1"/>
                </a:solidFill>
              </a:rPr>
              <a:t>(White)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7ACFE57-1F54-4720-BE4A-1BDBD87AC8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1538287"/>
            <a:ext cx="5619750" cy="2962275"/>
          </a:xfrm>
          <a:prstGeom prst="rect">
            <a:avLst/>
          </a:prstGeom>
        </p:spPr>
      </p:pic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7E8429E-648D-4FE4-A831-5504944321C6}"/>
              </a:ext>
            </a:extLst>
          </p:cNvPr>
          <p:cNvSpPr txBox="1">
            <a:spLocks/>
          </p:cNvSpPr>
          <p:nvPr/>
        </p:nvSpPr>
        <p:spPr>
          <a:xfrm>
            <a:off x="7909562" y="4422500"/>
            <a:ext cx="1409700" cy="1060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Red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(Black)</a:t>
            </a:r>
          </a:p>
        </p:txBody>
      </p:sp>
    </p:spTree>
    <p:extLst>
      <p:ext uri="{BB962C8B-B14F-4D97-AF65-F5344CB8AC3E}">
        <p14:creationId xmlns:p14="http://schemas.microsoft.com/office/powerpoint/2010/main" val="483022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FF886DC-225D-4551-B2B4-B2852195CC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5809" y="1252628"/>
            <a:ext cx="4848225" cy="1657350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E929081-F2AD-41D9-A5B9-AD88FAB625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6166" y="2620190"/>
            <a:ext cx="5276850" cy="3429000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5C6BF06-355C-4058-87CC-3E9EFC6F4A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132403" y="1253331"/>
            <a:ext cx="4644780" cy="4351338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B68E859B-608D-4AAA-9751-03961126D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9690" y="5417118"/>
            <a:ext cx="1512257" cy="375102"/>
          </a:xfrm>
        </p:spPr>
        <p:txBody>
          <a:bodyPr>
            <a:normAutofit fontScale="90000"/>
          </a:bodyPr>
          <a:lstStyle/>
          <a:p>
            <a:r>
              <a:rPr lang="en-US" sz="2000" b="1" dirty="0">
                <a:latin typeface="+mn-lt"/>
              </a:rPr>
              <a:t>Long Green</a:t>
            </a:r>
            <a:br>
              <a:rPr lang="en-US" sz="2000" b="1" dirty="0">
                <a:latin typeface="+mn-lt"/>
              </a:rPr>
            </a:br>
            <a:r>
              <a:rPr lang="en-US" sz="2000" b="1" dirty="0">
                <a:latin typeface="+mn-lt"/>
              </a:rPr>
              <a:t>(Long White)</a:t>
            </a:r>
          </a:p>
        </p:txBody>
      </p:sp>
      <p:sp>
        <p:nvSpPr>
          <p:cNvPr id="9" name="Title 7">
            <a:extLst>
              <a:ext uri="{FF2B5EF4-FFF2-40B4-BE49-F238E27FC236}">
                <a16:creationId xmlns:a16="http://schemas.microsoft.com/office/drawing/2014/main" id="{F73A26FF-A24E-4D67-B579-B6CA42017E9F}"/>
              </a:ext>
            </a:extLst>
          </p:cNvPr>
          <p:cNvSpPr txBox="1">
            <a:spLocks/>
          </p:cNvSpPr>
          <p:nvPr/>
        </p:nvSpPr>
        <p:spPr>
          <a:xfrm>
            <a:off x="3831491" y="5587514"/>
            <a:ext cx="1385967" cy="3751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latin typeface="+mn-lt"/>
              </a:rPr>
              <a:t>Long Red</a:t>
            </a:r>
          </a:p>
          <a:p>
            <a:r>
              <a:rPr lang="en-US" sz="1800" b="1" dirty="0">
                <a:latin typeface="+mn-lt"/>
              </a:rPr>
              <a:t>(Long Black)</a:t>
            </a:r>
          </a:p>
        </p:txBody>
      </p:sp>
      <p:sp>
        <p:nvSpPr>
          <p:cNvPr id="10" name="Title 7">
            <a:extLst>
              <a:ext uri="{FF2B5EF4-FFF2-40B4-BE49-F238E27FC236}">
                <a16:creationId xmlns:a16="http://schemas.microsoft.com/office/drawing/2014/main" id="{45BF2248-E5AF-44F5-932B-4DEC6E2C9CFA}"/>
              </a:ext>
            </a:extLst>
          </p:cNvPr>
          <p:cNvSpPr txBox="1">
            <a:spLocks/>
          </p:cNvSpPr>
          <p:nvPr/>
        </p:nvSpPr>
        <p:spPr>
          <a:xfrm>
            <a:off x="6786289" y="1233805"/>
            <a:ext cx="1586745" cy="3751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latin typeface="+mn-lt"/>
              </a:rPr>
              <a:t>Short Green</a:t>
            </a:r>
          </a:p>
          <a:p>
            <a:r>
              <a:rPr lang="en-US" sz="1800" b="1" dirty="0">
                <a:latin typeface="+mn-lt"/>
              </a:rPr>
              <a:t>(Short White)</a:t>
            </a:r>
          </a:p>
        </p:txBody>
      </p:sp>
      <p:sp>
        <p:nvSpPr>
          <p:cNvPr id="11" name="Title 7">
            <a:extLst>
              <a:ext uri="{FF2B5EF4-FFF2-40B4-BE49-F238E27FC236}">
                <a16:creationId xmlns:a16="http://schemas.microsoft.com/office/drawing/2014/main" id="{578DBECE-12B8-460F-8335-0C27ACF5FB65}"/>
              </a:ext>
            </a:extLst>
          </p:cNvPr>
          <p:cNvSpPr txBox="1">
            <a:spLocks/>
          </p:cNvSpPr>
          <p:nvPr/>
        </p:nvSpPr>
        <p:spPr>
          <a:xfrm>
            <a:off x="9093013" y="1233805"/>
            <a:ext cx="1413622" cy="3751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latin typeface="+mn-lt"/>
              </a:rPr>
              <a:t>Short Red</a:t>
            </a:r>
          </a:p>
          <a:p>
            <a:r>
              <a:rPr lang="en-US" sz="1800" b="1" dirty="0">
                <a:latin typeface="+mn-lt"/>
              </a:rPr>
              <a:t>(Short Black)</a:t>
            </a:r>
          </a:p>
        </p:txBody>
      </p:sp>
    </p:spTree>
    <p:extLst>
      <p:ext uri="{BB962C8B-B14F-4D97-AF65-F5344CB8AC3E}">
        <p14:creationId xmlns:p14="http://schemas.microsoft.com/office/powerpoint/2010/main" val="2153849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8A3F9-4AEE-46E1-8221-FA1C6B954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Candle Stick Patterns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B753D41-5211-4528-BE8F-22763FA6B8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43103"/>
            <a:ext cx="4543425" cy="33540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7CCEB9D-AE75-4B06-9519-BB08B8AEEB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4550" y="2143103"/>
            <a:ext cx="5553075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936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9DD11-77D4-40F1-BE33-3706A0D5A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8" y="1123837"/>
            <a:ext cx="3046093" cy="4601183"/>
          </a:xfrm>
        </p:spPr>
        <p:txBody>
          <a:bodyPr/>
          <a:lstStyle/>
          <a:p>
            <a:r>
              <a:rPr lang="en-US" dirty="0"/>
              <a:t>What I do?</a:t>
            </a:r>
            <a:br>
              <a:rPr lang="en-US" sz="4400" dirty="0"/>
            </a:br>
            <a:r>
              <a:rPr lang="en-US" dirty="0"/>
              <a:t> </a:t>
            </a:r>
            <a:br>
              <a:rPr lang="en-US" dirty="0"/>
            </a:br>
            <a:r>
              <a:rPr lang="en-US" sz="2800" dirty="0"/>
              <a:t>S</a:t>
            </a:r>
            <a:r>
              <a:rPr lang="en-US" sz="2400" dirty="0"/>
              <a:t>tatistical significance between Candlestick patterns and Mean Return of Day-Trade 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F845C-7429-4A50-88DB-30C32AA47A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-693018"/>
            <a:ext cx="7315200" cy="6677766"/>
          </a:xfrm>
        </p:spPr>
        <p:txBody>
          <a:bodyPr/>
          <a:lstStyle/>
          <a:p>
            <a:pPr>
              <a:buFontTx/>
              <a:buChar char="-"/>
            </a:pPr>
            <a:r>
              <a:rPr lang="en-US" dirty="0"/>
              <a:t>Scrape 300,000 daily price data about the top 250 S&amp;P500 stocks</a:t>
            </a:r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r>
              <a:rPr lang="en-US" dirty="0"/>
              <a:t>Create candlesticks, day-trade return</a:t>
            </a:r>
          </a:p>
          <a:p>
            <a:pPr marL="169863" indent="0">
              <a:buNone/>
            </a:pPr>
            <a:endParaRPr lang="en-US" dirty="0"/>
          </a:p>
          <a:p>
            <a:pPr>
              <a:buFontTx/>
              <a:buChar char="-"/>
            </a:pPr>
            <a:r>
              <a:rPr lang="en-US" dirty="0"/>
              <a:t>Predict whether a day-trade is likely to be profitable with acceptable </a:t>
            </a:r>
            <a:r>
              <a:rPr lang="en-US" b="1" dirty="0"/>
              <a:t>precision.</a:t>
            </a:r>
            <a:r>
              <a:rPr lang="en-US" dirty="0"/>
              <a:t> </a:t>
            </a:r>
          </a:p>
          <a:p>
            <a:pPr>
              <a:buFontTx/>
              <a:buChar char="-"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18F5C94-CD2E-4D4D-B25F-F11482B36E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7977446"/>
              </p:ext>
            </p:extLst>
          </p:nvPr>
        </p:nvGraphicFramePr>
        <p:xfrm>
          <a:off x="4043083" y="3823211"/>
          <a:ext cx="6266328" cy="17919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37973">
                  <a:extLst>
                    <a:ext uri="{9D8B030D-6E8A-4147-A177-3AD203B41FA5}">
                      <a16:colId xmlns:a16="http://schemas.microsoft.com/office/drawing/2014/main" val="4215803377"/>
                    </a:ext>
                  </a:extLst>
                </a:gridCol>
                <a:gridCol w="1342785">
                  <a:extLst>
                    <a:ext uri="{9D8B030D-6E8A-4147-A177-3AD203B41FA5}">
                      <a16:colId xmlns:a16="http://schemas.microsoft.com/office/drawing/2014/main" val="3221928054"/>
                    </a:ext>
                  </a:extLst>
                </a:gridCol>
                <a:gridCol w="1342785">
                  <a:extLst>
                    <a:ext uri="{9D8B030D-6E8A-4147-A177-3AD203B41FA5}">
                      <a16:colId xmlns:a16="http://schemas.microsoft.com/office/drawing/2014/main" val="3408788940"/>
                    </a:ext>
                  </a:extLst>
                </a:gridCol>
                <a:gridCol w="1342785">
                  <a:extLst>
                    <a:ext uri="{9D8B030D-6E8A-4147-A177-3AD203B41FA5}">
                      <a16:colId xmlns:a16="http://schemas.microsoft.com/office/drawing/2014/main" val="2516160472"/>
                    </a:ext>
                  </a:extLst>
                </a:gridCol>
              </a:tblGrid>
              <a:tr h="4479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sng" strike="noStrike" dirty="0">
                          <a:effectLst/>
                        </a:rPr>
                        <a:t> </a:t>
                      </a:r>
                      <a:r>
                        <a:rPr lang="en-US" sz="1400" b="1" u="sng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sng" strike="noStrike" dirty="0">
                          <a:effectLst/>
                        </a:rPr>
                        <a:t>Accuracy</a:t>
                      </a:r>
                      <a:endParaRPr lang="en-US" sz="14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sng" strike="noStrike" dirty="0" err="1">
                          <a:effectLst/>
                        </a:rPr>
                        <a:t>Presicion</a:t>
                      </a:r>
                      <a:endParaRPr lang="en-US" sz="14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sng" strike="noStrike" dirty="0">
                          <a:effectLst/>
                        </a:rPr>
                        <a:t>Recall</a:t>
                      </a:r>
                      <a:endParaRPr lang="en-US" sz="14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89971338"/>
                  </a:ext>
                </a:extLst>
              </a:tr>
              <a:tr h="44797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 dirty="0">
                          <a:effectLst/>
                        </a:rPr>
                        <a:t>Logit (Non-</a:t>
                      </a:r>
                      <a:r>
                        <a:rPr lang="en-US" sz="1400" b="1" u="none" strike="noStrike" dirty="0" err="1">
                          <a:effectLst/>
                        </a:rPr>
                        <a:t>Opt</a:t>
                      </a:r>
                      <a:r>
                        <a:rPr lang="en-US" sz="1400" b="1" u="none" strike="noStrike" dirty="0">
                          <a:effectLst/>
                        </a:rPr>
                        <a:t>)</a:t>
                      </a:r>
                      <a:endParaRPr lang="en-US" sz="1400" b="1" i="0" u="none" strike="noStrike" dirty="0">
                        <a:solidFill>
                          <a:srgbClr val="595959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0.521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0.528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0.756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78021123"/>
                  </a:ext>
                </a:extLst>
              </a:tr>
              <a:tr h="44797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 dirty="0">
                          <a:effectLst/>
                        </a:rPr>
                        <a:t>Random Forest (Non-</a:t>
                      </a:r>
                      <a:r>
                        <a:rPr lang="en-US" sz="1400" b="1" u="none" strike="noStrike" dirty="0" err="1">
                          <a:effectLst/>
                        </a:rPr>
                        <a:t>Opt</a:t>
                      </a:r>
                      <a:r>
                        <a:rPr lang="en-US" sz="1400" b="1" u="none" strike="noStrike" dirty="0">
                          <a:effectLst/>
                        </a:rPr>
                        <a:t>)</a:t>
                      </a:r>
                      <a:endParaRPr lang="en-US" sz="1400" b="1" i="0" u="none" strike="noStrike" dirty="0">
                        <a:solidFill>
                          <a:srgbClr val="595959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0.513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0.526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0.764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57705765"/>
                  </a:ext>
                </a:extLst>
              </a:tr>
              <a:tr h="44797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 dirty="0">
                          <a:effectLst/>
                        </a:rPr>
                        <a:t>NN </a:t>
                      </a:r>
                      <a:endParaRPr lang="en-US" sz="1400" b="1" i="0" u="none" strike="noStrike" dirty="0">
                        <a:solidFill>
                          <a:srgbClr val="595959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0.516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0.530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0.674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510032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1454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B8A79-B85F-4792-8461-39B0BFAAB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999" y="1198418"/>
            <a:ext cx="3200400" cy="44611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Part 1: Scrape Data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7754BC-CF35-4914-8B4A-81F5EDB476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0118" y="760426"/>
            <a:ext cx="7315199" cy="2028031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www.nasdaq.com</a:t>
            </a:r>
            <a:r>
              <a:rPr lang="en-US" b="1" dirty="0"/>
              <a:t>,  </a:t>
            </a:r>
            <a:br>
              <a:rPr lang="en-US" b="1" dirty="0"/>
            </a:br>
            <a:r>
              <a:rPr lang="en-US" b="1" dirty="0"/>
              <a:t>Top 250 S&amp;P500 Stocks Last 5 year’s daily </a:t>
            </a:r>
          </a:p>
          <a:p>
            <a:pPr marL="0" indent="0">
              <a:buNone/>
            </a:pPr>
            <a:r>
              <a:rPr lang="en-US" b="1" dirty="0"/>
              <a:t>Open, High, Low, Close, Volume</a:t>
            </a:r>
            <a:br>
              <a:rPr lang="en-US" b="1" dirty="0"/>
            </a:br>
            <a:br>
              <a:rPr lang="en-US" b="1" dirty="0"/>
            </a:br>
            <a:r>
              <a:rPr lang="en-US" b="1" dirty="0"/>
              <a:t>Used requests</a:t>
            </a:r>
            <a:br>
              <a:rPr lang="en-US" b="1" dirty="0"/>
            </a:br>
            <a:r>
              <a:rPr lang="en-US" b="1" dirty="0"/>
              <a:t>Saved as .csv files</a:t>
            </a:r>
            <a:br>
              <a:rPr lang="en-US" b="1" dirty="0"/>
            </a:br>
            <a:r>
              <a:rPr lang="en-US" b="1" dirty="0"/>
              <a:t>ticks and Label the Patterns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785F470-F533-401A-9916-66E0736FC1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6694" y="2930144"/>
            <a:ext cx="7678623" cy="3167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550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B8A79-B85F-4792-8461-39B0BFAAB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434" y="1026724"/>
            <a:ext cx="3416158" cy="479540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Part 2: Create Candlesticks </a:t>
            </a:r>
            <a:br>
              <a:rPr lang="en-US" b="1" dirty="0">
                <a:solidFill>
                  <a:srgbClr val="FFFFFF"/>
                </a:solidFill>
              </a:rPr>
            </a:br>
            <a:r>
              <a:rPr lang="en-US" b="1" dirty="0">
                <a:solidFill>
                  <a:srgbClr val="FFFFFF"/>
                </a:solidFill>
              </a:rPr>
              <a:t>and </a:t>
            </a:r>
            <a:br>
              <a:rPr lang="en-US" b="1" dirty="0">
                <a:solidFill>
                  <a:srgbClr val="FFFFFF"/>
                </a:solidFill>
              </a:rPr>
            </a:br>
            <a:r>
              <a:rPr lang="en-US" b="1" dirty="0">
                <a:solidFill>
                  <a:srgbClr val="FFFFFF"/>
                </a:solidFill>
              </a:rPr>
              <a:t>Label the Patterns</a:t>
            </a:r>
            <a:br>
              <a:rPr lang="en-US" dirty="0">
                <a:solidFill>
                  <a:srgbClr val="FFFFFF"/>
                </a:solidFill>
              </a:rPr>
            </a:b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640272-2319-4DAE-8BEF-9B12DC0EF3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2994" y="864108"/>
            <a:ext cx="6821474" cy="512064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First 18 different candle sticks for the last 4 days</a:t>
            </a:r>
          </a:p>
          <a:p>
            <a:pPr marL="0" indent="0">
              <a:buNone/>
            </a:pPr>
            <a:r>
              <a:rPr lang="en-US" dirty="0"/>
              <a:t>Volumes for the last 4 days</a:t>
            </a:r>
          </a:p>
          <a:p>
            <a:pPr marL="0" indent="0">
              <a:buNone/>
            </a:pPr>
            <a:r>
              <a:rPr lang="en-US" dirty="0"/>
              <a:t>Day Trade Profit (%)</a:t>
            </a:r>
          </a:p>
          <a:p>
            <a:pPr marL="0" indent="0">
              <a:buNone/>
            </a:pPr>
            <a:r>
              <a:rPr lang="en-US" dirty="0"/>
              <a:t>Day Trade Profit (Binary)</a:t>
            </a:r>
          </a:p>
          <a:p>
            <a:pPr marL="0" indent="0">
              <a:buNone/>
            </a:pPr>
            <a:r>
              <a:rPr lang="en-US" dirty="0"/>
              <a:t>Labelling the patterns (NEXT)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241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DDCDB4-83DE-40AF-89CF-30C510116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590661"/>
            <a:ext cx="10210862" cy="10656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500" b="1" spc="-100" dirty="0"/>
              <a:t>Part 3: Exploratory Data Analysis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E94EE2E-493C-42E2-8F7A-EA3158AC84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190" y="936797"/>
            <a:ext cx="10637520" cy="2845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923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255AE65-AC1E-4A31-9FE7-66DF6A1E34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497" y="667820"/>
            <a:ext cx="11520723" cy="57070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5C7AF0-AF02-49DD-BA9B-7F720616B8F8}"/>
              </a:ext>
            </a:extLst>
          </p:cNvPr>
          <p:cNvSpPr txBox="1"/>
          <p:nvPr/>
        </p:nvSpPr>
        <p:spPr>
          <a:xfrm>
            <a:off x="640976" y="206155"/>
            <a:ext cx="10910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Last Two Day’s Candle Stick Formation vs Percentage Return</a:t>
            </a:r>
          </a:p>
        </p:txBody>
      </p:sp>
    </p:spTree>
    <p:extLst>
      <p:ext uri="{BB962C8B-B14F-4D97-AF65-F5344CB8AC3E}">
        <p14:creationId xmlns:p14="http://schemas.microsoft.com/office/powerpoint/2010/main" val="2301909382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F73D071D-323B-407C-B096-7BCD86C65A62}" vid="{7FAA50ED-9359-4038-AA9A-DC5FD8AADF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354</Words>
  <Application>Microsoft Office PowerPoint</Application>
  <PresentationFormat>Widescreen</PresentationFormat>
  <Paragraphs>84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Corbel</vt:lpstr>
      <vt:lpstr>Wingdings 2</vt:lpstr>
      <vt:lpstr>Frame</vt:lpstr>
      <vt:lpstr>Theme1</vt:lpstr>
      <vt:lpstr>Using Candle Stick Patterns for Day-Trade </vt:lpstr>
      <vt:lpstr>Candle Sticks</vt:lpstr>
      <vt:lpstr>Long Green (Long White)</vt:lpstr>
      <vt:lpstr>Examples of Candle Stick Patterns</vt:lpstr>
      <vt:lpstr>What I do?   Statistical significance between Candlestick patterns and Mean Return of Day-Trade ? </vt:lpstr>
      <vt:lpstr>Part 1: Scrape Data</vt:lpstr>
      <vt:lpstr>Part 2: Create Candlesticks  and  Label the Patterns </vt:lpstr>
      <vt:lpstr>Part 3: Exploratory Data Analysis</vt:lpstr>
      <vt:lpstr>PowerPoint Presentation</vt:lpstr>
      <vt:lpstr>Part 4: Preprocess and ML:</vt:lpstr>
      <vt:lpstr>Part 5: More data or More Complication?</vt:lpstr>
      <vt:lpstr>Next:          More Complexity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Candle Stick Patterns for Day-Trade </dc:title>
  <dc:creator>SUAT</dc:creator>
  <cp:lastModifiedBy>SUAT</cp:lastModifiedBy>
  <cp:revision>3</cp:revision>
  <dcterms:created xsi:type="dcterms:W3CDTF">2020-04-15T18:30:22Z</dcterms:created>
  <dcterms:modified xsi:type="dcterms:W3CDTF">2020-04-15T19:40:04Z</dcterms:modified>
</cp:coreProperties>
</file>