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8" r:id="rId4"/>
    <p:sldId id="261" r:id="rId5"/>
    <p:sldId id="260" r:id="rId6"/>
    <p:sldId id="268" r:id="rId7"/>
    <p:sldId id="269" r:id="rId8"/>
    <p:sldId id="264" r:id="rId9"/>
    <p:sldId id="266" r:id="rId10"/>
    <p:sldId id="270" r:id="rId11"/>
    <p:sldId id="262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6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FD6A-401E-4CC4-9F1F-56017C138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F730-B092-46B7-A027-81E8310E4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7958-8AFE-4C2C-9AEE-137976BC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69B2-959A-4044-B561-EF648FB4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A60D-17FA-4B74-8506-08D511AC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B29A-31EA-430C-8AED-151A2952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A1E4-7555-4FEC-87F3-31FE1A89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F9FA-AC7F-4A11-9518-200DE48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DF14-00F0-4FB7-9079-652EB3C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18ED-6016-4918-ACA8-752485DC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3CA8-669B-4980-9B15-D6AB85EC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B0AB-E142-494E-AC32-B9377C70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4585-A3FC-4EC8-AA90-3836906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D00E-FF4F-4597-9E25-F9FC615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979D-FA01-49B0-8564-F0690DD8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9702-3D50-4A8A-88FF-69C7B66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982B-E08C-4C73-9EB6-086C83DB9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69BB3-7239-4D2D-9771-7C8FE18B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6113-5D86-4A06-A69A-3D3B059E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3FD85-E09B-4C81-81BE-8C795A2E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E2568-FE87-4363-B61E-50D1E464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1B06-02D0-48F2-9A6F-9503D720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53151-DD3D-4FA0-A093-330A10D4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59BEF-CA7B-4CB3-95F8-763FACCF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3EBE9-835E-4A52-917B-C69107128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D7DA-E1C6-463B-9AD8-AF0021BD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12F39-7359-46B8-AF2E-A22C0AB1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81D97-054A-4E65-BE62-C002243C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851BF-BEE4-4556-AEC5-08A0181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133A-9CB2-4BAA-9E57-76C60DBE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E3CBF-CC1C-41AA-B43A-9AF526D5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A5AB-7697-4DE0-883F-3EA924FB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84CEC-D9CC-43E2-A7BB-CF4F45E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4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489FF-2597-44E0-9F03-3F2C46DC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7CD1C-0A8B-48E0-A20E-CB3FE29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1229-B3E4-43A4-AEA5-A9A64C64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6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EBB3-CCFD-4B13-B113-3DE72456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D1B9-0935-4136-A77D-31C6EBD2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E0EBE-0453-4607-8963-53232932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754F-3829-42D5-8306-423246BB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0C50-4FAA-4F08-A2C7-1DFC660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CB7B2-3E17-4B1C-BA2E-7E976B4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59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2360-FBCC-419A-96A3-0CE54DC3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31A48-4358-41F4-AFCC-36EA5D70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45001-8CAD-4F87-ABE1-669877156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9690-7824-48B7-B5A7-A3F8C757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2770C-CF87-4E62-A569-DC22CAFC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CDD7-83D8-4704-B15E-5B1A5124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8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242C-B934-4F8E-8B5B-C85CA08B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3281B-2130-453C-B1F9-C98203B6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F2BF-E5DE-4108-98D0-C5FDFD7D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9952-F4FB-453E-AE58-C9406A11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8908-09C4-493C-A98B-2D2E03AC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5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17777-9E41-49B9-A635-7E3C64035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1B9A-81A6-4642-B493-0CEFD755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BFF1-B7DA-4C0B-BB42-854E38C9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12E5-FF49-4877-A205-75693311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08DF-2989-49C2-98A0-40D316F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34704-96D6-4D60-816A-AB18F42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B02B-C74F-42B6-BDFD-20A246BA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E98B-47B4-4838-B08E-CD3AE36DA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174E-7023-466D-90FC-BAA62FF7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8ECA-9CF6-48B2-8254-B94FCB2C1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nasdaq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FF5A-5576-4874-AB29-34E078F2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822" y="1877568"/>
            <a:ext cx="6408203" cy="236595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Candle Stick Patterns for Day-Trade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F8B95-B705-4B3D-B5E0-0FC495E2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22" y="4043229"/>
            <a:ext cx="4576293" cy="914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 Incubator - Capstone Project </a:t>
            </a:r>
          </a:p>
          <a:p>
            <a:r>
              <a:rPr lang="en-US" dirty="0"/>
              <a:t>Suat </a:t>
            </a:r>
            <a:r>
              <a:rPr lang="en-US" dirty="0" err="1"/>
              <a:t>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957-E852-4E7D-AED7-61A0F37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4: Preprocess and 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D842-8DFB-45E2-8C25-34783D55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Logistic Regression, Random Forest Classifier, and Neural Network</a:t>
            </a:r>
          </a:p>
          <a:p>
            <a:pPr lvl="1"/>
            <a:r>
              <a:rPr lang="en-US" dirty="0"/>
              <a:t>Regressed </a:t>
            </a:r>
            <a:r>
              <a:rPr lang="en-US" dirty="0" err="1"/>
              <a:t>IsProfit</a:t>
            </a:r>
            <a:r>
              <a:rPr lang="en-US" dirty="0"/>
              <a:t> on Last 4 days’ candles and volumes: Accuracy:  Precision:  Recall:</a:t>
            </a:r>
          </a:p>
          <a:p>
            <a:pPr lvl="1"/>
            <a:r>
              <a:rPr lang="en-US" dirty="0"/>
              <a:t>Regressed </a:t>
            </a:r>
            <a:r>
              <a:rPr lang="en-US" dirty="0" err="1"/>
              <a:t>IsProfit</a:t>
            </a:r>
            <a:r>
              <a:rPr lang="en-US" dirty="0"/>
              <a:t> on Last 4 days’ candles and volumes: Accuracy:  Precision:  Recall: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4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9653540-51D4-4BB9-9ED7-42B4EA3D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195453"/>
            <a:ext cx="6457950" cy="6457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66235-15DB-4915-B83D-7215F9A2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5: More data or More Complication?</a:t>
            </a:r>
          </a:p>
        </p:txBody>
      </p:sp>
    </p:spTree>
    <p:extLst>
      <p:ext uri="{BB962C8B-B14F-4D97-AF65-F5344CB8AC3E}">
        <p14:creationId xmlns:p14="http://schemas.microsoft.com/office/powerpoint/2010/main" val="378644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9E2D-AE35-4262-8554-FF498CE6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69" y="1390593"/>
            <a:ext cx="2947482" cy="4067670"/>
          </a:xfrm>
        </p:spPr>
        <p:txBody>
          <a:bodyPr/>
          <a:lstStyle/>
          <a:p>
            <a:r>
              <a:rPr lang="en-US" dirty="0"/>
              <a:t>Next: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More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97BF-476F-48F2-88F8-D042909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694" y="1390593"/>
            <a:ext cx="7642849" cy="3952372"/>
          </a:xfrm>
        </p:spPr>
        <p:txBody>
          <a:bodyPr>
            <a:normAutofit/>
          </a:bodyPr>
          <a:lstStyle/>
          <a:p>
            <a:r>
              <a:rPr lang="en-US" dirty="0"/>
              <a:t>First 18 different candle sticks for the last 4 days</a:t>
            </a:r>
          </a:p>
          <a:p>
            <a:r>
              <a:rPr lang="en-US"/>
              <a:t>Volumes </a:t>
            </a:r>
            <a:r>
              <a:rPr lang="en-US" dirty="0"/>
              <a:t>for the last 4 days (std)</a:t>
            </a:r>
          </a:p>
          <a:p>
            <a:r>
              <a:rPr lang="en-US" dirty="0"/>
              <a:t>Day Trade Profit (%)</a:t>
            </a:r>
          </a:p>
          <a:p>
            <a:r>
              <a:rPr lang="en-US" dirty="0"/>
              <a:t>Day Trade Profit (Binary)</a:t>
            </a:r>
          </a:p>
          <a:p>
            <a:r>
              <a:rPr lang="en-US" dirty="0"/>
              <a:t>(NEXT) Labelling the patterns, e.g. Bearish </a:t>
            </a:r>
            <a:r>
              <a:rPr lang="en-US" dirty="0" err="1"/>
              <a:t>Harami</a:t>
            </a:r>
            <a:r>
              <a:rPr lang="en-US" dirty="0"/>
              <a:t>, Bullish Engulfing, Bearish Evening Star, etc. </a:t>
            </a:r>
          </a:p>
          <a:p>
            <a:r>
              <a:rPr lang="en-US" dirty="0"/>
              <a:t>Maybe candlestick pattern is more effective for smaller capitalized stocks</a:t>
            </a:r>
          </a:p>
        </p:txBody>
      </p:sp>
    </p:spTree>
    <p:extLst>
      <p:ext uri="{BB962C8B-B14F-4D97-AF65-F5344CB8AC3E}">
        <p14:creationId xmlns:p14="http://schemas.microsoft.com/office/powerpoint/2010/main" val="270304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1F45-133C-409A-9707-D5BB2941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Sticks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A1918-36A1-4A8F-8E98-CBDAD6D5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890" y="4422500"/>
            <a:ext cx="1409700" cy="106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Green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(White)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CFE57-1F54-4720-BE4A-1BDBD87A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38287"/>
            <a:ext cx="5619750" cy="296227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7E8429E-648D-4FE4-A831-5504944321C6}"/>
              </a:ext>
            </a:extLst>
          </p:cNvPr>
          <p:cNvSpPr txBox="1">
            <a:spLocks/>
          </p:cNvSpPr>
          <p:nvPr/>
        </p:nvSpPr>
        <p:spPr>
          <a:xfrm>
            <a:off x="7909562" y="4422500"/>
            <a:ext cx="1409700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(Black)</a:t>
            </a:r>
          </a:p>
        </p:txBody>
      </p:sp>
    </p:spTree>
    <p:extLst>
      <p:ext uri="{BB962C8B-B14F-4D97-AF65-F5344CB8AC3E}">
        <p14:creationId xmlns:p14="http://schemas.microsoft.com/office/powerpoint/2010/main" val="4830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886DC-225D-4551-B2B4-B2852195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09" y="1252628"/>
            <a:ext cx="4848225" cy="16573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29081-F2AD-41D9-A5B9-AD88FAB6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66" y="2620190"/>
            <a:ext cx="5276850" cy="3429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C6BF06-355C-4058-87CC-3E9EFC6F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2403" y="1253331"/>
            <a:ext cx="4644780" cy="43513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68E859B-608D-4AAA-9751-03961126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90" y="5417118"/>
            <a:ext cx="1512257" cy="37510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+mn-lt"/>
              </a:rPr>
              <a:t>Long Green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(Long White)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73A26FF-A24E-4D67-B579-B6CA42017E9F}"/>
              </a:ext>
            </a:extLst>
          </p:cNvPr>
          <p:cNvSpPr txBox="1">
            <a:spLocks/>
          </p:cNvSpPr>
          <p:nvPr/>
        </p:nvSpPr>
        <p:spPr>
          <a:xfrm>
            <a:off x="3831491" y="5587514"/>
            <a:ext cx="1385967" cy="37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Long Red</a:t>
            </a:r>
          </a:p>
          <a:p>
            <a:r>
              <a:rPr lang="en-US" sz="1800" b="1" dirty="0">
                <a:latin typeface="+mn-lt"/>
              </a:rPr>
              <a:t>(Long Black)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45BF2248-E5AF-44F5-932B-4DEC6E2C9CFA}"/>
              </a:ext>
            </a:extLst>
          </p:cNvPr>
          <p:cNvSpPr txBox="1">
            <a:spLocks/>
          </p:cNvSpPr>
          <p:nvPr/>
        </p:nvSpPr>
        <p:spPr>
          <a:xfrm>
            <a:off x="6786289" y="1233805"/>
            <a:ext cx="1586745" cy="37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Short Green</a:t>
            </a:r>
          </a:p>
          <a:p>
            <a:r>
              <a:rPr lang="en-US" sz="1800" b="1" dirty="0">
                <a:latin typeface="+mn-lt"/>
              </a:rPr>
              <a:t>(Short White)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578DBECE-12B8-460F-8335-0C27ACF5FB65}"/>
              </a:ext>
            </a:extLst>
          </p:cNvPr>
          <p:cNvSpPr txBox="1">
            <a:spLocks/>
          </p:cNvSpPr>
          <p:nvPr/>
        </p:nvSpPr>
        <p:spPr>
          <a:xfrm>
            <a:off x="9093013" y="1233805"/>
            <a:ext cx="1413622" cy="37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Short Red</a:t>
            </a:r>
          </a:p>
          <a:p>
            <a:r>
              <a:rPr lang="en-US" sz="1800" b="1" dirty="0">
                <a:latin typeface="+mn-lt"/>
              </a:rPr>
              <a:t>(Short Black)</a:t>
            </a:r>
          </a:p>
        </p:txBody>
      </p:sp>
    </p:spTree>
    <p:extLst>
      <p:ext uri="{BB962C8B-B14F-4D97-AF65-F5344CB8AC3E}">
        <p14:creationId xmlns:p14="http://schemas.microsoft.com/office/powerpoint/2010/main" val="215384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A3F9-4AEE-46E1-8221-FA1C6B95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Candle Stick Patterns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53D41-5211-4528-BE8F-22763FA6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3103"/>
            <a:ext cx="4543425" cy="3354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CEB9D-AE75-4B06-9519-BB08B8AE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2143103"/>
            <a:ext cx="5553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DD11-77D4-40F1-BE33-3706A0D5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6093" cy="4601183"/>
          </a:xfrm>
        </p:spPr>
        <p:txBody>
          <a:bodyPr/>
          <a:lstStyle/>
          <a:p>
            <a:r>
              <a:rPr lang="en-US" dirty="0"/>
              <a:t>What I do?</a:t>
            </a:r>
            <a:br>
              <a:rPr lang="en-US" sz="4400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S</a:t>
            </a:r>
            <a:r>
              <a:rPr lang="en-US" sz="2400" dirty="0"/>
              <a:t>tatistical significance between Candlestick patterns and Mean Return of Day-Trade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845C-7429-4A50-88DB-30C32AA4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693018"/>
            <a:ext cx="7315200" cy="667776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Scrape 300,000 daily price data about the top 250 S&amp;P500 stocks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 candlesticks, day-trade return</a:t>
            </a:r>
          </a:p>
          <a:p>
            <a:pPr marL="169863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Predict whether a day-trade is likely to be profitable with acceptable </a:t>
            </a:r>
            <a:r>
              <a:rPr lang="en-US" b="1" dirty="0"/>
              <a:t>precision.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8F5C94-CD2E-4D4D-B25F-F11482B36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77446"/>
              </p:ext>
            </p:extLst>
          </p:nvPr>
        </p:nvGraphicFramePr>
        <p:xfrm>
          <a:off x="4043083" y="3823211"/>
          <a:ext cx="6266328" cy="1791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973">
                  <a:extLst>
                    <a:ext uri="{9D8B030D-6E8A-4147-A177-3AD203B41FA5}">
                      <a16:colId xmlns:a16="http://schemas.microsoft.com/office/drawing/2014/main" val="4215803377"/>
                    </a:ext>
                  </a:extLst>
                </a:gridCol>
                <a:gridCol w="1342785">
                  <a:extLst>
                    <a:ext uri="{9D8B030D-6E8A-4147-A177-3AD203B41FA5}">
                      <a16:colId xmlns:a16="http://schemas.microsoft.com/office/drawing/2014/main" val="3221928054"/>
                    </a:ext>
                  </a:extLst>
                </a:gridCol>
                <a:gridCol w="1342785">
                  <a:extLst>
                    <a:ext uri="{9D8B030D-6E8A-4147-A177-3AD203B41FA5}">
                      <a16:colId xmlns:a16="http://schemas.microsoft.com/office/drawing/2014/main" val="3408788940"/>
                    </a:ext>
                  </a:extLst>
                </a:gridCol>
                <a:gridCol w="1342785">
                  <a:extLst>
                    <a:ext uri="{9D8B030D-6E8A-4147-A177-3AD203B41FA5}">
                      <a16:colId xmlns:a16="http://schemas.microsoft.com/office/drawing/2014/main" val="2516160472"/>
                    </a:ext>
                  </a:extLst>
                </a:gridCol>
              </a:tblGrid>
              <a:tr h="447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 </a:t>
                      </a:r>
                      <a:r>
                        <a:rPr lang="en-US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Accuracy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 err="1">
                          <a:effectLst/>
                        </a:rPr>
                        <a:t>Presicion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Recall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971338"/>
                  </a:ext>
                </a:extLst>
              </a:tr>
              <a:tr h="447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Logit (Non-</a:t>
                      </a:r>
                      <a:r>
                        <a:rPr lang="en-US" sz="1400" b="1" u="none" strike="noStrike" dirty="0" err="1">
                          <a:effectLst/>
                        </a:rPr>
                        <a:t>Opt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595959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021123"/>
                  </a:ext>
                </a:extLst>
              </a:tr>
              <a:tr h="447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Random Forest (Non-</a:t>
                      </a:r>
                      <a:r>
                        <a:rPr lang="en-US" sz="1400" b="1" u="none" strike="noStrike" dirty="0" err="1">
                          <a:effectLst/>
                        </a:rPr>
                        <a:t>Opt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595959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705765"/>
                  </a:ext>
                </a:extLst>
              </a:tr>
              <a:tr h="447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NN </a:t>
                      </a:r>
                      <a:endParaRPr lang="en-US" sz="1400" b="1" i="0" u="none" strike="noStrike" dirty="0">
                        <a:solidFill>
                          <a:srgbClr val="595959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00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8A79-B85F-4792-8461-39B0BFAA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99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Part 1: Scrape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754BC-CF35-4914-8B4A-81F5EDB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118" y="760426"/>
            <a:ext cx="7315199" cy="20280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www.nasdaq.com</a:t>
            </a:r>
            <a:r>
              <a:rPr lang="en-US" b="1" dirty="0"/>
              <a:t>,  </a:t>
            </a:r>
            <a:br>
              <a:rPr lang="en-US" b="1" dirty="0"/>
            </a:br>
            <a:r>
              <a:rPr lang="en-US" b="1" dirty="0"/>
              <a:t>Top 250 S&amp;P500 Stocks Last 5 year’s daily </a:t>
            </a:r>
          </a:p>
          <a:p>
            <a:pPr marL="0" indent="0">
              <a:buNone/>
            </a:pPr>
            <a:r>
              <a:rPr lang="en-US" b="1" dirty="0"/>
              <a:t>Open, High, Low, Close, Volume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Used requests</a:t>
            </a:r>
            <a:br>
              <a:rPr lang="en-US" b="1" dirty="0"/>
            </a:br>
            <a:r>
              <a:rPr lang="en-US" b="1" dirty="0"/>
              <a:t>Saved as .csv files</a:t>
            </a:r>
            <a:br>
              <a:rPr lang="en-US" b="1" dirty="0"/>
            </a:br>
            <a:r>
              <a:rPr lang="en-US" b="1" dirty="0"/>
              <a:t>ticks and Label the Patterns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5F470-F533-401A-9916-66E0736F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94" y="2930144"/>
            <a:ext cx="7678623" cy="31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8A79-B85F-4792-8461-39B0BFAA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4" y="102672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Part 2: Create Candlesticks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and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Label the Patterns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40272-2319-4DAE-8BEF-9B12DC0E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994" y="864108"/>
            <a:ext cx="6821474" cy="51206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First 18 different candle sticks for the last 4 days</a:t>
            </a:r>
          </a:p>
          <a:p>
            <a:pPr marL="0" indent="0">
              <a:buNone/>
            </a:pPr>
            <a:r>
              <a:rPr lang="en-US" dirty="0"/>
              <a:t>Volumes for the last 4 days</a:t>
            </a:r>
          </a:p>
          <a:p>
            <a:pPr marL="0" indent="0">
              <a:buNone/>
            </a:pPr>
            <a:r>
              <a:rPr lang="en-US" dirty="0"/>
              <a:t>Day Trade Profit (%)</a:t>
            </a:r>
          </a:p>
          <a:p>
            <a:pPr marL="0" indent="0">
              <a:buNone/>
            </a:pPr>
            <a:r>
              <a:rPr lang="en-US" dirty="0"/>
              <a:t>Day Trade Profit (Binary)</a:t>
            </a:r>
          </a:p>
          <a:p>
            <a:pPr marL="0" indent="0">
              <a:buNone/>
            </a:pPr>
            <a:r>
              <a:rPr lang="en-US" dirty="0"/>
              <a:t>Labelling the patterns (NEXT)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DCDB4-83DE-40AF-89CF-30C51011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 dirty="0"/>
              <a:t>Part 3: 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94EE2E-493C-42E2-8F7A-EA3158AC8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0" y="936797"/>
            <a:ext cx="10637520" cy="28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2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5AE65-AC1E-4A31-9FE7-66DF6A1E3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97" y="667820"/>
            <a:ext cx="11520723" cy="570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C7AF0-AF02-49DD-BA9B-7F720616B8F8}"/>
              </a:ext>
            </a:extLst>
          </p:cNvPr>
          <p:cNvSpPr txBox="1"/>
          <p:nvPr/>
        </p:nvSpPr>
        <p:spPr>
          <a:xfrm>
            <a:off x="640976" y="206155"/>
            <a:ext cx="1091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Last Two Day’s Candle Stick Formation vs Percentage Return</a:t>
            </a:r>
          </a:p>
        </p:txBody>
      </p:sp>
    </p:spTree>
    <p:extLst>
      <p:ext uri="{BB962C8B-B14F-4D97-AF65-F5344CB8AC3E}">
        <p14:creationId xmlns:p14="http://schemas.microsoft.com/office/powerpoint/2010/main" val="23019093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73D071D-323B-407C-B096-7BCD86C65A62}" vid="{7FAA50ED-9359-4038-AA9A-DC5FD8AAD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 2</vt:lpstr>
      <vt:lpstr>Frame</vt:lpstr>
      <vt:lpstr>Theme1</vt:lpstr>
      <vt:lpstr>Using Candle Stick Patterns for Day-Trade </vt:lpstr>
      <vt:lpstr>Candle Sticks</vt:lpstr>
      <vt:lpstr>Long Green (Long White)</vt:lpstr>
      <vt:lpstr>Examples of Candle Stick Patterns</vt:lpstr>
      <vt:lpstr>What I do?   Statistical significance between Candlestick patterns and Mean Return of Day-Trade ? </vt:lpstr>
      <vt:lpstr>Part 1: Scrape Data</vt:lpstr>
      <vt:lpstr>Part 2: Create Candlesticks  and  Label the Patterns </vt:lpstr>
      <vt:lpstr>Part 3: Exploratory Data Analysis</vt:lpstr>
      <vt:lpstr>PowerPoint Presentation</vt:lpstr>
      <vt:lpstr>Part 4: Preprocess and ML:</vt:lpstr>
      <vt:lpstr>Part 5: More data or More Complication?</vt:lpstr>
      <vt:lpstr>Next:          More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Candle Stick Patterns for Day-Trade </dc:title>
  <dc:creator>SUAT</dc:creator>
  <cp:lastModifiedBy>SUAT</cp:lastModifiedBy>
  <cp:revision>2</cp:revision>
  <dcterms:created xsi:type="dcterms:W3CDTF">2020-04-15T18:30:22Z</dcterms:created>
  <dcterms:modified xsi:type="dcterms:W3CDTF">2020-04-15T18:43:28Z</dcterms:modified>
</cp:coreProperties>
</file>