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9" r:id="rId10"/>
    <p:sldId id="271" r:id="rId11"/>
    <p:sldId id="273" r:id="rId12"/>
    <p:sldId id="275" r:id="rId13"/>
    <p:sldId id="277" r:id="rId14"/>
    <p:sldId id="278" r:id="rId15"/>
    <p:sldId id="280" r:id="rId16"/>
    <p:sldId id="282" r:id="rId17"/>
    <p:sldId id="284" r:id="rId18"/>
    <p:sldId id="285" r:id="rId19"/>
    <p:sldId id="287" r:id="rId20"/>
    <p:sldId id="289" r:id="rId21"/>
    <p:sldId id="291" r:id="rId22"/>
    <p:sldId id="293" r:id="rId23"/>
    <p:sldId id="295" r:id="rId24"/>
    <p:sldId id="297" r:id="rId25"/>
    <p:sldId id="299" r:id="rId26"/>
    <p:sldId id="301" r:id="rId27"/>
    <p:sldId id="302" r:id="rId28"/>
    <p:sldId id="304" r:id="rId29"/>
    <p:sldId id="306" r:id="rId30"/>
    <p:sldId id="308" r:id="rId31"/>
    <p:sldId id="310" r:id="rId32"/>
    <p:sldId id="312" r:id="rId33"/>
    <p:sldId id="314" r:id="rId34"/>
    <p:sldId id="316" r:id="rId35"/>
    <p:sldId id="318" r:id="rId36"/>
    <p:sldId id="320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</p:sldIdLst>
  <p:sldSz cx="4610100" cy="3460750"/>
  <p:notesSz cx="4610100" cy="346075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0" d="100"/>
          <a:sy n="210" d="100"/>
        </p:scale>
        <p:origin x="191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9999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456304" cy="864235"/>
          </a:xfrm>
          <a:custGeom>
            <a:avLst/>
            <a:gdLst/>
            <a:ahLst/>
            <a:cxnLst/>
            <a:rect l="l" t="t" r="r" b="b"/>
            <a:pathLst>
              <a:path w="3456304" h="864235">
                <a:moveTo>
                  <a:pt x="0" y="864006"/>
                </a:moveTo>
                <a:lnTo>
                  <a:pt x="3456000" y="864006"/>
                </a:lnTo>
                <a:lnTo>
                  <a:pt x="3456000" y="0"/>
                </a:lnTo>
                <a:lnTo>
                  <a:pt x="0" y="0"/>
                </a:lnTo>
                <a:lnTo>
                  <a:pt x="0" y="86400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34528"/>
            <a:ext cx="4470298" cy="67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73047"/>
            <a:ext cx="2062480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uncovered.com/use-social-network-analy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Pp2wtVquB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resources/what-open-sour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uatatan.shinyapps.io/JournalAnalyt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atatan.com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ugluke.github.io/UserNetR/reference/ICTS_G10.html" TargetMode="External"/><Relationship Id="rId2" Type="http://schemas.openxmlformats.org/officeDocument/2006/relationships/hyperlink" Target="http://dougluke.github.io/UserNetR/reference/Bali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11" y="976945"/>
            <a:ext cx="3303270" cy="1242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b="1" spc="3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Fundamentals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r>
              <a:rPr sz="1400" b="1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3333B2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1202055" marR="1195070" algn="ctr">
              <a:lnSpc>
                <a:spcPts val="4100"/>
              </a:lnSpc>
              <a:spcBef>
                <a:spcPts val="60"/>
              </a:spcBef>
            </a:pPr>
            <a:r>
              <a:rPr sz="1100" spc="-5" dirty="0">
                <a:latin typeface="Tahoma"/>
                <a:cs typeface="Tahoma"/>
              </a:rPr>
              <a:t>Dr. </a:t>
            </a:r>
            <a:r>
              <a:rPr sz="1100" spc="-25" dirty="0">
                <a:latin typeface="Tahoma"/>
                <a:cs typeface="Tahoma"/>
              </a:rPr>
              <a:t>Suat </a:t>
            </a:r>
            <a:r>
              <a:rPr sz="1100" spc="15" dirty="0">
                <a:latin typeface="Tahoma"/>
                <a:cs typeface="Tahoma"/>
              </a:rPr>
              <a:t>ATAN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19.01.2021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658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What</a:t>
            </a:r>
            <a:r>
              <a:rPr spc="120" dirty="0"/>
              <a:t> </a:t>
            </a:r>
            <a:r>
              <a:rPr spc="-65" dirty="0"/>
              <a:t>makes</a:t>
            </a:r>
            <a:r>
              <a:rPr spc="125" dirty="0"/>
              <a:t> </a:t>
            </a:r>
            <a:r>
              <a:rPr spc="-30" dirty="0"/>
              <a:t>a</a:t>
            </a:r>
            <a:r>
              <a:rPr spc="125" dirty="0"/>
              <a:t> </a:t>
            </a:r>
            <a:r>
              <a:rPr spc="-15" dirty="0"/>
              <a:t>thing</a:t>
            </a:r>
            <a:r>
              <a:rPr spc="120" dirty="0"/>
              <a:t> </a:t>
            </a:r>
            <a:r>
              <a:rPr spc="-20" dirty="0"/>
              <a:t>‘network’?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90585"/>
            <a:ext cx="3896995" cy="22625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spc="-45" dirty="0">
                <a:latin typeface="Tahoma"/>
                <a:cs typeface="Tahoma"/>
              </a:rPr>
              <a:t>Network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fundamental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element:</a:t>
            </a:r>
            <a:endParaRPr sz="1100">
              <a:latin typeface="Tahoma"/>
              <a:cs typeface="Tahoma"/>
            </a:endParaRPr>
          </a:p>
          <a:p>
            <a:pPr marL="314960" marR="334645" indent="-177165">
              <a:lnSpc>
                <a:spcPct val="102600"/>
              </a:lnSpc>
              <a:spcBef>
                <a:spcPts val="67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15" dirty="0">
                <a:latin typeface="Tahoma"/>
                <a:cs typeface="Tahoma"/>
              </a:rPr>
              <a:t>Points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Actor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Vertex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Arial"/>
                <a:cs typeface="Arial"/>
              </a:rPr>
              <a:t>Node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Person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Organization</a:t>
            </a:r>
            <a:endParaRPr sz="1100">
              <a:latin typeface="Tahoma"/>
              <a:cs typeface="Tahoma"/>
            </a:endParaRPr>
          </a:p>
          <a:p>
            <a:pPr marL="38100" marR="622935" indent="99695">
              <a:lnSpc>
                <a:spcPct val="154000"/>
              </a:lnSpc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30" dirty="0">
                <a:latin typeface="Tahoma"/>
                <a:cs typeface="Tahoma"/>
              </a:rPr>
              <a:t>Line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Connection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b="1" spc="-60" dirty="0">
                <a:latin typeface="Arial"/>
                <a:cs typeface="Arial"/>
              </a:rPr>
              <a:t>Edge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45" dirty="0">
                <a:latin typeface="Tahoma"/>
                <a:cs typeface="Tahoma"/>
              </a:rPr>
              <a:t>Transfer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Relation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105" dirty="0">
                <a:latin typeface="Tahoma"/>
                <a:cs typeface="Tahoma"/>
              </a:rPr>
              <a:t>##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Let’s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ask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latin typeface="Tahoma"/>
                <a:cs typeface="Tahoma"/>
              </a:rPr>
              <a:t>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connect?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happens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connect?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series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lectures,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focus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questions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connection?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25" dirty="0">
                <a:latin typeface="Tahoma"/>
                <a:cs typeface="Tahoma"/>
              </a:rPr>
              <a:t>Who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connect?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happens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everything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becomes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connected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845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r>
              <a:rPr sz="1400" b="1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Imaginations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47" y="491565"/>
            <a:ext cx="3670761" cy="279427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0123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r>
              <a:rPr sz="1400" b="1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Imaginations</a:t>
            </a:r>
            <a:r>
              <a:rPr sz="1400" b="1" spc="1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B2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308" y="1067230"/>
            <a:ext cx="3806014" cy="10746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48294" y="2279579"/>
            <a:ext cx="911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6:</a:t>
            </a:r>
            <a:r>
              <a:rPr sz="1000" b="1" spc="17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Types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865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Show</a:t>
            </a:r>
            <a:r>
              <a:rPr spc="114" dirty="0"/>
              <a:t> </a:t>
            </a:r>
            <a:r>
              <a:rPr spc="-30" dirty="0"/>
              <a:t>me</a:t>
            </a:r>
            <a:r>
              <a:rPr spc="114" dirty="0"/>
              <a:t> </a:t>
            </a:r>
            <a:r>
              <a:rPr spc="-40" dirty="0"/>
              <a:t>an</a:t>
            </a:r>
            <a:r>
              <a:rPr spc="120" dirty="0"/>
              <a:t> </a:t>
            </a:r>
            <a:r>
              <a:rPr spc="-25" dirty="0"/>
              <a:t>example!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71624"/>
            <a:ext cx="3650615" cy="9664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5080" algn="just">
              <a:lnSpc>
                <a:spcPct val="102600"/>
              </a:lnSpc>
              <a:spcBef>
                <a:spcPts val="55"/>
              </a:spcBef>
            </a:pPr>
            <a:r>
              <a:rPr sz="1100" i="1" spc="-65" dirty="0">
                <a:latin typeface="Arial"/>
                <a:cs typeface="Arial"/>
              </a:rPr>
              <a:t>John </a:t>
            </a:r>
            <a:r>
              <a:rPr sz="1100" i="1" spc="-60" dirty="0">
                <a:latin typeface="Arial"/>
                <a:cs typeface="Arial"/>
              </a:rPr>
              <a:t>Templon, </a:t>
            </a:r>
            <a:r>
              <a:rPr sz="1100" i="1" spc="-35" dirty="0">
                <a:latin typeface="Arial"/>
                <a:cs typeface="Arial"/>
              </a:rPr>
              <a:t>Data </a:t>
            </a:r>
            <a:r>
              <a:rPr sz="1100" i="1" spc="-60" dirty="0">
                <a:latin typeface="Arial"/>
                <a:cs typeface="Arial"/>
              </a:rPr>
              <a:t>Reporter </a:t>
            </a: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70" dirty="0">
                <a:latin typeface="Arial"/>
                <a:cs typeface="Arial"/>
              </a:rPr>
              <a:t>Buzzfeed, </a:t>
            </a:r>
            <a:r>
              <a:rPr sz="1100" i="1" spc="-80" dirty="0">
                <a:latin typeface="Arial"/>
                <a:cs typeface="Arial"/>
              </a:rPr>
              <a:t>decided </a:t>
            </a:r>
            <a:r>
              <a:rPr sz="1100" i="1" dirty="0">
                <a:latin typeface="Arial"/>
                <a:cs typeface="Arial"/>
              </a:rPr>
              <a:t>to </a:t>
            </a:r>
            <a:r>
              <a:rPr sz="1100" i="1" spc="-120" dirty="0">
                <a:latin typeface="Arial"/>
                <a:cs typeface="Arial"/>
              </a:rPr>
              <a:t>use 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Social </a:t>
            </a:r>
            <a:r>
              <a:rPr sz="1100" i="1" spc="-30" dirty="0">
                <a:latin typeface="Arial"/>
                <a:cs typeface="Arial"/>
              </a:rPr>
              <a:t>Network </a:t>
            </a:r>
            <a:r>
              <a:rPr sz="1100" i="1" spc="-50" dirty="0">
                <a:latin typeface="Arial"/>
                <a:cs typeface="Arial"/>
              </a:rPr>
              <a:t>Analysis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45" dirty="0">
                <a:latin typeface="Arial"/>
                <a:cs typeface="Arial"/>
              </a:rPr>
              <a:t>create </a:t>
            </a:r>
            <a:r>
              <a:rPr sz="1100" i="1" spc="-60" dirty="0">
                <a:latin typeface="Arial"/>
                <a:cs typeface="Arial"/>
              </a:rPr>
              <a:t>an </a:t>
            </a:r>
            <a:r>
              <a:rPr sz="1100" i="1" spc="-25" dirty="0">
                <a:latin typeface="Arial"/>
                <a:cs typeface="Arial"/>
              </a:rPr>
              <a:t>interactive </a:t>
            </a:r>
            <a:r>
              <a:rPr sz="1100" i="1" spc="-50" dirty="0">
                <a:latin typeface="Arial"/>
                <a:cs typeface="Arial"/>
              </a:rPr>
              <a:t>map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showcase </a:t>
            </a:r>
            <a:r>
              <a:rPr sz="1100" i="1" spc="-40" dirty="0">
                <a:latin typeface="Arial"/>
                <a:cs typeface="Arial"/>
              </a:rPr>
              <a:t>Donald </a:t>
            </a:r>
            <a:r>
              <a:rPr sz="1100" i="1" spc="-35" dirty="0">
                <a:latin typeface="Arial"/>
                <a:cs typeface="Arial"/>
              </a:rPr>
              <a:t>Trump’s </a:t>
            </a:r>
            <a:r>
              <a:rPr sz="1100" i="1" spc="-25" dirty="0">
                <a:latin typeface="Arial"/>
                <a:cs typeface="Arial"/>
              </a:rPr>
              <a:t>affiliations </a:t>
            </a:r>
            <a:r>
              <a:rPr sz="1100" i="1" spc="5" dirty="0">
                <a:latin typeface="Arial"/>
                <a:cs typeface="Arial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various </a:t>
            </a:r>
            <a:r>
              <a:rPr sz="1100" i="1" spc="-45" dirty="0">
                <a:latin typeface="Arial"/>
                <a:cs typeface="Arial"/>
              </a:rPr>
              <a:t>organi- 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zations.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Tahoma"/>
                <a:cs typeface="Tahoma"/>
                <a:hlinkClick r:id="rId2"/>
              </a:rPr>
              <a:t>https://digitaluncovered.com/use-social-network-analysis/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910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3333B2"/>
                </a:solidFill>
                <a:latin typeface="Arial"/>
                <a:cs typeface="Arial"/>
              </a:rPr>
              <a:t>‘Very’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Real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439" y="514311"/>
            <a:ext cx="3314348" cy="29039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148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Bird-eye-view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19" y="297005"/>
            <a:ext cx="3887950" cy="2913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45475" y="3265861"/>
            <a:ext cx="917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8:</a:t>
            </a:r>
            <a:r>
              <a:rPr sz="1000" b="1" spc="160" dirty="0">
                <a:latin typeface="Arial"/>
                <a:cs typeface="Arial"/>
              </a:rPr>
              <a:t> </a:t>
            </a:r>
            <a:r>
              <a:rPr sz="1000" spc="-15" dirty="0">
                <a:latin typeface="Tahoma"/>
                <a:cs typeface="Tahoma"/>
              </a:rPr>
              <a:t>Dubai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8821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Non-Human</a:t>
            </a:r>
            <a:r>
              <a:rPr spc="80" dirty="0"/>
              <a:t> </a:t>
            </a:r>
            <a:r>
              <a:rPr spc="-30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58283"/>
            <a:ext cx="3888035" cy="15506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264554"/>
            <a:ext cx="391858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9:</a:t>
            </a:r>
            <a:r>
              <a:rPr sz="1000" b="1" spc="19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Brain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Besides,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non-human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nearly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anyplace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you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see.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genes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proteins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connected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networks.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brain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presently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seen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neurons.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077" y="1215336"/>
            <a:ext cx="153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Section</a:t>
            </a:r>
            <a:r>
              <a:rPr sz="1400" b="1" spc="9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2:</a:t>
            </a:r>
            <a:r>
              <a:rPr sz="1400" b="1" spc="26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spc="-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Theory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570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3333B2"/>
                </a:solidFill>
                <a:latin typeface="Arial"/>
                <a:cs typeface="Arial"/>
              </a:rPr>
              <a:t>Get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ball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rolling!</a:t>
            </a:r>
            <a:r>
              <a:rPr sz="1400" b="1" spc="2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082051"/>
            <a:ext cx="3875404" cy="9664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232410" algn="just">
              <a:lnSpc>
                <a:spcPct val="102600"/>
              </a:lnSpc>
              <a:spcBef>
                <a:spcPts val="55"/>
              </a:spcBef>
            </a:pPr>
            <a:r>
              <a:rPr sz="1100" i="1" spc="-15" dirty="0">
                <a:latin typeface="Arial"/>
                <a:cs typeface="Arial"/>
              </a:rPr>
              <a:t>A </a:t>
            </a:r>
            <a:r>
              <a:rPr sz="1100" i="1" spc="-50" dirty="0">
                <a:latin typeface="Arial"/>
                <a:cs typeface="Arial"/>
              </a:rPr>
              <a:t>network </a:t>
            </a:r>
            <a:r>
              <a:rPr sz="1100" i="1" spc="-65" dirty="0">
                <a:latin typeface="Arial"/>
                <a:cs typeface="Arial"/>
              </a:rPr>
              <a:t>consists </a:t>
            </a:r>
            <a:r>
              <a:rPr sz="1100" i="1" spc="-25" dirty="0">
                <a:latin typeface="Arial"/>
                <a:cs typeface="Arial"/>
              </a:rPr>
              <a:t>of </a:t>
            </a:r>
            <a:r>
              <a:rPr sz="1100" i="1" spc="-95" dirty="0">
                <a:latin typeface="Arial"/>
                <a:cs typeface="Arial"/>
              </a:rPr>
              <a:t>a </a:t>
            </a:r>
            <a:r>
              <a:rPr sz="1100" i="1" spc="-65" dirty="0">
                <a:latin typeface="Arial"/>
                <a:cs typeface="Arial"/>
              </a:rPr>
              <a:t>set </a:t>
            </a:r>
            <a:r>
              <a:rPr sz="1100" i="1" spc="-25" dirty="0">
                <a:latin typeface="Arial"/>
                <a:cs typeface="Arial"/>
              </a:rPr>
              <a:t>of </a:t>
            </a:r>
            <a:r>
              <a:rPr sz="1100" b="1" i="1" spc="-30" dirty="0">
                <a:latin typeface="Trebuchet MS"/>
                <a:cs typeface="Trebuchet MS"/>
              </a:rPr>
              <a:t>nodes </a:t>
            </a:r>
            <a:r>
              <a:rPr sz="1100" i="1" spc="-50" dirty="0">
                <a:latin typeface="Arial"/>
                <a:cs typeface="Arial"/>
              </a:rPr>
              <a:t>(also </a:t>
            </a:r>
            <a:r>
              <a:rPr sz="1100" i="1" spc="-55" dirty="0">
                <a:latin typeface="Arial"/>
                <a:cs typeface="Arial"/>
              </a:rPr>
              <a:t>called </a:t>
            </a:r>
            <a:r>
              <a:rPr sz="1100" i="1" spc="-40" dirty="0">
                <a:latin typeface="Arial"/>
                <a:cs typeface="Arial"/>
              </a:rPr>
              <a:t>vertices) 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and </a:t>
            </a:r>
            <a:r>
              <a:rPr sz="1100" i="1" spc="-80" dirty="0">
                <a:latin typeface="Arial"/>
                <a:cs typeface="Arial"/>
              </a:rPr>
              <a:t>a </a:t>
            </a:r>
            <a:r>
              <a:rPr sz="1100" i="1" spc="-55" dirty="0">
                <a:latin typeface="Arial"/>
                <a:cs typeface="Arial"/>
              </a:rPr>
              <a:t>set </a:t>
            </a:r>
            <a:r>
              <a:rPr sz="1100" i="1" spc="-15" dirty="0">
                <a:latin typeface="Arial"/>
                <a:cs typeface="Arial"/>
              </a:rPr>
              <a:t>of </a:t>
            </a:r>
            <a:r>
              <a:rPr sz="1100" b="1" i="1" spc="-50" dirty="0">
                <a:latin typeface="Trebuchet MS"/>
                <a:cs typeface="Trebuchet MS"/>
              </a:rPr>
              <a:t>links </a:t>
            </a:r>
            <a:r>
              <a:rPr sz="1100" i="1" spc="-40" dirty="0">
                <a:latin typeface="Arial"/>
                <a:cs typeface="Arial"/>
              </a:rPr>
              <a:t>(also </a:t>
            </a:r>
            <a:r>
              <a:rPr sz="1100" i="1" spc="-45" dirty="0">
                <a:latin typeface="Arial"/>
                <a:cs typeface="Arial"/>
              </a:rPr>
              <a:t>called </a:t>
            </a:r>
            <a:r>
              <a:rPr sz="1100" i="1" spc="-70" dirty="0">
                <a:latin typeface="Arial"/>
                <a:cs typeface="Arial"/>
              </a:rPr>
              <a:t>edges) </a:t>
            </a:r>
            <a:r>
              <a:rPr sz="1100" i="1" spc="-40" dirty="0">
                <a:latin typeface="Arial"/>
                <a:cs typeface="Arial"/>
              </a:rPr>
              <a:t>connecting </a:t>
            </a:r>
            <a:r>
              <a:rPr sz="1100" i="1" spc="-90" dirty="0">
                <a:latin typeface="Arial"/>
                <a:cs typeface="Arial"/>
              </a:rPr>
              <a:t>some </a:t>
            </a:r>
            <a:r>
              <a:rPr sz="1100" i="1" spc="-15" dirty="0">
                <a:latin typeface="Arial"/>
                <a:cs typeface="Arial"/>
              </a:rPr>
              <a:t>of 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Great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Computing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Peter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J.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Denning,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Craig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H.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Martell,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Vint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Cerf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MIT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Press,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Science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487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Another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067421"/>
            <a:ext cx="3786504" cy="993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35890" algn="just">
              <a:lnSpc>
                <a:spcPct val="102600"/>
              </a:lnSpc>
              <a:spcBef>
                <a:spcPts val="55"/>
              </a:spcBef>
            </a:pPr>
            <a:r>
              <a:rPr sz="1100" i="1" spc="5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network </a:t>
            </a:r>
            <a:r>
              <a:rPr sz="1100" i="1" spc="-55" dirty="0">
                <a:latin typeface="Arial"/>
                <a:cs typeface="Arial"/>
              </a:rPr>
              <a:t>is </a:t>
            </a:r>
            <a:r>
              <a:rPr sz="1100" i="1" spc="-20" dirty="0">
                <a:latin typeface="Arial"/>
                <a:cs typeface="Arial"/>
              </a:rPr>
              <a:t>the </a:t>
            </a:r>
            <a:r>
              <a:rPr sz="1100" i="1" spc="-35" dirty="0">
                <a:latin typeface="Arial"/>
                <a:cs typeface="Arial"/>
              </a:rPr>
              <a:t>connecting </a:t>
            </a:r>
            <a:r>
              <a:rPr sz="1100" i="1" spc="-60" dirty="0">
                <a:latin typeface="Arial"/>
                <a:cs typeface="Arial"/>
              </a:rPr>
              <a:t>system </a:t>
            </a:r>
            <a:r>
              <a:rPr sz="1100" i="1" spc="-25" dirty="0">
                <a:latin typeface="Arial"/>
                <a:cs typeface="Arial"/>
              </a:rPr>
              <a:t>(wireline </a:t>
            </a:r>
            <a:r>
              <a:rPr sz="1100" i="1" spc="-40" dirty="0">
                <a:latin typeface="Arial"/>
                <a:cs typeface="Arial"/>
              </a:rPr>
              <a:t>or </a:t>
            </a:r>
            <a:r>
              <a:rPr sz="1100" i="1" spc="-45" dirty="0">
                <a:latin typeface="Arial"/>
                <a:cs typeface="Arial"/>
              </a:rPr>
              <a:t>wireless) 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that </a:t>
            </a:r>
            <a:r>
              <a:rPr sz="1100" i="1" spc="-50" dirty="0">
                <a:latin typeface="Arial"/>
                <a:cs typeface="Arial"/>
              </a:rPr>
              <a:t>allows </a:t>
            </a:r>
            <a:r>
              <a:rPr sz="1100" i="1" spc="-70" dirty="0">
                <a:latin typeface="Arial"/>
                <a:cs typeface="Arial"/>
              </a:rPr>
              <a:t>shared </a:t>
            </a:r>
            <a:r>
              <a:rPr sz="1100" i="1" spc="-75" dirty="0">
                <a:latin typeface="Arial"/>
                <a:cs typeface="Arial"/>
              </a:rPr>
              <a:t>resources </a:t>
            </a:r>
            <a:r>
              <a:rPr sz="1100" i="1" spc="-60" dirty="0">
                <a:latin typeface="Arial"/>
                <a:cs typeface="Arial"/>
              </a:rPr>
              <a:t>among </a:t>
            </a:r>
            <a:r>
              <a:rPr sz="1100" i="1" spc="-20" dirty="0">
                <a:latin typeface="Arial"/>
                <a:cs typeface="Arial"/>
              </a:rPr>
              <a:t>different </a:t>
            </a:r>
            <a:r>
              <a:rPr sz="1100" i="1" spc="-35" dirty="0">
                <a:latin typeface="Arial"/>
                <a:cs typeface="Arial"/>
              </a:rPr>
              <a:t>computers, 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and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usually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among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wide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range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of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users.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890"/>
              </a:spcBef>
            </a:pP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Contemporary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Business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Louis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Boone,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David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Kurtz,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Susan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Berston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Wiley,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2019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Current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events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932" y="1215336"/>
            <a:ext cx="1725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Section</a:t>
            </a:r>
            <a:r>
              <a:rPr sz="1400" b="1" spc="9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1:</a:t>
            </a:r>
            <a:r>
              <a:rPr sz="1400" b="1" spc="254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Warm-up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731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Why</a:t>
            </a:r>
            <a:r>
              <a:rPr spc="125" dirty="0"/>
              <a:t> </a:t>
            </a:r>
            <a:r>
              <a:rPr spc="85" dirty="0"/>
              <a:t>I</a:t>
            </a:r>
            <a:r>
              <a:rPr spc="130" dirty="0"/>
              <a:t> </a:t>
            </a:r>
            <a:r>
              <a:rPr spc="-75" dirty="0"/>
              <a:t>should</a:t>
            </a:r>
            <a:r>
              <a:rPr spc="130" dirty="0"/>
              <a:t> </a:t>
            </a:r>
            <a:r>
              <a:rPr spc="-45" dirty="0"/>
              <a:t>learn</a:t>
            </a:r>
            <a:r>
              <a:rPr spc="130" dirty="0"/>
              <a:t> </a:t>
            </a:r>
            <a:r>
              <a:rPr spc="5" dirty="0"/>
              <a:t>the</a:t>
            </a:r>
            <a:r>
              <a:rPr spc="130" dirty="0"/>
              <a:t> </a:t>
            </a:r>
            <a:r>
              <a:rPr spc="-5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722" y="818132"/>
            <a:ext cx="38576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 indent="-5080" algn="just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Assumption: </a:t>
            </a: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statistic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data analytics. </a:t>
            </a:r>
            <a:r>
              <a:rPr sz="1100" spc="-65" dirty="0">
                <a:latin typeface="Tahoma"/>
                <a:cs typeface="Tahoma"/>
              </a:rPr>
              <a:t>Imagine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55" dirty="0">
                <a:latin typeface="Tahoma"/>
                <a:cs typeface="Tahoma"/>
              </a:rPr>
              <a:t>scenario: </a:t>
            </a:r>
            <a:r>
              <a:rPr sz="1100" spc="-60" dirty="0">
                <a:latin typeface="Tahoma"/>
                <a:cs typeface="Tahoma"/>
              </a:rPr>
              <a:t>Some </a:t>
            </a:r>
            <a:r>
              <a:rPr sz="1100" spc="-50" dirty="0">
                <a:latin typeface="Tahoma"/>
                <a:cs typeface="Tahoma"/>
              </a:rPr>
              <a:t>companies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60" dirty="0">
                <a:latin typeface="Tahoma"/>
                <a:cs typeface="Tahoma"/>
              </a:rPr>
              <a:t>money </a:t>
            </a:r>
            <a:r>
              <a:rPr sz="1100" spc="-40" dirty="0">
                <a:latin typeface="Tahoma"/>
                <a:cs typeface="Tahoma"/>
              </a:rPr>
              <a:t>transfer </a:t>
            </a:r>
            <a:r>
              <a:rPr sz="1100" spc="-35" dirty="0">
                <a:latin typeface="Tahoma"/>
                <a:cs typeface="Tahoma"/>
              </a:rPr>
              <a:t>data like </a:t>
            </a:r>
            <a:r>
              <a:rPr sz="1100" spc="-25" dirty="0">
                <a:latin typeface="Tahoma"/>
                <a:cs typeface="Tahoma"/>
              </a:rPr>
              <a:t>this.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Let’s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scenario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Antares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Alliance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2846" y="1470888"/>
          <a:ext cx="1221104" cy="1123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From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To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Amount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38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731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Why</a:t>
            </a:r>
            <a:r>
              <a:rPr spc="125" dirty="0"/>
              <a:t> </a:t>
            </a:r>
            <a:r>
              <a:rPr spc="85" dirty="0"/>
              <a:t>I</a:t>
            </a:r>
            <a:r>
              <a:rPr spc="130" dirty="0"/>
              <a:t> </a:t>
            </a:r>
            <a:r>
              <a:rPr spc="-75" dirty="0"/>
              <a:t>should</a:t>
            </a:r>
            <a:r>
              <a:rPr spc="130" dirty="0"/>
              <a:t> </a:t>
            </a:r>
            <a:r>
              <a:rPr spc="-45" dirty="0"/>
              <a:t>learn</a:t>
            </a:r>
            <a:r>
              <a:rPr spc="130" dirty="0"/>
              <a:t> </a:t>
            </a:r>
            <a:r>
              <a:rPr spc="5" dirty="0"/>
              <a:t>the</a:t>
            </a:r>
            <a:r>
              <a:rPr spc="130" dirty="0"/>
              <a:t> </a:t>
            </a:r>
            <a:r>
              <a:rPr spc="-55" dirty="0"/>
              <a:t>networks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92846" y="682701"/>
          <a:ext cx="1221104" cy="112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7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From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To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5" dirty="0">
                          <a:latin typeface="Tahoma"/>
                          <a:cs typeface="Tahoma"/>
                        </a:rPr>
                        <a:t>Amount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44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F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F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1894" y="1862770"/>
            <a:ext cx="3839210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spc="-40" dirty="0">
                <a:latin typeface="Tahoma"/>
                <a:cs typeface="Tahoma"/>
              </a:rPr>
              <a:t>Now,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try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answer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questions: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15" dirty="0">
                <a:latin typeface="Tahoma"/>
                <a:cs typeface="Tahoma"/>
              </a:rPr>
              <a:t>Which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company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strong</a:t>
            </a:r>
            <a:endParaRPr sz="1100">
              <a:latin typeface="Arial"/>
              <a:cs typeface="Arial"/>
            </a:endParaRPr>
          </a:p>
          <a:p>
            <a:pPr marL="314960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9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similarity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company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1100" spc="-15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money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transfer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(as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sender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receiver)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300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Last</a:t>
            </a:r>
            <a:r>
              <a:rPr spc="114" dirty="0"/>
              <a:t> </a:t>
            </a:r>
            <a:r>
              <a:rPr spc="-45" dirty="0"/>
              <a:t>and</a:t>
            </a:r>
            <a:r>
              <a:rPr spc="114" dirty="0"/>
              <a:t> </a:t>
            </a:r>
            <a:r>
              <a:rPr spc="-45" dirty="0"/>
              <a:t>biggest</a:t>
            </a:r>
            <a:r>
              <a:rPr spc="114" dirty="0"/>
              <a:t> </a:t>
            </a:r>
            <a:r>
              <a:rPr spc="-55" dirty="0"/>
              <a:t>questions: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405152"/>
            <a:ext cx="387096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</a:t>
            </a:r>
            <a:r>
              <a:rPr sz="1100" spc="-5" dirty="0">
                <a:latin typeface="Tahoma"/>
                <a:cs typeface="Tahoma"/>
              </a:rPr>
              <a:t>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visua</a:t>
            </a:r>
            <a:r>
              <a:rPr sz="1100" spc="-25" dirty="0">
                <a:latin typeface="Tahoma"/>
                <a:cs typeface="Tahoma"/>
              </a:rPr>
              <a:t>liz</a:t>
            </a:r>
            <a:r>
              <a:rPr sz="1100" spc="-35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this?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What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14" dirty="0">
                <a:latin typeface="Tahoma"/>
                <a:cs typeface="Tahoma"/>
              </a:rPr>
              <a:t>we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visualize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but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14" dirty="0">
                <a:latin typeface="Tahoma"/>
                <a:cs typeface="Tahoma"/>
              </a:rPr>
              <a:t>we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just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see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messy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points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lines?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538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Network</a:t>
            </a:r>
            <a:r>
              <a:rPr spc="120" dirty="0"/>
              <a:t> </a:t>
            </a:r>
            <a:r>
              <a:rPr spc="-70" dirty="0"/>
              <a:t>analysis</a:t>
            </a:r>
            <a:r>
              <a:rPr spc="120" dirty="0"/>
              <a:t> </a:t>
            </a:r>
            <a:r>
              <a:rPr spc="-55" dirty="0"/>
              <a:t>can</a:t>
            </a:r>
            <a:r>
              <a:rPr spc="120" dirty="0"/>
              <a:t> </a:t>
            </a:r>
            <a:r>
              <a:rPr spc="-45" dirty="0"/>
              <a:t>help</a:t>
            </a:r>
            <a:r>
              <a:rPr spc="120" dirty="0"/>
              <a:t> </a:t>
            </a:r>
            <a:r>
              <a:rPr spc="-7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64423"/>
            <a:ext cx="364426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big-picture</a:t>
            </a:r>
            <a:endParaRPr sz="1100">
              <a:latin typeface="Arial"/>
              <a:cs typeface="Arial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analyze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smallest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picture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relations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whole.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Ang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Wahe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Guru?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explained).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  <a:hlinkClick r:id="rId2"/>
              </a:rPr>
              <a:t>https://www.youtube.com/watch?v=lPp2wtVquBU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3140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Network</a:t>
            </a:r>
            <a:r>
              <a:rPr spc="130" dirty="0"/>
              <a:t> </a:t>
            </a:r>
            <a:r>
              <a:rPr spc="-65" dirty="0"/>
              <a:t>Analysis</a:t>
            </a:r>
            <a:r>
              <a:rPr spc="135" dirty="0"/>
              <a:t> </a:t>
            </a:r>
            <a:r>
              <a:rPr dirty="0"/>
              <a:t>with</a:t>
            </a:r>
            <a:r>
              <a:rPr spc="130" dirty="0"/>
              <a:t> </a:t>
            </a:r>
            <a:r>
              <a:rPr spc="-25" dirty="0"/>
              <a:t>Breaking</a:t>
            </a:r>
            <a:r>
              <a:rPr spc="135" dirty="0"/>
              <a:t> </a:t>
            </a:r>
            <a:r>
              <a:rPr spc="-20" dirty="0"/>
              <a:t>Bad: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49907"/>
            <a:ext cx="368871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55" dirty="0">
                <a:latin typeface="Arial"/>
                <a:cs typeface="Arial"/>
              </a:rPr>
              <a:t>Gustavo’s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e-mail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traffic</a:t>
            </a:r>
            <a:r>
              <a:rPr sz="1100" spc="-3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course,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kind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however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let’s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imagine: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2849" y="1435430"/>
          <a:ext cx="1891030" cy="1532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From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To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Hour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32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Gustavo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spc="-15" dirty="0">
                          <a:latin typeface="Tahoma"/>
                          <a:cs typeface="Tahoma"/>
                        </a:rPr>
                        <a:t>El-Capo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5.00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Gustavo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15" dirty="0">
                          <a:latin typeface="Tahoma"/>
                          <a:cs typeface="Tahoma"/>
                        </a:rPr>
                        <a:t>Mr.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White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8.00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am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Pinkman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Gustavo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9.00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am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Pinkman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5" dirty="0">
                          <a:latin typeface="Tahoma"/>
                          <a:cs typeface="Tahoma"/>
                        </a:rPr>
                        <a:t>El-Capo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7.00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am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395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Why</a:t>
            </a:r>
            <a:r>
              <a:rPr spc="130" dirty="0"/>
              <a:t> </a:t>
            </a:r>
            <a:r>
              <a:rPr spc="-50" dirty="0"/>
              <a:t>Should</a:t>
            </a:r>
            <a:r>
              <a:rPr spc="135" dirty="0"/>
              <a:t> </a:t>
            </a:r>
            <a:r>
              <a:rPr spc="-45" dirty="0"/>
              <a:t>You</a:t>
            </a:r>
            <a:r>
              <a:rPr spc="130" dirty="0"/>
              <a:t> </a:t>
            </a:r>
            <a:r>
              <a:rPr spc="-50" dirty="0"/>
              <a:t>Use</a:t>
            </a:r>
            <a:r>
              <a:rPr spc="135" dirty="0"/>
              <a:t> </a:t>
            </a:r>
            <a:r>
              <a:rPr spc="-45" dirty="0"/>
              <a:t>Social</a:t>
            </a:r>
            <a:r>
              <a:rPr spc="135" dirty="0"/>
              <a:t> </a:t>
            </a:r>
            <a:r>
              <a:rPr spc="-10" dirty="0"/>
              <a:t>Network</a:t>
            </a:r>
            <a:r>
              <a:rPr spc="130" dirty="0"/>
              <a:t> </a:t>
            </a:r>
            <a:r>
              <a:rPr spc="-70" dirty="0"/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336330"/>
            <a:ext cx="28200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Visualization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Effectiveness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mapping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Pattern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detection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Hypothesis</a:t>
            </a:r>
            <a:r>
              <a:rPr sz="1100" spc="-30" dirty="0">
                <a:latin typeface="Tahoma"/>
                <a:cs typeface="Tahoma"/>
              </a:rPr>
              <a:t> test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1229509"/>
            <a:ext cx="1323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Section</a:t>
            </a:r>
            <a:r>
              <a:rPr sz="1400" b="1" spc="9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3:</a:t>
            </a:r>
            <a:r>
              <a:rPr sz="1400" b="1" spc="26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spc="-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Tool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1831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" dirty="0">
                <a:solidFill>
                  <a:srgbClr val="3333B2"/>
                </a:solidFill>
                <a:latin typeface="Arial"/>
                <a:cs typeface="Arial"/>
              </a:rPr>
              <a:t>Which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tool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we’ll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3333B2"/>
                </a:solidFill>
                <a:latin typeface="Arial"/>
                <a:cs typeface="Arial"/>
              </a:rPr>
              <a:t>use?</a:t>
            </a:r>
            <a:r>
              <a:rPr sz="1400" b="1" spc="3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sz="1400" b="1" spc="3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336330"/>
            <a:ext cx="998219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Integtrated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Flexible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Open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Source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454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</a:t>
            </a:r>
            <a:r>
              <a:rPr spc="110" dirty="0"/>
              <a:t> </a:t>
            </a:r>
            <a:r>
              <a:rPr spc="-100" dirty="0"/>
              <a:t>is</a:t>
            </a:r>
            <a:r>
              <a:rPr spc="110" dirty="0"/>
              <a:t> </a:t>
            </a:r>
            <a:r>
              <a:rPr spc="-15" dirty="0"/>
              <a:t>Open</a:t>
            </a:r>
            <a:r>
              <a:rPr spc="110" dirty="0"/>
              <a:t> </a:t>
            </a:r>
            <a:r>
              <a:rPr spc="-75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31213"/>
            <a:ext cx="3641725" cy="1817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9560" marR="8890" algn="just">
              <a:lnSpc>
                <a:spcPts val="1350"/>
              </a:lnSpc>
              <a:spcBef>
                <a:spcPts val="110"/>
              </a:spcBef>
            </a:pPr>
            <a:r>
              <a:rPr sz="1100" i="1" spc="-50" dirty="0">
                <a:latin typeface="Arial"/>
                <a:cs typeface="Arial"/>
              </a:rPr>
              <a:t>Open </a:t>
            </a:r>
            <a:r>
              <a:rPr sz="1100" i="1" spc="-65" dirty="0">
                <a:latin typeface="Arial"/>
                <a:cs typeface="Arial"/>
              </a:rPr>
              <a:t>source </a:t>
            </a:r>
            <a:r>
              <a:rPr sz="1100" i="1" spc="-50" dirty="0">
                <a:latin typeface="Arial"/>
                <a:cs typeface="Arial"/>
              </a:rPr>
              <a:t>software </a:t>
            </a:r>
            <a:r>
              <a:rPr sz="1100" i="1" spc="-55" dirty="0">
                <a:latin typeface="Arial"/>
                <a:cs typeface="Arial"/>
              </a:rPr>
              <a:t>is </a:t>
            </a:r>
            <a:r>
              <a:rPr sz="1100" i="1" spc="-50" dirty="0">
                <a:latin typeface="Arial"/>
                <a:cs typeface="Arial"/>
              </a:rPr>
              <a:t>software </a:t>
            </a:r>
            <a:r>
              <a:rPr sz="1100" i="1" spc="10" dirty="0">
                <a:latin typeface="Arial"/>
                <a:cs typeface="Arial"/>
              </a:rPr>
              <a:t>with </a:t>
            </a:r>
            <a:r>
              <a:rPr sz="1100" i="1" spc="-65" dirty="0">
                <a:latin typeface="Arial"/>
                <a:cs typeface="Arial"/>
              </a:rPr>
              <a:t>source code </a:t>
            </a:r>
            <a:r>
              <a:rPr sz="1100" i="1" spc="15" dirty="0">
                <a:latin typeface="Arial"/>
                <a:cs typeface="Arial"/>
              </a:rPr>
              <a:t>that 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anyone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can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inspect,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modify,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and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enhance.</a:t>
            </a:r>
            <a:endParaRPr sz="1100">
              <a:latin typeface="Arial"/>
              <a:cs typeface="Arial"/>
            </a:endParaRPr>
          </a:p>
          <a:p>
            <a:pPr marL="289560" algn="just">
              <a:lnSpc>
                <a:spcPts val="1025"/>
              </a:lnSpc>
            </a:pPr>
            <a:r>
              <a:rPr sz="1100" i="1" spc="-45" dirty="0">
                <a:latin typeface="Arial"/>
                <a:cs typeface="Arial"/>
              </a:rPr>
              <a:t>“Source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code”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is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part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of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software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that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most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computer</a:t>
            </a:r>
            <a:endParaRPr sz="1100">
              <a:latin typeface="Arial"/>
              <a:cs typeface="Arial"/>
            </a:endParaRPr>
          </a:p>
          <a:p>
            <a:pPr marL="263525" marR="5080" indent="26034" algn="just">
              <a:lnSpc>
                <a:spcPct val="102600"/>
              </a:lnSpc>
            </a:pPr>
            <a:r>
              <a:rPr sz="1100" i="1" spc="-90" dirty="0">
                <a:latin typeface="Arial"/>
                <a:cs typeface="Arial"/>
              </a:rPr>
              <a:t>users </a:t>
            </a:r>
            <a:r>
              <a:rPr sz="1100" i="1" spc="-10" dirty="0">
                <a:latin typeface="Arial"/>
                <a:cs typeface="Arial"/>
              </a:rPr>
              <a:t>don’t </a:t>
            </a:r>
            <a:r>
              <a:rPr sz="1100" i="1" spc="-75" dirty="0">
                <a:latin typeface="Arial"/>
                <a:cs typeface="Arial"/>
              </a:rPr>
              <a:t>ever </a:t>
            </a:r>
            <a:r>
              <a:rPr sz="1100" i="1" spc="-100" dirty="0">
                <a:latin typeface="Arial"/>
                <a:cs typeface="Arial"/>
              </a:rPr>
              <a:t>see; </a:t>
            </a:r>
            <a:r>
              <a:rPr sz="1100" i="1" spc="5" dirty="0">
                <a:latin typeface="Arial"/>
                <a:cs typeface="Arial"/>
              </a:rPr>
              <a:t>it’s </a:t>
            </a:r>
            <a:r>
              <a:rPr sz="1100" i="1" spc="-30" dirty="0">
                <a:latin typeface="Arial"/>
                <a:cs typeface="Arial"/>
              </a:rPr>
              <a:t>the </a:t>
            </a:r>
            <a:r>
              <a:rPr sz="1100" i="1" spc="-70" dirty="0">
                <a:latin typeface="Arial"/>
                <a:cs typeface="Arial"/>
              </a:rPr>
              <a:t>code </a:t>
            </a:r>
            <a:r>
              <a:rPr sz="1100" i="1" spc="-40" dirty="0">
                <a:latin typeface="Arial"/>
                <a:cs typeface="Arial"/>
              </a:rPr>
              <a:t>computer </a:t>
            </a:r>
            <a:r>
              <a:rPr sz="1100" i="1" spc="-65" dirty="0">
                <a:latin typeface="Arial"/>
                <a:cs typeface="Arial"/>
              </a:rPr>
              <a:t>programmers </a:t>
            </a:r>
            <a:r>
              <a:rPr sz="1100" i="1" spc="-60" dirty="0">
                <a:latin typeface="Arial"/>
                <a:cs typeface="Arial"/>
              </a:rPr>
              <a:t> can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manipulate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65" dirty="0">
                <a:latin typeface="Arial"/>
                <a:cs typeface="Arial"/>
              </a:rPr>
              <a:t>change</a:t>
            </a:r>
            <a:r>
              <a:rPr sz="1100" i="1" spc="-60" dirty="0">
                <a:latin typeface="Arial"/>
                <a:cs typeface="Arial"/>
              </a:rPr>
              <a:t> how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piece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of </a:t>
            </a:r>
            <a:r>
              <a:rPr sz="1100" i="1" spc="-45" dirty="0">
                <a:latin typeface="Arial"/>
                <a:cs typeface="Arial"/>
              </a:rPr>
              <a:t>software—a 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25" dirty="0">
                <a:latin typeface="Arial"/>
                <a:cs typeface="Arial"/>
              </a:rPr>
              <a:t>“</a:t>
            </a:r>
            <a:r>
              <a:rPr sz="1100" i="1" spc="15" dirty="0">
                <a:latin typeface="Arial"/>
                <a:cs typeface="Arial"/>
              </a:rPr>
              <a:t>p</a:t>
            </a:r>
            <a:r>
              <a:rPr sz="1100" i="1" spc="-35" dirty="0">
                <a:latin typeface="Arial"/>
                <a:cs typeface="Arial"/>
              </a:rPr>
              <a:t>rogram</a:t>
            </a:r>
            <a:r>
              <a:rPr sz="1100" i="1" spc="-20" dirty="0">
                <a:latin typeface="Arial"/>
                <a:cs typeface="Arial"/>
              </a:rPr>
              <a:t>”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110" dirty="0">
                <a:latin typeface="Arial"/>
                <a:cs typeface="Arial"/>
              </a:rPr>
              <a:t>o</a:t>
            </a:r>
            <a:r>
              <a:rPr sz="1100" i="1" spc="-5" dirty="0">
                <a:latin typeface="Arial"/>
                <a:cs typeface="Arial"/>
              </a:rPr>
              <a:t>r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“application”—</a:t>
            </a:r>
            <a:r>
              <a:rPr sz="1100" i="1" spc="-60" dirty="0">
                <a:latin typeface="Arial"/>
                <a:cs typeface="Arial"/>
              </a:rPr>
              <a:t>w</a:t>
            </a:r>
            <a:r>
              <a:rPr sz="1100" i="1" spc="-110" dirty="0">
                <a:latin typeface="Arial"/>
                <a:cs typeface="Arial"/>
              </a:rPr>
              <a:t>o</a:t>
            </a:r>
            <a:r>
              <a:rPr sz="1100" i="1" spc="-55" dirty="0">
                <a:latin typeface="Arial"/>
                <a:cs typeface="Arial"/>
              </a:rPr>
              <a:t>rks</a:t>
            </a:r>
            <a:r>
              <a:rPr sz="1100" i="1" spc="-35" dirty="0">
                <a:latin typeface="Arial"/>
                <a:cs typeface="Arial"/>
              </a:rPr>
              <a:t>.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Programmer</a:t>
            </a:r>
            <a:r>
              <a:rPr sz="1100" i="1" spc="-6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who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have  </a:t>
            </a:r>
            <a:r>
              <a:rPr sz="1100" i="1" spc="-105" dirty="0">
                <a:latin typeface="Arial"/>
                <a:cs typeface="Arial"/>
              </a:rPr>
              <a:t>access </a:t>
            </a:r>
            <a:r>
              <a:rPr sz="1100" i="1" spc="10" dirty="0">
                <a:latin typeface="Arial"/>
                <a:cs typeface="Arial"/>
              </a:rPr>
              <a:t>to </a:t>
            </a:r>
            <a:r>
              <a:rPr sz="1100" i="1" spc="-85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computer </a:t>
            </a:r>
            <a:r>
              <a:rPr sz="1100" i="1" spc="-50" dirty="0">
                <a:latin typeface="Arial"/>
                <a:cs typeface="Arial"/>
              </a:rPr>
              <a:t>program’s </a:t>
            </a:r>
            <a:r>
              <a:rPr sz="1100" i="1" spc="-70" dirty="0">
                <a:latin typeface="Arial"/>
                <a:cs typeface="Arial"/>
              </a:rPr>
              <a:t>source code </a:t>
            </a:r>
            <a:r>
              <a:rPr sz="1100" i="1" spc="-65" dirty="0">
                <a:latin typeface="Arial"/>
                <a:cs typeface="Arial"/>
              </a:rPr>
              <a:t>can </a:t>
            </a:r>
            <a:r>
              <a:rPr sz="1100" i="1" spc="-50" dirty="0">
                <a:latin typeface="Arial"/>
                <a:cs typeface="Arial"/>
              </a:rPr>
              <a:t>improve 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that </a:t>
            </a:r>
            <a:r>
              <a:rPr sz="1100" i="1" spc="-45" dirty="0">
                <a:latin typeface="Arial"/>
                <a:cs typeface="Arial"/>
              </a:rPr>
              <a:t>program </a:t>
            </a:r>
            <a:r>
              <a:rPr sz="1100" i="1" spc="-60" dirty="0">
                <a:latin typeface="Arial"/>
                <a:cs typeface="Arial"/>
              </a:rPr>
              <a:t>by </a:t>
            </a:r>
            <a:r>
              <a:rPr sz="1100" i="1" spc="-45" dirty="0">
                <a:latin typeface="Arial"/>
                <a:cs typeface="Arial"/>
              </a:rPr>
              <a:t>adding </a:t>
            </a:r>
            <a:r>
              <a:rPr sz="1100" i="1" spc="-50" dirty="0">
                <a:latin typeface="Arial"/>
                <a:cs typeface="Arial"/>
              </a:rPr>
              <a:t>features </a:t>
            </a:r>
            <a:r>
              <a:rPr sz="1100" i="1" spc="15" dirty="0">
                <a:latin typeface="Arial"/>
                <a:cs typeface="Arial"/>
              </a:rPr>
              <a:t>to </a:t>
            </a:r>
            <a:r>
              <a:rPr sz="1100" i="1" spc="50" dirty="0">
                <a:latin typeface="Arial"/>
                <a:cs typeface="Arial"/>
              </a:rPr>
              <a:t>it </a:t>
            </a:r>
            <a:r>
              <a:rPr sz="1100" i="1" spc="-40" dirty="0">
                <a:latin typeface="Arial"/>
                <a:cs typeface="Arial"/>
              </a:rPr>
              <a:t>or </a:t>
            </a:r>
            <a:r>
              <a:rPr sz="1100" i="1" spc="-15" dirty="0">
                <a:latin typeface="Arial"/>
                <a:cs typeface="Arial"/>
              </a:rPr>
              <a:t>fixing </a:t>
            </a:r>
            <a:r>
              <a:rPr sz="1100" i="1" spc="-40" dirty="0">
                <a:latin typeface="Arial"/>
                <a:cs typeface="Arial"/>
              </a:rPr>
              <a:t>parts </a:t>
            </a:r>
            <a:r>
              <a:rPr sz="1100" i="1" spc="15" dirty="0">
                <a:latin typeface="Arial"/>
                <a:cs typeface="Arial"/>
              </a:rPr>
              <a:t>that 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don’t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always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work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correctly.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35" dirty="0">
                <a:latin typeface="Tahoma"/>
                <a:cs typeface="Tahoma"/>
                <a:hlinkClick r:id="rId2"/>
              </a:rPr>
              <a:t>https://opensource.com/resources/what-open-source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118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</a:t>
            </a:r>
            <a:r>
              <a:rPr spc="100" dirty="0"/>
              <a:t> </a:t>
            </a:r>
            <a:r>
              <a:rPr spc="-100" dirty="0"/>
              <a:t>is</a:t>
            </a:r>
            <a:r>
              <a:rPr spc="105" dirty="0"/>
              <a:t> </a:t>
            </a:r>
            <a:r>
              <a:rPr spc="-35" dirty="0"/>
              <a:t>compact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64423"/>
            <a:ext cx="346392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Comparison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commerical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tools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SPSS/SAS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Network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analysis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capacity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Reporting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possibilities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(shiny).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70" dirty="0">
                <a:latin typeface="Tahoma"/>
                <a:cs typeface="Tahoma"/>
              </a:rPr>
              <a:t>e.g:</a:t>
            </a:r>
            <a:r>
              <a:rPr sz="1100" spc="2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  <a:hlinkClick r:id="rId2"/>
              </a:rPr>
              <a:t>https://suatatan.shinyapps.io/JournalAnalytics/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051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3333B2"/>
                </a:solidFill>
                <a:latin typeface="Arial"/>
                <a:cs typeface="Arial"/>
              </a:rPr>
              <a:t>Intr</a:t>
            </a:r>
            <a:r>
              <a:rPr sz="1400" b="1" spc="55" dirty="0">
                <a:solidFill>
                  <a:srgbClr val="3333B2"/>
                </a:solidFill>
                <a:latin typeface="Arial"/>
                <a:cs typeface="Arial"/>
              </a:rPr>
              <a:t>o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595" y="1175636"/>
            <a:ext cx="140271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54000"/>
              </a:lnSpc>
              <a:spcBef>
                <a:spcPts val="100"/>
              </a:spcBef>
            </a:pPr>
            <a:r>
              <a:rPr sz="1100" b="0" spc="-5" dirty="0">
                <a:solidFill>
                  <a:srgbClr val="000000"/>
                </a:solidFill>
                <a:latin typeface="Tahoma"/>
                <a:cs typeface="Tahoma"/>
              </a:rPr>
              <a:t>Dr.</a:t>
            </a:r>
            <a:r>
              <a:rPr sz="1100"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Tahoma"/>
                <a:cs typeface="Tahoma"/>
              </a:rPr>
              <a:t>Suat</a:t>
            </a:r>
            <a:r>
              <a:rPr sz="1100" b="0" spc="15" dirty="0">
                <a:solidFill>
                  <a:srgbClr val="000000"/>
                </a:solidFill>
                <a:latin typeface="Tahoma"/>
                <a:cs typeface="Tahoma"/>
              </a:rPr>
              <a:t> ATAN </a:t>
            </a:r>
            <a:r>
              <a:rPr sz="1100" b="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b="0" spc="-45" dirty="0">
                <a:solidFill>
                  <a:srgbClr val="000000"/>
                </a:solidFill>
                <a:latin typeface="Tahoma"/>
                <a:cs typeface="Tahoma"/>
                <a:hlinkClick r:id="rId2"/>
              </a:rPr>
              <a:t>www.suatatan.com </a:t>
            </a:r>
            <a:r>
              <a:rPr sz="11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100" b="0" spc="-55" dirty="0">
                <a:solidFill>
                  <a:srgbClr val="000000"/>
                </a:solidFill>
                <a:latin typeface="Tahoma"/>
                <a:cs typeface="Tahoma"/>
              </a:rPr>
              <a:t>suatatan.wordpress.com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8122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</a:t>
            </a:r>
            <a:r>
              <a:rPr spc="95" dirty="0"/>
              <a:t> </a:t>
            </a:r>
            <a:r>
              <a:rPr spc="-45" dirty="0"/>
              <a:t>package</a:t>
            </a:r>
            <a:r>
              <a:rPr spc="100" dirty="0"/>
              <a:t> </a:t>
            </a:r>
            <a:r>
              <a:rPr spc="-60" dirty="0"/>
              <a:t>ecosystem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67496"/>
            <a:ext cx="386143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Traditional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statistic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just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attribute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15" dirty="0">
                <a:latin typeface="Tahoma"/>
                <a:cs typeface="Tahoma"/>
              </a:rPr>
              <a:t>R </a:t>
            </a:r>
            <a:r>
              <a:rPr sz="1100" spc="-60" dirty="0">
                <a:latin typeface="Tahoma"/>
                <a:cs typeface="Tahoma"/>
              </a:rPr>
              <a:t>provides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import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export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various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alternantives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like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Gephi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Ucinet.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20" dirty="0">
                <a:latin typeface="Tahoma"/>
                <a:cs typeface="Tahoma"/>
              </a:rPr>
              <a:t>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package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ecosystem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vibrant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documented.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940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</a:t>
            </a:r>
            <a:r>
              <a:rPr spc="105" dirty="0"/>
              <a:t> </a:t>
            </a:r>
            <a:r>
              <a:rPr spc="-5" dirty="0"/>
              <a:t>R</a:t>
            </a:r>
            <a:r>
              <a:rPr spc="110" dirty="0"/>
              <a:t> </a:t>
            </a:r>
            <a:r>
              <a:rPr spc="-35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1256461"/>
            <a:ext cx="3964304" cy="70612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20" dirty="0">
                <a:latin typeface="SimSun"/>
                <a:cs typeface="SimSun"/>
              </a:rPr>
              <a:t>myvar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8E5902"/>
                </a:solidFill>
                <a:latin typeface="SimSun"/>
                <a:cs typeface="SimSun"/>
              </a:rPr>
              <a:t>=</a:t>
            </a:r>
            <a:r>
              <a:rPr sz="1100" spc="-10" dirty="0">
                <a:solidFill>
                  <a:srgbClr val="8E5902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120</a:t>
            </a:r>
            <a:endParaRPr sz="1100">
              <a:latin typeface="SimSun"/>
              <a:cs typeface="SimSun"/>
            </a:endParaRPr>
          </a:p>
          <a:p>
            <a:pPr marL="37465" marR="2463165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list_a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8E5902"/>
                </a:solidFill>
                <a:latin typeface="SimSun"/>
                <a:cs typeface="SimSun"/>
              </a:rPr>
              <a:t>=</a:t>
            </a:r>
            <a:r>
              <a:rPr sz="1100" spc="-5" dirty="0">
                <a:solidFill>
                  <a:srgbClr val="8E5902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c(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10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20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30</a:t>
            </a:r>
            <a:r>
              <a:rPr sz="1100" spc="20" dirty="0">
                <a:latin typeface="SimSun"/>
                <a:cs typeface="SimSun"/>
              </a:rPr>
              <a:t>)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list_b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8E5902"/>
                </a:solidFill>
                <a:latin typeface="SimSun"/>
                <a:cs typeface="SimSun"/>
              </a:rPr>
              <a:t>=</a:t>
            </a:r>
            <a:r>
              <a:rPr sz="1100" spc="-5" dirty="0">
                <a:solidFill>
                  <a:srgbClr val="8E5902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c(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11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21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33</a:t>
            </a:r>
            <a:r>
              <a:rPr sz="1100" spc="20" dirty="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mydataframe </a:t>
            </a:r>
            <a:r>
              <a:rPr sz="1100" spc="20" dirty="0">
                <a:solidFill>
                  <a:srgbClr val="8E5902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data.frame(list_a,list_b)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940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Recall</a:t>
            </a:r>
            <a:r>
              <a:rPr sz="1400" b="1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R</a:t>
            </a:r>
            <a:r>
              <a:rPr sz="1400" b="1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Fundamentals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1153223"/>
            <a:ext cx="3964304" cy="18986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20" dirty="0">
                <a:latin typeface="SimSun"/>
                <a:cs typeface="SimSun"/>
              </a:rPr>
              <a:t>mydataframe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49792"/>
            <a:ext cx="1334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5920" algn="l"/>
              </a:tabLst>
            </a:pPr>
            <a:r>
              <a:rPr sz="1100" spc="20" dirty="0">
                <a:latin typeface="SimSun"/>
                <a:cs typeface="SimSun"/>
              </a:rPr>
              <a:t>##	list_a</a:t>
            </a:r>
            <a:r>
              <a:rPr sz="1100" spc="-4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list_b</a:t>
            </a:r>
            <a:endParaRPr sz="11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8244" y="1632348"/>
          <a:ext cx="1373503" cy="52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##</a:t>
                      </a:r>
                      <a:r>
                        <a:rPr sz="1100" spc="-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20" dirty="0">
                          <a:latin typeface="SimSun"/>
                          <a:cs typeface="SimSun"/>
                        </a:rPr>
                        <a:t>1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10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11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##</a:t>
                      </a:r>
                      <a:r>
                        <a:rPr sz="1100" spc="-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20" dirty="0">
                          <a:latin typeface="SimSun"/>
                          <a:cs typeface="SimSun"/>
                        </a:rPr>
                        <a:t>2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20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21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##</a:t>
                      </a:r>
                      <a:r>
                        <a:rPr sz="1100" spc="-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100" spc="20" dirty="0">
                          <a:latin typeface="SimSun"/>
                          <a:cs typeface="SimSun"/>
                        </a:rPr>
                        <a:t>3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280"/>
                        </a:lnSpc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30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100" spc="20" dirty="0">
                          <a:latin typeface="SimSun"/>
                          <a:cs typeface="SimSun"/>
                        </a:rPr>
                        <a:t>33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629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Filtering</a:t>
            </a:r>
            <a:r>
              <a:rPr spc="125" dirty="0"/>
              <a:t> </a:t>
            </a:r>
            <a:r>
              <a:rPr spc="45" dirty="0"/>
              <a:t>Data</a:t>
            </a:r>
            <a:r>
              <a:rPr spc="130" dirty="0"/>
              <a:t> </a:t>
            </a:r>
            <a:r>
              <a:rPr spc="-50" dirty="0"/>
              <a:t>Frames</a:t>
            </a:r>
            <a:r>
              <a:rPr spc="130" dirty="0"/>
              <a:t> </a:t>
            </a:r>
            <a:r>
              <a:rPr spc="-80" dirty="0"/>
              <a:t>by</a:t>
            </a:r>
            <a:r>
              <a:rPr spc="130" dirty="0"/>
              <a:t> </a:t>
            </a:r>
            <a:r>
              <a:rPr spc="-5" dirty="0"/>
              <a:t>Dplyr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1216761"/>
            <a:ext cx="3964304" cy="3752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library(dplyr)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mydataframe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%&gt;%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filter(list_a ==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CE"/>
                </a:solidFill>
                <a:latin typeface="SimSun"/>
                <a:cs typeface="SimSun"/>
              </a:rPr>
              <a:t>10</a:t>
            </a:r>
            <a:r>
              <a:rPr sz="1100" spc="20" dirty="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698623"/>
            <a:ext cx="13347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375920" algn="l"/>
                <a:tab pos="666750" algn="l"/>
                <a:tab pos="1176020" algn="l"/>
              </a:tabLst>
            </a:pPr>
            <a:r>
              <a:rPr sz="1100" spc="20" dirty="0">
                <a:latin typeface="SimSun"/>
                <a:cs typeface="SimSun"/>
              </a:rPr>
              <a:t>##	list_a</a:t>
            </a:r>
            <a:r>
              <a:rPr sz="1100" spc="-5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list_b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 1</a:t>
            </a:r>
            <a:r>
              <a:rPr sz="1100" dirty="0">
                <a:latin typeface="SimSun"/>
                <a:cs typeface="SimSun"/>
              </a:rPr>
              <a:t>		</a:t>
            </a:r>
            <a:r>
              <a:rPr sz="1100" spc="20" dirty="0">
                <a:latin typeface="SimSun"/>
                <a:cs typeface="SimSun"/>
              </a:rPr>
              <a:t>10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11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Recall</a:t>
            </a:r>
            <a:r>
              <a:rPr sz="1400" b="1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Dplyr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10054"/>
            <a:ext cx="3597275" cy="7137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Tahoma"/>
                <a:cs typeface="Tahoma"/>
              </a:rPr>
              <a:t>select(),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subset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dataframe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columns;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50" dirty="0">
                <a:latin typeface="Tahoma"/>
                <a:cs typeface="Tahoma"/>
              </a:rPr>
              <a:t>arrange(),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sort </a:t>
            </a:r>
            <a:r>
              <a:rPr sz="1100" spc="-65" dirty="0">
                <a:latin typeface="Tahoma"/>
                <a:cs typeface="Tahoma"/>
              </a:rPr>
              <a:t>rows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dataframe </a:t>
            </a:r>
            <a:r>
              <a:rPr sz="1100" spc="-70" dirty="0">
                <a:latin typeface="Tahoma"/>
                <a:cs typeface="Tahoma"/>
              </a:rPr>
              <a:t>based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attributes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particular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columns;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Recall</a:t>
            </a:r>
            <a:r>
              <a:rPr sz="1400" b="1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Dplyr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19" y="1233079"/>
            <a:ext cx="3905885" cy="79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75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mutate(),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create </a:t>
            </a:r>
            <a:r>
              <a:rPr sz="1100" spc="-80" dirty="0">
                <a:latin typeface="Tahoma"/>
                <a:cs typeface="Tahoma"/>
              </a:rPr>
              <a:t>new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variables,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altering </a:t>
            </a:r>
            <a:r>
              <a:rPr sz="1100" spc="-25" dirty="0">
                <a:latin typeface="Tahoma"/>
                <a:cs typeface="Tahoma"/>
              </a:rPr>
              <a:t>and/or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combining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existing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columns;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12700" marR="149860" indent="3175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latin typeface="Tahoma"/>
                <a:cs typeface="Tahoma"/>
              </a:rPr>
              <a:t>summarize(),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also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spelled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summarise(),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collapse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dataframe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summary.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10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5" dirty="0">
                <a:solidFill>
                  <a:srgbClr val="3333B2"/>
                </a:solidFill>
                <a:latin typeface="Arial"/>
                <a:cs typeface="Arial"/>
              </a:rPr>
              <a:t>Reading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</a:rPr>
              <a:t>From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3333B2"/>
                </a:solidFill>
                <a:latin typeface="Arial"/>
                <a:cs typeface="Arial"/>
              </a:rPr>
              <a:t>CSV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75510"/>
            <a:ext cx="1917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</a:rPr>
              <a:t>df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read_csv("table.csv")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537" y="1221788"/>
            <a:ext cx="1750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Section:</a:t>
            </a:r>
            <a:r>
              <a:rPr sz="1400" b="1" spc="24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Quick-Start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94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1320012"/>
            <a:ext cx="3964304" cy="54737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i="1" spc="75" dirty="0">
                <a:solidFill>
                  <a:srgbClr val="8E5902"/>
                </a:solidFill>
                <a:latin typeface="Georgia"/>
                <a:cs typeface="Georgia"/>
              </a:rPr>
              <a:t>#install.packages("statnet")</a:t>
            </a:r>
            <a:endParaRPr sz="1100">
              <a:latin typeface="Georgia"/>
              <a:cs typeface="Georgia"/>
            </a:endParaRPr>
          </a:p>
          <a:p>
            <a:pPr marL="37465" marR="572135">
              <a:lnSpc>
                <a:spcPct val="102600"/>
              </a:lnSpc>
            </a:pPr>
            <a:r>
              <a:rPr sz="1100" i="1" spc="70" dirty="0">
                <a:solidFill>
                  <a:srgbClr val="8E5902"/>
                </a:solidFill>
                <a:latin typeface="Georgia"/>
                <a:cs typeface="Georgia"/>
              </a:rPr>
              <a:t>#install.packages("devtools") </a:t>
            </a:r>
            <a:r>
              <a:rPr sz="1100" i="1" spc="75" dirty="0">
                <a:solidFill>
                  <a:srgbClr val="8E5902"/>
                </a:solidFill>
                <a:latin typeface="Georgia"/>
                <a:cs typeface="Georgia"/>
              </a:rPr>
              <a:t> </a:t>
            </a:r>
            <a:r>
              <a:rPr sz="1100" i="1" spc="30" dirty="0">
                <a:solidFill>
                  <a:srgbClr val="8E5902"/>
                </a:solidFill>
                <a:latin typeface="Georgia"/>
                <a:cs typeface="Georgia"/>
              </a:rPr>
              <a:t>#devtools::install_github("DougLuke/UserNetR")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407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Calling</a:t>
            </a:r>
            <a:r>
              <a:rPr sz="1400" b="1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packages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1388834"/>
            <a:ext cx="3964304" cy="3752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library(statnet)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library(UserNetR)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695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5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400" b="1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3333B2"/>
                </a:solidFill>
                <a:latin typeface="Arial"/>
                <a:cs typeface="Arial"/>
              </a:rPr>
              <a:t>are</a:t>
            </a:r>
            <a:r>
              <a:rPr sz="1400" b="1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networks?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969" y="548527"/>
            <a:ext cx="2880621" cy="21562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3003" y="2839610"/>
            <a:ext cx="1142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1:</a:t>
            </a:r>
            <a:r>
              <a:rPr sz="1000" b="1" spc="175" dirty="0">
                <a:latin typeface="Arial"/>
                <a:cs typeface="Arial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354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Inspecting</a:t>
            </a:r>
            <a:r>
              <a:rPr spc="90" dirty="0"/>
              <a:t> </a:t>
            </a:r>
            <a:r>
              <a:rPr spc="4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321970"/>
            <a:ext cx="3964304" cy="34480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data(Moreno)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Moreno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68300">
              <a:lnSpc>
                <a:spcPct val="102600"/>
              </a:lnSpc>
              <a:spcBef>
                <a:spcPts val="55"/>
              </a:spcBef>
              <a:tabLst>
                <a:tab pos="303530" algn="l"/>
                <a:tab pos="375920" algn="l"/>
              </a:tabLst>
            </a:pPr>
            <a:r>
              <a:rPr spc="20" dirty="0"/>
              <a:t>##	Network</a:t>
            </a:r>
            <a:r>
              <a:rPr spc="-30" dirty="0"/>
              <a:t> </a:t>
            </a:r>
            <a:r>
              <a:rPr spc="20" dirty="0"/>
              <a:t>attributes: </a:t>
            </a:r>
            <a:r>
              <a:rPr spc="-535" dirty="0"/>
              <a:t> </a:t>
            </a:r>
            <a:r>
              <a:rPr spc="20" dirty="0"/>
              <a:t>##		vertices</a:t>
            </a:r>
            <a:r>
              <a:rPr spc="10" dirty="0"/>
              <a:t> </a:t>
            </a:r>
            <a:r>
              <a:rPr spc="20" dirty="0"/>
              <a:t>=</a:t>
            </a:r>
            <a:r>
              <a:rPr spc="10" dirty="0"/>
              <a:t> </a:t>
            </a:r>
            <a:r>
              <a:rPr spc="20" dirty="0"/>
              <a:t>33</a:t>
            </a:r>
          </a:p>
          <a:p>
            <a:pPr marL="12700" marR="513715">
              <a:lnSpc>
                <a:spcPct val="102600"/>
              </a:lnSpc>
              <a:tabLst>
                <a:tab pos="375920" algn="l"/>
              </a:tabLst>
            </a:pPr>
            <a:r>
              <a:rPr spc="20" dirty="0"/>
              <a:t>##	directed</a:t>
            </a:r>
            <a:r>
              <a:rPr spc="-15" dirty="0"/>
              <a:t> </a:t>
            </a:r>
            <a:r>
              <a:rPr spc="20" dirty="0"/>
              <a:t>=</a:t>
            </a:r>
            <a:r>
              <a:rPr spc="-10" dirty="0"/>
              <a:t> </a:t>
            </a:r>
            <a:r>
              <a:rPr spc="20" dirty="0"/>
              <a:t>FALSE </a:t>
            </a:r>
            <a:r>
              <a:rPr spc="-535" dirty="0"/>
              <a:t> </a:t>
            </a:r>
            <a:r>
              <a:rPr spc="20" dirty="0"/>
              <a:t>##	hyper</a:t>
            </a:r>
            <a:r>
              <a:rPr spc="5" dirty="0"/>
              <a:t> </a:t>
            </a:r>
            <a:r>
              <a:rPr spc="20" dirty="0"/>
              <a:t>=</a:t>
            </a:r>
            <a:r>
              <a:rPr spc="5" dirty="0"/>
              <a:t> </a:t>
            </a:r>
            <a:r>
              <a:rPr spc="20" dirty="0"/>
              <a:t>FALSE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75920" algn="l"/>
              </a:tabLst>
            </a:pPr>
            <a:r>
              <a:rPr spc="20" dirty="0"/>
              <a:t>##	loops</a:t>
            </a:r>
            <a:r>
              <a:rPr spc="-15" dirty="0"/>
              <a:t> </a:t>
            </a:r>
            <a:r>
              <a:rPr spc="20" dirty="0"/>
              <a:t>=</a:t>
            </a:r>
            <a:r>
              <a:rPr spc="-15" dirty="0"/>
              <a:t> </a:t>
            </a:r>
            <a:r>
              <a:rPr spc="20" dirty="0"/>
              <a:t>FALSE</a:t>
            </a:r>
          </a:p>
          <a:p>
            <a:pPr marL="12700" marR="441325">
              <a:lnSpc>
                <a:spcPct val="102600"/>
              </a:lnSpc>
              <a:tabLst>
                <a:tab pos="375920" algn="l"/>
              </a:tabLst>
            </a:pPr>
            <a:r>
              <a:rPr spc="20" dirty="0"/>
              <a:t>##	multiple = FALSE </a:t>
            </a:r>
            <a:r>
              <a:rPr spc="-535" dirty="0"/>
              <a:t> </a:t>
            </a:r>
            <a:r>
              <a:rPr spc="20" dirty="0"/>
              <a:t>##	bipartite</a:t>
            </a:r>
            <a:r>
              <a:rPr spc="-10" dirty="0"/>
              <a:t> </a:t>
            </a:r>
            <a:r>
              <a:rPr spc="20" dirty="0"/>
              <a:t>=</a:t>
            </a:r>
            <a:r>
              <a:rPr spc="-10" dirty="0"/>
              <a:t> </a:t>
            </a:r>
            <a:r>
              <a:rPr spc="20" dirty="0"/>
              <a:t>FALSE </a:t>
            </a:r>
            <a:r>
              <a:rPr spc="-535" dirty="0"/>
              <a:t> </a:t>
            </a:r>
            <a:r>
              <a:rPr spc="20" dirty="0"/>
              <a:t>##	total</a:t>
            </a:r>
            <a:r>
              <a:rPr dirty="0"/>
              <a:t> </a:t>
            </a:r>
            <a:r>
              <a:rPr spc="20" dirty="0"/>
              <a:t>edges=</a:t>
            </a:r>
            <a:r>
              <a:rPr spc="5" dirty="0"/>
              <a:t> </a:t>
            </a:r>
            <a:r>
              <a:rPr spc="20" dirty="0"/>
              <a:t>46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521334" algn="l"/>
              </a:tabLst>
            </a:pPr>
            <a:r>
              <a:rPr spc="20" dirty="0"/>
              <a:t>##	missing</a:t>
            </a:r>
            <a:r>
              <a:rPr spc="-5" dirty="0"/>
              <a:t> </a:t>
            </a:r>
            <a:r>
              <a:rPr spc="20" dirty="0"/>
              <a:t>edges=</a:t>
            </a:r>
            <a:r>
              <a:rPr spc="-5" dirty="0"/>
              <a:t> </a:t>
            </a:r>
            <a:r>
              <a:rPr spc="20" dirty="0"/>
              <a:t>0</a:t>
            </a:r>
          </a:p>
          <a:p>
            <a:pPr marL="12700" marR="5080">
              <a:lnSpc>
                <a:spcPct val="102600"/>
              </a:lnSpc>
              <a:tabLst>
                <a:tab pos="521334" algn="l"/>
              </a:tabLst>
            </a:pPr>
            <a:r>
              <a:rPr spc="20" dirty="0"/>
              <a:t>##	non-missing</a:t>
            </a:r>
            <a:r>
              <a:rPr spc="-5" dirty="0"/>
              <a:t> </a:t>
            </a:r>
            <a:r>
              <a:rPr spc="20" dirty="0"/>
              <a:t>edges=</a:t>
            </a:r>
            <a:r>
              <a:rPr spc="-5" dirty="0"/>
              <a:t> </a:t>
            </a:r>
            <a:r>
              <a:rPr spc="20" dirty="0"/>
              <a:t>46 </a:t>
            </a:r>
            <a:r>
              <a:rPr spc="-535" dirty="0"/>
              <a:t> </a:t>
            </a:r>
            <a:r>
              <a:rPr spc="20" dirty="0"/>
              <a:t>##</a:t>
            </a:r>
          </a:p>
          <a:p>
            <a:pPr marL="12700" marR="1896110">
              <a:lnSpc>
                <a:spcPct val="102600"/>
              </a:lnSpc>
            </a:pPr>
            <a:r>
              <a:rPr spc="20" dirty="0"/>
              <a:t>##  ##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39" y="2665868"/>
            <a:ext cx="16986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0504" marR="5080" indent="-218440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SimSun"/>
                <a:cs typeface="SimSun"/>
              </a:rPr>
              <a:t>Vertex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attribute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names: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gender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vertex.names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010013"/>
            <a:ext cx="15532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No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edge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attributes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413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329539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plot(Moreno)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663" y="1019012"/>
            <a:ext cx="1854211" cy="16123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6126" y="2775969"/>
            <a:ext cx="248285" cy="111760"/>
            <a:chOff x="1886126" y="2775969"/>
            <a:chExt cx="248285" cy="111760"/>
          </a:xfrm>
        </p:grpSpPr>
        <p:sp>
          <p:nvSpPr>
            <p:cNvPr id="6" name="object 6"/>
            <p:cNvSpPr/>
            <p:nvPr/>
          </p:nvSpPr>
          <p:spPr>
            <a:xfrm>
              <a:off x="1924061" y="2801646"/>
              <a:ext cx="172720" cy="60325"/>
            </a:xfrm>
            <a:custGeom>
              <a:avLst/>
              <a:gdLst/>
              <a:ahLst/>
              <a:cxnLst/>
              <a:rect l="l" t="t" r="r" b="b"/>
              <a:pathLst>
                <a:path w="172719" h="60325">
                  <a:moveTo>
                    <a:pt x="594" y="0"/>
                  </a:moveTo>
                  <a:lnTo>
                    <a:pt x="0" y="1782"/>
                  </a:lnTo>
                  <a:lnTo>
                    <a:pt x="171505" y="59886"/>
                  </a:lnTo>
                  <a:lnTo>
                    <a:pt x="172099" y="5810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4061" y="2801646"/>
              <a:ext cx="172720" cy="60325"/>
            </a:xfrm>
            <a:custGeom>
              <a:avLst/>
              <a:gdLst/>
              <a:ahLst/>
              <a:cxnLst/>
              <a:rect l="l" t="t" r="r" b="b"/>
              <a:pathLst>
                <a:path w="172719" h="60325">
                  <a:moveTo>
                    <a:pt x="594" y="0"/>
                  </a:moveTo>
                  <a:lnTo>
                    <a:pt x="172099" y="58104"/>
                  </a:lnTo>
                  <a:lnTo>
                    <a:pt x="171505" y="59886"/>
                  </a:lnTo>
                  <a:lnTo>
                    <a:pt x="0" y="1782"/>
                  </a:lnTo>
                  <a:lnTo>
                    <a:pt x="594" y="0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8151" y="27779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19764" y="0"/>
                  </a:moveTo>
                  <a:lnTo>
                    <a:pt x="17442" y="0"/>
                  </a:lnTo>
                  <a:lnTo>
                    <a:pt x="15120" y="324"/>
                  </a:lnTo>
                  <a:lnTo>
                    <a:pt x="0" y="18576"/>
                  </a:lnTo>
                  <a:lnTo>
                    <a:pt x="162" y="20898"/>
                  </a:lnTo>
                  <a:lnTo>
                    <a:pt x="17442" y="37152"/>
                  </a:lnTo>
                  <a:lnTo>
                    <a:pt x="19764" y="37152"/>
                  </a:lnTo>
                  <a:lnTo>
                    <a:pt x="37206" y="18576"/>
                  </a:lnTo>
                  <a:lnTo>
                    <a:pt x="37044" y="16254"/>
                  </a:lnTo>
                  <a:lnTo>
                    <a:pt x="197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8151" y="27779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044" y="16254"/>
                  </a:moveTo>
                  <a:lnTo>
                    <a:pt x="19764" y="0"/>
                  </a:lnTo>
                  <a:lnTo>
                    <a:pt x="17442" y="0"/>
                  </a:lnTo>
                  <a:lnTo>
                    <a:pt x="0" y="18576"/>
                  </a:lnTo>
                  <a:lnTo>
                    <a:pt x="162" y="20898"/>
                  </a:lnTo>
                  <a:lnTo>
                    <a:pt x="17442" y="37152"/>
                  </a:lnTo>
                  <a:lnTo>
                    <a:pt x="19764" y="37152"/>
                  </a:lnTo>
                  <a:lnTo>
                    <a:pt x="37206" y="18576"/>
                  </a:lnTo>
                  <a:lnTo>
                    <a:pt x="37044" y="16254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4865" y="284803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19764" y="0"/>
                  </a:moveTo>
                  <a:lnTo>
                    <a:pt x="17442" y="0"/>
                  </a:lnTo>
                  <a:lnTo>
                    <a:pt x="15120" y="270"/>
                  </a:lnTo>
                  <a:lnTo>
                    <a:pt x="0" y="18576"/>
                  </a:lnTo>
                  <a:lnTo>
                    <a:pt x="162" y="20898"/>
                  </a:lnTo>
                  <a:lnTo>
                    <a:pt x="17442" y="37098"/>
                  </a:lnTo>
                  <a:lnTo>
                    <a:pt x="19764" y="37098"/>
                  </a:lnTo>
                  <a:lnTo>
                    <a:pt x="37206" y="18576"/>
                  </a:lnTo>
                  <a:lnTo>
                    <a:pt x="37044" y="16254"/>
                  </a:lnTo>
                  <a:lnTo>
                    <a:pt x="197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4865" y="284803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044" y="16254"/>
                  </a:moveTo>
                  <a:lnTo>
                    <a:pt x="19764" y="0"/>
                  </a:lnTo>
                  <a:lnTo>
                    <a:pt x="17442" y="0"/>
                  </a:lnTo>
                  <a:lnTo>
                    <a:pt x="0" y="18576"/>
                  </a:lnTo>
                  <a:lnTo>
                    <a:pt x="162" y="20898"/>
                  </a:lnTo>
                  <a:lnTo>
                    <a:pt x="17442" y="37098"/>
                  </a:lnTo>
                  <a:lnTo>
                    <a:pt x="19764" y="37098"/>
                  </a:lnTo>
                  <a:lnTo>
                    <a:pt x="37206" y="18576"/>
                  </a:lnTo>
                  <a:lnTo>
                    <a:pt x="37044" y="16254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9932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Visualization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3333B2"/>
                </a:solidFill>
                <a:latin typeface="Arial"/>
                <a:cs typeface="Arial"/>
              </a:rPr>
              <a:t>by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Gender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80145"/>
            <a:ext cx="417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3530" algn="l"/>
              </a:tabLst>
            </a:pPr>
            <a:r>
              <a:rPr sz="1100" spc="20" dirty="0">
                <a:latin typeface="SimSun"/>
                <a:cs typeface="SimSun"/>
              </a:rPr>
              <a:t>##	[1]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2 2 2 2 2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2 2 2 2 2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2 2 2 2 2 2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2 1 1 1 1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1 1 1 1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9932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Visualization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80" dirty="0">
                <a:solidFill>
                  <a:srgbClr val="3333B2"/>
                </a:solidFill>
                <a:latin typeface="Arial"/>
                <a:cs typeface="Arial"/>
              </a:rPr>
              <a:t>by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Gender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863" y="834485"/>
            <a:ext cx="1767811" cy="15807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10731" y="2649060"/>
            <a:ext cx="237490" cy="64135"/>
            <a:chOff x="2310731" y="2649060"/>
            <a:chExt cx="237490" cy="64135"/>
          </a:xfrm>
        </p:grpSpPr>
        <p:sp>
          <p:nvSpPr>
            <p:cNvPr id="5" name="object 5"/>
            <p:cNvSpPr/>
            <p:nvPr/>
          </p:nvSpPr>
          <p:spPr>
            <a:xfrm>
              <a:off x="2357252" y="2674197"/>
              <a:ext cx="144780" cy="13970"/>
            </a:xfrm>
            <a:custGeom>
              <a:avLst/>
              <a:gdLst/>
              <a:ahLst/>
              <a:cxnLst/>
              <a:rect l="l" t="t" r="r" b="b"/>
              <a:pathLst>
                <a:path w="144780" h="13969">
                  <a:moveTo>
                    <a:pt x="144181" y="0"/>
                  </a:moveTo>
                  <a:lnTo>
                    <a:pt x="0" y="11556"/>
                  </a:lnTo>
                  <a:lnTo>
                    <a:pt x="162" y="13446"/>
                  </a:lnTo>
                  <a:lnTo>
                    <a:pt x="144343" y="1836"/>
                  </a:lnTo>
                  <a:lnTo>
                    <a:pt x="14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7252" y="2674197"/>
              <a:ext cx="144780" cy="13970"/>
            </a:xfrm>
            <a:custGeom>
              <a:avLst/>
              <a:gdLst/>
              <a:ahLst/>
              <a:cxnLst/>
              <a:rect l="l" t="t" r="r" b="b"/>
              <a:pathLst>
                <a:path w="144780" h="13969">
                  <a:moveTo>
                    <a:pt x="0" y="11556"/>
                  </a:moveTo>
                  <a:lnTo>
                    <a:pt x="144181" y="0"/>
                  </a:lnTo>
                  <a:lnTo>
                    <a:pt x="144343" y="1836"/>
                  </a:lnTo>
                  <a:lnTo>
                    <a:pt x="162" y="13446"/>
                  </a:lnTo>
                  <a:lnTo>
                    <a:pt x="0" y="11556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2756" y="266620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3760" y="0"/>
                  </a:moveTo>
                  <a:lnTo>
                    <a:pt x="20952" y="0"/>
                  </a:lnTo>
                  <a:lnTo>
                    <a:pt x="18144" y="378"/>
                  </a:lnTo>
                  <a:lnTo>
                    <a:pt x="0" y="22302"/>
                  </a:lnTo>
                  <a:lnTo>
                    <a:pt x="216" y="25056"/>
                  </a:lnTo>
                  <a:lnTo>
                    <a:pt x="20952" y="44550"/>
                  </a:lnTo>
                  <a:lnTo>
                    <a:pt x="23760" y="44550"/>
                  </a:lnTo>
                  <a:lnTo>
                    <a:pt x="44658" y="22302"/>
                  </a:lnTo>
                  <a:lnTo>
                    <a:pt x="44496" y="19494"/>
                  </a:lnTo>
                  <a:lnTo>
                    <a:pt x="23760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2756" y="266620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44496" y="19494"/>
                  </a:moveTo>
                  <a:lnTo>
                    <a:pt x="23760" y="0"/>
                  </a:lnTo>
                  <a:lnTo>
                    <a:pt x="20952" y="0"/>
                  </a:lnTo>
                  <a:lnTo>
                    <a:pt x="0" y="22302"/>
                  </a:lnTo>
                  <a:lnTo>
                    <a:pt x="216" y="25056"/>
                  </a:lnTo>
                  <a:lnTo>
                    <a:pt x="20952" y="44550"/>
                  </a:lnTo>
                  <a:lnTo>
                    <a:pt x="23760" y="44550"/>
                  </a:lnTo>
                  <a:lnTo>
                    <a:pt x="44658" y="22302"/>
                  </a:lnTo>
                  <a:lnTo>
                    <a:pt x="44496" y="19494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1434" y="265108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3706" y="0"/>
                  </a:moveTo>
                  <a:lnTo>
                    <a:pt x="20898" y="0"/>
                  </a:lnTo>
                  <a:lnTo>
                    <a:pt x="18090" y="324"/>
                  </a:lnTo>
                  <a:lnTo>
                    <a:pt x="0" y="22248"/>
                  </a:lnTo>
                  <a:lnTo>
                    <a:pt x="162" y="25056"/>
                  </a:lnTo>
                  <a:lnTo>
                    <a:pt x="20898" y="44550"/>
                  </a:lnTo>
                  <a:lnTo>
                    <a:pt x="23706" y="44550"/>
                  </a:lnTo>
                  <a:lnTo>
                    <a:pt x="44604" y="22248"/>
                  </a:lnTo>
                  <a:lnTo>
                    <a:pt x="44442" y="19440"/>
                  </a:lnTo>
                  <a:lnTo>
                    <a:pt x="23706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1434" y="2651085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44442" y="19440"/>
                  </a:moveTo>
                  <a:lnTo>
                    <a:pt x="23706" y="0"/>
                  </a:lnTo>
                  <a:lnTo>
                    <a:pt x="20898" y="0"/>
                  </a:lnTo>
                  <a:lnTo>
                    <a:pt x="0" y="22248"/>
                  </a:lnTo>
                  <a:lnTo>
                    <a:pt x="162" y="25056"/>
                  </a:lnTo>
                  <a:lnTo>
                    <a:pt x="20898" y="44550"/>
                  </a:lnTo>
                  <a:lnTo>
                    <a:pt x="23706" y="44550"/>
                  </a:lnTo>
                  <a:lnTo>
                    <a:pt x="44604" y="22248"/>
                  </a:lnTo>
                  <a:lnTo>
                    <a:pt x="44442" y="19440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9964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Explaining</a:t>
            </a:r>
            <a:r>
              <a:rPr spc="120" dirty="0"/>
              <a:t> </a:t>
            </a:r>
            <a:r>
              <a:rPr spc="-25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595" y="1198662"/>
            <a:ext cx="391795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resulting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makes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clearly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obvious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subtly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different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subgroups, </a:t>
            </a:r>
            <a:r>
              <a:rPr sz="1100" spc="-70" dirty="0">
                <a:latin typeface="Tahoma"/>
                <a:cs typeface="Tahoma"/>
              </a:rPr>
              <a:t>based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60" dirty="0">
                <a:latin typeface="Tahoma"/>
                <a:cs typeface="Tahoma"/>
              </a:rPr>
              <a:t>gender,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up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friendship </a:t>
            </a:r>
            <a:r>
              <a:rPr sz="1100" spc="-55" dirty="0">
                <a:latin typeface="Tahoma"/>
                <a:cs typeface="Tahoma"/>
              </a:rPr>
              <a:t>network.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significant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structural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characteristics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found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often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revealed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rapidly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generated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graphic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363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Size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1357515"/>
            <a:ext cx="3964304" cy="18415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network.size(Moreno)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648039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2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[1]</a:t>
            </a:r>
            <a:r>
              <a:rPr sz="1100" spc="-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33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0300" y="7968"/>
            <a:ext cx="110489" cy="80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solidFill>
                  <a:srgbClr val="3333B2"/>
                </a:solidFill>
                <a:latin typeface="Arial"/>
                <a:cs typeface="Arial"/>
              </a:rPr>
              <a:t>Size</a:t>
            </a:r>
            <a:endParaRPr sz="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3812" y="325576"/>
            <a:ext cx="1016635" cy="144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03300" algn="l"/>
              </a:tabLst>
            </a:pPr>
            <a:r>
              <a:rPr sz="250" spc="10" dirty="0">
                <a:latin typeface="Times New Roman"/>
                <a:cs typeface="Times New Roman"/>
              </a:rPr>
              <a:t> </a:t>
            </a:r>
            <a:r>
              <a:rPr sz="250" spc="15" dirty="0">
                <a:latin typeface="SimSun"/>
                <a:cs typeface="SimSun"/>
              </a:rPr>
              <a:t>network.size(Moreno)	</a:t>
            </a:r>
            <a:endParaRPr sz="2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SimSun"/>
              <a:cs typeface="SimSun"/>
            </a:endParaRPr>
          </a:p>
          <a:p>
            <a:pPr marL="21590">
              <a:lnSpc>
                <a:spcPct val="100000"/>
              </a:lnSpc>
            </a:pPr>
            <a:r>
              <a:rPr sz="250" spc="15" dirty="0">
                <a:latin typeface="SimSun"/>
                <a:cs typeface="SimSun"/>
              </a:rPr>
              <a:t>##</a:t>
            </a:r>
            <a:r>
              <a:rPr sz="250" spc="-15" dirty="0">
                <a:latin typeface="SimSun"/>
                <a:cs typeface="SimSun"/>
              </a:rPr>
              <a:t> </a:t>
            </a:r>
            <a:r>
              <a:rPr sz="250" spc="15" dirty="0">
                <a:latin typeface="SimSun"/>
                <a:cs typeface="SimSun"/>
              </a:rPr>
              <a:t>[1]</a:t>
            </a:r>
            <a:r>
              <a:rPr sz="250" spc="-15" dirty="0">
                <a:latin typeface="SimSun"/>
                <a:cs typeface="SimSun"/>
              </a:rPr>
              <a:t> </a:t>
            </a:r>
            <a:r>
              <a:rPr sz="250" spc="15" dirty="0">
                <a:latin typeface="SimSun"/>
                <a:cs typeface="SimSun"/>
              </a:rPr>
              <a:t>33</a:t>
            </a:r>
            <a:endParaRPr sz="25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74" y="161038"/>
            <a:ext cx="193040" cy="572135"/>
          </a:xfrm>
          <a:prstGeom prst="rect">
            <a:avLst/>
          </a:prstGeom>
        </p:spPr>
        <p:txBody>
          <a:bodyPr vert="vert270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20" dirty="0">
                <a:latin typeface="Trebuchet MS"/>
                <a:cs typeface="Trebuchet MS"/>
              </a:rPr>
              <a:t>2021-01-30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603" y="173888"/>
            <a:ext cx="121920" cy="93980"/>
            <a:chOff x="410603" y="173888"/>
            <a:chExt cx="121920" cy="93980"/>
          </a:xfrm>
        </p:grpSpPr>
        <p:sp>
          <p:nvSpPr>
            <p:cNvPr id="6" name="object 6"/>
            <p:cNvSpPr/>
            <p:nvPr/>
          </p:nvSpPr>
          <p:spPr>
            <a:xfrm>
              <a:off x="413143" y="1764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671" y="26247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38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3001" y="11904"/>
            <a:ext cx="20980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" marR="5080" indent="-186690">
              <a:lnSpc>
                <a:spcPct val="100000"/>
              </a:lnSpc>
              <a:spcBef>
                <a:spcPts val="95"/>
              </a:spcBef>
            </a:pPr>
            <a:r>
              <a:rPr sz="1000" b="0" spc="-15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The</a:t>
            </a:r>
            <a:r>
              <a:rPr sz="1000" b="0" spc="1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000" b="0" spc="-4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Fundamentals</a:t>
            </a:r>
            <a:r>
              <a:rPr sz="1000" b="0" spc="1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000" b="0" spc="-3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of</a:t>
            </a:r>
            <a:r>
              <a:rPr sz="1000" b="0" spc="15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000" b="0" spc="-4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Network</a:t>
            </a:r>
            <a:r>
              <a:rPr sz="1000" b="0" spc="2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000" b="0" spc="-30" dirty="0">
                <a:solidFill>
                  <a:srgbClr val="000000"/>
                </a:solidFill>
                <a:latin typeface="Tahoma"/>
                <a:cs typeface="Tahoma"/>
                <a:hlinkClick r:id="rId2" action="ppaction://hlinksldjump"/>
              </a:rPr>
              <a:t>Analysis </a:t>
            </a:r>
            <a:r>
              <a:rPr sz="1000" b="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b="0" spc="-35" dirty="0">
                <a:solidFill>
                  <a:srgbClr val="000000"/>
                </a:solidFill>
                <a:latin typeface="Tahoma"/>
                <a:cs typeface="Tahoma"/>
                <a:hlinkClick r:id="rId3" action="ppaction://hlinksldjump"/>
              </a:rPr>
              <a:t>Section:</a:t>
            </a:r>
            <a:r>
              <a:rPr sz="1000" b="0" spc="120" dirty="0">
                <a:solidFill>
                  <a:srgbClr val="000000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000" b="0" spc="-15" dirty="0">
                <a:solidFill>
                  <a:srgbClr val="000000"/>
                </a:solidFill>
                <a:latin typeface="Tahoma"/>
                <a:cs typeface="Tahoma"/>
                <a:hlinkClick r:id="rId3" action="ppaction://hlinksldjump"/>
              </a:rPr>
              <a:t>Quick-Start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480085"/>
            <a:ext cx="4608195" cy="2976245"/>
            <a:chOff x="0" y="480085"/>
            <a:chExt cx="4608195" cy="2976245"/>
          </a:xfrm>
        </p:grpSpPr>
        <p:sp>
          <p:nvSpPr>
            <p:cNvPr id="10" name="object 10"/>
            <p:cNvSpPr/>
            <p:nvPr/>
          </p:nvSpPr>
          <p:spPr>
            <a:xfrm>
              <a:off x="752233" y="48008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4761" y="566127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38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3993"/>
              <a:ext cx="4608195" cy="2592070"/>
            </a:xfrm>
            <a:custGeom>
              <a:avLst/>
              <a:gdLst/>
              <a:ahLst/>
              <a:cxnLst/>
              <a:rect l="l" t="t" r="r" b="b"/>
              <a:pathLst>
                <a:path w="4608195" h="2592070">
                  <a:moveTo>
                    <a:pt x="4608004" y="0"/>
                  </a:moveTo>
                  <a:lnTo>
                    <a:pt x="0" y="0"/>
                  </a:lnTo>
                  <a:lnTo>
                    <a:pt x="0" y="2592006"/>
                  </a:lnTo>
                  <a:lnTo>
                    <a:pt x="4608004" y="259200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3001" y="467390"/>
            <a:ext cx="392049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Size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ahoma"/>
              <a:cs typeface="Tahoma"/>
            </a:endParaRPr>
          </a:p>
          <a:p>
            <a:pPr marL="16510" marR="5080" indent="-4445" algn="just">
              <a:lnSpc>
                <a:spcPct val="112900"/>
              </a:lnSpc>
              <a:spcBef>
                <a:spcPts val="5"/>
              </a:spcBef>
            </a:pPr>
            <a:r>
              <a:rPr sz="1000" spc="-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most </a:t>
            </a:r>
            <a:r>
              <a:rPr sz="1000" spc="-30" dirty="0">
                <a:latin typeface="Tahoma"/>
                <a:cs typeface="Tahoma"/>
              </a:rPr>
              <a:t>basic </a:t>
            </a:r>
            <a:r>
              <a:rPr sz="1000" spc="-20" dirty="0">
                <a:latin typeface="Tahoma"/>
                <a:cs typeface="Tahoma"/>
              </a:rPr>
              <a:t>characteristic </a:t>
            </a:r>
            <a:r>
              <a:rPr sz="1000" spc="-25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a network </a:t>
            </a:r>
            <a:r>
              <a:rPr sz="1000" spc="-25" dirty="0">
                <a:latin typeface="Tahoma"/>
                <a:cs typeface="Tahoma"/>
              </a:rPr>
              <a:t>is </a:t>
            </a:r>
            <a:r>
              <a:rPr sz="1000" spc="-10" dirty="0">
                <a:latin typeface="Tahoma"/>
                <a:cs typeface="Tahoma"/>
              </a:rPr>
              <a:t>its </a:t>
            </a:r>
            <a:r>
              <a:rPr sz="1000" spc="-30" dirty="0">
                <a:latin typeface="Tahoma"/>
                <a:cs typeface="Tahoma"/>
              </a:rPr>
              <a:t>size. </a:t>
            </a:r>
            <a:r>
              <a:rPr sz="1000" spc="-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size </a:t>
            </a:r>
            <a:r>
              <a:rPr sz="1000" spc="-25" dirty="0">
                <a:latin typeface="Tahoma"/>
                <a:cs typeface="Tahoma"/>
              </a:rPr>
              <a:t>is </a:t>
            </a:r>
            <a:r>
              <a:rPr sz="1000" spc="-20" dirty="0">
                <a:latin typeface="Tahoma"/>
                <a:cs typeface="Tahoma"/>
              </a:rPr>
              <a:t>simply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number </a:t>
            </a:r>
            <a:r>
              <a:rPr sz="1000" spc="-25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members, </a:t>
            </a:r>
            <a:r>
              <a:rPr sz="1000" spc="-30" dirty="0">
                <a:latin typeface="Tahoma"/>
                <a:cs typeface="Tahoma"/>
              </a:rPr>
              <a:t>usually </a:t>
            </a:r>
            <a:r>
              <a:rPr sz="1000" spc="-20" dirty="0">
                <a:latin typeface="Tahoma"/>
                <a:cs typeface="Tahoma"/>
              </a:rPr>
              <a:t>called </a:t>
            </a:r>
            <a:r>
              <a:rPr sz="1000" spc="-45" dirty="0">
                <a:latin typeface="Tahoma"/>
                <a:cs typeface="Tahoma"/>
              </a:rPr>
              <a:t>nodes, </a:t>
            </a:r>
            <a:r>
              <a:rPr sz="1000" spc="-30" dirty="0">
                <a:latin typeface="Tahoma"/>
                <a:cs typeface="Tahoma"/>
              </a:rPr>
              <a:t>vertices </a:t>
            </a:r>
            <a:r>
              <a:rPr sz="1000" spc="-40" dirty="0">
                <a:latin typeface="Tahoma"/>
                <a:cs typeface="Tahoma"/>
              </a:rPr>
              <a:t>or </a:t>
            </a:r>
            <a:r>
              <a:rPr sz="1000" spc="-30" dirty="0">
                <a:latin typeface="Tahoma"/>
                <a:cs typeface="Tahoma"/>
              </a:rPr>
              <a:t>actors.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The 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network.size() </a:t>
            </a:r>
            <a:r>
              <a:rPr sz="1000" spc="-25" dirty="0">
                <a:latin typeface="Tahoma"/>
                <a:cs typeface="Tahoma"/>
              </a:rPr>
              <a:t>function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easiest </a:t>
            </a:r>
            <a:r>
              <a:rPr sz="1000" spc="-70" dirty="0">
                <a:latin typeface="Tahoma"/>
                <a:cs typeface="Tahoma"/>
              </a:rPr>
              <a:t>way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get </a:t>
            </a:r>
            <a:r>
              <a:rPr sz="1000" spc="-20" dirty="0">
                <a:latin typeface="Tahoma"/>
                <a:cs typeface="Tahoma"/>
              </a:rPr>
              <a:t>this.</a:t>
            </a:r>
            <a:r>
              <a:rPr sz="1000" spc="27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basic </a:t>
            </a:r>
            <a:r>
              <a:rPr sz="1000" spc="-50" dirty="0">
                <a:latin typeface="Tahoma"/>
                <a:cs typeface="Tahoma"/>
              </a:rPr>
              <a:t>summary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a </a:t>
            </a:r>
            <a:r>
              <a:rPr sz="1000" spc="-15" dirty="0">
                <a:latin typeface="Tahoma"/>
                <a:cs typeface="Tahoma"/>
              </a:rPr>
              <a:t>statnet </a:t>
            </a:r>
            <a:r>
              <a:rPr sz="1000" spc="-40" dirty="0">
                <a:latin typeface="Tahoma"/>
                <a:cs typeface="Tahoma"/>
              </a:rPr>
              <a:t>network </a:t>
            </a:r>
            <a:r>
              <a:rPr sz="1000" spc="-25" dirty="0">
                <a:latin typeface="Tahoma"/>
                <a:cs typeface="Tahoma"/>
              </a:rPr>
              <a:t>object </a:t>
            </a:r>
            <a:r>
              <a:rPr sz="1000" spc="-35" dirty="0">
                <a:latin typeface="Tahoma"/>
                <a:cs typeface="Tahoma"/>
              </a:rPr>
              <a:t>also </a:t>
            </a:r>
            <a:r>
              <a:rPr sz="1000" spc="-40" dirty="0">
                <a:latin typeface="Tahoma"/>
                <a:cs typeface="Tahoma"/>
              </a:rPr>
              <a:t>provides </a:t>
            </a:r>
            <a:r>
              <a:rPr sz="1000" spc="-15" dirty="0">
                <a:latin typeface="Tahoma"/>
                <a:cs typeface="Tahoma"/>
              </a:rPr>
              <a:t>this </a:t>
            </a:r>
            <a:r>
              <a:rPr sz="1000" spc="-25" dirty="0">
                <a:latin typeface="Tahoma"/>
                <a:cs typeface="Tahoma"/>
              </a:rPr>
              <a:t>information, </a:t>
            </a:r>
            <a:r>
              <a:rPr sz="1000" spc="-45" dirty="0">
                <a:latin typeface="Tahoma"/>
                <a:cs typeface="Tahoma"/>
              </a:rPr>
              <a:t>among </a:t>
            </a:r>
            <a:r>
              <a:rPr sz="1000" spc="-25" dirty="0">
                <a:latin typeface="Tahoma"/>
                <a:cs typeface="Tahoma"/>
              </a:rPr>
              <a:t>other 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things. </a:t>
            </a:r>
            <a:r>
              <a:rPr sz="1000" spc="-10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Moreno </a:t>
            </a:r>
            <a:r>
              <a:rPr sz="1000" spc="-45" dirty="0">
                <a:latin typeface="Tahoma"/>
                <a:cs typeface="Tahoma"/>
              </a:rPr>
              <a:t>network </a:t>
            </a:r>
            <a:r>
              <a:rPr sz="1000" spc="-50" dirty="0">
                <a:latin typeface="Tahoma"/>
                <a:cs typeface="Tahoma"/>
              </a:rPr>
              <a:t>has </a:t>
            </a:r>
            <a:r>
              <a:rPr sz="1000" spc="-45" dirty="0">
                <a:latin typeface="Tahoma"/>
                <a:cs typeface="Tahoma"/>
              </a:rPr>
              <a:t>33 members, </a:t>
            </a:r>
            <a:r>
              <a:rPr sz="1000" spc="-55" dirty="0">
                <a:latin typeface="Tahoma"/>
                <a:cs typeface="Tahoma"/>
              </a:rPr>
              <a:t>based </a:t>
            </a:r>
            <a:r>
              <a:rPr sz="1000" spc="-40" dirty="0">
                <a:latin typeface="Tahoma"/>
                <a:cs typeface="Tahoma"/>
              </a:rPr>
              <a:t>on </a:t>
            </a:r>
            <a:r>
              <a:rPr sz="1000" spc="-30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network.size 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and summary </a:t>
            </a:r>
            <a:r>
              <a:rPr sz="1000" spc="-30" dirty="0">
                <a:latin typeface="Tahoma"/>
                <a:cs typeface="Tahoma"/>
              </a:rPr>
              <a:t>calls. (Setting </a:t>
            </a:r>
            <a:r>
              <a:rPr sz="1000" spc="-4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print.adj </a:t>
            </a:r>
            <a:r>
              <a:rPr sz="1000" spc="-20" dirty="0">
                <a:latin typeface="Tahoma"/>
                <a:cs typeface="Tahoma"/>
              </a:rPr>
              <a:t>to </a:t>
            </a:r>
            <a:r>
              <a:rPr sz="1000" spc="-55" dirty="0">
                <a:latin typeface="Tahoma"/>
                <a:cs typeface="Tahoma"/>
              </a:rPr>
              <a:t>false </a:t>
            </a:r>
            <a:r>
              <a:rPr sz="1000" spc="-75" dirty="0">
                <a:latin typeface="Tahoma"/>
                <a:cs typeface="Tahoma"/>
              </a:rPr>
              <a:t>suppresses some </a:t>
            </a:r>
            <a:r>
              <a:rPr sz="1000" spc="-45" dirty="0">
                <a:latin typeface="Tahoma"/>
                <a:cs typeface="Tahoma"/>
              </a:rPr>
              <a:t>detailed 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adjacency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information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take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room.)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046" y="453885"/>
            <a:ext cx="3964304" cy="203200"/>
          </a:xfrm>
          <a:custGeom>
            <a:avLst/>
            <a:gdLst/>
            <a:ahLst/>
            <a:cxnLst/>
            <a:rect l="l" t="t" r="r" b="b"/>
            <a:pathLst>
              <a:path w="3964304" h="203200">
                <a:moveTo>
                  <a:pt x="3963911" y="0"/>
                </a:moveTo>
                <a:lnTo>
                  <a:pt x="0" y="0"/>
                </a:lnTo>
                <a:lnTo>
                  <a:pt x="0" y="202920"/>
                </a:lnTo>
                <a:lnTo>
                  <a:pt x="3963911" y="202920"/>
                </a:lnTo>
                <a:lnTo>
                  <a:pt x="3963911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51500"/>
              </a:lnSpc>
              <a:spcBef>
                <a:spcPts val="90"/>
              </a:spcBef>
            </a:pPr>
            <a:r>
              <a:rPr spc="-35" dirty="0"/>
              <a:t>Summarizing</a:t>
            </a:r>
            <a:r>
              <a:rPr spc="140" dirty="0"/>
              <a:t> </a:t>
            </a:r>
            <a:r>
              <a:rPr spc="5" dirty="0"/>
              <a:t>the</a:t>
            </a:r>
            <a:r>
              <a:rPr spc="145" dirty="0"/>
              <a:t> </a:t>
            </a:r>
            <a:r>
              <a:rPr spc="-45" dirty="0"/>
              <a:t>descriptive</a:t>
            </a:r>
            <a:r>
              <a:rPr spc="140" dirty="0"/>
              <a:t> </a:t>
            </a:r>
            <a:r>
              <a:rPr spc="-45" dirty="0"/>
              <a:t>characteristics</a:t>
            </a:r>
            <a:r>
              <a:rPr spc="145" dirty="0"/>
              <a:t> </a:t>
            </a:r>
            <a:r>
              <a:rPr spc="-30" dirty="0"/>
              <a:t>of</a:t>
            </a:r>
            <a:r>
              <a:rPr spc="140" dirty="0"/>
              <a:t> </a:t>
            </a:r>
            <a:r>
              <a:rPr spc="5" dirty="0"/>
              <a:t>the </a:t>
            </a:r>
            <a:r>
              <a:rPr spc="-375" dirty="0"/>
              <a:t> </a:t>
            </a:r>
            <a:r>
              <a:rPr sz="2100" spc="-112" baseline="29761" dirty="0"/>
              <a:t>net</a:t>
            </a:r>
            <a:r>
              <a:rPr sz="1100" b="0" spc="-75" dirty="0">
                <a:solidFill>
                  <a:srgbClr val="000000"/>
                </a:solidFill>
                <a:latin typeface="SimSun"/>
                <a:cs typeface="SimSun"/>
              </a:rPr>
              <a:t>s</a:t>
            </a:r>
            <a:r>
              <a:rPr sz="2100" spc="-112" baseline="29761" dirty="0"/>
              <a:t>w</a:t>
            </a:r>
            <a:r>
              <a:rPr sz="1100" b="0" spc="-75" dirty="0">
                <a:solidFill>
                  <a:srgbClr val="000000"/>
                </a:solidFill>
                <a:latin typeface="SimSun"/>
                <a:cs typeface="SimSun"/>
              </a:rPr>
              <a:t>u</a:t>
            </a:r>
            <a:r>
              <a:rPr sz="2100" spc="-112" baseline="29761" dirty="0"/>
              <a:t>o</a:t>
            </a:r>
            <a:r>
              <a:rPr sz="1100" b="0" spc="-75" dirty="0">
                <a:solidFill>
                  <a:srgbClr val="000000"/>
                </a:solidFill>
                <a:latin typeface="SimSun"/>
                <a:cs typeface="SimSun"/>
              </a:rPr>
              <a:t>mm</a:t>
            </a:r>
            <a:r>
              <a:rPr sz="2100" spc="-112" baseline="29761" dirty="0"/>
              <a:t>r</a:t>
            </a:r>
            <a:r>
              <a:rPr sz="1100" b="0" spc="-75" dirty="0">
                <a:solidFill>
                  <a:srgbClr val="000000"/>
                </a:solidFill>
                <a:latin typeface="SimSun"/>
                <a:cs typeface="SimSun"/>
              </a:rPr>
              <a:t>a</a:t>
            </a:r>
            <a:r>
              <a:rPr sz="2100" spc="-112" baseline="29761" dirty="0"/>
              <a:t>k</a:t>
            </a:r>
            <a:r>
              <a:rPr sz="1100" b="0" spc="-75" dirty="0">
                <a:solidFill>
                  <a:srgbClr val="000000"/>
                </a:solidFill>
                <a:latin typeface="SimSun"/>
                <a:cs typeface="SimSun"/>
              </a:rPr>
              <a:t>ry(Moreno,</a:t>
            </a:r>
            <a:r>
              <a:rPr sz="1100" b="0" spc="-75" dirty="0">
                <a:solidFill>
                  <a:srgbClr val="C4A000"/>
                </a:solidFill>
                <a:latin typeface="SimSun"/>
                <a:cs typeface="SimSun"/>
              </a:rPr>
              <a:t>print.adj=</a:t>
            </a:r>
            <a:r>
              <a:rPr sz="1100" b="0" spc="-75" dirty="0">
                <a:solidFill>
                  <a:srgbClr val="000000"/>
                </a:solidFill>
                <a:latin typeface="SimSun"/>
                <a:cs typeface="SimSun"/>
              </a:rPr>
              <a:t>FALSE)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763675"/>
            <a:ext cx="2207895" cy="2773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86740">
              <a:lnSpc>
                <a:spcPct val="102600"/>
              </a:lnSpc>
              <a:spcBef>
                <a:spcPts val="55"/>
              </a:spcBef>
              <a:tabLst>
                <a:tab pos="375920" algn="l"/>
              </a:tabLst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Network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attributes: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	vertices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33</a:t>
            </a:r>
            <a:endParaRPr sz="1100">
              <a:latin typeface="SimSun"/>
              <a:cs typeface="SimSun"/>
            </a:endParaRPr>
          </a:p>
          <a:p>
            <a:pPr marL="12700" marR="659130">
              <a:lnSpc>
                <a:spcPct val="102600"/>
              </a:lnSpc>
              <a:tabLst>
                <a:tab pos="375920" algn="l"/>
              </a:tabLst>
            </a:pPr>
            <a:r>
              <a:rPr sz="1100" spc="20" dirty="0">
                <a:latin typeface="SimSun"/>
                <a:cs typeface="SimSun"/>
              </a:rPr>
              <a:t>##	directed</a:t>
            </a:r>
            <a:r>
              <a:rPr sz="1100" spc="-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FALSE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	hyper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FALSE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75920" algn="l"/>
              </a:tabLst>
            </a:pPr>
            <a:r>
              <a:rPr sz="1100" spc="20" dirty="0">
                <a:latin typeface="SimSun"/>
                <a:cs typeface="SimSun"/>
              </a:rPr>
              <a:t>##	loops</a:t>
            </a:r>
            <a:r>
              <a:rPr sz="1100" spc="-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-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FALSE</a:t>
            </a:r>
            <a:endParaRPr sz="1100">
              <a:latin typeface="SimSun"/>
              <a:cs typeface="SimSun"/>
            </a:endParaRPr>
          </a:p>
          <a:p>
            <a:pPr marL="12700" marR="586740">
              <a:lnSpc>
                <a:spcPct val="102600"/>
              </a:lnSpc>
              <a:tabLst>
                <a:tab pos="303530" algn="l"/>
                <a:tab pos="375920" algn="l"/>
              </a:tabLst>
            </a:pPr>
            <a:r>
              <a:rPr sz="1100" spc="20" dirty="0">
                <a:latin typeface="SimSun"/>
                <a:cs typeface="SimSun"/>
              </a:rPr>
              <a:t>##		multiple = FALSE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		bipartite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FALSE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	total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edges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46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8945" algn="l"/>
              </a:tabLst>
            </a:pPr>
            <a:r>
              <a:rPr sz="1100" spc="20" dirty="0">
                <a:latin typeface="SimSun"/>
                <a:cs typeface="SimSun"/>
              </a:rPr>
              <a:t>##	missing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edges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0</a:t>
            </a:r>
            <a:endParaRPr sz="1100">
              <a:latin typeface="SimSun"/>
              <a:cs typeface="SimSun"/>
            </a:endParaRPr>
          </a:p>
          <a:p>
            <a:pPr marL="12700" marR="150495">
              <a:lnSpc>
                <a:spcPct val="102699"/>
              </a:lnSpc>
              <a:tabLst>
                <a:tab pos="303530" algn="l"/>
                <a:tab pos="448945" algn="l"/>
              </a:tabLst>
            </a:pPr>
            <a:r>
              <a:rPr sz="1100" spc="20" dirty="0">
                <a:latin typeface="SimSun"/>
                <a:cs typeface="SimSun"/>
              </a:rPr>
              <a:t>##		non-missing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edges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46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	density</a:t>
            </a:r>
            <a:r>
              <a:rPr sz="1100" spc="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=</a:t>
            </a:r>
            <a:r>
              <a:rPr sz="1100" spc="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0.08712121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endParaRPr sz="1100">
              <a:latin typeface="SimSun"/>
              <a:cs typeface="SimSun"/>
            </a:endParaRPr>
          </a:p>
          <a:p>
            <a:pPr marL="12700" marR="659130">
              <a:lnSpc>
                <a:spcPct val="102600"/>
              </a:lnSpc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Vertex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attributes: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03530" algn="l"/>
              </a:tabLst>
            </a:pPr>
            <a:r>
              <a:rPr sz="1100" spc="20" dirty="0">
                <a:latin typeface="SimSun"/>
                <a:cs typeface="SimSun"/>
              </a:rPr>
              <a:t>##	gender: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8945" algn="l"/>
              </a:tabLst>
            </a:pPr>
            <a:r>
              <a:rPr sz="1100" spc="20" dirty="0">
                <a:latin typeface="SimSun"/>
                <a:cs typeface="SimSun"/>
              </a:rPr>
              <a:t>##	numeric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valued</a:t>
            </a:r>
            <a:r>
              <a:rPr sz="110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attribute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75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Density</a:t>
            </a:r>
            <a:r>
              <a:rPr spc="135" dirty="0"/>
              <a:t> </a:t>
            </a:r>
            <a:r>
              <a:rPr spc="-5" dirty="0"/>
              <a:t>(For</a:t>
            </a:r>
            <a:r>
              <a:rPr spc="135" dirty="0"/>
              <a:t> </a:t>
            </a:r>
            <a:r>
              <a:rPr spc="-5" dirty="0"/>
              <a:t>Directed</a:t>
            </a:r>
            <a:r>
              <a:rPr spc="140" dirty="0"/>
              <a:t> </a:t>
            </a:r>
            <a:r>
              <a:rPr spc="-15" dirty="0"/>
              <a:t>Networks)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40395"/>
            <a:ext cx="306070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i="1" spc="-25" dirty="0">
                <a:latin typeface="Arial"/>
                <a:cs typeface="Arial"/>
              </a:rPr>
              <a:t>L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observed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connection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maximum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number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actors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1: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75" dirty="0">
                <a:latin typeface="Tahoma"/>
                <a:cs typeface="Tahoma"/>
              </a:rPr>
              <a:t>0: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connection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75" dirty="0">
                <a:latin typeface="Tahoma"/>
                <a:cs typeface="Tahoma"/>
              </a:rPr>
              <a:t>1: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full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connection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5029" y="2206002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6013" y="2089402"/>
            <a:ext cx="5149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D</a:t>
            </a:r>
            <a:r>
              <a:rPr sz="1200" i="1" spc="-15" baseline="-13888" dirty="0">
                <a:latin typeface="Arial"/>
                <a:cs typeface="Arial"/>
              </a:rPr>
              <a:t>d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650" i="1" spc="-30" baseline="-37878" dirty="0">
                <a:latin typeface="Arial"/>
                <a:cs typeface="Arial"/>
              </a:rPr>
              <a:t>k</a:t>
            </a:r>
            <a:endParaRPr sz="1650" baseline="-378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2108" y="1973171"/>
            <a:ext cx="58991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265"/>
              </a:spcBef>
            </a:pPr>
            <a:r>
              <a:rPr sz="1100" i="1" spc="-2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−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877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Density</a:t>
            </a:r>
            <a:r>
              <a:rPr spc="120" dirty="0"/>
              <a:t> </a:t>
            </a:r>
            <a:r>
              <a:rPr spc="-5" dirty="0"/>
              <a:t>(For</a:t>
            </a:r>
            <a:r>
              <a:rPr spc="120" dirty="0"/>
              <a:t> </a:t>
            </a:r>
            <a:r>
              <a:rPr spc="-20" dirty="0"/>
              <a:t>Undirected</a:t>
            </a:r>
            <a:r>
              <a:rPr spc="120" dirty="0"/>
              <a:t> </a:t>
            </a:r>
            <a:r>
              <a:rPr spc="10" dirty="0"/>
              <a:t>Network)</a:t>
            </a:r>
          </a:p>
        </p:txBody>
      </p:sp>
      <p:sp>
        <p:nvSpPr>
          <p:cNvPr id="3" name="object 3"/>
          <p:cNvSpPr/>
          <p:nvPr/>
        </p:nvSpPr>
        <p:spPr>
          <a:xfrm>
            <a:off x="2142413" y="1367117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8629" y="1250516"/>
            <a:ext cx="509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D</a:t>
            </a:r>
            <a:r>
              <a:rPr sz="1200" i="1" spc="-15" baseline="-10416" dirty="0">
                <a:latin typeface="Arial"/>
                <a:cs typeface="Arial"/>
              </a:rPr>
              <a:t>u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650" i="1" spc="-30" baseline="-37878" dirty="0">
                <a:latin typeface="Arial"/>
                <a:cs typeface="Arial"/>
              </a:rPr>
              <a:t>k</a:t>
            </a:r>
            <a:endParaRPr sz="1650" baseline="-378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492" y="1134285"/>
            <a:ext cx="58991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65"/>
              </a:spcBef>
            </a:pPr>
            <a:r>
              <a:rPr sz="1100" spc="-40" dirty="0">
                <a:latin typeface="Tahoma"/>
                <a:cs typeface="Tahoma"/>
              </a:rPr>
              <a:t>2</a:t>
            </a:r>
            <a:r>
              <a:rPr sz="1100" i="1" spc="-40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−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571293"/>
            <a:ext cx="1282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5" dirty="0">
                <a:latin typeface="Tahoma"/>
                <a:cs typeface="Tahoma"/>
              </a:rPr>
              <a:t>##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Density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046" y="1818690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gden(Moreno)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128480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[1]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0.08712121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779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Where</a:t>
            </a:r>
            <a:r>
              <a:rPr spc="110" dirty="0"/>
              <a:t> </a:t>
            </a:r>
            <a:r>
              <a:rPr spc="-45" dirty="0"/>
              <a:t>are</a:t>
            </a:r>
            <a:r>
              <a:rPr spc="114" dirty="0"/>
              <a:t> </a:t>
            </a:r>
            <a:r>
              <a:rPr spc="-60" dirty="0"/>
              <a:t>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322" y="1095424"/>
            <a:ext cx="3968750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2545" marR="30480" indent="-5080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Tahoma"/>
                <a:cs typeface="Tahoma"/>
              </a:rPr>
              <a:t>All </a:t>
            </a:r>
            <a:r>
              <a:rPr sz="1100" spc="-60" dirty="0">
                <a:latin typeface="Tahoma"/>
                <a:cs typeface="Tahoma"/>
              </a:rPr>
              <a:t>around </a:t>
            </a:r>
            <a:r>
              <a:rPr sz="1100" spc="-70" dirty="0">
                <a:latin typeface="Tahoma"/>
                <a:cs typeface="Tahoma"/>
              </a:rPr>
              <a:t>us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networks.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Naturally, </a:t>
            </a:r>
            <a:r>
              <a:rPr sz="1100" spc="-40" dirty="0">
                <a:latin typeface="Tahoma"/>
                <a:cs typeface="Tahoma"/>
              </a:rPr>
              <a:t>individuals </a:t>
            </a:r>
            <a:r>
              <a:rPr sz="1100" spc="-55" dirty="0">
                <a:latin typeface="Tahoma"/>
                <a:cs typeface="Tahoma"/>
              </a:rPr>
              <a:t>organize </a:t>
            </a:r>
            <a:r>
              <a:rPr sz="1100" spc="-65" dirty="0">
                <a:latin typeface="Tahoma"/>
                <a:cs typeface="Tahoma"/>
              </a:rPr>
              <a:t>networks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themselves.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families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friends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forming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groups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around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living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like:</a:t>
            </a:r>
            <a:endParaRPr sz="1100">
              <a:latin typeface="Tahoma"/>
              <a:cs typeface="Tahoma"/>
            </a:endParaRPr>
          </a:p>
          <a:p>
            <a:pPr marL="319405" indent="-17780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Lucida Sans Unicode"/>
              <a:buChar char="►"/>
              <a:tabLst>
                <a:tab pos="320040" algn="l"/>
              </a:tabLst>
            </a:pPr>
            <a:r>
              <a:rPr sz="1100" spc="-20" dirty="0">
                <a:latin typeface="Tahoma"/>
                <a:cs typeface="Tahoma"/>
              </a:rPr>
              <a:t>Twitter,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Facebook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media</a:t>
            </a:r>
            <a:endParaRPr sz="1100">
              <a:latin typeface="Tahoma"/>
              <a:cs typeface="Tahoma"/>
            </a:endParaRPr>
          </a:p>
          <a:p>
            <a:pPr marL="319405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20040" algn="l"/>
              </a:tabLst>
            </a:pPr>
            <a:r>
              <a:rPr sz="1100" spc="-45" dirty="0">
                <a:latin typeface="Tahoma"/>
                <a:cs typeface="Tahoma"/>
              </a:rPr>
              <a:t>Friendships</a:t>
            </a:r>
            <a:endParaRPr sz="1100">
              <a:latin typeface="Tahoma"/>
              <a:cs typeface="Tahoma"/>
            </a:endParaRPr>
          </a:p>
          <a:p>
            <a:pPr marL="319405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20040" algn="l"/>
              </a:tabLst>
            </a:pPr>
            <a:r>
              <a:rPr sz="1100" spc="-55" dirty="0">
                <a:latin typeface="Tahoma"/>
                <a:cs typeface="Tahoma"/>
              </a:rPr>
              <a:t>Telephone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communications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7360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Density</a:t>
            </a:r>
            <a:r>
              <a:rPr spc="100" dirty="0"/>
              <a:t> </a:t>
            </a:r>
            <a:r>
              <a:rPr spc="30" dirty="0"/>
              <a:t>(Zoom</a:t>
            </a:r>
            <a:r>
              <a:rPr spc="105" dirty="0"/>
              <a:t> </a:t>
            </a:r>
            <a:r>
              <a:rPr spc="315" dirty="0"/>
              <a:t>++)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595" y="518171"/>
            <a:ext cx="3831590" cy="62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shows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interactions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among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Jemaah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Islamiyah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terrorist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group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carried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bombings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Bali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2002.</a:t>
            </a:r>
            <a:endParaRPr sz="11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710"/>
              </a:spcBef>
            </a:pPr>
            <a:r>
              <a:rPr sz="1100" spc="-25" dirty="0">
                <a:latin typeface="Tahoma"/>
                <a:cs typeface="Tahoma"/>
                <a:hlinkClick r:id="rId2"/>
              </a:rPr>
              <a:t>http://dougluke.github.io/UserNetR/reference/Bali.html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1195755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gden(UserNetR::Bali)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595" y="1413685"/>
            <a:ext cx="3918585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[1]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0.4632353</a:t>
            </a:r>
            <a:endParaRPr sz="1100">
              <a:latin typeface="SimSun"/>
              <a:cs typeface="SimSun"/>
            </a:endParaRPr>
          </a:p>
          <a:p>
            <a:pPr marL="17145" marR="5080" indent="-5080">
              <a:lnSpc>
                <a:spcPct val="102600"/>
              </a:lnSpc>
              <a:spcBef>
                <a:spcPts val="675"/>
              </a:spcBef>
            </a:pPr>
            <a:r>
              <a:rPr sz="1100" spc="-20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network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object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contains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collaboration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among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493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members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Washington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University’s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Institute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Clinical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Translational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Sciences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(ICTS).</a:t>
            </a:r>
            <a:endParaRPr sz="11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715"/>
              </a:spcBef>
            </a:pPr>
            <a:r>
              <a:rPr sz="1100" spc="-25" dirty="0">
                <a:latin typeface="Tahoma"/>
                <a:cs typeface="Tahoma"/>
                <a:hlinkClick r:id="rId3"/>
              </a:rPr>
              <a:t>http://dougluke.github.io/UserNetR/reference/ICTS_G10.html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46" y="2613317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gden(UserNetR::ICTS_G10)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923107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[1]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0.01120566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2845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Reviewing</a:t>
            </a:r>
            <a:r>
              <a:rPr spc="114" dirty="0"/>
              <a:t> </a:t>
            </a:r>
            <a:r>
              <a:rPr spc="-10" dirty="0"/>
              <a:t>Network</a:t>
            </a:r>
            <a:r>
              <a:rPr spc="120" dirty="0"/>
              <a:t> </a:t>
            </a:r>
            <a:r>
              <a:rPr spc="-35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48245"/>
            <a:ext cx="2453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Let’s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695642"/>
            <a:ext cx="3964304" cy="34480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local</a:t>
            </a:r>
            <a:r>
              <a:rPr sz="1100" spc="10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8E5902"/>
                </a:solidFill>
                <a:latin typeface="SimSun"/>
                <a:cs typeface="SimSun"/>
              </a:rPr>
              <a:t>&lt;-</a:t>
            </a:r>
            <a:r>
              <a:rPr sz="1100" spc="10" dirty="0">
                <a:solidFill>
                  <a:srgbClr val="8E5902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read.csv(</a:t>
            </a:r>
            <a:r>
              <a:rPr sz="1100" spc="20" dirty="0">
                <a:solidFill>
                  <a:srgbClr val="4F9905"/>
                </a:solidFill>
                <a:latin typeface="SimSun"/>
                <a:cs typeface="SimSun"/>
              </a:rPr>
              <a:t>"local.csv"</a:t>
            </a:r>
            <a:r>
              <a:rPr sz="1100" spc="20" dirty="0">
                <a:latin typeface="SimSun"/>
                <a:cs typeface="SimSun"/>
              </a:rPr>
              <a:t>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local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146719"/>
            <a:ext cx="971550" cy="2084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448945" algn="l"/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	from</a:t>
            </a:r>
            <a:r>
              <a:rPr sz="1100" spc="-6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to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## 1</a:t>
            </a:r>
            <a:r>
              <a:rPr sz="1100" dirty="0">
                <a:latin typeface="SimSun"/>
                <a:cs typeface="SimSun"/>
              </a:rPr>
              <a:t>		</a:t>
            </a:r>
            <a:r>
              <a:rPr sz="1100" spc="20" dirty="0">
                <a:latin typeface="SimSun"/>
                <a:cs typeface="SimSun"/>
              </a:rPr>
              <a:t>a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b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2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a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c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3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a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d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4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b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c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5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b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e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6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b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f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7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a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f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8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c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f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9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a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f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10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b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f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66750" algn="l"/>
                <a:tab pos="885190" algn="l"/>
              </a:tabLst>
            </a:pPr>
            <a:r>
              <a:rPr sz="1100" spc="20" dirty="0">
                <a:latin typeface="SimSun"/>
                <a:cs typeface="SimSun"/>
              </a:rPr>
              <a:t>## 11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c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20" dirty="0">
                <a:latin typeface="SimSun"/>
                <a:cs typeface="SimSun"/>
              </a:rPr>
              <a:t>f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502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0" dirty="0">
                <a:solidFill>
                  <a:srgbClr val="3333B2"/>
                </a:solidFill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294462"/>
            <a:ext cx="3964304" cy="3752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library(statnet)</a:t>
            </a:r>
            <a:endParaRPr sz="110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plot(local)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4268" y="3311180"/>
            <a:ext cx="15557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from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16" y="2050336"/>
            <a:ext cx="97790" cy="8001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to</a:t>
            </a:r>
            <a:endParaRPr sz="5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6787" y="1084942"/>
          <a:ext cx="1494790" cy="201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2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E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30864" y="1084942"/>
          <a:ext cx="1196975" cy="201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3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87238" y="1084942"/>
            <a:ext cx="636905" cy="2010410"/>
            <a:chOff x="3487238" y="1084942"/>
            <a:chExt cx="636905" cy="2010410"/>
          </a:xfrm>
        </p:grpSpPr>
        <p:sp>
          <p:nvSpPr>
            <p:cNvPr id="9" name="object 9"/>
            <p:cNvSpPr/>
            <p:nvPr/>
          </p:nvSpPr>
          <p:spPr>
            <a:xfrm>
              <a:off x="3489263" y="3094203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29">
                  <a:moveTo>
                    <a:pt x="0" y="0"/>
                  </a:moveTo>
                  <a:lnTo>
                    <a:pt x="595462" y="0"/>
                  </a:lnTo>
                </a:path>
                <a:path w="595629">
                  <a:moveTo>
                    <a:pt x="0" y="0"/>
                  </a:moveTo>
                  <a:lnTo>
                    <a:pt x="595462" y="0"/>
                  </a:lnTo>
                </a:path>
                <a:path w="595629">
                  <a:moveTo>
                    <a:pt x="0" y="0"/>
                  </a:moveTo>
                  <a:lnTo>
                    <a:pt x="595462" y="0"/>
                  </a:lnTo>
                </a:path>
                <a:path w="595629">
                  <a:moveTo>
                    <a:pt x="0" y="0"/>
                  </a:moveTo>
                  <a:lnTo>
                    <a:pt x="5954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9263" y="1086967"/>
              <a:ext cx="595630" cy="2006600"/>
            </a:xfrm>
            <a:custGeom>
              <a:avLst/>
              <a:gdLst/>
              <a:ahLst/>
              <a:cxnLst/>
              <a:rect l="l" t="t" r="r" b="b"/>
              <a:pathLst>
                <a:path w="595629" h="2006600">
                  <a:moveTo>
                    <a:pt x="595462" y="0"/>
                  </a:moveTo>
                  <a:lnTo>
                    <a:pt x="0" y="0"/>
                  </a:lnTo>
                  <a:lnTo>
                    <a:pt x="0" y="2006222"/>
                  </a:lnTo>
                  <a:lnTo>
                    <a:pt x="595462" y="2006222"/>
                  </a:lnTo>
                  <a:lnTo>
                    <a:pt x="59546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9263" y="1086967"/>
              <a:ext cx="595630" cy="2006600"/>
            </a:xfrm>
            <a:custGeom>
              <a:avLst/>
              <a:gdLst/>
              <a:ahLst/>
              <a:cxnLst/>
              <a:rect l="l" t="t" r="r" b="b"/>
              <a:pathLst>
                <a:path w="595629" h="2006600">
                  <a:moveTo>
                    <a:pt x="0" y="2006222"/>
                  </a:moveTo>
                  <a:lnTo>
                    <a:pt x="595462" y="2006222"/>
                  </a:lnTo>
                  <a:lnTo>
                    <a:pt x="595462" y="0"/>
                  </a:lnTo>
                  <a:lnTo>
                    <a:pt x="0" y="0"/>
                  </a:lnTo>
                  <a:lnTo>
                    <a:pt x="0" y="2006222"/>
                  </a:lnTo>
                  <a:close/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4725" y="1086967"/>
              <a:ext cx="39370" cy="2006600"/>
            </a:xfrm>
            <a:custGeom>
              <a:avLst/>
              <a:gdLst/>
              <a:ahLst/>
              <a:cxnLst/>
              <a:rect l="l" t="t" r="r" b="b"/>
              <a:pathLst>
                <a:path w="39370" h="2006600">
                  <a:moveTo>
                    <a:pt x="0" y="2006222"/>
                  </a:moveTo>
                  <a:lnTo>
                    <a:pt x="0" y="0"/>
                  </a:lnTo>
                </a:path>
                <a:path w="39370" h="2006600">
                  <a:moveTo>
                    <a:pt x="0" y="2006222"/>
                  </a:moveTo>
                  <a:lnTo>
                    <a:pt x="38880" y="2006222"/>
                  </a:lnTo>
                </a:path>
                <a:path w="39370" h="2006600">
                  <a:moveTo>
                    <a:pt x="0" y="1604999"/>
                  </a:moveTo>
                  <a:lnTo>
                    <a:pt x="38880" y="1604999"/>
                  </a:lnTo>
                </a:path>
                <a:path w="39370" h="2006600">
                  <a:moveTo>
                    <a:pt x="0" y="1203722"/>
                  </a:moveTo>
                  <a:lnTo>
                    <a:pt x="38880" y="1203722"/>
                  </a:lnTo>
                </a:path>
                <a:path w="39370" h="2006600">
                  <a:moveTo>
                    <a:pt x="0" y="802499"/>
                  </a:moveTo>
                  <a:lnTo>
                    <a:pt x="38880" y="802499"/>
                  </a:lnTo>
                </a:path>
                <a:path w="39370" h="2006600">
                  <a:moveTo>
                    <a:pt x="0" y="401222"/>
                  </a:moveTo>
                  <a:lnTo>
                    <a:pt x="38880" y="401222"/>
                  </a:lnTo>
                </a:path>
                <a:path w="39370" h="2006600">
                  <a:moveTo>
                    <a:pt x="0" y="0"/>
                  </a:moveTo>
                  <a:lnTo>
                    <a:pt x="38880" y="0"/>
                  </a:lnTo>
                </a:path>
              </a:pathLst>
            </a:custGeom>
            <a:ln w="4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92417" y="3155659"/>
            <a:ext cx="61594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7616" y="3155659"/>
            <a:ext cx="61594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8121" y="3155659"/>
            <a:ext cx="58419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137" y="2861822"/>
            <a:ext cx="97790" cy="61594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137" y="2462402"/>
            <a:ext cx="97790" cy="58419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137" y="2059376"/>
            <a:ext cx="97790" cy="61594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137" y="1658099"/>
            <a:ext cx="97790" cy="61594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137" y="1265893"/>
            <a:ext cx="97790" cy="4381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f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3332" y="3035445"/>
            <a:ext cx="97790" cy="1155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0.0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3332" y="2634222"/>
            <a:ext cx="97790" cy="1155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0.2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3332" y="2232945"/>
            <a:ext cx="97790" cy="1155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0.4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3332" y="1831722"/>
            <a:ext cx="97790" cy="1155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0.6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3332" y="1430445"/>
            <a:ext cx="97790" cy="1155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0.8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3332" y="1029222"/>
            <a:ext cx="97790" cy="11557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00" dirty="0">
                <a:latin typeface="Arial MT"/>
                <a:cs typeface="Arial MT"/>
              </a:rPr>
              <a:t>1.0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485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Nature</a:t>
            </a:r>
            <a:r>
              <a:rPr spc="100" dirty="0"/>
              <a:t> </a:t>
            </a:r>
            <a:r>
              <a:rPr spc="-30" dirty="0"/>
              <a:t>of</a:t>
            </a:r>
            <a:r>
              <a:rPr spc="105" dirty="0"/>
              <a:t> </a:t>
            </a:r>
            <a:r>
              <a:rPr spc="-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09445"/>
            <a:ext cx="3864610" cy="8642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9431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Whereas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55" dirty="0">
                <a:latin typeface="Tahoma"/>
                <a:cs typeface="Tahoma"/>
              </a:rPr>
              <a:t>r</a:t>
            </a:r>
            <a:r>
              <a:rPr sz="1100" spc="-70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8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rkin</a:t>
            </a:r>
            <a:r>
              <a:rPr sz="1100" spc="-40" dirty="0">
                <a:latin typeface="Tahoma"/>
                <a:cs typeface="Tahoma"/>
              </a:rPr>
              <a:t>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science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still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nee</a:t>
            </a:r>
            <a:r>
              <a:rPr sz="1100" spc="-7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70" dirty="0">
                <a:latin typeface="Tahoma"/>
                <a:cs typeface="Tahoma"/>
              </a:rPr>
              <a:t>e  </a:t>
            </a:r>
            <a:r>
              <a:rPr sz="1100" spc="-80" dirty="0">
                <a:latin typeface="Tahoma"/>
                <a:cs typeface="Tahoma"/>
              </a:rPr>
              <a:t>aware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concepts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OOP.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variable </a:t>
            </a:r>
            <a:r>
              <a:rPr sz="1100" spc="-80" dirty="0">
                <a:latin typeface="Tahoma"/>
                <a:cs typeface="Tahoma"/>
              </a:rPr>
              <a:t>named</a:t>
            </a:r>
            <a:r>
              <a:rPr sz="1100" spc="-75" dirty="0">
                <a:latin typeface="Tahoma"/>
                <a:cs typeface="Tahoma"/>
              </a:rPr>
              <a:t> by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local </a:t>
            </a:r>
            <a:r>
              <a:rPr sz="1100" spc="-4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standard </a:t>
            </a:r>
            <a:r>
              <a:rPr sz="1100" spc="-45" dirty="0">
                <a:latin typeface="Tahoma"/>
                <a:cs typeface="Tahoma"/>
              </a:rPr>
              <a:t>data </a:t>
            </a:r>
            <a:r>
              <a:rPr sz="1100" spc="-65" dirty="0">
                <a:latin typeface="Tahoma"/>
                <a:cs typeface="Tahoma"/>
              </a:rPr>
              <a:t>frame </a:t>
            </a:r>
            <a:r>
              <a:rPr sz="1100" spc="-45" dirty="0">
                <a:latin typeface="Tahoma"/>
                <a:cs typeface="Tahoma"/>
              </a:rPr>
              <a:t>object </a:t>
            </a:r>
            <a:r>
              <a:rPr sz="1100" spc="-114" dirty="0">
                <a:latin typeface="Tahoma"/>
                <a:cs typeface="Tahoma"/>
              </a:rPr>
              <a:t>we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convert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into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statnent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40" dirty="0">
                <a:latin typeface="Tahoma"/>
                <a:cs typeface="Tahoma"/>
              </a:rPr>
              <a:t>graphic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ts val="1230"/>
              </a:lnSpc>
            </a:pPr>
            <a:r>
              <a:rPr sz="1100" spc="-130" dirty="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409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" dirty="0">
                <a:solidFill>
                  <a:srgbClr val="3333B2"/>
                </a:solidFill>
                <a:latin typeface="Arial"/>
                <a:cs typeface="Arial"/>
              </a:rPr>
              <a:t>Type</a:t>
            </a:r>
            <a:r>
              <a:rPr sz="1400" b="1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Conversion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1457668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network_obj</a:t>
            </a:r>
            <a:r>
              <a:rPr sz="1100" spc="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8E5902"/>
                </a:solidFill>
                <a:latin typeface="SimSun"/>
                <a:cs typeface="SimSun"/>
              </a:rPr>
              <a:t>=</a:t>
            </a:r>
            <a:r>
              <a:rPr sz="1100" spc="10" dirty="0">
                <a:solidFill>
                  <a:srgbClr val="8E5902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network(local)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3333B2"/>
                </a:solidFill>
                <a:latin typeface="Arial"/>
                <a:cs typeface="Arial"/>
              </a:rPr>
              <a:t>Plotting</a:t>
            </a:r>
            <a:r>
              <a:rPr sz="1400" b="1" spc="11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333B2"/>
                </a:solidFill>
                <a:latin typeface="Arial"/>
                <a:cs typeface="Arial"/>
              </a:rPr>
              <a:t>from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294462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gplot(network_obj,</a:t>
            </a:r>
            <a:r>
              <a:rPr sz="1100" spc="20" dirty="0">
                <a:solidFill>
                  <a:srgbClr val="C4A000"/>
                </a:solidFill>
                <a:latin typeface="SimSun"/>
                <a:cs typeface="SimSun"/>
              </a:rPr>
              <a:t>displaylabels=</a:t>
            </a:r>
            <a:r>
              <a:rPr sz="1100" spc="20" dirty="0">
                <a:latin typeface="SimSun"/>
                <a:cs typeface="SimSun"/>
              </a:rPr>
              <a:t>TRUE)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965" y="1031563"/>
            <a:ext cx="1755606" cy="17728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2317" y="1969189"/>
            <a:ext cx="61594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3160" y="1533298"/>
            <a:ext cx="61594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5269" y="1279118"/>
            <a:ext cx="58419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6160" y="2782273"/>
            <a:ext cx="61594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6256" y="1660901"/>
            <a:ext cx="61594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 MT"/>
                <a:cs typeface="Arial MT"/>
              </a:rPr>
              <a:t>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5211" y="945179"/>
            <a:ext cx="4381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f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3338524"/>
            <a:ext cx="1057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5" dirty="0">
                <a:latin typeface="Tahoma"/>
                <a:cs typeface="Tahoma"/>
              </a:rPr>
              <a:t>##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Network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Size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410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r>
              <a:rPr sz="1400" b="1" spc="8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333B2"/>
                </a:solidFill>
                <a:latin typeface="Arial"/>
                <a:cs typeface="Arial"/>
              </a:rPr>
              <a:t>Density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046" y="1349806"/>
            <a:ext cx="3964304" cy="2032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20" dirty="0">
                <a:latin typeface="SimSun"/>
                <a:cs typeface="SimSun"/>
              </a:rPr>
              <a:t>gden(network_obj)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659583"/>
            <a:ext cx="1189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</a:rPr>
              <a:t>##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[1]</a:t>
            </a:r>
            <a:r>
              <a:rPr sz="1100" spc="-1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0.3666667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What</a:t>
            </a:r>
            <a:r>
              <a:rPr spc="105" dirty="0"/>
              <a:t> </a:t>
            </a:r>
            <a:r>
              <a:rPr spc="-60" dirty="0"/>
              <a:t>we</a:t>
            </a:r>
            <a:r>
              <a:rPr spc="110" dirty="0"/>
              <a:t> </a:t>
            </a:r>
            <a:r>
              <a:rPr spc="-55" dirty="0"/>
              <a:t>learned?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67496"/>
            <a:ext cx="1917700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0" dirty="0">
                <a:latin typeface="Tahoma"/>
                <a:cs typeface="Tahoma"/>
              </a:rPr>
              <a:t>What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network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analysis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Why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Recalling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frames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Installing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statmet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53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5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400" b="1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we</a:t>
            </a:r>
            <a:r>
              <a:rPr sz="1400" b="1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3333B2"/>
                </a:solidFill>
                <a:latin typeface="Arial"/>
                <a:cs typeface="Arial"/>
              </a:rPr>
              <a:t>learned?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336330"/>
            <a:ext cx="136969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Size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Density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Interpreting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density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346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45" dirty="0">
                <a:solidFill>
                  <a:srgbClr val="3333B2"/>
                </a:solidFill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84768"/>
            <a:ext cx="923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Dr.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Suat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ATAN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1925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" dirty="0">
                <a:solidFill>
                  <a:srgbClr val="3333B2"/>
                </a:solidFill>
                <a:latin typeface="Arial"/>
                <a:cs typeface="Arial"/>
              </a:rPr>
              <a:t>How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3333B2"/>
                </a:solidFill>
                <a:latin typeface="Arial"/>
                <a:cs typeface="Arial"/>
              </a:rPr>
              <a:t>big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3333B2"/>
                </a:solidFill>
                <a:latin typeface="Arial"/>
                <a:cs typeface="Arial"/>
              </a:rPr>
              <a:t>are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networks?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83" y="443746"/>
            <a:ext cx="3887845" cy="24125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0654" y="2911924"/>
            <a:ext cx="1446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2:</a:t>
            </a:r>
            <a:r>
              <a:rPr sz="1000" b="1" spc="195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Bigger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networks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753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3333B2"/>
                </a:solidFill>
                <a:latin typeface="Arial"/>
                <a:cs typeface="Arial"/>
              </a:rPr>
              <a:t>Who</a:t>
            </a:r>
            <a:r>
              <a:rPr sz="1400" b="1" spc="1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3333B2"/>
                </a:solidFill>
                <a:latin typeface="Arial"/>
                <a:cs typeface="Arial"/>
              </a:rPr>
              <a:t>or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b="1" spc="1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networks?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69057"/>
            <a:ext cx="3888117" cy="2754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2221" y="3279437"/>
            <a:ext cx="1464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3:</a:t>
            </a:r>
            <a:r>
              <a:rPr sz="1000" b="1" spc="18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Human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9999"/>
            <a:ext cx="2658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5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happens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3333B2"/>
                </a:solidFill>
                <a:latin typeface="Arial"/>
                <a:cs typeface="Arial"/>
              </a:rPr>
              <a:t>inside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3333B2"/>
                </a:solidFill>
                <a:latin typeface="Arial"/>
                <a:cs typeface="Arial"/>
              </a:rPr>
              <a:t>networks?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38490"/>
            <a:ext cx="3888240" cy="2433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7740" y="3027913"/>
            <a:ext cx="732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Figure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4:</a:t>
            </a:r>
            <a:r>
              <a:rPr sz="1000" b="1" spc="170" dirty="0"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n3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9999"/>
            <a:ext cx="3585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Wrap-up:</a:t>
            </a:r>
            <a:r>
              <a:rPr spc="295" dirty="0"/>
              <a:t> </a:t>
            </a:r>
            <a:r>
              <a:rPr spc="15" dirty="0"/>
              <a:t>More</a:t>
            </a:r>
            <a:r>
              <a:rPr spc="130" dirty="0"/>
              <a:t> </a:t>
            </a:r>
            <a:r>
              <a:rPr spc="-55" dirty="0"/>
              <a:t>examples</a:t>
            </a:r>
            <a:r>
              <a:rPr spc="125" dirty="0"/>
              <a:t> </a:t>
            </a:r>
            <a:r>
              <a:rPr spc="-10" dirty="0"/>
              <a:t>about</a:t>
            </a:r>
            <a:r>
              <a:rPr spc="125" dirty="0"/>
              <a:t> </a:t>
            </a:r>
            <a:r>
              <a:rPr spc="-60" dirty="0"/>
              <a:t>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72385"/>
            <a:ext cx="1826260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81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Money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transfers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Drug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sellers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Stakeholders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Partnerships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Terrorist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organizations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1715</Words>
  <Application>Microsoft Office PowerPoint</Application>
  <PresentationFormat>Özel</PresentationFormat>
  <Paragraphs>303</Paragraphs>
  <Slides>59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59</vt:i4>
      </vt:variant>
    </vt:vector>
  </HeadingPairs>
  <TitlesOfParts>
    <vt:vector size="70" baseType="lpstr">
      <vt:lpstr>SimSun</vt:lpstr>
      <vt:lpstr>Arial</vt:lpstr>
      <vt:lpstr>Arial MT</vt:lpstr>
      <vt:lpstr>Calibri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PowerPoint Sunusu</vt:lpstr>
      <vt:lpstr>PowerPoint Sunusu</vt:lpstr>
      <vt:lpstr>Dr. Suat ATAN  www.suatatan.com  suatatan.wordpress.com</vt:lpstr>
      <vt:lpstr>PowerPoint Sunusu</vt:lpstr>
      <vt:lpstr>Where are networks?</vt:lpstr>
      <vt:lpstr>PowerPoint Sunusu</vt:lpstr>
      <vt:lpstr>PowerPoint Sunusu</vt:lpstr>
      <vt:lpstr>PowerPoint Sunusu</vt:lpstr>
      <vt:lpstr>Wrap-up: More examples about networks?</vt:lpstr>
      <vt:lpstr>What makes a thing ‘network’?</vt:lpstr>
      <vt:lpstr>PowerPoint Sunusu</vt:lpstr>
      <vt:lpstr>PowerPoint Sunusu</vt:lpstr>
      <vt:lpstr>Show me an example!</vt:lpstr>
      <vt:lpstr>PowerPoint Sunusu</vt:lpstr>
      <vt:lpstr>PowerPoint Sunusu</vt:lpstr>
      <vt:lpstr>Non-Human Networks</vt:lpstr>
      <vt:lpstr>PowerPoint Sunusu</vt:lpstr>
      <vt:lpstr>PowerPoint Sunusu</vt:lpstr>
      <vt:lpstr>PowerPoint Sunusu</vt:lpstr>
      <vt:lpstr>Why I should learn the networks</vt:lpstr>
      <vt:lpstr>Why I should learn the networks</vt:lpstr>
      <vt:lpstr>Last and biggest questions:</vt:lpstr>
      <vt:lpstr>Network analysis can help you</vt:lpstr>
      <vt:lpstr>Network Analysis with Breaking Bad:</vt:lpstr>
      <vt:lpstr>Why Should You Use Social Network Analysis?</vt:lpstr>
      <vt:lpstr>PowerPoint Sunusu</vt:lpstr>
      <vt:lpstr>PowerPoint Sunusu</vt:lpstr>
      <vt:lpstr>R is Open source</vt:lpstr>
      <vt:lpstr>R is compact</vt:lpstr>
      <vt:lpstr>R package ecosystem</vt:lpstr>
      <vt:lpstr>Recall R Fundamentals</vt:lpstr>
      <vt:lpstr>PowerPoint Sunusu</vt:lpstr>
      <vt:lpstr>Filtering Data Frames by Dplyr</vt:lpstr>
      <vt:lpstr>PowerPoint Sunusu</vt:lpstr>
      <vt:lpstr>PowerPoint Sunusu</vt:lpstr>
      <vt:lpstr>PowerPoint Sunusu</vt:lpstr>
      <vt:lpstr>PowerPoint Sunusu</vt:lpstr>
      <vt:lpstr>Installation</vt:lpstr>
      <vt:lpstr>PowerPoint Sunusu</vt:lpstr>
      <vt:lpstr>Inspecting Data</vt:lpstr>
      <vt:lpstr>PowerPoint Sunusu</vt:lpstr>
      <vt:lpstr>PowerPoint Sunusu</vt:lpstr>
      <vt:lpstr>PowerPoint Sunusu</vt:lpstr>
      <vt:lpstr>Explaining Visualization</vt:lpstr>
      <vt:lpstr>PowerPoint Sunusu</vt:lpstr>
      <vt:lpstr>The Fundamentals of Network Analysis  Section: Quick-Start</vt:lpstr>
      <vt:lpstr>Summarizing the descriptive characteristics of the  netswuommrakry(Moreno,print.adj=FALSE)</vt:lpstr>
      <vt:lpstr>Density (For Directed Networks)</vt:lpstr>
      <vt:lpstr>Density (For Undirected Network)</vt:lpstr>
      <vt:lpstr>Density (Zoom ++)</vt:lpstr>
      <vt:lpstr>Reviewing Network Fundamentals</vt:lpstr>
      <vt:lpstr>PowerPoint Sunusu</vt:lpstr>
      <vt:lpstr>Nature of objects</vt:lpstr>
      <vt:lpstr>PowerPoint Sunusu</vt:lpstr>
      <vt:lpstr>PowerPoint Sunusu</vt:lpstr>
      <vt:lpstr>PowerPoint Sunusu</vt:lpstr>
      <vt:lpstr>What we learned?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 of Network Analysis</dc:title>
  <dc:creator>Dr. Suat ATAN</dc:creator>
  <cp:lastModifiedBy>Suat Atan</cp:lastModifiedBy>
  <cp:revision>1</cp:revision>
  <dcterms:created xsi:type="dcterms:W3CDTF">2022-02-16T07:37:19Z</dcterms:created>
  <dcterms:modified xsi:type="dcterms:W3CDTF">2022-02-16T07:38:18Z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2022-02-16T00:00:00Z</vt:filetime>
  </property>
</Properties>
</file>