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Roboto" panose="020B060402020202020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Maven Pro" panose="020B0604020202020204" charset="-94"/>
      <p:regular r:id="rId49"/>
      <p:bold r:id="rId50"/>
    </p:embeddedFont>
    <p:embeddedFont>
      <p:font typeface="Nunito" panose="020B0604020202020204" charset="-94"/>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1026A4-C068-4001-A158-783A1E7C6D8E}">
  <a:tblStyle styleId="{4C1026A4-C068-4001-A158-783A1E7C6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CF0B64-906A-4907-AC88-6644C7A3E7F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3" autoAdjust="0"/>
  </p:normalViewPr>
  <p:slideViewPr>
    <p:cSldViewPr snapToGrid="0">
      <p:cViewPr varScale="1">
        <p:scale>
          <a:sx n="122" d="100"/>
          <a:sy n="122" d="100"/>
        </p:scale>
        <p:origin x="12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9c171db1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9c171db1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9c171db15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9c171db1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9c171db15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9c171db15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9c171db15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9c171db1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9c171db15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9c171db15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9c171db15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9c171db15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9c171db15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9c171db1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9c171db15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9c171db1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9c171db1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79c171db1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9c171db15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9c171db1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0e463f469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0e463f469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9c171db1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9c171db1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9c171db15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79c171db15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224e93c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224e93c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224e93c9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224e93c9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224e93c9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224e93c9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c224e93c9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c224e93c9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c224e93c9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c224e93c9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c224e93c9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c224e93c9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c224e93c9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c224e93c9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c224e93c9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c224e93c9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c0e463f469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c0e463f469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c259ec6e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c259ec6e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c259ec6ed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c259ec6ed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c259ec6ed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c259ec6ed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259ec6ed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259ec6e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c259ec6ed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c259ec6ed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c259ec6ed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c259ec6e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259ec6ed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c259ec6ed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c259ec6ed6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c259ec6ed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c28617fa8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c28617fa8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9be0531e1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9be0531e1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9be0531e1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9be0531e1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0e463f469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0e463f46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9c171db1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9c171db1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9c171db1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9c171db1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9c171db15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9c171db15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155CC"/>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4" name="Google Shape;14;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pic>
        <p:nvPicPr>
          <p:cNvPr id="15" name="Google Shape;15;p2"/>
          <p:cNvPicPr preferRelativeResize="0"/>
          <p:nvPr/>
        </p:nvPicPr>
        <p:blipFill>
          <a:blip r:embed="rId2">
            <a:alphaModFix/>
          </a:blip>
          <a:stretch>
            <a:fillRect/>
          </a:stretch>
        </p:blipFill>
        <p:spPr>
          <a:xfrm>
            <a:off x="5747400" y="1439725"/>
            <a:ext cx="3054343" cy="2635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grpSp>
        <p:nvGrpSpPr>
          <p:cNvPr id="69" name="Google Shape;69;p11"/>
          <p:cNvGrpSpPr/>
          <p:nvPr/>
        </p:nvGrpSpPr>
        <p:grpSpPr>
          <a:xfrm>
            <a:off x="713373" y="3847119"/>
            <a:ext cx="825392" cy="825392"/>
            <a:chOff x="348199" y="179450"/>
            <a:chExt cx="1116300" cy="1116300"/>
          </a:xfrm>
        </p:grpSpPr>
        <p:sp>
          <p:nvSpPr>
            <p:cNvPr id="70" name="Google Shape;70;p1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1"/>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73" name="Google Shape;73;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74"/>
        <p:cNvGrpSpPr/>
        <p:nvPr/>
      </p:nvGrpSpPr>
      <p:grpSpPr>
        <a:xfrm>
          <a:off x="0" y="0"/>
          <a:ext cx="0" cy="0"/>
          <a:chOff x="0" y="0"/>
          <a:chExt cx="0" cy="0"/>
        </a:xfrm>
      </p:grpSpPr>
      <p:grpSp>
        <p:nvGrpSpPr>
          <p:cNvPr id="75" name="Google Shape;75;p12"/>
          <p:cNvGrpSpPr/>
          <p:nvPr/>
        </p:nvGrpSpPr>
        <p:grpSpPr>
          <a:xfrm>
            <a:off x="52" y="4099200"/>
            <a:ext cx="9144036" cy="1044300"/>
            <a:chOff x="52" y="4099200"/>
            <a:chExt cx="9144036" cy="1044300"/>
          </a:xfrm>
        </p:grpSpPr>
        <p:grpSp>
          <p:nvGrpSpPr>
            <p:cNvPr id="76" name="Google Shape;76;p12"/>
            <p:cNvGrpSpPr/>
            <p:nvPr/>
          </p:nvGrpSpPr>
          <p:grpSpPr>
            <a:xfrm>
              <a:off x="52" y="4309200"/>
              <a:ext cx="231622" cy="834300"/>
              <a:chOff x="2688737" y="4301380"/>
              <a:chExt cx="231900" cy="834300"/>
            </a:xfrm>
          </p:grpSpPr>
          <p:sp>
            <p:nvSpPr>
              <p:cNvPr id="77" name="Google Shape;77;p1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2"/>
            <p:cNvGrpSpPr/>
            <p:nvPr/>
          </p:nvGrpSpPr>
          <p:grpSpPr>
            <a:xfrm>
              <a:off x="371406" y="4099200"/>
              <a:ext cx="231622" cy="1044300"/>
              <a:chOff x="2688737" y="4091380"/>
              <a:chExt cx="231900" cy="1044300"/>
            </a:xfrm>
          </p:grpSpPr>
          <p:sp>
            <p:nvSpPr>
              <p:cNvPr id="82" name="Google Shape;82;p1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2"/>
            <p:cNvGrpSpPr/>
            <p:nvPr/>
          </p:nvGrpSpPr>
          <p:grpSpPr>
            <a:xfrm>
              <a:off x="742761" y="4309200"/>
              <a:ext cx="231622" cy="834300"/>
              <a:chOff x="2688737" y="4301380"/>
              <a:chExt cx="231900" cy="834300"/>
            </a:xfrm>
          </p:grpSpPr>
          <p:sp>
            <p:nvSpPr>
              <p:cNvPr id="88" name="Google Shape;88;p1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2"/>
            <p:cNvGrpSpPr/>
            <p:nvPr/>
          </p:nvGrpSpPr>
          <p:grpSpPr>
            <a:xfrm>
              <a:off x="1114115" y="4518900"/>
              <a:ext cx="231622" cy="624600"/>
              <a:chOff x="2688737" y="4511080"/>
              <a:chExt cx="231900" cy="624600"/>
            </a:xfrm>
          </p:grpSpPr>
          <p:sp>
            <p:nvSpPr>
              <p:cNvPr id="93" name="Google Shape;93;p12"/>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12"/>
            <p:cNvGrpSpPr/>
            <p:nvPr/>
          </p:nvGrpSpPr>
          <p:grpSpPr>
            <a:xfrm>
              <a:off x="1856753" y="4099200"/>
              <a:ext cx="231600" cy="1044300"/>
              <a:chOff x="1856753" y="4099200"/>
              <a:chExt cx="231600" cy="1044300"/>
            </a:xfrm>
          </p:grpSpPr>
          <p:sp>
            <p:nvSpPr>
              <p:cNvPr id="97" name="Google Shape;97;p12"/>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2"/>
            <p:cNvGrpSpPr/>
            <p:nvPr/>
          </p:nvGrpSpPr>
          <p:grpSpPr>
            <a:xfrm>
              <a:off x="2228107" y="4309200"/>
              <a:ext cx="231600" cy="834300"/>
              <a:chOff x="2228107" y="4309200"/>
              <a:chExt cx="231600" cy="834300"/>
            </a:xfrm>
          </p:grpSpPr>
          <p:sp>
            <p:nvSpPr>
              <p:cNvPr id="103" name="Google Shape;103;p12"/>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2"/>
            <p:cNvGrpSpPr/>
            <p:nvPr/>
          </p:nvGrpSpPr>
          <p:grpSpPr>
            <a:xfrm>
              <a:off x="2599462" y="4518900"/>
              <a:ext cx="231600" cy="624600"/>
              <a:chOff x="2599462" y="4518900"/>
              <a:chExt cx="231600" cy="624600"/>
            </a:xfrm>
          </p:grpSpPr>
          <p:sp>
            <p:nvSpPr>
              <p:cNvPr id="108" name="Google Shape;108;p12"/>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2"/>
            <p:cNvGrpSpPr/>
            <p:nvPr/>
          </p:nvGrpSpPr>
          <p:grpSpPr>
            <a:xfrm>
              <a:off x="3342171" y="4099200"/>
              <a:ext cx="231600" cy="1044300"/>
              <a:chOff x="3342171" y="4099200"/>
              <a:chExt cx="231600" cy="1044300"/>
            </a:xfrm>
          </p:grpSpPr>
          <p:sp>
            <p:nvSpPr>
              <p:cNvPr id="112" name="Google Shape;112;p12"/>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2"/>
            <p:cNvGrpSpPr/>
            <p:nvPr/>
          </p:nvGrpSpPr>
          <p:grpSpPr>
            <a:xfrm>
              <a:off x="3713525" y="4309200"/>
              <a:ext cx="231600" cy="834300"/>
              <a:chOff x="3713525" y="4309200"/>
              <a:chExt cx="231600" cy="834300"/>
            </a:xfrm>
          </p:grpSpPr>
          <p:sp>
            <p:nvSpPr>
              <p:cNvPr id="118" name="Google Shape;118;p12"/>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2"/>
            <p:cNvGrpSpPr/>
            <p:nvPr/>
          </p:nvGrpSpPr>
          <p:grpSpPr>
            <a:xfrm>
              <a:off x="1485398" y="4309200"/>
              <a:ext cx="231600" cy="834300"/>
              <a:chOff x="1485398" y="4309200"/>
              <a:chExt cx="231600" cy="834300"/>
            </a:xfrm>
          </p:grpSpPr>
          <p:sp>
            <p:nvSpPr>
              <p:cNvPr id="123" name="Google Shape;123;p12"/>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2"/>
            <p:cNvGrpSpPr/>
            <p:nvPr/>
          </p:nvGrpSpPr>
          <p:grpSpPr>
            <a:xfrm>
              <a:off x="4084879" y="4518900"/>
              <a:ext cx="231600" cy="624600"/>
              <a:chOff x="4084879" y="4518900"/>
              <a:chExt cx="231600" cy="624600"/>
            </a:xfrm>
          </p:grpSpPr>
          <p:sp>
            <p:nvSpPr>
              <p:cNvPr id="128" name="Google Shape;128;p12"/>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2"/>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2"/>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2"/>
            <p:cNvGrpSpPr/>
            <p:nvPr/>
          </p:nvGrpSpPr>
          <p:grpSpPr>
            <a:xfrm>
              <a:off x="2970816" y="4309200"/>
              <a:ext cx="231600" cy="834300"/>
              <a:chOff x="2970816" y="4309200"/>
              <a:chExt cx="231600" cy="834300"/>
            </a:xfrm>
          </p:grpSpPr>
          <p:sp>
            <p:nvSpPr>
              <p:cNvPr id="132" name="Google Shape;132;p12"/>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2"/>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2"/>
            <p:cNvGrpSpPr/>
            <p:nvPr/>
          </p:nvGrpSpPr>
          <p:grpSpPr>
            <a:xfrm>
              <a:off x="4456234" y="4309200"/>
              <a:ext cx="231600" cy="834300"/>
              <a:chOff x="4456234" y="4309200"/>
              <a:chExt cx="231600" cy="834300"/>
            </a:xfrm>
          </p:grpSpPr>
          <p:sp>
            <p:nvSpPr>
              <p:cNvPr id="137" name="Google Shape;137;p12"/>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2"/>
            <p:cNvGrpSpPr/>
            <p:nvPr/>
          </p:nvGrpSpPr>
          <p:grpSpPr>
            <a:xfrm>
              <a:off x="4827588" y="4099200"/>
              <a:ext cx="231600" cy="1044300"/>
              <a:chOff x="4827588" y="4099200"/>
              <a:chExt cx="231600" cy="1044300"/>
            </a:xfrm>
          </p:grpSpPr>
          <p:sp>
            <p:nvSpPr>
              <p:cNvPr id="142" name="Google Shape;142;p12"/>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2"/>
            <p:cNvGrpSpPr/>
            <p:nvPr/>
          </p:nvGrpSpPr>
          <p:grpSpPr>
            <a:xfrm>
              <a:off x="5198943" y="4309200"/>
              <a:ext cx="231600" cy="834300"/>
              <a:chOff x="5198943" y="4309200"/>
              <a:chExt cx="231600" cy="834300"/>
            </a:xfrm>
          </p:grpSpPr>
          <p:sp>
            <p:nvSpPr>
              <p:cNvPr id="148" name="Google Shape;148;p12"/>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2"/>
            <p:cNvGrpSpPr/>
            <p:nvPr/>
          </p:nvGrpSpPr>
          <p:grpSpPr>
            <a:xfrm>
              <a:off x="5570297" y="4518900"/>
              <a:ext cx="231600" cy="624600"/>
              <a:chOff x="5570297" y="4518900"/>
              <a:chExt cx="231600" cy="624600"/>
            </a:xfrm>
          </p:grpSpPr>
          <p:sp>
            <p:nvSpPr>
              <p:cNvPr id="153" name="Google Shape;153;p12"/>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2"/>
            <p:cNvGrpSpPr/>
            <p:nvPr/>
          </p:nvGrpSpPr>
          <p:grpSpPr>
            <a:xfrm>
              <a:off x="5941652" y="4309200"/>
              <a:ext cx="231600" cy="834300"/>
              <a:chOff x="5941652" y="4309200"/>
              <a:chExt cx="231600" cy="834300"/>
            </a:xfrm>
          </p:grpSpPr>
          <p:sp>
            <p:nvSpPr>
              <p:cNvPr id="157" name="Google Shape;157;p12"/>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2"/>
            <p:cNvGrpSpPr/>
            <p:nvPr/>
          </p:nvGrpSpPr>
          <p:grpSpPr>
            <a:xfrm>
              <a:off x="6313006" y="4099200"/>
              <a:ext cx="231600" cy="1044300"/>
              <a:chOff x="6313006" y="4099200"/>
              <a:chExt cx="231600" cy="1044300"/>
            </a:xfrm>
          </p:grpSpPr>
          <p:sp>
            <p:nvSpPr>
              <p:cNvPr id="162" name="Google Shape;162;p12"/>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2"/>
            <p:cNvGrpSpPr/>
            <p:nvPr/>
          </p:nvGrpSpPr>
          <p:grpSpPr>
            <a:xfrm>
              <a:off x="6684361" y="4309200"/>
              <a:ext cx="231600" cy="834300"/>
              <a:chOff x="6684361" y="4309200"/>
              <a:chExt cx="231600" cy="834300"/>
            </a:xfrm>
          </p:grpSpPr>
          <p:sp>
            <p:nvSpPr>
              <p:cNvPr id="168" name="Google Shape;168;p12"/>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2"/>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12"/>
            <p:cNvGrpSpPr/>
            <p:nvPr/>
          </p:nvGrpSpPr>
          <p:grpSpPr>
            <a:xfrm>
              <a:off x="7055715" y="4518900"/>
              <a:ext cx="231600" cy="624600"/>
              <a:chOff x="7055715" y="4518900"/>
              <a:chExt cx="231600" cy="624600"/>
            </a:xfrm>
          </p:grpSpPr>
          <p:sp>
            <p:nvSpPr>
              <p:cNvPr id="173" name="Google Shape;173;p12"/>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2"/>
            <p:cNvGrpSpPr/>
            <p:nvPr/>
          </p:nvGrpSpPr>
          <p:grpSpPr>
            <a:xfrm>
              <a:off x="7798424" y="4099200"/>
              <a:ext cx="231600" cy="1044300"/>
              <a:chOff x="7798424" y="4099200"/>
              <a:chExt cx="231600" cy="1044300"/>
            </a:xfrm>
          </p:grpSpPr>
          <p:sp>
            <p:nvSpPr>
              <p:cNvPr id="177" name="Google Shape;177;p12"/>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2"/>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2"/>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2"/>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2"/>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2"/>
            <p:cNvGrpSpPr/>
            <p:nvPr/>
          </p:nvGrpSpPr>
          <p:grpSpPr>
            <a:xfrm>
              <a:off x="8169779" y="4309200"/>
              <a:ext cx="231600" cy="834300"/>
              <a:chOff x="8169779" y="4309200"/>
              <a:chExt cx="231600" cy="834300"/>
            </a:xfrm>
          </p:grpSpPr>
          <p:sp>
            <p:nvSpPr>
              <p:cNvPr id="183" name="Google Shape;183;p12"/>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2"/>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2"/>
            <p:cNvGrpSpPr/>
            <p:nvPr/>
          </p:nvGrpSpPr>
          <p:grpSpPr>
            <a:xfrm>
              <a:off x="7427070" y="4309200"/>
              <a:ext cx="231600" cy="834300"/>
              <a:chOff x="7427070" y="4309200"/>
              <a:chExt cx="231600" cy="834300"/>
            </a:xfrm>
          </p:grpSpPr>
          <p:sp>
            <p:nvSpPr>
              <p:cNvPr id="188" name="Google Shape;188;p12"/>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2"/>
            <p:cNvGrpSpPr/>
            <p:nvPr/>
          </p:nvGrpSpPr>
          <p:grpSpPr>
            <a:xfrm>
              <a:off x="8541133" y="4518900"/>
              <a:ext cx="231600" cy="624600"/>
              <a:chOff x="8541133" y="4518900"/>
              <a:chExt cx="231600" cy="624600"/>
            </a:xfrm>
          </p:grpSpPr>
          <p:sp>
            <p:nvSpPr>
              <p:cNvPr id="193" name="Google Shape;193;p12"/>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2"/>
            <p:cNvGrpSpPr/>
            <p:nvPr/>
          </p:nvGrpSpPr>
          <p:grpSpPr>
            <a:xfrm>
              <a:off x="8912488" y="4309200"/>
              <a:ext cx="231600" cy="834300"/>
              <a:chOff x="8912488" y="4309200"/>
              <a:chExt cx="231600" cy="834300"/>
            </a:xfrm>
          </p:grpSpPr>
          <p:sp>
            <p:nvSpPr>
              <p:cNvPr id="197" name="Google Shape;197;p12"/>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 name="Google Shape;201;p12"/>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02" name="Google Shape;202;p12"/>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03" name="Google Shape;203;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
        <p:nvSpPr>
          <p:cNvPr id="205" name="Google Shape;205;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990000"/>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pic>
        <p:nvPicPr>
          <p:cNvPr id="19" name="Google Shape;19;p3"/>
          <p:cNvPicPr preferRelativeResize="0"/>
          <p:nvPr/>
        </p:nvPicPr>
        <p:blipFill>
          <a:blip r:embed="rId2">
            <a:alphaModFix amt="62000"/>
          </a:blip>
          <a:stretch>
            <a:fillRect/>
          </a:stretch>
        </p:blipFill>
        <p:spPr>
          <a:xfrm>
            <a:off x="5945400" y="146725"/>
            <a:ext cx="3054343" cy="26359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278875" y="1300950"/>
            <a:ext cx="8637000" cy="343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3" name="Google Shape;23;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uygulama_duzeni">
  <p:cSld name="CUSTOM">
    <p:bg>
      <p:bgPr>
        <a:solidFill>
          <a:srgbClr val="FFFFFF"/>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Nunito"/>
                <a:ea typeface="Nunito"/>
                <a:cs typeface="Nunito"/>
                <a:sym typeface="Nunito"/>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pic>
        <p:nvPicPr>
          <p:cNvPr id="26" name="Google Shape;26;p5"/>
          <p:cNvPicPr preferRelativeResize="0"/>
          <p:nvPr/>
        </p:nvPicPr>
        <p:blipFill>
          <a:blip r:embed="rId2">
            <a:alphaModFix/>
          </a:blip>
          <a:stretch>
            <a:fillRect/>
          </a:stretch>
        </p:blipFill>
        <p:spPr>
          <a:xfrm>
            <a:off x="8529277" y="3819150"/>
            <a:ext cx="546000" cy="568361"/>
          </a:xfrm>
          <a:prstGeom prst="rect">
            <a:avLst/>
          </a:prstGeom>
          <a:noFill/>
          <a:ln>
            <a:noFill/>
          </a:ln>
        </p:spPr>
      </p:pic>
      <p:sp>
        <p:nvSpPr>
          <p:cNvPr id="27" name="Google Shape;27;p5"/>
          <p:cNvSpPr txBox="1"/>
          <p:nvPr/>
        </p:nvSpPr>
        <p:spPr>
          <a:xfrm>
            <a:off x="6718600" y="4765150"/>
            <a:ext cx="1770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000">
                <a:latin typeface="Nunito"/>
                <a:ea typeface="Nunito"/>
                <a:cs typeface="Nunito"/>
                <a:sym typeface="Nunito"/>
              </a:rPr>
              <a:t>Real-life application with R</a:t>
            </a:r>
            <a:endParaRPr sz="1000">
              <a:latin typeface="Nunito"/>
              <a:ea typeface="Nunito"/>
              <a:cs typeface="Nunito"/>
              <a:sym typeface="Nunito"/>
            </a:endParaRPr>
          </a:p>
        </p:txBody>
      </p:sp>
      <p:pic>
        <p:nvPicPr>
          <p:cNvPr id="28" name="Google Shape;28;p5"/>
          <p:cNvPicPr preferRelativeResize="0"/>
          <p:nvPr/>
        </p:nvPicPr>
        <p:blipFill>
          <a:blip r:embed="rId3">
            <a:alphaModFix/>
          </a:blip>
          <a:stretch>
            <a:fillRect/>
          </a:stretch>
        </p:blipFill>
        <p:spPr>
          <a:xfrm>
            <a:off x="8489500" y="4468375"/>
            <a:ext cx="546006" cy="572700"/>
          </a:xfrm>
          <a:prstGeom prst="rect">
            <a:avLst/>
          </a:prstGeom>
          <a:noFill/>
          <a:ln>
            <a:noFill/>
          </a:ln>
        </p:spPr>
      </p:pic>
      <p:sp>
        <p:nvSpPr>
          <p:cNvPr id="29" name="Google Shape;29;p5"/>
          <p:cNvSpPr txBox="1"/>
          <p:nvPr/>
        </p:nvSpPr>
        <p:spPr>
          <a:xfrm>
            <a:off x="2951025" y="4765150"/>
            <a:ext cx="3451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000"/>
              <a:t>https://github.com/suatatan/network-analysis-lecture</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244625" y="2013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203550" y="1356225"/>
            <a:ext cx="41826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6"/>
          <p:cNvSpPr txBox="1">
            <a:spLocks noGrp="1"/>
          </p:cNvSpPr>
          <p:nvPr>
            <p:ph type="body" idx="2"/>
          </p:nvPr>
        </p:nvSpPr>
        <p:spPr>
          <a:xfrm>
            <a:off x="4776875" y="1263275"/>
            <a:ext cx="39360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4" name="Google Shape;3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1261550" y="1506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grpSp>
        <p:nvGrpSpPr>
          <p:cNvPr id="39" name="Google Shape;39;p8"/>
          <p:cNvGrpSpPr/>
          <p:nvPr/>
        </p:nvGrpSpPr>
        <p:grpSpPr>
          <a:xfrm>
            <a:off x="625966" y="299376"/>
            <a:ext cx="999312" cy="999312"/>
            <a:chOff x="348199" y="179450"/>
            <a:chExt cx="1116300" cy="1116300"/>
          </a:xfrm>
        </p:grpSpPr>
        <p:sp>
          <p:nvSpPr>
            <p:cNvPr id="40" name="Google Shape;40;p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8"/>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8"/>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4" name="Google Shape;44;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5"/>
        <p:cNvGrpSpPr/>
        <p:nvPr/>
      </p:nvGrpSpPr>
      <p:grpSpPr>
        <a:xfrm>
          <a:off x="0" y="0"/>
          <a:ext cx="0" cy="0"/>
          <a:chOff x="0" y="0"/>
          <a:chExt cx="0" cy="0"/>
        </a:xfrm>
      </p:grpSpPr>
      <p:grpSp>
        <p:nvGrpSpPr>
          <p:cNvPr id="46" name="Google Shape;46;p9"/>
          <p:cNvGrpSpPr/>
          <p:nvPr/>
        </p:nvGrpSpPr>
        <p:grpSpPr>
          <a:xfrm>
            <a:off x="6866714" y="1306"/>
            <a:ext cx="2267451" cy="2601690"/>
            <a:chOff x="6790514" y="1306"/>
            <a:chExt cx="2267451" cy="2601690"/>
          </a:xfrm>
        </p:grpSpPr>
        <p:grpSp>
          <p:nvGrpSpPr>
            <p:cNvPr id="47" name="Google Shape;47;p9"/>
            <p:cNvGrpSpPr/>
            <p:nvPr/>
          </p:nvGrpSpPr>
          <p:grpSpPr>
            <a:xfrm>
              <a:off x="7067465" y="1306"/>
              <a:ext cx="1990500" cy="1990200"/>
              <a:chOff x="7067465" y="1306"/>
              <a:chExt cx="1990500" cy="1990200"/>
            </a:xfrm>
          </p:grpSpPr>
          <p:sp>
            <p:nvSpPr>
              <p:cNvPr id="48" name="Google Shape;48;p9"/>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9"/>
            <p:cNvGrpSpPr/>
            <p:nvPr/>
          </p:nvGrpSpPr>
          <p:grpSpPr>
            <a:xfrm>
              <a:off x="8207126" y="1807996"/>
              <a:ext cx="795000" cy="795000"/>
              <a:chOff x="8207126" y="1807996"/>
              <a:chExt cx="795000" cy="795000"/>
            </a:xfrm>
          </p:grpSpPr>
          <p:sp>
            <p:nvSpPr>
              <p:cNvPr id="52" name="Google Shape;52;p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9"/>
            <p:cNvGrpSpPr/>
            <p:nvPr/>
          </p:nvGrpSpPr>
          <p:grpSpPr>
            <a:xfrm>
              <a:off x="6790514" y="118857"/>
              <a:ext cx="548700" cy="548700"/>
              <a:chOff x="6790514" y="118857"/>
              <a:chExt cx="548700" cy="548700"/>
            </a:xfrm>
          </p:grpSpPr>
          <p:sp>
            <p:nvSpPr>
              <p:cNvPr id="56" name="Google Shape;56;p9"/>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 name="Google Shape;58;p9"/>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9" name="Google Shape;59;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grpSp>
        <p:nvGrpSpPr>
          <p:cNvPr id="61" name="Google Shape;61;p10"/>
          <p:cNvGrpSpPr/>
          <p:nvPr/>
        </p:nvGrpSpPr>
        <p:grpSpPr>
          <a:xfrm>
            <a:off x="625966" y="299376"/>
            <a:ext cx="999312" cy="999312"/>
            <a:chOff x="348199" y="179450"/>
            <a:chExt cx="1116300" cy="1116300"/>
          </a:xfrm>
        </p:grpSpPr>
        <p:sp>
          <p:nvSpPr>
            <p:cNvPr id="62" name="Google Shape;62;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0"/>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10"/>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6" name="Google Shape;66;p10"/>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7" name="Google Shape;67;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1725" y="149250"/>
            <a:ext cx="7708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
              <a:t>‹#›</a:t>
            </a:fld>
            <a:endParaRPr/>
          </a:p>
        </p:txBody>
      </p:sp>
      <p:pic>
        <p:nvPicPr>
          <p:cNvPr id="9" name="Google Shape;9;p1"/>
          <p:cNvPicPr preferRelativeResize="0"/>
          <p:nvPr/>
        </p:nvPicPr>
        <p:blipFill>
          <a:blip r:embed="rId14">
            <a:alphaModFix/>
          </a:blip>
          <a:stretch>
            <a:fillRect/>
          </a:stretch>
        </p:blipFill>
        <p:spPr>
          <a:xfrm>
            <a:off x="68325" y="96025"/>
            <a:ext cx="954251" cy="823524"/>
          </a:xfrm>
          <a:prstGeom prst="rect">
            <a:avLst/>
          </a:prstGeom>
          <a:noFill/>
          <a:ln>
            <a:noFill/>
          </a:ln>
        </p:spPr>
      </p:pic>
      <p:sp>
        <p:nvSpPr>
          <p:cNvPr id="10" name="Google Shape;10;p1"/>
          <p:cNvSpPr txBox="1"/>
          <p:nvPr/>
        </p:nvSpPr>
        <p:spPr>
          <a:xfrm>
            <a:off x="0" y="4801800"/>
            <a:ext cx="2966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900">
                <a:latin typeface="Nunito"/>
                <a:ea typeface="Nunito"/>
                <a:cs typeface="Nunito"/>
                <a:sym typeface="Nunito"/>
              </a:rPr>
              <a:t>TEDU &gt; Network Analysis &gt; Dr. Suat ATAN</a:t>
            </a:r>
            <a:endParaRPr sz="900">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books.google.com/books?id=8rG8DwAAQBAJ&amp;source=ttb"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Six_Degrees_of_Separation_(play)"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2400"/>
              <a:t>AS-516</a:t>
            </a:r>
            <a:endParaRPr sz="2400"/>
          </a:p>
          <a:p>
            <a:pPr marL="0" lvl="0" indent="0" algn="l" rtl="0">
              <a:spcBef>
                <a:spcPts val="0"/>
              </a:spcBef>
              <a:spcAft>
                <a:spcPts val="0"/>
              </a:spcAft>
              <a:buNone/>
            </a:pPr>
            <a:r>
              <a:rPr lang="tr" sz="2400"/>
              <a:t>Dr. Suat ATAN</a:t>
            </a:r>
            <a:endParaRPr sz="2400"/>
          </a:p>
          <a:p>
            <a:pPr marL="0" lvl="0" indent="0" algn="l" rtl="0">
              <a:spcBef>
                <a:spcPts val="0"/>
              </a:spcBef>
              <a:spcAft>
                <a:spcPts val="0"/>
              </a:spcAft>
              <a:buNone/>
            </a:pPr>
            <a:r>
              <a:rPr lang="tr" sz="2400"/>
              <a:t>Week:2</a:t>
            </a:r>
            <a:endParaRPr sz="2400"/>
          </a:p>
        </p:txBody>
      </p:sp>
      <p:pic>
        <p:nvPicPr>
          <p:cNvPr id="211" name="Google Shape;211;p14"/>
          <p:cNvPicPr preferRelativeResize="0"/>
          <p:nvPr/>
        </p:nvPicPr>
        <p:blipFill>
          <a:blip r:embed="rId3">
            <a:alphaModFix/>
          </a:blip>
          <a:stretch>
            <a:fillRect/>
          </a:stretch>
        </p:blipFill>
        <p:spPr>
          <a:xfrm>
            <a:off x="129875" y="142350"/>
            <a:ext cx="1690167" cy="1154400"/>
          </a:xfrm>
          <a:prstGeom prst="rect">
            <a:avLst/>
          </a:prstGeom>
          <a:noFill/>
          <a:ln>
            <a:noFill/>
          </a:ln>
        </p:spPr>
      </p:pic>
      <p:sp>
        <p:nvSpPr>
          <p:cNvPr id="212" name="Google Shape;212;p14"/>
          <p:cNvSpPr txBox="1"/>
          <p:nvPr/>
        </p:nvSpPr>
        <p:spPr>
          <a:xfrm>
            <a:off x="1893300" y="142350"/>
            <a:ext cx="7164000" cy="11544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6300" b="1">
                <a:solidFill>
                  <a:srgbClr val="1C4587"/>
                </a:solidFill>
                <a:latin typeface="Maven Pro"/>
                <a:ea typeface="Maven Pro"/>
                <a:cs typeface="Maven Pro"/>
                <a:sym typeface="Maven Pro"/>
              </a:rPr>
              <a:t>Network Analysis</a:t>
            </a:r>
            <a:endParaRPr sz="6300" b="1">
              <a:solidFill>
                <a:srgbClr val="1C4587"/>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Calculating Degree</a:t>
            </a:r>
            <a:endParaRPr/>
          </a:p>
        </p:txBody>
      </p:sp>
      <p:pic>
        <p:nvPicPr>
          <p:cNvPr id="273" name="Google Shape;273;p23"/>
          <p:cNvPicPr preferRelativeResize="0"/>
          <p:nvPr/>
        </p:nvPicPr>
        <p:blipFill>
          <a:blip r:embed="rId3">
            <a:alphaModFix/>
          </a:blip>
          <a:stretch>
            <a:fillRect/>
          </a:stretch>
        </p:blipFill>
        <p:spPr>
          <a:xfrm>
            <a:off x="267325" y="1346900"/>
            <a:ext cx="8338150" cy="2561000"/>
          </a:xfrm>
          <a:prstGeom prst="rect">
            <a:avLst/>
          </a:prstGeom>
          <a:noFill/>
          <a:ln>
            <a:noFill/>
          </a:ln>
        </p:spPr>
      </p:pic>
      <p:sp>
        <p:nvSpPr>
          <p:cNvPr id="274" name="Google Shape;274;p23"/>
          <p:cNvSpPr/>
          <p:nvPr/>
        </p:nvSpPr>
        <p:spPr>
          <a:xfrm>
            <a:off x="3721125" y="1494225"/>
            <a:ext cx="229800" cy="804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txBox="1"/>
          <p:nvPr/>
        </p:nvSpPr>
        <p:spPr>
          <a:xfrm>
            <a:off x="4094675" y="1752825"/>
            <a:ext cx="254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a:latin typeface="Nunito"/>
                <a:ea typeface="Nunito"/>
                <a:cs typeface="Nunito"/>
                <a:sym typeface="Nunito"/>
              </a:rPr>
              <a:t>importing libraries</a:t>
            </a:r>
            <a:endParaRPr sz="1900">
              <a:latin typeface="Nunito"/>
              <a:ea typeface="Nunito"/>
              <a:cs typeface="Nunito"/>
              <a:sym typeface="Nunito"/>
            </a:endParaRPr>
          </a:p>
        </p:txBody>
      </p:sp>
      <p:sp>
        <p:nvSpPr>
          <p:cNvPr id="276" name="Google Shape;276;p23"/>
          <p:cNvSpPr/>
          <p:nvPr/>
        </p:nvSpPr>
        <p:spPr>
          <a:xfrm>
            <a:off x="7542850" y="1192475"/>
            <a:ext cx="632150" cy="1451100"/>
          </a:xfrm>
          <a:custGeom>
            <a:avLst/>
            <a:gdLst/>
            <a:ahLst/>
            <a:cxnLst/>
            <a:rect l="l" t="t" r="r" b="b"/>
            <a:pathLst>
              <a:path w="25286" h="58044" extrusionOk="0">
                <a:moveTo>
                  <a:pt x="0" y="58044"/>
                </a:moveTo>
                <a:lnTo>
                  <a:pt x="25286" y="58044"/>
                </a:lnTo>
                <a:lnTo>
                  <a:pt x="25286" y="0"/>
                </a:lnTo>
              </a:path>
            </a:pathLst>
          </a:custGeom>
          <a:noFill/>
          <a:ln w="9525" cap="flat" cmpd="sng">
            <a:solidFill>
              <a:schemeClr val="dk2"/>
            </a:solidFill>
            <a:prstDash val="solid"/>
            <a:round/>
            <a:headEnd type="none" w="med" len="med"/>
            <a:tailEnd type="none" w="med" len="med"/>
          </a:ln>
        </p:spPr>
      </p:sp>
      <p:sp>
        <p:nvSpPr>
          <p:cNvPr id="277" name="Google Shape;277;p23"/>
          <p:cNvSpPr txBox="1"/>
          <p:nvPr/>
        </p:nvSpPr>
        <p:spPr>
          <a:xfrm>
            <a:off x="6479650" y="862050"/>
            <a:ext cx="16953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tr" sz="2000">
                <a:latin typeface="Nunito"/>
                <a:ea typeface="Nunito"/>
                <a:cs typeface="Nunito"/>
                <a:sym typeface="Nunito"/>
              </a:rPr>
              <a:t>reading data</a:t>
            </a:r>
            <a:endParaRPr sz="2000">
              <a:latin typeface="Nunito"/>
              <a:ea typeface="Nunito"/>
              <a:cs typeface="Nunito"/>
              <a:sym typeface="Nunito"/>
            </a:endParaRPr>
          </a:p>
        </p:txBody>
      </p:sp>
      <p:sp>
        <p:nvSpPr>
          <p:cNvPr id="278" name="Google Shape;278;p23"/>
          <p:cNvSpPr/>
          <p:nvPr/>
        </p:nvSpPr>
        <p:spPr>
          <a:xfrm>
            <a:off x="71825" y="3232650"/>
            <a:ext cx="517225" cy="1235575"/>
          </a:xfrm>
          <a:custGeom>
            <a:avLst/>
            <a:gdLst/>
            <a:ahLst/>
            <a:cxnLst/>
            <a:rect l="l" t="t" r="r" b="b"/>
            <a:pathLst>
              <a:path w="20689" h="49423" extrusionOk="0">
                <a:moveTo>
                  <a:pt x="8621" y="0"/>
                </a:moveTo>
                <a:lnTo>
                  <a:pt x="0" y="0"/>
                </a:lnTo>
                <a:lnTo>
                  <a:pt x="575" y="49423"/>
                </a:lnTo>
                <a:lnTo>
                  <a:pt x="20689" y="48849"/>
                </a:lnTo>
              </a:path>
            </a:pathLst>
          </a:custGeom>
          <a:noFill/>
          <a:ln w="9525" cap="flat" cmpd="sng">
            <a:solidFill>
              <a:schemeClr val="dk2"/>
            </a:solidFill>
            <a:prstDash val="solid"/>
            <a:round/>
            <a:headEnd type="none" w="med" len="med"/>
            <a:tailEnd type="none" w="med" len="med"/>
          </a:ln>
        </p:spPr>
      </p:sp>
      <p:sp>
        <p:nvSpPr>
          <p:cNvPr id="279" name="Google Shape;279;p23"/>
          <p:cNvSpPr txBox="1"/>
          <p:nvPr/>
        </p:nvSpPr>
        <p:spPr>
          <a:xfrm>
            <a:off x="704000" y="3965375"/>
            <a:ext cx="25431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a:latin typeface="Nunito"/>
                <a:ea typeface="Nunito"/>
                <a:cs typeface="Nunito"/>
                <a:sym typeface="Nunito"/>
              </a:rPr>
              <a:t>converting data frame to graph object</a:t>
            </a:r>
            <a:endParaRPr sz="1900">
              <a:latin typeface="Nunito"/>
              <a:ea typeface="Nunito"/>
              <a:cs typeface="Nunito"/>
              <a:sym typeface="Nunito"/>
            </a:endParaRPr>
          </a:p>
        </p:txBody>
      </p:sp>
      <p:sp>
        <p:nvSpPr>
          <p:cNvPr id="280" name="Google Shape;280;p23"/>
          <p:cNvSpPr/>
          <p:nvPr/>
        </p:nvSpPr>
        <p:spPr>
          <a:xfrm>
            <a:off x="632150" y="3821700"/>
            <a:ext cx="3706775" cy="258633"/>
          </a:xfrm>
          <a:custGeom>
            <a:avLst/>
            <a:gdLst/>
            <a:ahLst/>
            <a:cxnLst/>
            <a:rect l="l" t="t" r="r" b="b"/>
            <a:pathLst>
              <a:path w="148271" h="12644" extrusionOk="0">
                <a:moveTo>
                  <a:pt x="0" y="0"/>
                </a:moveTo>
                <a:lnTo>
                  <a:pt x="0" y="12069"/>
                </a:lnTo>
                <a:lnTo>
                  <a:pt x="148271" y="12644"/>
                </a:lnTo>
              </a:path>
            </a:pathLst>
          </a:custGeom>
          <a:noFill/>
          <a:ln w="9525" cap="flat" cmpd="sng">
            <a:solidFill>
              <a:schemeClr val="dk2"/>
            </a:solidFill>
            <a:prstDash val="solid"/>
            <a:round/>
            <a:headEnd type="none" w="med" len="med"/>
            <a:tailEnd type="none" w="med" len="med"/>
          </a:ln>
        </p:spPr>
      </p:sp>
      <p:sp>
        <p:nvSpPr>
          <p:cNvPr id="281" name="Google Shape;281;p23"/>
          <p:cNvSpPr txBox="1"/>
          <p:nvPr/>
        </p:nvSpPr>
        <p:spPr>
          <a:xfrm>
            <a:off x="4439500" y="3965375"/>
            <a:ext cx="3232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a:latin typeface="Nunito"/>
                <a:ea typeface="Nunito"/>
                <a:cs typeface="Nunito"/>
                <a:sym typeface="Nunito"/>
              </a:rPr>
              <a:t>Setting layout of network</a:t>
            </a:r>
            <a:endParaRPr sz="1700">
              <a:latin typeface="Nunito"/>
              <a:ea typeface="Nunito"/>
              <a:cs typeface="Nunito"/>
              <a:sym typeface="Nunito"/>
            </a:endParaRPr>
          </a:p>
          <a:p>
            <a:pPr marL="0" lvl="0" indent="0" algn="l" rtl="0">
              <a:spcBef>
                <a:spcPts val="0"/>
              </a:spcBef>
              <a:spcAft>
                <a:spcPts val="0"/>
              </a:spcAft>
              <a:buNone/>
            </a:pPr>
            <a:r>
              <a:rPr lang="tr" sz="1700">
                <a:latin typeface="Nunito"/>
                <a:ea typeface="Nunito"/>
                <a:cs typeface="Nunito"/>
                <a:sym typeface="Nunito"/>
              </a:rPr>
              <a:t>(optional)</a:t>
            </a:r>
            <a:endParaRPr sz="17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4"/>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Data File (02.csv)</a:t>
            </a:r>
            <a:endParaRPr/>
          </a:p>
        </p:txBody>
      </p:sp>
      <p:sp>
        <p:nvSpPr>
          <p:cNvPr id="287" name="Google Shape;287;p24"/>
          <p:cNvSpPr txBox="1"/>
          <p:nvPr/>
        </p:nvSpPr>
        <p:spPr>
          <a:xfrm>
            <a:off x="289775" y="1291900"/>
            <a:ext cx="22578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a:t>ece,ali</a:t>
            </a:r>
            <a:endParaRPr sz="1900"/>
          </a:p>
          <a:p>
            <a:pPr marL="0" lvl="0" indent="0" algn="l" rtl="0">
              <a:spcBef>
                <a:spcPts val="0"/>
              </a:spcBef>
              <a:spcAft>
                <a:spcPts val="0"/>
              </a:spcAft>
              <a:buNone/>
            </a:pPr>
            <a:r>
              <a:rPr lang="tr" sz="1900"/>
              <a:t>ece,özge</a:t>
            </a:r>
            <a:endParaRPr sz="1900"/>
          </a:p>
          <a:p>
            <a:pPr marL="0" lvl="0" indent="0" algn="l" rtl="0">
              <a:spcBef>
                <a:spcPts val="0"/>
              </a:spcBef>
              <a:spcAft>
                <a:spcPts val="0"/>
              </a:spcAft>
              <a:buNone/>
            </a:pPr>
            <a:r>
              <a:rPr lang="tr" sz="1900"/>
              <a:t>ece,ibrahim</a:t>
            </a:r>
            <a:endParaRPr sz="1900"/>
          </a:p>
          <a:p>
            <a:pPr marL="0" lvl="0" indent="0" algn="l" rtl="0">
              <a:spcBef>
                <a:spcPts val="0"/>
              </a:spcBef>
              <a:spcAft>
                <a:spcPts val="0"/>
              </a:spcAft>
              <a:buNone/>
            </a:pPr>
            <a:r>
              <a:rPr lang="tr" sz="1900"/>
              <a:t>ece,ahmet</a:t>
            </a:r>
            <a:endParaRPr sz="1900"/>
          </a:p>
          <a:p>
            <a:pPr marL="0" lvl="0" indent="0" algn="l" rtl="0">
              <a:spcBef>
                <a:spcPts val="0"/>
              </a:spcBef>
              <a:spcAft>
                <a:spcPts val="0"/>
              </a:spcAft>
              <a:buNone/>
            </a:pPr>
            <a:r>
              <a:rPr lang="tr" sz="1900"/>
              <a:t>ece,suat</a:t>
            </a:r>
            <a:endParaRPr sz="1900"/>
          </a:p>
          <a:p>
            <a:pPr marL="0" lvl="0" indent="0" algn="l" rtl="0">
              <a:spcBef>
                <a:spcPts val="0"/>
              </a:spcBef>
              <a:spcAft>
                <a:spcPts val="0"/>
              </a:spcAft>
              <a:buNone/>
            </a:pPr>
            <a:r>
              <a:rPr lang="tr" sz="1900"/>
              <a:t>suat,ibrahim</a:t>
            </a:r>
            <a:endParaRPr sz="1900"/>
          </a:p>
          <a:p>
            <a:pPr marL="0" lvl="0" indent="0" algn="l" rtl="0">
              <a:spcBef>
                <a:spcPts val="0"/>
              </a:spcBef>
              <a:spcAft>
                <a:spcPts val="0"/>
              </a:spcAft>
              <a:buNone/>
            </a:pPr>
            <a:r>
              <a:rPr lang="tr" sz="1900"/>
              <a:t>suat,özge</a:t>
            </a:r>
            <a:endParaRPr sz="1900"/>
          </a:p>
          <a:p>
            <a:pPr marL="0" lvl="0" indent="0" algn="l" rtl="0">
              <a:spcBef>
                <a:spcPts val="0"/>
              </a:spcBef>
              <a:spcAft>
                <a:spcPts val="0"/>
              </a:spcAft>
              <a:buNone/>
            </a:pPr>
            <a:r>
              <a:rPr lang="tr" sz="1900"/>
              <a:t>suat,sabri</a:t>
            </a:r>
            <a:endParaRPr sz="1900"/>
          </a:p>
          <a:p>
            <a:pPr marL="0" lvl="0" indent="0" algn="l" rtl="0">
              <a:spcBef>
                <a:spcPts val="0"/>
              </a:spcBef>
              <a:spcAft>
                <a:spcPts val="0"/>
              </a:spcAft>
              <a:buNone/>
            </a:pPr>
            <a:r>
              <a:rPr lang="tr" sz="1900"/>
              <a:t>ali,ahmet</a:t>
            </a:r>
            <a:endParaRPr sz="1900"/>
          </a:p>
          <a:p>
            <a:pPr marL="0" lvl="0" indent="0" algn="l" rtl="0">
              <a:spcBef>
                <a:spcPts val="0"/>
              </a:spcBef>
              <a:spcAft>
                <a:spcPts val="0"/>
              </a:spcAft>
              <a:buNone/>
            </a:pPr>
            <a:r>
              <a:rPr lang="tr" sz="1900"/>
              <a:t>ali,mehmet</a:t>
            </a:r>
            <a:endParaRPr sz="1900"/>
          </a:p>
        </p:txBody>
      </p:sp>
      <p:pic>
        <p:nvPicPr>
          <p:cNvPr id="288" name="Google Shape;288;p24"/>
          <p:cNvPicPr preferRelativeResize="0"/>
          <p:nvPr/>
        </p:nvPicPr>
        <p:blipFill>
          <a:blip r:embed="rId3">
            <a:alphaModFix/>
          </a:blip>
          <a:stretch>
            <a:fillRect/>
          </a:stretch>
        </p:blipFill>
        <p:spPr>
          <a:xfrm>
            <a:off x="3364025" y="1019250"/>
            <a:ext cx="2998075" cy="1012138"/>
          </a:xfrm>
          <a:prstGeom prst="rect">
            <a:avLst/>
          </a:prstGeom>
          <a:noFill/>
          <a:ln>
            <a:noFill/>
          </a:ln>
        </p:spPr>
      </p:pic>
      <p:cxnSp>
        <p:nvCxnSpPr>
          <p:cNvPr id="289" name="Google Shape;289;p24"/>
          <p:cNvCxnSpPr/>
          <p:nvPr/>
        </p:nvCxnSpPr>
        <p:spPr>
          <a:xfrm rot="10800000" flipH="1">
            <a:off x="1340200" y="1497325"/>
            <a:ext cx="1762800" cy="24000"/>
          </a:xfrm>
          <a:prstGeom prst="straightConnector1">
            <a:avLst/>
          </a:prstGeom>
          <a:noFill/>
          <a:ln w="9525" cap="flat" cmpd="sng">
            <a:solidFill>
              <a:schemeClr val="dk2"/>
            </a:solidFill>
            <a:prstDash val="solid"/>
            <a:round/>
            <a:headEnd type="none" w="med" len="med"/>
            <a:tailEnd type="triangle" w="med" len="med"/>
          </a:ln>
        </p:spPr>
      </p:cxnSp>
      <p:pic>
        <p:nvPicPr>
          <p:cNvPr id="290" name="Google Shape;290;p24"/>
          <p:cNvPicPr preferRelativeResize="0"/>
          <p:nvPr/>
        </p:nvPicPr>
        <p:blipFill>
          <a:blip r:embed="rId4">
            <a:alphaModFix/>
          </a:blip>
          <a:stretch>
            <a:fillRect/>
          </a:stretch>
        </p:blipFill>
        <p:spPr>
          <a:xfrm>
            <a:off x="3416423" y="2392725"/>
            <a:ext cx="2998075" cy="1893525"/>
          </a:xfrm>
          <a:prstGeom prst="rect">
            <a:avLst/>
          </a:prstGeom>
          <a:noFill/>
          <a:ln>
            <a:noFill/>
          </a:ln>
        </p:spPr>
      </p:pic>
      <p:graphicFrame>
        <p:nvGraphicFramePr>
          <p:cNvPr id="291" name="Google Shape;291;p24"/>
          <p:cNvGraphicFramePr/>
          <p:nvPr/>
        </p:nvGraphicFramePr>
        <p:xfrm>
          <a:off x="6524600" y="1139650"/>
          <a:ext cx="3000000" cy="3000000"/>
        </p:xfrm>
        <a:graphic>
          <a:graphicData uri="http://schemas.openxmlformats.org/drawingml/2006/table">
            <a:tbl>
              <a:tblPr>
                <a:noFill/>
                <a:tableStyleId>{4C1026A4-C068-4001-A158-783A1E7C6D8E}</a:tableStyleId>
              </a:tblPr>
              <a:tblGrid>
                <a:gridCol w="1128900">
                  <a:extLst>
                    <a:ext uri="{9D8B030D-6E8A-4147-A177-3AD203B41FA5}">
                      <a16:colId xmlns:a16="http://schemas.microsoft.com/office/drawing/2014/main" val="20000"/>
                    </a:ext>
                  </a:extLst>
                </a:gridCol>
                <a:gridCol w="1128900">
                  <a:extLst>
                    <a:ext uri="{9D8B030D-6E8A-4147-A177-3AD203B41FA5}">
                      <a16:colId xmlns:a16="http://schemas.microsoft.com/office/drawing/2014/main" val="20001"/>
                    </a:ext>
                  </a:extLst>
                </a:gridCol>
              </a:tblGrid>
              <a:tr h="548525">
                <a:tc>
                  <a:txBody>
                    <a:bodyPr/>
                    <a:lstStyle/>
                    <a:p>
                      <a:pPr marL="0" lvl="0" indent="0" algn="l" rtl="0">
                        <a:spcBef>
                          <a:spcPts val="0"/>
                        </a:spcBef>
                        <a:spcAft>
                          <a:spcPts val="0"/>
                        </a:spcAft>
                        <a:buNone/>
                      </a:pPr>
                      <a:r>
                        <a:rPr lang="tr"/>
                        <a:t>ece</a:t>
                      </a:r>
                      <a:endParaRPr/>
                    </a:p>
                  </a:txBody>
                  <a:tcPr marL="91425" marR="91425" marT="91425" marB="91425"/>
                </a:tc>
                <a:tc>
                  <a:txBody>
                    <a:bodyPr/>
                    <a:lstStyle/>
                    <a:p>
                      <a:pPr marL="0" lvl="0" indent="0" algn="l" rtl="0">
                        <a:spcBef>
                          <a:spcPts val="0"/>
                        </a:spcBef>
                        <a:spcAft>
                          <a:spcPts val="0"/>
                        </a:spcAft>
                        <a:buNone/>
                      </a:pPr>
                      <a:r>
                        <a:rPr lang="tr"/>
                        <a:t>ali</a:t>
                      </a:r>
                      <a:endParaRPr/>
                    </a:p>
                  </a:txBody>
                  <a:tcPr marL="91425" marR="91425" marT="91425" marB="91425"/>
                </a:tc>
                <a:extLst>
                  <a:ext uri="{0D108BD9-81ED-4DB2-BD59-A6C34878D82A}">
                    <a16:rowId xmlns:a16="http://schemas.microsoft.com/office/drawing/2014/main" val="10000"/>
                  </a:ext>
                </a:extLst>
              </a:tr>
              <a:tr h="548525">
                <a:tc>
                  <a:txBody>
                    <a:bodyPr/>
                    <a:lstStyle/>
                    <a:p>
                      <a:pPr marL="0" lvl="0" indent="0" algn="l" rtl="0">
                        <a:spcBef>
                          <a:spcPts val="0"/>
                        </a:spcBef>
                        <a:spcAft>
                          <a:spcPts val="0"/>
                        </a:spcAft>
                        <a:buNone/>
                      </a:pPr>
                      <a:r>
                        <a:rPr lang="tr"/>
                        <a:t>ece</a:t>
                      </a:r>
                      <a:endParaRPr/>
                    </a:p>
                  </a:txBody>
                  <a:tcPr marL="91425" marR="91425" marT="91425" marB="91425"/>
                </a:tc>
                <a:tc>
                  <a:txBody>
                    <a:bodyPr/>
                    <a:lstStyle/>
                    <a:p>
                      <a:pPr marL="0" lvl="0" indent="0" algn="l" rtl="0">
                        <a:spcBef>
                          <a:spcPts val="0"/>
                        </a:spcBef>
                        <a:spcAft>
                          <a:spcPts val="0"/>
                        </a:spcAft>
                        <a:buNone/>
                      </a:pPr>
                      <a:r>
                        <a:rPr lang="tr"/>
                        <a:t>özge</a:t>
                      </a:r>
                      <a:endParaRPr/>
                    </a:p>
                  </a:txBody>
                  <a:tcPr marL="91425" marR="91425" marT="91425" marB="91425"/>
                </a:tc>
                <a:extLst>
                  <a:ext uri="{0D108BD9-81ED-4DB2-BD59-A6C34878D82A}">
                    <a16:rowId xmlns:a16="http://schemas.microsoft.com/office/drawing/2014/main" val="10001"/>
                  </a:ext>
                </a:extLst>
              </a:tr>
              <a:tr h="548525">
                <a:tc>
                  <a:txBody>
                    <a:bodyPr/>
                    <a:lstStyle/>
                    <a:p>
                      <a:pPr marL="0" lvl="0" indent="0" algn="l" rtl="0">
                        <a:spcBef>
                          <a:spcPts val="0"/>
                        </a:spcBef>
                        <a:spcAft>
                          <a:spcPts val="0"/>
                        </a:spcAft>
                        <a:buNone/>
                      </a:pPr>
                      <a:r>
                        <a:rPr lang="tr"/>
                        <a:t>ece</a:t>
                      </a:r>
                      <a:endParaRPr/>
                    </a:p>
                  </a:txBody>
                  <a:tcPr marL="91425" marR="91425" marT="91425" marB="91425"/>
                </a:tc>
                <a:tc>
                  <a:txBody>
                    <a:bodyPr/>
                    <a:lstStyle/>
                    <a:p>
                      <a:pPr marL="0" lvl="0" indent="0" algn="l" rtl="0">
                        <a:spcBef>
                          <a:spcPts val="0"/>
                        </a:spcBef>
                        <a:spcAft>
                          <a:spcPts val="0"/>
                        </a:spcAft>
                        <a:buNone/>
                      </a:pPr>
                      <a:r>
                        <a:rPr lang="tr"/>
                        <a:t>ibrahim</a:t>
                      </a:r>
                      <a:endParaRPr/>
                    </a:p>
                  </a:txBody>
                  <a:tcPr marL="91425" marR="91425" marT="91425" marB="91425"/>
                </a:tc>
                <a:extLst>
                  <a:ext uri="{0D108BD9-81ED-4DB2-BD59-A6C34878D82A}">
                    <a16:rowId xmlns:a16="http://schemas.microsoft.com/office/drawing/2014/main" val="10002"/>
                  </a:ext>
                </a:extLst>
              </a:tr>
              <a:tr h="548525">
                <a:tc>
                  <a:txBody>
                    <a:bodyPr/>
                    <a:lstStyle/>
                    <a:p>
                      <a:pPr marL="0" lvl="0" indent="0" algn="l" rtl="0">
                        <a:spcBef>
                          <a:spcPts val="0"/>
                        </a:spcBef>
                        <a:spcAft>
                          <a:spcPts val="0"/>
                        </a:spcAft>
                        <a:buNone/>
                      </a:pPr>
                      <a:r>
                        <a:rPr lang="tr"/>
                        <a:t>ece</a:t>
                      </a:r>
                      <a:endParaRPr/>
                    </a:p>
                  </a:txBody>
                  <a:tcPr marL="91425" marR="91425" marT="91425" marB="91425"/>
                </a:tc>
                <a:tc>
                  <a:txBody>
                    <a:bodyPr/>
                    <a:lstStyle/>
                    <a:p>
                      <a:pPr marL="0" lvl="0" indent="0" algn="l" rtl="0">
                        <a:spcBef>
                          <a:spcPts val="0"/>
                        </a:spcBef>
                        <a:spcAft>
                          <a:spcPts val="0"/>
                        </a:spcAft>
                        <a:buNone/>
                      </a:pPr>
                      <a:r>
                        <a:rPr lang="tr" dirty="0"/>
                        <a:t>ahmet</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5"/>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Plotting the graph object</a:t>
            </a:r>
            <a:endParaRPr/>
          </a:p>
        </p:txBody>
      </p:sp>
      <p:sp>
        <p:nvSpPr>
          <p:cNvPr id="297" name="Google Shape;297;p25"/>
          <p:cNvSpPr txBox="1"/>
          <p:nvPr/>
        </p:nvSpPr>
        <p:spPr>
          <a:xfrm>
            <a:off x="253525" y="1166525"/>
            <a:ext cx="48780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b="1">
                <a:solidFill>
                  <a:srgbClr val="24292E"/>
                </a:solidFill>
                <a:latin typeface="Consolas"/>
                <a:ea typeface="Consolas"/>
                <a:cs typeface="Consolas"/>
                <a:sym typeface="Consolas"/>
              </a:rPr>
              <a:t>plot</a:t>
            </a:r>
            <a:r>
              <a:rPr lang="tr" sz="2000">
                <a:solidFill>
                  <a:srgbClr val="24292E"/>
                </a:solidFill>
                <a:latin typeface="Consolas"/>
                <a:ea typeface="Consolas"/>
                <a:cs typeface="Consolas"/>
                <a:sym typeface="Consolas"/>
              </a:rPr>
              <a:t>(</a:t>
            </a:r>
            <a:r>
              <a:rPr lang="tr" sz="2000">
                <a:solidFill>
                  <a:srgbClr val="24292E"/>
                </a:solidFill>
                <a:highlight>
                  <a:srgbClr val="FF0000"/>
                </a:highlight>
                <a:latin typeface="Consolas"/>
                <a:ea typeface="Consolas"/>
                <a:cs typeface="Consolas"/>
                <a:sym typeface="Consolas"/>
              </a:rPr>
              <a:t>g</a:t>
            </a:r>
            <a:r>
              <a:rPr lang="tr" sz="2000">
                <a:solidFill>
                  <a:srgbClr val="24292E"/>
                </a:solidFill>
                <a:latin typeface="Consolas"/>
                <a:ea typeface="Consolas"/>
                <a:cs typeface="Consolas"/>
                <a:sym typeface="Consolas"/>
              </a:rPr>
              <a:t>,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edge.arrow.size=.1,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vertex.color="gold",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vertex.size=15,</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vertex.frame.color="gray",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vertex.label.color="black",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vertex.label.cex=0.8,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vertex.label.dist=2, </a:t>
            </a:r>
            <a:endParaRPr sz="2000">
              <a:solidFill>
                <a:srgbClr val="24292E"/>
              </a:solidFill>
              <a:latin typeface="Consolas"/>
              <a:ea typeface="Consolas"/>
              <a:cs typeface="Consolas"/>
              <a:sym typeface="Consolas"/>
            </a:endParaRPr>
          </a:p>
          <a:p>
            <a:pPr marL="0" lvl="0" indent="0" algn="l" rtl="0">
              <a:spcBef>
                <a:spcPts val="0"/>
              </a:spcBef>
              <a:spcAft>
                <a:spcPts val="0"/>
              </a:spcAft>
              <a:buNone/>
            </a:pPr>
            <a:r>
              <a:rPr lang="tr" sz="2000">
                <a:solidFill>
                  <a:srgbClr val="24292E"/>
                </a:solidFill>
                <a:latin typeface="Consolas"/>
                <a:ea typeface="Consolas"/>
                <a:cs typeface="Consolas"/>
                <a:sym typeface="Consolas"/>
              </a:rPr>
              <a:t>     edge.curved=0,</a:t>
            </a:r>
            <a:endParaRPr sz="2000">
              <a:solidFill>
                <a:srgbClr val="24292E"/>
              </a:solidFill>
              <a:latin typeface="Consolas"/>
              <a:ea typeface="Consolas"/>
              <a:cs typeface="Consolas"/>
              <a:sym typeface="Consolas"/>
            </a:endParaRPr>
          </a:p>
          <a:p>
            <a:pPr marL="152400" marR="152400" lvl="0" indent="0" algn="l" rtl="0">
              <a:lnSpc>
                <a:spcPct val="145000"/>
              </a:lnSpc>
              <a:spcBef>
                <a:spcPts val="0"/>
              </a:spcBef>
              <a:spcAft>
                <a:spcPts val="0"/>
              </a:spcAft>
              <a:buNone/>
            </a:pPr>
            <a:r>
              <a:rPr lang="tr" sz="2000">
                <a:solidFill>
                  <a:srgbClr val="24292E"/>
                </a:solidFill>
                <a:latin typeface="Consolas"/>
                <a:ea typeface="Consolas"/>
                <a:cs typeface="Consolas"/>
                <a:sym typeface="Consolas"/>
              </a:rPr>
              <a:t>    </a:t>
            </a:r>
            <a:r>
              <a:rPr lang="tr" sz="2000">
                <a:solidFill>
                  <a:srgbClr val="24292E"/>
                </a:solidFill>
                <a:highlight>
                  <a:srgbClr val="00FFFF"/>
                </a:highlight>
                <a:latin typeface="Consolas"/>
                <a:ea typeface="Consolas"/>
                <a:cs typeface="Consolas"/>
                <a:sym typeface="Consolas"/>
              </a:rPr>
              <a:t>layout</a:t>
            </a:r>
            <a:r>
              <a:rPr lang="tr" sz="2000">
                <a:solidFill>
                  <a:srgbClr val="24292E"/>
                </a:solidFill>
                <a:latin typeface="Consolas"/>
                <a:ea typeface="Consolas"/>
                <a:cs typeface="Consolas"/>
                <a:sym typeface="Consolas"/>
              </a:rPr>
              <a:t>=</a:t>
            </a:r>
            <a:r>
              <a:rPr lang="tr" sz="2000">
                <a:solidFill>
                  <a:srgbClr val="24292E"/>
                </a:solidFill>
                <a:highlight>
                  <a:srgbClr val="00FFFF"/>
                </a:highlight>
                <a:latin typeface="Consolas"/>
                <a:ea typeface="Consolas"/>
                <a:cs typeface="Consolas"/>
                <a:sym typeface="Consolas"/>
              </a:rPr>
              <a:t>layout</a:t>
            </a:r>
            <a:r>
              <a:rPr lang="tr" sz="2000">
                <a:solidFill>
                  <a:srgbClr val="24292E"/>
                </a:solidFill>
                <a:latin typeface="Consolas"/>
                <a:ea typeface="Consolas"/>
                <a:cs typeface="Consolas"/>
                <a:sym typeface="Consolas"/>
              </a:rPr>
              <a:t>)</a:t>
            </a:r>
            <a:endParaRPr sz="2000">
              <a:solidFill>
                <a:srgbClr val="24292E"/>
              </a:solidFill>
              <a:latin typeface="Consolas"/>
              <a:ea typeface="Consolas"/>
              <a:cs typeface="Consolas"/>
              <a:sym typeface="Consolas"/>
            </a:endParaRPr>
          </a:p>
        </p:txBody>
      </p:sp>
      <p:sp>
        <p:nvSpPr>
          <p:cNvPr id="298" name="Google Shape;298;p25"/>
          <p:cNvSpPr/>
          <p:nvPr/>
        </p:nvSpPr>
        <p:spPr>
          <a:xfrm>
            <a:off x="4962375" y="1485100"/>
            <a:ext cx="253500" cy="2463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txBox="1"/>
          <p:nvPr/>
        </p:nvSpPr>
        <p:spPr>
          <a:xfrm>
            <a:off x="5384975" y="2571750"/>
            <a:ext cx="153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Visual Attributes</a:t>
            </a:r>
            <a:endParaRPr>
              <a:latin typeface="Nunito"/>
              <a:ea typeface="Nunito"/>
              <a:cs typeface="Nunito"/>
              <a:sym typeface="Nunito"/>
            </a:endParaRPr>
          </a:p>
        </p:txBody>
      </p:sp>
      <p:cxnSp>
        <p:nvCxnSpPr>
          <p:cNvPr id="300" name="Google Shape;300;p25"/>
          <p:cNvCxnSpPr/>
          <p:nvPr/>
        </p:nvCxnSpPr>
        <p:spPr>
          <a:xfrm rot="10800000" flipH="1">
            <a:off x="1424725" y="1340275"/>
            <a:ext cx="4056900" cy="12000"/>
          </a:xfrm>
          <a:prstGeom prst="straightConnector1">
            <a:avLst/>
          </a:prstGeom>
          <a:noFill/>
          <a:ln w="9525" cap="flat" cmpd="sng">
            <a:solidFill>
              <a:schemeClr val="dk2"/>
            </a:solidFill>
            <a:prstDash val="solid"/>
            <a:round/>
            <a:headEnd type="none" w="med" len="med"/>
            <a:tailEnd type="triangle" w="med" len="med"/>
          </a:ln>
        </p:spPr>
      </p:cxnSp>
      <p:sp>
        <p:nvSpPr>
          <p:cNvPr id="301" name="Google Shape;301;p25"/>
          <p:cNvSpPr txBox="1"/>
          <p:nvPr/>
        </p:nvSpPr>
        <p:spPr>
          <a:xfrm>
            <a:off x="5481625" y="1166525"/>
            <a:ext cx="153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Graph object “g” that we generated before</a:t>
            </a:r>
            <a:endParaRPr>
              <a:latin typeface="Nunito"/>
              <a:ea typeface="Nunito"/>
              <a:cs typeface="Nunito"/>
              <a:sym typeface="Nunito"/>
            </a:endParaRPr>
          </a:p>
        </p:txBody>
      </p:sp>
      <p:sp>
        <p:nvSpPr>
          <p:cNvPr id="302" name="Google Shape;302;p25"/>
          <p:cNvSpPr txBox="1"/>
          <p:nvPr/>
        </p:nvSpPr>
        <p:spPr>
          <a:xfrm>
            <a:off x="5385025" y="3646325"/>
            <a:ext cx="153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Layout that we generated from “g” object.</a:t>
            </a:r>
            <a:endParaRPr>
              <a:latin typeface="Nunito"/>
              <a:ea typeface="Nunito"/>
              <a:cs typeface="Nunito"/>
              <a:sym typeface="Nunito"/>
            </a:endParaRPr>
          </a:p>
        </p:txBody>
      </p:sp>
      <p:cxnSp>
        <p:nvCxnSpPr>
          <p:cNvPr id="303" name="Google Shape;303;p25"/>
          <p:cNvCxnSpPr/>
          <p:nvPr/>
        </p:nvCxnSpPr>
        <p:spPr>
          <a:xfrm>
            <a:off x="3127150" y="4189650"/>
            <a:ext cx="2088900" cy="0"/>
          </a:xfrm>
          <a:prstGeom prst="straightConnector1">
            <a:avLst/>
          </a:prstGeom>
          <a:noFill/>
          <a:ln w="9525" cap="flat" cmpd="sng">
            <a:solidFill>
              <a:schemeClr val="dk2"/>
            </a:solidFill>
            <a:prstDash val="solid"/>
            <a:round/>
            <a:headEnd type="none" w="med" len="med"/>
            <a:tailEnd type="triangle" w="med" len="med"/>
          </a:ln>
        </p:spPr>
      </p:cxnSp>
      <p:sp>
        <p:nvSpPr>
          <p:cNvPr id="304" name="Google Shape;304;p25"/>
          <p:cNvSpPr txBox="1"/>
          <p:nvPr/>
        </p:nvSpPr>
        <p:spPr>
          <a:xfrm>
            <a:off x="7630750" y="2516500"/>
            <a:ext cx="1062600" cy="400200"/>
          </a:xfrm>
          <a:prstGeom prst="rect">
            <a:avLst/>
          </a:prstGeom>
          <a:solidFill>
            <a:srgbClr val="FF00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plot(g)</a:t>
            </a:r>
            <a:endParaRPr>
              <a:latin typeface="Nunito"/>
              <a:ea typeface="Nunito"/>
              <a:cs typeface="Nunito"/>
              <a:sym typeface="Nunito"/>
            </a:endParaRPr>
          </a:p>
        </p:txBody>
      </p:sp>
      <p:cxnSp>
        <p:nvCxnSpPr>
          <p:cNvPr id="305" name="Google Shape;305;p25"/>
          <p:cNvCxnSpPr>
            <a:endCxn id="304" idx="0"/>
          </p:cNvCxnSpPr>
          <p:nvPr/>
        </p:nvCxnSpPr>
        <p:spPr>
          <a:xfrm>
            <a:off x="8149750" y="1750600"/>
            <a:ext cx="12300" cy="765900"/>
          </a:xfrm>
          <a:prstGeom prst="straightConnector1">
            <a:avLst/>
          </a:prstGeom>
          <a:noFill/>
          <a:ln w="9525" cap="flat" cmpd="sng">
            <a:solidFill>
              <a:schemeClr val="dk2"/>
            </a:solidFill>
            <a:prstDash val="solid"/>
            <a:round/>
            <a:headEnd type="none" w="med" len="med"/>
            <a:tailEnd type="triangle" w="med" len="med"/>
          </a:ln>
        </p:spPr>
      </p:cxnSp>
      <p:sp>
        <p:nvSpPr>
          <p:cNvPr id="306" name="Google Shape;306;p25"/>
          <p:cNvSpPr txBox="1"/>
          <p:nvPr/>
        </p:nvSpPr>
        <p:spPr>
          <a:xfrm>
            <a:off x="7534150" y="1424725"/>
            <a:ext cx="131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quick code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Plot result</a:t>
            </a:r>
            <a:endParaRPr/>
          </a:p>
        </p:txBody>
      </p:sp>
      <p:pic>
        <p:nvPicPr>
          <p:cNvPr id="312" name="Google Shape;312;p26"/>
          <p:cNvPicPr preferRelativeResize="0"/>
          <p:nvPr/>
        </p:nvPicPr>
        <p:blipFill>
          <a:blip r:embed="rId3">
            <a:alphaModFix/>
          </a:blip>
          <a:stretch>
            <a:fillRect/>
          </a:stretch>
        </p:blipFill>
        <p:spPr>
          <a:xfrm>
            <a:off x="2530975" y="898500"/>
            <a:ext cx="4599750" cy="379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Calculating Degree Distribution</a:t>
            </a:r>
            <a:endParaRPr/>
          </a:p>
        </p:txBody>
      </p:sp>
      <p:sp>
        <p:nvSpPr>
          <p:cNvPr id="318" name="Google Shape;318;p27"/>
          <p:cNvSpPr txBox="1"/>
          <p:nvPr/>
        </p:nvSpPr>
        <p:spPr>
          <a:xfrm>
            <a:off x="326000" y="1267775"/>
            <a:ext cx="36222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300">
                <a:highlight>
                  <a:srgbClr val="FFFF00"/>
                </a:highlight>
                <a:latin typeface="Nunito"/>
                <a:ea typeface="Nunito"/>
                <a:cs typeface="Nunito"/>
                <a:sym typeface="Nunito"/>
              </a:rPr>
              <a:t>deg</a:t>
            </a:r>
            <a:r>
              <a:rPr lang="tr" sz="2300">
                <a:latin typeface="Nunito"/>
                <a:ea typeface="Nunito"/>
                <a:cs typeface="Nunito"/>
                <a:sym typeface="Nunito"/>
              </a:rPr>
              <a:t> &lt;- degree(</a:t>
            </a:r>
            <a:r>
              <a:rPr lang="tr" sz="2300">
                <a:highlight>
                  <a:srgbClr val="FF0000"/>
                </a:highlight>
                <a:latin typeface="Nunito"/>
                <a:ea typeface="Nunito"/>
                <a:cs typeface="Nunito"/>
                <a:sym typeface="Nunito"/>
              </a:rPr>
              <a:t>g</a:t>
            </a:r>
            <a:r>
              <a:rPr lang="tr" sz="2300">
                <a:latin typeface="Nunito"/>
                <a:ea typeface="Nunito"/>
                <a:cs typeface="Nunito"/>
                <a:sym typeface="Nunito"/>
              </a:rPr>
              <a:t>)</a:t>
            </a:r>
            <a:endParaRPr sz="2300">
              <a:latin typeface="Nunito"/>
              <a:ea typeface="Nunito"/>
              <a:cs typeface="Nunito"/>
              <a:sym typeface="Nunito"/>
            </a:endParaRPr>
          </a:p>
          <a:p>
            <a:pPr marL="0" lvl="0" indent="0" algn="l" rtl="0">
              <a:spcBef>
                <a:spcPts val="0"/>
              </a:spcBef>
              <a:spcAft>
                <a:spcPts val="0"/>
              </a:spcAft>
              <a:buNone/>
            </a:pPr>
            <a:r>
              <a:rPr lang="tr" sz="2300">
                <a:highlight>
                  <a:srgbClr val="00FF00"/>
                </a:highlight>
                <a:latin typeface="Nunito"/>
                <a:ea typeface="Nunito"/>
                <a:cs typeface="Nunito"/>
                <a:sym typeface="Nunito"/>
              </a:rPr>
              <a:t>x</a:t>
            </a:r>
            <a:r>
              <a:rPr lang="tr" sz="2300">
                <a:latin typeface="Nunito"/>
                <a:ea typeface="Nunito"/>
                <a:cs typeface="Nunito"/>
                <a:sym typeface="Nunito"/>
              </a:rPr>
              <a:t> = names(</a:t>
            </a:r>
            <a:r>
              <a:rPr lang="tr" sz="2300">
                <a:highlight>
                  <a:srgbClr val="FFFF00"/>
                </a:highlight>
                <a:latin typeface="Nunito"/>
                <a:ea typeface="Nunito"/>
                <a:cs typeface="Nunito"/>
                <a:sym typeface="Nunito"/>
              </a:rPr>
              <a:t>deg</a:t>
            </a:r>
            <a:r>
              <a:rPr lang="tr" sz="2300">
                <a:latin typeface="Nunito"/>
                <a:ea typeface="Nunito"/>
                <a:cs typeface="Nunito"/>
                <a:sym typeface="Nunito"/>
              </a:rPr>
              <a:t>)</a:t>
            </a:r>
            <a:endParaRPr sz="2300">
              <a:latin typeface="Nunito"/>
              <a:ea typeface="Nunito"/>
              <a:cs typeface="Nunito"/>
              <a:sym typeface="Nunito"/>
            </a:endParaRPr>
          </a:p>
          <a:p>
            <a:pPr marL="0" lvl="0" indent="0" algn="l" rtl="0">
              <a:spcBef>
                <a:spcPts val="0"/>
              </a:spcBef>
              <a:spcAft>
                <a:spcPts val="0"/>
              </a:spcAft>
              <a:buNone/>
            </a:pPr>
            <a:r>
              <a:rPr lang="tr" sz="2300">
                <a:highlight>
                  <a:srgbClr val="FFFF00"/>
                </a:highlight>
                <a:latin typeface="Nunito"/>
                <a:ea typeface="Nunito"/>
                <a:cs typeface="Nunito"/>
                <a:sym typeface="Nunito"/>
              </a:rPr>
              <a:t>y</a:t>
            </a:r>
            <a:r>
              <a:rPr lang="tr" sz="2300">
                <a:latin typeface="Nunito"/>
                <a:ea typeface="Nunito"/>
                <a:cs typeface="Nunito"/>
                <a:sym typeface="Nunito"/>
              </a:rPr>
              <a:t> = </a:t>
            </a:r>
            <a:r>
              <a:rPr lang="tr" sz="2300">
                <a:highlight>
                  <a:srgbClr val="FFFF00"/>
                </a:highlight>
                <a:latin typeface="Nunito"/>
                <a:ea typeface="Nunito"/>
                <a:cs typeface="Nunito"/>
                <a:sym typeface="Nunito"/>
              </a:rPr>
              <a:t>deg</a:t>
            </a:r>
            <a:endParaRPr sz="2300">
              <a:highlight>
                <a:srgbClr val="FFFF00"/>
              </a:highlight>
              <a:latin typeface="Nunito"/>
              <a:ea typeface="Nunito"/>
              <a:cs typeface="Nunito"/>
              <a:sym typeface="Nunito"/>
            </a:endParaRPr>
          </a:p>
          <a:p>
            <a:pPr marL="0" lvl="0" indent="0" algn="l" rtl="0">
              <a:spcBef>
                <a:spcPts val="0"/>
              </a:spcBef>
              <a:spcAft>
                <a:spcPts val="0"/>
              </a:spcAft>
              <a:buNone/>
            </a:pPr>
            <a:r>
              <a:rPr lang="tr" sz="2300">
                <a:highlight>
                  <a:srgbClr val="A64D79"/>
                </a:highlight>
                <a:latin typeface="Nunito"/>
                <a:ea typeface="Nunito"/>
                <a:cs typeface="Nunito"/>
                <a:sym typeface="Nunito"/>
              </a:rPr>
              <a:t>ddist</a:t>
            </a:r>
            <a:r>
              <a:rPr lang="tr" sz="2300">
                <a:latin typeface="Nunito"/>
                <a:ea typeface="Nunito"/>
                <a:cs typeface="Nunito"/>
                <a:sym typeface="Nunito"/>
              </a:rPr>
              <a:t> = data.frame(x,y)</a:t>
            </a:r>
            <a:endParaRPr sz="2300">
              <a:latin typeface="Nunito"/>
              <a:ea typeface="Nunito"/>
              <a:cs typeface="Nunito"/>
              <a:sym typeface="Nunito"/>
            </a:endParaRPr>
          </a:p>
          <a:p>
            <a:pPr marL="0" lvl="0" indent="0" algn="l" rtl="0">
              <a:spcBef>
                <a:spcPts val="0"/>
              </a:spcBef>
              <a:spcAft>
                <a:spcPts val="0"/>
              </a:spcAft>
              <a:buNone/>
            </a:pPr>
            <a:r>
              <a:rPr lang="tr" sz="2300">
                <a:latin typeface="Nunito"/>
                <a:ea typeface="Nunito"/>
                <a:cs typeface="Nunito"/>
                <a:sym typeface="Nunito"/>
              </a:rPr>
              <a:t>ddist</a:t>
            </a:r>
            <a:endParaRPr sz="2300">
              <a:latin typeface="Nunito"/>
              <a:ea typeface="Nunito"/>
              <a:cs typeface="Nunito"/>
              <a:sym typeface="Nunito"/>
            </a:endParaRPr>
          </a:p>
          <a:p>
            <a:pPr marL="0" lvl="0" indent="0" algn="l" rtl="0">
              <a:spcBef>
                <a:spcPts val="0"/>
              </a:spcBef>
              <a:spcAft>
                <a:spcPts val="0"/>
              </a:spcAft>
              <a:buNone/>
            </a:pPr>
            <a:endParaRPr sz="2300">
              <a:latin typeface="Nunito"/>
              <a:ea typeface="Nunito"/>
              <a:cs typeface="Nunito"/>
              <a:sym typeface="Nunito"/>
            </a:endParaRPr>
          </a:p>
        </p:txBody>
      </p:sp>
      <p:pic>
        <p:nvPicPr>
          <p:cNvPr id="319" name="Google Shape;319;p27"/>
          <p:cNvPicPr preferRelativeResize="0"/>
          <p:nvPr/>
        </p:nvPicPr>
        <p:blipFill>
          <a:blip r:embed="rId3">
            <a:alphaModFix/>
          </a:blip>
          <a:stretch>
            <a:fillRect/>
          </a:stretch>
        </p:blipFill>
        <p:spPr>
          <a:xfrm>
            <a:off x="4825050" y="1267775"/>
            <a:ext cx="3695700" cy="3028950"/>
          </a:xfrm>
          <a:prstGeom prst="rect">
            <a:avLst/>
          </a:prstGeom>
          <a:noFill/>
          <a:ln>
            <a:noFill/>
          </a:ln>
        </p:spPr>
      </p:pic>
      <p:sp>
        <p:nvSpPr>
          <p:cNvPr id="320" name="Google Shape;320;p27"/>
          <p:cNvSpPr/>
          <p:nvPr/>
        </p:nvSpPr>
        <p:spPr>
          <a:xfrm>
            <a:off x="784800" y="3127150"/>
            <a:ext cx="3489375" cy="639925"/>
          </a:xfrm>
          <a:custGeom>
            <a:avLst/>
            <a:gdLst/>
            <a:ahLst/>
            <a:cxnLst/>
            <a:rect l="l" t="t" r="r" b="b"/>
            <a:pathLst>
              <a:path w="139575" h="25597" extrusionOk="0">
                <a:moveTo>
                  <a:pt x="0" y="0"/>
                </a:moveTo>
                <a:lnTo>
                  <a:pt x="483" y="25114"/>
                </a:lnTo>
                <a:lnTo>
                  <a:pt x="139575" y="25597"/>
                </a:lnTo>
              </a:path>
            </a:pathLst>
          </a:custGeom>
          <a:noFill/>
          <a:ln w="9525" cap="flat" cmpd="sng">
            <a:solidFill>
              <a:schemeClr val="dk2"/>
            </a:solidFill>
            <a:prstDash val="solid"/>
            <a:round/>
            <a:headEnd type="none" w="med" len="med"/>
            <a:tailEnd type="none" w="med" len="med"/>
          </a:ln>
        </p:spPr>
      </p:sp>
      <p:sp>
        <p:nvSpPr>
          <p:cNvPr id="321" name="Google Shape;321;p27"/>
          <p:cNvSpPr/>
          <p:nvPr/>
        </p:nvSpPr>
        <p:spPr>
          <a:xfrm>
            <a:off x="2740775" y="1400575"/>
            <a:ext cx="120900" cy="410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txBox="1"/>
          <p:nvPr/>
        </p:nvSpPr>
        <p:spPr>
          <a:xfrm>
            <a:off x="3173313" y="1082425"/>
            <a:ext cx="1340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special function for</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calculating degree</a:t>
            </a:r>
            <a:endParaRPr>
              <a:latin typeface="Nunito"/>
              <a:ea typeface="Nunito"/>
              <a:cs typeface="Nunito"/>
              <a:sym typeface="Nunito"/>
            </a:endParaRPr>
          </a:p>
        </p:txBody>
      </p:sp>
      <p:sp>
        <p:nvSpPr>
          <p:cNvPr id="323" name="Google Shape;323;p27"/>
          <p:cNvSpPr/>
          <p:nvPr/>
        </p:nvSpPr>
        <p:spPr>
          <a:xfrm>
            <a:off x="1762800" y="1026275"/>
            <a:ext cx="1883525" cy="410525"/>
          </a:xfrm>
          <a:custGeom>
            <a:avLst/>
            <a:gdLst/>
            <a:ahLst/>
            <a:cxnLst/>
            <a:rect l="l" t="t" r="r" b="b"/>
            <a:pathLst>
              <a:path w="75341" h="16421" extrusionOk="0">
                <a:moveTo>
                  <a:pt x="0" y="16421"/>
                </a:moveTo>
                <a:lnTo>
                  <a:pt x="0" y="0"/>
                </a:lnTo>
                <a:lnTo>
                  <a:pt x="75341" y="0"/>
                </a:lnTo>
                <a:lnTo>
                  <a:pt x="74375" y="5796"/>
                </a:ln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Plotting degree distribution</a:t>
            </a:r>
            <a:endParaRPr/>
          </a:p>
        </p:txBody>
      </p:sp>
      <p:sp>
        <p:nvSpPr>
          <p:cNvPr id="329" name="Google Shape;329;p28"/>
          <p:cNvSpPr txBox="1"/>
          <p:nvPr/>
        </p:nvSpPr>
        <p:spPr>
          <a:xfrm>
            <a:off x="181100" y="1400550"/>
            <a:ext cx="37551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b="1">
                <a:latin typeface="Courier New"/>
                <a:ea typeface="Courier New"/>
                <a:cs typeface="Courier New"/>
                <a:sym typeface="Courier New"/>
              </a:rPr>
              <a:t>library(ggplot2)</a:t>
            </a:r>
            <a:endParaRPr sz="1700" b="1">
              <a:latin typeface="Courier New"/>
              <a:ea typeface="Courier New"/>
              <a:cs typeface="Courier New"/>
              <a:sym typeface="Courier New"/>
            </a:endParaRPr>
          </a:p>
          <a:p>
            <a:pPr marL="0" lvl="0" indent="0" algn="l" rtl="0">
              <a:spcBef>
                <a:spcPts val="0"/>
              </a:spcBef>
              <a:spcAft>
                <a:spcPts val="0"/>
              </a:spcAft>
              <a:buNone/>
            </a:pPr>
            <a:r>
              <a:rPr lang="tr" sz="1700" b="1">
                <a:latin typeface="Courier New"/>
                <a:ea typeface="Courier New"/>
                <a:cs typeface="Courier New"/>
                <a:sym typeface="Courier New"/>
              </a:rPr>
              <a:t>ggplot</a:t>
            </a:r>
            <a:r>
              <a:rPr lang="tr" sz="1700">
                <a:latin typeface="Courier New"/>
                <a:ea typeface="Courier New"/>
                <a:cs typeface="Courier New"/>
                <a:sym typeface="Courier New"/>
              </a:rPr>
              <a:t>(</a:t>
            </a:r>
            <a:r>
              <a:rPr lang="tr" sz="1700">
                <a:highlight>
                  <a:srgbClr val="A64D79"/>
                </a:highlight>
                <a:latin typeface="Courier New"/>
                <a:ea typeface="Courier New"/>
                <a:cs typeface="Courier New"/>
                <a:sym typeface="Courier New"/>
              </a:rPr>
              <a:t>ddist</a:t>
            </a:r>
            <a:r>
              <a:rPr lang="tr" sz="1700">
                <a:latin typeface="Courier New"/>
                <a:ea typeface="Courier New"/>
                <a:cs typeface="Courier New"/>
                <a:sym typeface="Courier New"/>
              </a:rPr>
              <a:t>, aes(x=reorder(x,y), y=y)) + </a:t>
            </a:r>
            <a:endParaRPr sz="1700">
              <a:latin typeface="Courier New"/>
              <a:ea typeface="Courier New"/>
              <a:cs typeface="Courier New"/>
              <a:sym typeface="Courier New"/>
            </a:endParaRPr>
          </a:p>
          <a:p>
            <a:pPr marL="0" lvl="0" indent="0" algn="l" rtl="0">
              <a:spcBef>
                <a:spcPts val="0"/>
              </a:spcBef>
              <a:spcAft>
                <a:spcPts val="0"/>
              </a:spcAft>
              <a:buNone/>
            </a:pPr>
            <a:r>
              <a:rPr lang="tr" sz="1700">
                <a:latin typeface="Courier New"/>
                <a:ea typeface="Courier New"/>
                <a:cs typeface="Courier New"/>
                <a:sym typeface="Courier New"/>
              </a:rPr>
              <a:t>geom_bar(stat = "identity") + coord_flip()</a:t>
            </a:r>
            <a:endParaRPr sz="1700">
              <a:latin typeface="Courier New"/>
              <a:ea typeface="Courier New"/>
              <a:cs typeface="Courier New"/>
              <a:sym typeface="Courier New"/>
            </a:endParaRPr>
          </a:p>
        </p:txBody>
      </p:sp>
      <p:pic>
        <p:nvPicPr>
          <p:cNvPr id="330" name="Google Shape;330;p28"/>
          <p:cNvPicPr preferRelativeResize="0"/>
          <p:nvPr/>
        </p:nvPicPr>
        <p:blipFill>
          <a:blip r:embed="rId3">
            <a:alphaModFix/>
          </a:blip>
          <a:stretch>
            <a:fillRect/>
          </a:stretch>
        </p:blipFill>
        <p:spPr>
          <a:xfrm>
            <a:off x="4088600" y="874350"/>
            <a:ext cx="4903001" cy="30114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Network Data Resources</a:t>
            </a:r>
            <a:endParaRPr/>
          </a:p>
        </p:txBody>
      </p:sp>
      <p:sp>
        <p:nvSpPr>
          <p:cNvPr id="336" name="Google Shape;336;p29"/>
          <p:cNvSpPr txBox="1"/>
          <p:nvPr/>
        </p:nvSpPr>
        <p:spPr>
          <a:xfrm>
            <a:off x="494200" y="3737050"/>
            <a:ext cx="3972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100"/>
              <a:t>http://networkrepository.com/</a:t>
            </a:r>
            <a:endParaRPr sz="2100"/>
          </a:p>
        </p:txBody>
      </p:sp>
      <p:pic>
        <p:nvPicPr>
          <p:cNvPr id="337" name="Google Shape;337;p29"/>
          <p:cNvPicPr preferRelativeResize="0"/>
          <p:nvPr/>
        </p:nvPicPr>
        <p:blipFill>
          <a:blip r:embed="rId3">
            <a:alphaModFix/>
          </a:blip>
          <a:stretch>
            <a:fillRect/>
          </a:stretch>
        </p:blipFill>
        <p:spPr>
          <a:xfrm>
            <a:off x="372425" y="1211125"/>
            <a:ext cx="6963312" cy="23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0"/>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EU Research Email traffic</a:t>
            </a:r>
            <a:endParaRPr/>
          </a:p>
        </p:txBody>
      </p:sp>
      <p:pic>
        <p:nvPicPr>
          <p:cNvPr id="343" name="Google Shape;343;p30"/>
          <p:cNvPicPr preferRelativeResize="0"/>
          <p:nvPr/>
        </p:nvPicPr>
        <p:blipFill>
          <a:blip r:embed="rId3">
            <a:alphaModFix/>
          </a:blip>
          <a:stretch>
            <a:fillRect/>
          </a:stretch>
        </p:blipFill>
        <p:spPr>
          <a:xfrm>
            <a:off x="1119650" y="957800"/>
            <a:ext cx="3629350" cy="3417775"/>
          </a:xfrm>
          <a:prstGeom prst="rect">
            <a:avLst/>
          </a:prstGeom>
          <a:noFill/>
          <a:ln>
            <a:noFill/>
          </a:ln>
        </p:spPr>
      </p:pic>
      <p:sp>
        <p:nvSpPr>
          <p:cNvPr id="344" name="Google Shape;344;p30"/>
          <p:cNvSpPr txBox="1"/>
          <p:nvPr/>
        </p:nvSpPr>
        <p:spPr>
          <a:xfrm>
            <a:off x="935275" y="4286425"/>
            <a:ext cx="399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http://networkrepository.com/ia-email-EU.php</a:t>
            </a:r>
            <a:endParaRPr/>
          </a:p>
        </p:txBody>
      </p:sp>
      <p:sp>
        <p:nvSpPr>
          <p:cNvPr id="345" name="Google Shape;345;p30"/>
          <p:cNvSpPr txBox="1"/>
          <p:nvPr/>
        </p:nvSpPr>
        <p:spPr>
          <a:xfrm>
            <a:off x="4691400" y="1719800"/>
            <a:ext cx="2814600" cy="3092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tr">
                <a:highlight>
                  <a:srgbClr val="FDFDFD"/>
                </a:highlight>
                <a:latin typeface="Nunito"/>
                <a:ea typeface="Nunito"/>
                <a:cs typeface="Nunito"/>
                <a:sym typeface="Nunito"/>
              </a:rPr>
              <a:t>Your turn:</a:t>
            </a:r>
            <a:endParaRPr>
              <a:highlight>
                <a:srgbClr val="FDFDFD"/>
              </a:highlight>
              <a:latin typeface="Nunito"/>
              <a:ea typeface="Nunito"/>
              <a:cs typeface="Nunito"/>
              <a:sym typeface="Nunito"/>
            </a:endParaRPr>
          </a:p>
          <a:p>
            <a:pPr marL="0" lvl="0" indent="0" algn="l" rtl="0">
              <a:lnSpc>
                <a:spcPct val="120000"/>
              </a:lnSpc>
              <a:spcBef>
                <a:spcPts val="0"/>
              </a:spcBef>
              <a:spcAft>
                <a:spcPts val="0"/>
              </a:spcAft>
              <a:buNone/>
            </a:pPr>
            <a:endParaRPr sz="1100">
              <a:highlight>
                <a:srgbClr val="FDFDFD"/>
              </a:highlight>
            </a:endParaRPr>
          </a:p>
          <a:p>
            <a:pPr marL="457200" lvl="0" indent="-317500" algn="l" rtl="0">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What do you think about this visualization?</a:t>
            </a:r>
            <a:endParaRPr>
              <a:highlight>
                <a:srgbClr val="FDFDFD"/>
              </a:highlight>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Why some of the nodes have so many connections?</a:t>
            </a:r>
            <a:endParaRPr>
              <a:highlight>
                <a:srgbClr val="FDFDFD"/>
              </a:highlight>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Can you see bridges between the subgroups?</a:t>
            </a:r>
            <a:endParaRPr>
              <a:highlight>
                <a:srgbClr val="FDFDFD"/>
              </a:highlight>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tr" b="1">
                <a:highlight>
                  <a:srgbClr val="FDFDFD"/>
                </a:highlight>
                <a:latin typeface="Nunito"/>
                <a:ea typeface="Nunito"/>
                <a:cs typeface="Nunito"/>
                <a:sym typeface="Nunito"/>
              </a:rPr>
              <a:t>Task: Can you find first 3 nodes has maximum connection! (Deadline 1 week)</a:t>
            </a:r>
            <a:endParaRPr b="1">
              <a:latin typeface="Nunito"/>
              <a:ea typeface="Nunito"/>
              <a:cs typeface="Nunito"/>
              <a:sym typeface="Nunito"/>
            </a:endParaRPr>
          </a:p>
        </p:txBody>
      </p:sp>
      <p:pic>
        <p:nvPicPr>
          <p:cNvPr id="346" name="Google Shape;346;p30"/>
          <p:cNvPicPr preferRelativeResize="0"/>
          <p:nvPr/>
        </p:nvPicPr>
        <p:blipFill>
          <a:blip r:embed="rId4">
            <a:alphaModFix/>
          </a:blip>
          <a:stretch>
            <a:fillRect/>
          </a:stretch>
        </p:blipFill>
        <p:spPr>
          <a:xfrm>
            <a:off x="6212770" y="1056820"/>
            <a:ext cx="2645475" cy="108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Messy Diagrams</a:t>
            </a:r>
            <a:endParaRPr/>
          </a:p>
        </p:txBody>
      </p:sp>
      <p:sp>
        <p:nvSpPr>
          <p:cNvPr id="352" name="Google Shape;352;p31"/>
          <p:cNvSpPr txBox="1"/>
          <p:nvPr/>
        </p:nvSpPr>
        <p:spPr>
          <a:xfrm>
            <a:off x="303050" y="969800"/>
            <a:ext cx="43728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Courier New"/>
                <a:ea typeface="Courier New"/>
                <a:cs typeface="Courier New"/>
                <a:sym typeface="Courier New"/>
              </a:rPr>
              <a:t>geu &lt;- graph_from_data_frame(eu)</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layout &lt;- layout.fruchterman.reingold(geu)</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Plotting with configuration</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plot(geu,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a:t>
            </a:r>
            <a:r>
              <a:rPr lang="tr" b="1">
                <a:latin typeface="Courier New"/>
                <a:ea typeface="Courier New"/>
                <a:cs typeface="Courier New"/>
                <a:sym typeface="Courier New"/>
              </a:rPr>
              <a:t>vertex.label=NA</a:t>
            </a:r>
            <a:r>
              <a:rPr lang="tr">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edge.arrow.size=.1,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vertex.color="gold",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a:t>
            </a:r>
            <a:r>
              <a:rPr lang="tr" b="1">
                <a:latin typeface="Courier New"/>
                <a:ea typeface="Courier New"/>
                <a:cs typeface="Courier New"/>
                <a:sym typeface="Courier New"/>
              </a:rPr>
              <a:t>vertex.size=.2</a:t>
            </a:r>
            <a:r>
              <a:rPr lang="tr">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vertex.frame.color="gray",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vertex.label.color="black",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vertex.label.cex=0.8,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vertex.label.dist=2, </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edge.curved=0,</a:t>
            </a:r>
            <a:endParaRPr>
              <a:latin typeface="Courier New"/>
              <a:ea typeface="Courier New"/>
              <a:cs typeface="Courier New"/>
              <a:sym typeface="Courier New"/>
            </a:endParaRPr>
          </a:p>
          <a:p>
            <a:pPr marL="0" lvl="0" indent="0" algn="l" rtl="0">
              <a:spcBef>
                <a:spcPts val="0"/>
              </a:spcBef>
              <a:spcAft>
                <a:spcPts val="0"/>
              </a:spcAft>
              <a:buNone/>
            </a:pPr>
            <a:r>
              <a:rPr lang="tr">
                <a:latin typeface="Courier New"/>
                <a:ea typeface="Courier New"/>
                <a:cs typeface="Courier New"/>
                <a:sym typeface="Courier New"/>
              </a:rPr>
              <a:t>     layout=layout) </a:t>
            </a:r>
            <a:endParaRPr>
              <a:latin typeface="Courier New"/>
              <a:ea typeface="Courier New"/>
              <a:cs typeface="Courier New"/>
              <a:sym typeface="Courier New"/>
            </a:endParaRPr>
          </a:p>
        </p:txBody>
      </p:sp>
      <p:pic>
        <p:nvPicPr>
          <p:cNvPr id="353" name="Google Shape;353;p31"/>
          <p:cNvPicPr preferRelativeResize="0"/>
          <p:nvPr/>
        </p:nvPicPr>
        <p:blipFill>
          <a:blip r:embed="rId3">
            <a:alphaModFix/>
          </a:blip>
          <a:stretch>
            <a:fillRect/>
          </a:stretch>
        </p:blipFill>
        <p:spPr>
          <a:xfrm>
            <a:off x="4156375" y="1065350"/>
            <a:ext cx="4163350" cy="35379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2"/>
          <p:cNvSpPr txBox="1">
            <a:spLocks noGrp="1"/>
          </p:cNvSpPr>
          <p:nvPr>
            <p:ph type="title"/>
          </p:nvPr>
        </p:nvSpPr>
        <p:spPr>
          <a:xfrm>
            <a:off x="824000" y="1613825"/>
            <a:ext cx="6085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Indegree &amp; Outdegree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Lesson Plan</a:t>
            </a:r>
            <a:endParaRPr/>
          </a:p>
        </p:txBody>
      </p:sp>
      <p:sp>
        <p:nvSpPr>
          <p:cNvPr id="218" name="Google Shape;218;p15"/>
          <p:cNvSpPr txBox="1">
            <a:spLocks noGrp="1"/>
          </p:cNvSpPr>
          <p:nvPr>
            <p:ph type="body" idx="1"/>
          </p:nvPr>
        </p:nvSpPr>
        <p:spPr>
          <a:xfrm>
            <a:off x="278875" y="1300950"/>
            <a:ext cx="8637000" cy="343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000" b="1"/>
              <a:t>Understanding network metrics</a:t>
            </a:r>
            <a:endParaRPr sz="2000" b="1"/>
          </a:p>
          <a:p>
            <a:pPr marL="0" lvl="0" indent="0" algn="l" rtl="0">
              <a:spcBef>
                <a:spcPts val="1200"/>
              </a:spcBef>
              <a:spcAft>
                <a:spcPts val="0"/>
              </a:spcAft>
              <a:buNone/>
            </a:pPr>
            <a:r>
              <a:rPr lang="tr" sz="2000"/>
              <a:t>Degree and Degree Distribution</a:t>
            </a:r>
            <a:endParaRPr sz="2000"/>
          </a:p>
          <a:p>
            <a:pPr marL="0" lvl="0" indent="0" algn="l" rtl="0">
              <a:spcBef>
                <a:spcPts val="1200"/>
              </a:spcBef>
              <a:spcAft>
                <a:spcPts val="0"/>
              </a:spcAft>
              <a:buNone/>
            </a:pPr>
            <a:r>
              <a:rPr lang="tr" sz="2000"/>
              <a:t>Density</a:t>
            </a:r>
            <a:endParaRPr sz="2000"/>
          </a:p>
          <a:p>
            <a:pPr marL="0" lvl="0" indent="0" algn="l" rtl="0">
              <a:spcBef>
                <a:spcPts val="1200"/>
              </a:spcBef>
              <a:spcAft>
                <a:spcPts val="0"/>
              </a:spcAft>
              <a:buNone/>
            </a:pPr>
            <a:r>
              <a:rPr lang="tr" sz="2000"/>
              <a:t>Shortest Paths &amp; Average Path</a:t>
            </a:r>
            <a:endParaRPr sz="2000"/>
          </a:p>
          <a:p>
            <a:pPr marL="0" lvl="0" indent="0" algn="l" rtl="0">
              <a:spcBef>
                <a:spcPts val="1200"/>
              </a:spcBef>
              <a:spcAft>
                <a:spcPts val="0"/>
              </a:spcAft>
              <a:buNone/>
            </a:pPr>
            <a:r>
              <a:rPr lang="tr" sz="2000"/>
              <a:t>Comparison of Networks </a:t>
            </a:r>
            <a:endParaRPr sz="2000"/>
          </a:p>
          <a:p>
            <a:pPr marL="0" lvl="0" indent="0" algn="l" rtl="0">
              <a:spcBef>
                <a:spcPts val="1200"/>
              </a:spcBef>
              <a:spcAft>
                <a:spcPts val="1200"/>
              </a:spcAft>
              <a:buNone/>
            </a:pPr>
            <a:endParaRPr sz="2000"/>
          </a:p>
        </p:txBody>
      </p:sp>
      <p:pic>
        <p:nvPicPr>
          <p:cNvPr id="219" name="Google Shape;219;p15"/>
          <p:cNvPicPr preferRelativeResize="0"/>
          <p:nvPr/>
        </p:nvPicPr>
        <p:blipFill>
          <a:blip r:embed="rId3">
            <a:alphaModFix/>
          </a:blip>
          <a:stretch>
            <a:fillRect/>
          </a:stretch>
        </p:blipFill>
        <p:spPr>
          <a:xfrm>
            <a:off x="7022550" y="3443688"/>
            <a:ext cx="1893325" cy="129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In-degree</a:t>
            </a:r>
            <a:endParaRPr/>
          </a:p>
        </p:txBody>
      </p:sp>
      <p:pic>
        <p:nvPicPr>
          <p:cNvPr id="364" name="Google Shape;364;p33"/>
          <p:cNvPicPr preferRelativeResize="0"/>
          <p:nvPr/>
        </p:nvPicPr>
        <p:blipFill>
          <a:blip r:embed="rId3">
            <a:alphaModFix/>
          </a:blip>
          <a:stretch>
            <a:fillRect/>
          </a:stretch>
        </p:blipFill>
        <p:spPr>
          <a:xfrm>
            <a:off x="5085850" y="800038"/>
            <a:ext cx="3724275" cy="3676650"/>
          </a:xfrm>
          <a:prstGeom prst="rect">
            <a:avLst/>
          </a:prstGeom>
          <a:noFill/>
          <a:ln>
            <a:noFill/>
          </a:ln>
        </p:spPr>
      </p:pic>
      <p:graphicFrame>
        <p:nvGraphicFramePr>
          <p:cNvPr id="365" name="Google Shape;365;p33"/>
          <p:cNvGraphicFramePr/>
          <p:nvPr/>
        </p:nvGraphicFramePr>
        <p:xfrm>
          <a:off x="999750" y="1343050"/>
          <a:ext cx="3148275" cy="2590625"/>
        </p:xfrm>
        <a:graphic>
          <a:graphicData uri="http://schemas.openxmlformats.org/drawingml/2006/table">
            <a:tbl>
              <a:tblPr>
                <a:noFill/>
                <a:tableStyleId>{4C1026A4-C068-4001-A158-783A1E7C6D8E}</a:tableStyleId>
              </a:tblPr>
              <a:tblGrid>
                <a:gridCol w="974375">
                  <a:extLst>
                    <a:ext uri="{9D8B030D-6E8A-4147-A177-3AD203B41FA5}">
                      <a16:colId xmlns:a16="http://schemas.microsoft.com/office/drawing/2014/main" val="20000"/>
                    </a:ext>
                  </a:extLst>
                </a:gridCol>
                <a:gridCol w="977400">
                  <a:extLst>
                    <a:ext uri="{9D8B030D-6E8A-4147-A177-3AD203B41FA5}">
                      <a16:colId xmlns:a16="http://schemas.microsoft.com/office/drawing/2014/main" val="20001"/>
                    </a:ext>
                  </a:extLst>
                </a:gridCol>
                <a:gridCol w="119650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tr" b="1"/>
                        <a:t>Node</a:t>
                      </a:r>
                      <a:endParaRPr b="1"/>
                    </a:p>
                  </a:txBody>
                  <a:tcPr marL="91425" marR="91425" marT="91425" marB="91425"/>
                </a:tc>
                <a:tc>
                  <a:txBody>
                    <a:bodyPr/>
                    <a:lstStyle/>
                    <a:p>
                      <a:pPr marL="0" lvl="0" indent="0" algn="l" rtl="0">
                        <a:spcBef>
                          <a:spcPts val="0"/>
                        </a:spcBef>
                        <a:spcAft>
                          <a:spcPts val="0"/>
                        </a:spcAft>
                        <a:buNone/>
                      </a:pPr>
                      <a:r>
                        <a:rPr lang="tr" b="1"/>
                        <a:t>Degree</a:t>
                      </a:r>
                      <a:endParaRPr b="1"/>
                    </a:p>
                  </a:txBody>
                  <a:tcPr marL="91425" marR="91425" marT="91425" marB="91425"/>
                </a:tc>
                <a:tc>
                  <a:txBody>
                    <a:bodyPr/>
                    <a:lstStyle/>
                    <a:p>
                      <a:pPr marL="0" lvl="0" indent="0" algn="l" rtl="0">
                        <a:spcBef>
                          <a:spcPts val="0"/>
                        </a:spcBef>
                        <a:spcAft>
                          <a:spcPts val="0"/>
                        </a:spcAft>
                        <a:buNone/>
                      </a:pPr>
                      <a:r>
                        <a:rPr lang="tr" b="1"/>
                        <a:t>In-degree</a:t>
                      </a:r>
                      <a:endParaRPr b="1"/>
                    </a:p>
                  </a:txBody>
                  <a:tcPr marL="91425" marR="91425" marT="91425" marB="91425">
                    <a:solidFill>
                      <a:srgbClr val="C27BA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tr"/>
                        <a:t>Ahmet</a:t>
                      </a:r>
                      <a:endParaRPr/>
                    </a:p>
                  </a:txBody>
                  <a:tcPr marL="91425" marR="91425" marT="91425" marB="91425"/>
                </a:tc>
                <a:tc>
                  <a:txBody>
                    <a:bodyPr/>
                    <a:lstStyle/>
                    <a:p>
                      <a:pPr marL="0" lvl="0" indent="0" algn="l" rtl="0">
                        <a:spcBef>
                          <a:spcPts val="0"/>
                        </a:spcBef>
                        <a:spcAft>
                          <a:spcPts val="0"/>
                        </a:spcAft>
                        <a:buNone/>
                      </a:pPr>
                      <a:r>
                        <a:rPr lang="tr"/>
                        <a:t>4</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solidFill>
                      <a:srgbClr val="C27BA0"/>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tr"/>
                        <a:t>Özgür</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solidFill>
                      <a:srgbClr val="C27BA0"/>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tr"/>
                        <a:t>İbrahim</a:t>
                      </a:r>
                      <a:endParaRPr/>
                    </a:p>
                  </a:txBody>
                  <a:tcPr marL="91425" marR="91425" marT="91425" marB="91425"/>
                </a:tc>
                <a:tc>
                  <a:txBody>
                    <a:bodyPr/>
                    <a:lstStyle/>
                    <a:p>
                      <a:pPr marL="0" lvl="0" indent="0" algn="l" rtl="0">
                        <a:spcBef>
                          <a:spcPts val="0"/>
                        </a:spcBef>
                        <a:spcAft>
                          <a:spcPts val="0"/>
                        </a:spcAft>
                        <a:buNone/>
                      </a:pPr>
                      <a:r>
                        <a:rPr lang="tr"/>
                        <a:t>3</a:t>
                      </a:r>
                      <a:endParaRPr/>
                    </a:p>
                  </a:txBody>
                  <a:tcPr marL="91425" marR="91425" marT="91425" marB="91425"/>
                </a:tc>
                <a:tc>
                  <a:txBody>
                    <a:bodyPr/>
                    <a:lstStyle/>
                    <a:p>
                      <a:pPr marL="0" lvl="0" indent="0" algn="l" rtl="0">
                        <a:spcBef>
                          <a:spcPts val="0"/>
                        </a:spcBef>
                        <a:spcAft>
                          <a:spcPts val="0"/>
                        </a:spcAft>
                        <a:buNone/>
                      </a:pPr>
                      <a:r>
                        <a:rPr lang="tr"/>
                        <a:t>0</a:t>
                      </a:r>
                      <a:endParaRPr/>
                    </a:p>
                  </a:txBody>
                  <a:tcPr marL="91425" marR="91425" marT="91425" marB="91425">
                    <a:solidFill>
                      <a:srgbClr val="C27BA0"/>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tr"/>
                        <a:t>Ferhat</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solidFill>
                      <a:srgbClr val="C27BA0"/>
                    </a:solidFill>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tr"/>
                        <a:t>Suat</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tc>
                <a:tc>
                  <a:txBody>
                    <a:bodyPr/>
                    <a:lstStyle/>
                    <a:p>
                      <a:pPr marL="0" lvl="0" indent="0" algn="l" rtl="0">
                        <a:spcBef>
                          <a:spcPts val="0"/>
                        </a:spcBef>
                        <a:spcAft>
                          <a:spcPts val="0"/>
                        </a:spcAft>
                        <a:buNone/>
                      </a:pPr>
                      <a:r>
                        <a:rPr lang="tr" dirty="0"/>
                        <a:t>2</a:t>
                      </a:r>
                      <a:endParaRPr dirty="0"/>
                    </a:p>
                  </a:txBody>
                  <a:tcPr marL="91425" marR="91425" marT="91425" marB="91425">
                    <a:solidFill>
                      <a:srgbClr val="C27BA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4"/>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Out-degree</a:t>
            </a:r>
            <a:endParaRPr/>
          </a:p>
        </p:txBody>
      </p:sp>
      <p:pic>
        <p:nvPicPr>
          <p:cNvPr id="371" name="Google Shape;371;p34"/>
          <p:cNvPicPr preferRelativeResize="0"/>
          <p:nvPr/>
        </p:nvPicPr>
        <p:blipFill>
          <a:blip r:embed="rId3">
            <a:alphaModFix/>
          </a:blip>
          <a:stretch>
            <a:fillRect/>
          </a:stretch>
        </p:blipFill>
        <p:spPr>
          <a:xfrm>
            <a:off x="5085850" y="800038"/>
            <a:ext cx="3724275" cy="3676650"/>
          </a:xfrm>
          <a:prstGeom prst="rect">
            <a:avLst/>
          </a:prstGeom>
          <a:noFill/>
          <a:ln>
            <a:noFill/>
          </a:ln>
        </p:spPr>
      </p:pic>
      <p:graphicFrame>
        <p:nvGraphicFramePr>
          <p:cNvPr id="372" name="Google Shape;372;p34"/>
          <p:cNvGraphicFramePr/>
          <p:nvPr/>
        </p:nvGraphicFramePr>
        <p:xfrm>
          <a:off x="462875" y="1343063"/>
          <a:ext cx="3000000" cy="3000000"/>
        </p:xfrm>
        <a:graphic>
          <a:graphicData uri="http://schemas.openxmlformats.org/drawingml/2006/table">
            <a:tbl>
              <a:tblPr>
                <a:noFill/>
                <a:tableStyleId>{4C1026A4-C068-4001-A158-783A1E7C6D8E}</a:tableStyleId>
              </a:tblPr>
              <a:tblGrid>
                <a:gridCol w="827275">
                  <a:extLst>
                    <a:ext uri="{9D8B030D-6E8A-4147-A177-3AD203B41FA5}">
                      <a16:colId xmlns:a16="http://schemas.microsoft.com/office/drawing/2014/main" val="20000"/>
                    </a:ext>
                  </a:extLst>
                </a:gridCol>
                <a:gridCol w="829450">
                  <a:extLst>
                    <a:ext uri="{9D8B030D-6E8A-4147-A177-3AD203B41FA5}">
                      <a16:colId xmlns:a16="http://schemas.microsoft.com/office/drawing/2014/main" val="20001"/>
                    </a:ext>
                  </a:extLst>
                </a:gridCol>
                <a:gridCol w="1031500">
                  <a:extLst>
                    <a:ext uri="{9D8B030D-6E8A-4147-A177-3AD203B41FA5}">
                      <a16:colId xmlns:a16="http://schemas.microsoft.com/office/drawing/2014/main" val="20002"/>
                    </a:ext>
                  </a:extLst>
                </a:gridCol>
                <a:gridCol w="121337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tr" b="1"/>
                        <a:t>Node</a:t>
                      </a:r>
                      <a:endParaRPr b="1"/>
                    </a:p>
                  </a:txBody>
                  <a:tcPr marL="91425" marR="91425" marT="91425" marB="91425"/>
                </a:tc>
                <a:tc>
                  <a:txBody>
                    <a:bodyPr/>
                    <a:lstStyle/>
                    <a:p>
                      <a:pPr marL="0" lvl="0" indent="0" algn="l" rtl="0">
                        <a:spcBef>
                          <a:spcPts val="0"/>
                        </a:spcBef>
                        <a:spcAft>
                          <a:spcPts val="0"/>
                        </a:spcAft>
                        <a:buNone/>
                      </a:pPr>
                      <a:r>
                        <a:rPr lang="tr" b="1"/>
                        <a:t>Degree</a:t>
                      </a:r>
                      <a:endParaRPr b="1"/>
                    </a:p>
                  </a:txBody>
                  <a:tcPr marL="91425" marR="91425" marT="91425" marB="91425"/>
                </a:tc>
                <a:tc>
                  <a:txBody>
                    <a:bodyPr/>
                    <a:lstStyle/>
                    <a:p>
                      <a:pPr marL="0" lvl="0" indent="0" algn="l" rtl="0">
                        <a:spcBef>
                          <a:spcPts val="0"/>
                        </a:spcBef>
                        <a:spcAft>
                          <a:spcPts val="0"/>
                        </a:spcAft>
                        <a:buNone/>
                      </a:pPr>
                      <a:r>
                        <a:rPr lang="tr" b="1"/>
                        <a:t>In-degree</a:t>
                      </a:r>
                      <a:endParaRPr b="1"/>
                    </a:p>
                  </a:txBody>
                  <a:tcPr marL="91425" marR="91425" marT="91425" marB="91425">
                    <a:solidFill>
                      <a:srgbClr val="C27BA0"/>
                    </a:solidFill>
                  </a:tcPr>
                </a:tc>
                <a:tc>
                  <a:txBody>
                    <a:bodyPr/>
                    <a:lstStyle/>
                    <a:p>
                      <a:pPr marL="0" lvl="0" indent="0" algn="l" rtl="0">
                        <a:spcBef>
                          <a:spcPts val="0"/>
                        </a:spcBef>
                        <a:spcAft>
                          <a:spcPts val="0"/>
                        </a:spcAft>
                        <a:buNone/>
                      </a:pPr>
                      <a:r>
                        <a:rPr lang="tr" b="1"/>
                        <a:t>Out-degree</a:t>
                      </a:r>
                      <a:endParaRPr b="1"/>
                    </a:p>
                  </a:txBody>
                  <a:tcPr marL="91425" marR="91425" marT="91425" marB="91425">
                    <a:solidFill>
                      <a:srgbClr val="6AA84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tr"/>
                        <a:t>Ahmet</a:t>
                      </a:r>
                      <a:endParaRPr/>
                    </a:p>
                  </a:txBody>
                  <a:tcPr marL="91425" marR="91425" marT="91425" marB="91425"/>
                </a:tc>
                <a:tc>
                  <a:txBody>
                    <a:bodyPr/>
                    <a:lstStyle/>
                    <a:p>
                      <a:pPr marL="0" lvl="0" indent="0" algn="l" rtl="0">
                        <a:spcBef>
                          <a:spcPts val="0"/>
                        </a:spcBef>
                        <a:spcAft>
                          <a:spcPts val="0"/>
                        </a:spcAft>
                        <a:buNone/>
                      </a:pPr>
                      <a:r>
                        <a:rPr lang="tr"/>
                        <a:t>4</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solidFill>
                      <a:srgbClr val="C27BA0"/>
                    </a:solidFill>
                  </a:tcPr>
                </a:tc>
                <a:tc>
                  <a:txBody>
                    <a:bodyPr/>
                    <a:lstStyle/>
                    <a:p>
                      <a:pPr marL="0" lvl="0" indent="0" algn="l" rtl="0">
                        <a:spcBef>
                          <a:spcPts val="0"/>
                        </a:spcBef>
                        <a:spcAft>
                          <a:spcPts val="0"/>
                        </a:spcAft>
                        <a:buNone/>
                      </a:pPr>
                      <a:r>
                        <a:rPr lang="tr"/>
                        <a:t>2</a:t>
                      </a:r>
                      <a:endParaRPr/>
                    </a:p>
                  </a:txBody>
                  <a:tcPr marL="91425" marR="91425" marT="91425" marB="91425">
                    <a:solidFill>
                      <a:srgbClr val="6AA84F"/>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tr"/>
                        <a:t>Özgür</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solidFill>
                      <a:srgbClr val="C27BA0"/>
                    </a:solidFill>
                  </a:tcPr>
                </a:tc>
                <a:tc>
                  <a:txBody>
                    <a:bodyPr/>
                    <a:lstStyle/>
                    <a:p>
                      <a:pPr marL="0" lvl="0" indent="0" algn="l" rtl="0">
                        <a:spcBef>
                          <a:spcPts val="0"/>
                        </a:spcBef>
                        <a:spcAft>
                          <a:spcPts val="0"/>
                        </a:spcAft>
                        <a:buNone/>
                      </a:pPr>
                      <a:r>
                        <a:rPr lang="tr"/>
                        <a:t>1</a:t>
                      </a:r>
                      <a:endParaRPr/>
                    </a:p>
                  </a:txBody>
                  <a:tcPr marL="91425" marR="91425" marT="91425" marB="91425">
                    <a:solidFill>
                      <a:srgbClr val="6AA84F"/>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tr"/>
                        <a:t>İbrahim</a:t>
                      </a:r>
                      <a:endParaRPr/>
                    </a:p>
                  </a:txBody>
                  <a:tcPr marL="91425" marR="91425" marT="91425" marB="91425"/>
                </a:tc>
                <a:tc>
                  <a:txBody>
                    <a:bodyPr/>
                    <a:lstStyle/>
                    <a:p>
                      <a:pPr marL="0" lvl="0" indent="0" algn="l" rtl="0">
                        <a:spcBef>
                          <a:spcPts val="0"/>
                        </a:spcBef>
                        <a:spcAft>
                          <a:spcPts val="0"/>
                        </a:spcAft>
                        <a:buNone/>
                      </a:pPr>
                      <a:r>
                        <a:rPr lang="tr"/>
                        <a:t>3</a:t>
                      </a:r>
                      <a:endParaRPr/>
                    </a:p>
                  </a:txBody>
                  <a:tcPr marL="91425" marR="91425" marT="91425" marB="91425"/>
                </a:tc>
                <a:tc>
                  <a:txBody>
                    <a:bodyPr/>
                    <a:lstStyle/>
                    <a:p>
                      <a:pPr marL="0" lvl="0" indent="0" algn="l" rtl="0">
                        <a:spcBef>
                          <a:spcPts val="0"/>
                        </a:spcBef>
                        <a:spcAft>
                          <a:spcPts val="0"/>
                        </a:spcAft>
                        <a:buNone/>
                      </a:pPr>
                      <a:r>
                        <a:rPr lang="tr"/>
                        <a:t>0</a:t>
                      </a:r>
                      <a:endParaRPr/>
                    </a:p>
                  </a:txBody>
                  <a:tcPr marL="91425" marR="91425" marT="91425" marB="91425">
                    <a:solidFill>
                      <a:srgbClr val="C27BA0"/>
                    </a:solidFill>
                  </a:tcPr>
                </a:tc>
                <a:tc>
                  <a:txBody>
                    <a:bodyPr/>
                    <a:lstStyle/>
                    <a:p>
                      <a:pPr marL="0" lvl="0" indent="0" algn="l" rtl="0">
                        <a:spcBef>
                          <a:spcPts val="0"/>
                        </a:spcBef>
                        <a:spcAft>
                          <a:spcPts val="0"/>
                        </a:spcAft>
                        <a:buNone/>
                      </a:pPr>
                      <a:r>
                        <a:rPr lang="tr"/>
                        <a:t>3</a:t>
                      </a:r>
                      <a:endParaRPr/>
                    </a:p>
                  </a:txBody>
                  <a:tcPr marL="91425" marR="91425" marT="91425" marB="91425">
                    <a:solidFill>
                      <a:srgbClr val="6AA84F"/>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tr"/>
                        <a:t>Ferhat</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solidFill>
                      <a:srgbClr val="C27BA0"/>
                    </a:solidFill>
                  </a:tcPr>
                </a:tc>
                <a:tc>
                  <a:txBody>
                    <a:bodyPr/>
                    <a:lstStyle/>
                    <a:p>
                      <a:pPr marL="0" lvl="0" indent="0" algn="l" rtl="0">
                        <a:spcBef>
                          <a:spcPts val="0"/>
                        </a:spcBef>
                        <a:spcAft>
                          <a:spcPts val="0"/>
                        </a:spcAft>
                        <a:buNone/>
                      </a:pPr>
                      <a:r>
                        <a:rPr lang="tr"/>
                        <a:t>0</a:t>
                      </a:r>
                      <a:endParaRPr/>
                    </a:p>
                  </a:txBody>
                  <a:tcPr marL="91425" marR="91425" marT="91425" marB="91425">
                    <a:solidFill>
                      <a:srgbClr val="6AA84F"/>
                    </a:solidFill>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tr"/>
                        <a:t>Suat</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solidFill>
                      <a:srgbClr val="C27BA0"/>
                    </a:solidFill>
                  </a:tcPr>
                </a:tc>
                <a:tc>
                  <a:txBody>
                    <a:bodyPr/>
                    <a:lstStyle/>
                    <a:p>
                      <a:pPr marL="0" lvl="0" indent="0" algn="l" rtl="0">
                        <a:spcBef>
                          <a:spcPts val="0"/>
                        </a:spcBef>
                        <a:spcAft>
                          <a:spcPts val="0"/>
                        </a:spcAft>
                        <a:buNone/>
                      </a:pPr>
                      <a:r>
                        <a:rPr lang="tr" dirty="0"/>
                        <a:t>0</a:t>
                      </a:r>
                      <a:endParaRPr dirty="0"/>
                    </a:p>
                  </a:txBody>
                  <a:tcPr marL="91425" marR="91425" marT="91425" marB="91425">
                    <a:solidFill>
                      <a:srgbClr val="6AA84F"/>
                    </a:solidFill>
                  </a:tcPr>
                </a:tc>
                <a:extLst>
                  <a:ext uri="{0D108BD9-81ED-4DB2-BD59-A6C34878D82A}">
                    <a16:rowId xmlns:a16="http://schemas.microsoft.com/office/drawing/2014/main" val="10005"/>
                  </a:ext>
                </a:extLst>
              </a:tr>
            </a:tbl>
          </a:graphicData>
        </a:graphic>
      </p:graphicFrame>
      <p:sp>
        <p:nvSpPr>
          <p:cNvPr id="373" name="Google Shape;373;p34"/>
          <p:cNvSpPr txBox="1"/>
          <p:nvPr/>
        </p:nvSpPr>
        <p:spPr>
          <a:xfrm>
            <a:off x="554175" y="4242950"/>
            <a:ext cx="109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Degree = </a:t>
            </a:r>
            <a:endParaRPr>
              <a:latin typeface="Nunito"/>
              <a:ea typeface="Nunito"/>
              <a:cs typeface="Nunito"/>
              <a:sym typeface="Nunito"/>
            </a:endParaRPr>
          </a:p>
        </p:txBody>
      </p:sp>
      <p:sp>
        <p:nvSpPr>
          <p:cNvPr id="374" name="Google Shape;374;p34"/>
          <p:cNvSpPr txBox="1"/>
          <p:nvPr/>
        </p:nvSpPr>
        <p:spPr>
          <a:xfrm>
            <a:off x="2119600" y="4242950"/>
            <a:ext cx="1031400" cy="369300"/>
          </a:xfrm>
          <a:prstGeom prst="rect">
            <a:avLst/>
          </a:prstGeom>
          <a:solidFill>
            <a:srgbClr val="E0666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latin typeface="Nunito"/>
                <a:ea typeface="Nunito"/>
                <a:cs typeface="Nunito"/>
                <a:sym typeface="Nunito"/>
              </a:rPr>
              <a:t>In-degree + </a:t>
            </a:r>
            <a:endParaRPr sz="1200">
              <a:latin typeface="Nunito"/>
              <a:ea typeface="Nunito"/>
              <a:cs typeface="Nunito"/>
              <a:sym typeface="Nunito"/>
            </a:endParaRPr>
          </a:p>
        </p:txBody>
      </p:sp>
      <p:sp>
        <p:nvSpPr>
          <p:cNvPr id="375" name="Google Shape;375;p34"/>
          <p:cNvSpPr txBox="1"/>
          <p:nvPr/>
        </p:nvSpPr>
        <p:spPr>
          <a:xfrm>
            <a:off x="3203875" y="4242950"/>
            <a:ext cx="1160700" cy="369300"/>
          </a:xfrm>
          <a:prstGeom prst="rect">
            <a:avLst/>
          </a:prstGeom>
          <a:solidFill>
            <a:srgbClr val="93C47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200">
                <a:latin typeface="Nunito"/>
                <a:ea typeface="Nunito"/>
                <a:cs typeface="Nunito"/>
                <a:sym typeface="Nunito"/>
              </a:rPr>
              <a:t>Out-degree </a:t>
            </a:r>
            <a:endParaRPr sz="1200">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1000"/>
                                        <p:tgtEl>
                                          <p:spTgt spid="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anim calcmode="lin" valueType="num">
                                      <p:cBhvr additive="base">
                                        <p:cTn id="12" dur="1000"/>
                                        <p:tgtEl>
                                          <p:spTgt spid="37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1000" fill="hold"/>
                                        <p:tgtEl>
                                          <p:spTgt spid="3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Density (Recall)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Density</a:t>
            </a:r>
            <a:endParaRPr/>
          </a:p>
        </p:txBody>
      </p:sp>
      <p:sp>
        <p:nvSpPr>
          <p:cNvPr id="386" name="Google Shape;386;p36"/>
          <p:cNvSpPr txBox="1">
            <a:spLocks noGrp="1"/>
          </p:cNvSpPr>
          <p:nvPr>
            <p:ph type="body" idx="1"/>
          </p:nvPr>
        </p:nvSpPr>
        <p:spPr>
          <a:xfrm>
            <a:off x="118675" y="1031125"/>
            <a:ext cx="3633300" cy="1905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tr" sz="2400" b="1">
                <a:solidFill>
                  <a:srgbClr val="000000"/>
                </a:solidFill>
                <a:highlight>
                  <a:srgbClr val="FFFFFF"/>
                </a:highlight>
                <a:latin typeface="Roboto"/>
                <a:ea typeface="Roboto"/>
                <a:cs typeface="Roboto"/>
                <a:sym typeface="Roboto"/>
              </a:rPr>
              <a:t>The density of a network is simply the pro­portion of </a:t>
            </a:r>
            <a:r>
              <a:rPr lang="tr" sz="2400" b="1">
                <a:solidFill>
                  <a:srgbClr val="000000"/>
                </a:solidFill>
                <a:highlight>
                  <a:srgbClr val="FF9900"/>
                </a:highlight>
                <a:latin typeface="Roboto"/>
                <a:ea typeface="Roboto"/>
                <a:cs typeface="Roboto"/>
                <a:sym typeface="Roboto"/>
              </a:rPr>
              <a:t>all possible</a:t>
            </a:r>
            <a:r>
              <a:rPr lang="tr" sz="2400" b="1">
                <a:solidFill>
                  <a:srgbClr val="000000"/>
                </a:solidFill>
                <a:highlight>
                  <a:srgbClr val="FFFFFF"/>
                </a:highlight>
                <a:latin typeface="Roboto"/>
                <a:ea typeface="Roboto"/>
                <a:cs typeface="Roboto"/>
                <a:sym typeface="Roboto"/>
              </a:rPr>
              <a:t> ties that are </a:t>
            </a:r>
            <a:r>
              <a:rPr lang="tr" sz="2400" b="1">
                <a:solidFill>
                  <a:srgbClr val="000000"/>
                </a:solidFill>
                <a:highlight>
                  <a:srgbClr val="00FFFF"/>
                </a:highlight>
                <a:latin typeface="Roboto"/>
                <a:ea typeface="Roboto"/>
                <a:cs typeface="Roboto"/>
                <a:sym typeface="Roboto"/>
              </a:rPr>
              <a:t>actually</a:t>
            </a:r>
            <a:r>
              <a:rPr lang="tr" sz="2400" b="1">
                <a:solidFill>
                  <a:srgbClr val="000000"/>
                </a:solidFill>
                <a:highlight>
                  <a:srgbClr val="FFFFFF"/>
                </a:highlight>
                <a:latin typeface="Roboto"/>
                <a:ea typeface="Roboto"/>
                <a:cs typeface="Roboto"/>
                <a:sym typeface="Roboto"/>
              </a:rPr>
              <a:t> present.</a:t>
            </a:r>
            <a:endParaRPr sz="2500"/>
          </a:p>
        </p:txBody>
      </p:sp>
      <p:pic>
        <p:nvPicPr>
          <p:cNvPr id="387" name="Google Shape;387;p36" descr="“Research Methods and Design in Sport Management” by Damon P. S. Andrew, Paul Mark Pedersen, Chad D. McEvoy" title="“Research Methods and Design in Sport Management” by Damon P. S. Andrew, Paul Mark Pedersen, Chad D. McEvoy"/>
          <p:cNvPicPr preferRelativeResize="0"/>
          <p:nvPr/>
        </p:nvPicPr>
        <p:blipFill>
          <a:blip r:embed="rId3">
            <a:alphaModFix/>
          </a:blip>
          <a:stretch>
            <a:fillRect/>
          </a:stretch>
        </p:blipFill>
        <p:spPr>
          <a:xfrm>
            <a:off x="2799648" y="3360551"/>
            <a:ext cx="984259" cy="999300"/>
          </a:xfrm>
          <a:prstGeom prst="rect">
            <a:avLst/>
          </a:prstGeom>
          <a:noFill/>
          <a:ln>
            <a:noFill/>
          </a:ln>
        </p:spPr>
      </p:pic>
      <p:sp>
        <p:nvSpPr>
          <p:cNvPr id="388" name="Google Shape;388;p36"/>
          <p:cNvSpPr txBox="1"/>
          <p:nvPr/>
        </p:nvSpPr>
        <p:spPr>
          <a:xfrm>
            <a:off x="118675" y="3271600"/>
            <a:ext cx="2461500" cy="109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 sz="1000">
                <a:latin typeface="Roboto"/>
                <a:ea typeface="Roboto"/>
                <a:cs typeface="Roboto"/>
                <a:sym typeface="Roboto"/>
              </a:rPr>
              <a:t>from </a:t>
            </a:r>
            <a:r>
              <a:rPr lang="tr" sz="1000">
                <a:solidFill>
                  <a:srgbClr val="4285F4"/>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Research Methods and Design in Sport Management</a:t>
            </a:r>
            <a:endParaRPr sz="1000">
              <a:solidFill>
                <a:srgbClr val="4285F4"/>
              </a:solidFill>
              <a:latin typeface="Roboto"/>
              <a:ea typeface="Roboto"/>
              <a:cs typeface="Roboto"/>
              <a:sym typeface="Roboto"/>
            </a:endParaRPr>
          </a:p>
          <a:p>
            <a:pPr marL="0" lvl="0" indent="0" algn="l" rtl="0">
              <a:spcBef>
                <a:spcPts val="0"/>
              </a:spcBef>
              <a:spcAft>
                <a:spcPts val="0"/>
              </a:spcAft>
              <a:buNone/>
            </a:pPr>
            <a:r>
              <a:rPr lang="tr" sz="1000">
                <a:latin typeface="Roboto"/>
                <a:ea typeface="Roboto"/>
                <a:cs typeface="Roboto"/>
                <a:sym typeface="Roboto"/>
              </a:rPr>
              <a:t>by Damon P. S. Andrew, Paul Mark Pedersen, Chad D. McEvoy</a:t>
            </a:r>
            <a:endParaRPr sz="1000">
              <a:latin typeface="Roboto"/>
              <a:ea typeface="Roboto"/>
              <a:cs typeface="Roboto"/>
              <a:sym typeface="Roboto"/>
            </a:endParaRPr>
          </a:p>
          <a:p>
            <a:pPr marL="0" lvl="0" indent="0" algn="l" rtl="0">
              <a:spcBef>
                <a:spcPts val="0"/>
              </a:spcBef>
              <a:spcAft>
                <a:spcPts val="0"/>
              </a:spcAft>
              <a:buNone/>
            </a:pPr>
            <a:r>
              <a:rPr lang="tr" sz="1000">
                <a:latin typeface="Roboto"/>
                <a:ea typeface="Roboto"/>
                <a:cs typeface="Roboto"/>
                <a:sym typeface="Roboto"/>
              </a:rPr>
              <a:t>Human Kinetics, 2019</a:t>
            </a:r>
            <a:endParaRPr sz="1000">
              <a:latin typeface="Roboto"/>
              <a:ea typeface="Roboto"/>
              <a:cs typeface="Roboto"/>
              <a:sym typeface="Roboto"/>
            </a:endParaRPr>
          </a:p>
        </p:txBody>
      </p:sp>
      <p:sp>
        <p:nvSpPr>
          <p:cNvPr id="389" name="Google Shape;389;p36"/>
          <p:cNvSpPr txBox="1"/>
          <p:nvPr/>
        </p:nvSpPr>
        <p:spPr>
          <a:xfrm>
            <a:off x="4173900" y="1146650"/>
            <a:ext cx="416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Number of </a:t>
            </a:r>
            <a:r>
              <a:rPr lang="tr">
                <a:highlight>
                  <a:srgbClr val="E69138"/>
                </a:highlight>
                <a:latin typeface="Nunito"/>
                <a:ea typeface="Nunito"/>
                <a:cs typeface="Nunito"/>
                <a:sym typeface="Nunito"/>
              </a:rPr>
              <a:t>all possible</a:t>
            </a:r>
            <a:r>
              <a:rPr lang="tr">
                <a:latin typeface="Nunito"/>
                <a:ea typeface="Nunito"/>
                <a:cs typeface="Nunito"/>
                <a:sym typeface="Nunito"/>
              </a:rPr>
              <a:t> connections: P</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Number of </a:t>
            </a:r>
            <a:r>
              <a:rPr lang="tr">
                <a:highlight>
                  <a:srgbClr val="00FFFF"/>
                </a:highlight>
                <a:latin typeface="Nunito"/>
                <a:ea typeface="Nunito"/>
                <a:cs typeface="Nunito"/>
                <a:sym typeface="Nunito"/>
              </a:rPr>
              <a:t>actual </a:t>
            </a:r>
            <a:r>
              <a:rPr lang="tr">
                <a:latin typeface="Nunito"/>
                <a:ea typeface="Nunito"/>
                <a:cs typeface="Nunito"/>
                <a:sym typeface="Nunito"/>
              </a:rPr>
              <a:t>connections: A</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n: Number of nodes</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Density: D</a:t>
            </a:r>
            <a:endParaRPr>
              <a:latin typeface="Nunito"/>
              <a:ea typeface="Nunito"/>
              <a:cs typeface="Nunito"/>
              <a:sym typeface="Nunito"/>
            </a:endParaRPr>
          </a:p>
        </p:txBody>
      </p:sp>
      <p:pic>
        <p:nvPicPr>
          <p:cNvPr id="390" name="Google Shape;390;p36" descr="&lt;math xmlns=&quot;http://www.w3.org/1998/Math/MathML&quot;&gt;&lt;mi&gt;P&lt;/mi&gt;&lt;mo&gt;=&lt;/mo&gt;&lt;mo&gt;&amp;#xA0;&lt;/mo&gt;&lt;mfrac bevelled=&quot;true&quot;&gt;&lt;mrow&gt;&lt;mi&gt;n&lt;/mi&gt;&lt;mfenced&gt;&lt;mrow&gt;&lt;mi&gt;n&lt;/mi&gt;&lt;mo&gt;-&lt;/mo&gt;&lt;mn&gt;1&lt;/mn&gt;&lt;/mrow&gt;&lt;/mfenced&gt;&lt;/mrow&gt;&lt;mn&gt;2&lt;/mn&gt;&lt;/mfrac&gt;&lt;/math&gt;" title="P equals space bevelled fraction numerator n open parentheses n minus 1 close parentheses over denominator 2 end fraction"/>
          <p:cNvPicPr preferRelativeResize="0"/>
          <p:nvPr/>
        </p:nvPicPr>
        <p:blipFill>
          <a:blip r:embed="rId5">
            <a:alphaModFix/>
          </a:blip>
          <a:stretch>
            <a:fillRect/>
          </a:stretch>
        </p:blipFill>
        <p:spPr>
          <a:xfrm>
            <a:off x="4276250" y="2325638"/>
            <a:ext cx="3076575" cy="610791"/>
          </a:xfrm>
          <a:prstGeom prst="rect">
            <a:avLst/>
          </a:prstGeom>
          <a:noFill/>
          <a:ln>
            <a:noFill/>
          </a:ln>
        </p:spPr>
      </p:pic>
      <p:pic>
        <p:nvPicPr>
          <p:cNvPr id="391" name="Google Shape;391;p36" descr="&lt;math xmlns=&quot;http://www.w3.org/1998/Math/MathML&quot;&gt;&lt;mi&gt;D&lt;/mi&gt;&lt;mo&gt;&amp;#xA0;&lt;/mo&gt;&lt;mo&gt;=&lt;/mo&gt;&lt;mo&gt;&amp;#xA0;&lt;/mo&gt;&lt;mfrac&gt;&lt;mi&gt;P&lt;/mi&gt;&lt;mi&gt;A&lt;/mi&gt;&lt;/mfrac&gt;&lt;/math&gt;" title="D space equals space P over A"/>
          <p:cNvPicPr preferRelativeResize="0"/>
          <p:nvPr/>
        </p:nvPicPr>
        <p:blipFill>
          <a:blip r:embed="rId6">
            <a:alphaModFix/>
          </a:blip>
          <a:stretch>
            <a:fillRect/>
          </a:stretch>
        </p:blipFill>
        <p:spPr>
          <a:xfrm>
            <a:off x="4225638" y="3588425"/>
            <a:ext cx="1542812" cy="9410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7"/>
          <p:cNvSpPr txBox="1">
            <a:spLocks noGrp="1"/>
          </p:cNvSpPr>
          <p:nvPr>
            <p:ph type="title"/>
          </p:nvPr>
        </p:nvSpPr>
        <p:spPr>
          <a:xfrm>
            <a:off x="1303800" y="147350"/>
            <a:ext cx="7030500" cy="59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Density</a:t>
            </a:r>
            <a:endParaRPr/>
          </a:p>
        </p:txBody>
      </p:sp>
      <p:pic>
        <p:nvPicPr>
          <p:cNvPr id="397" name="Google Shape;397;p37"/>
          <p:cNvPicPr preferRelativeResize="0"/>
          <p:nvPr/>
        </p:nvPicPr>
        <p:blipFill>
          <a:blip r:embed="rId3">
            <a:alphaModFix/>
          </a:blip>
          <a:stretch>
            <a:fillRect/>
          </a:stretch>
        </p:blipFill>
        <p:spPr>
          <a:xfrm>
            <a:off x="4935700" y="877425"/>
            <a:ext cx="3254936" cy="3692050"/>
          </a:xfrm>
          <a:prstGeom prst="rect">
            <a:avLst/>
          </a:prstGeom>
          <a:noFill/>
          <a:ln>
            <a:noFill/>
          </a:ln>
        </p:spPr>
      </p:pic>
      <p:sp>
        <p:nvSpPr>
          <p:cNvPr id="398" name="Google Shape;398;p37"/>
          <p:cNvSpPr txBox="1"/>
          <p:nvPr/>
        </p:nvSpPr>
        <p:spPr>
          <a:xfrm>
            <a:off x="463850" y="1138225"/>
            <a:ext cx="416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Number of </a:t>
            </a:r>
            <a:r>
              <a:rPr lang="tr">
                <a:highlight>
                  <a:srgbClr val="E69138"/>
                </a:highlight>
                <a:latin typeface="Nunito"/>
                <a:ea typeface="Nunito"/>
                <a:cs typeface="Nunito"/>
                <a:sym typeface="Nunito"/>
              </a:rPr>
              <a:t>all possible</a:t>
            </a:r>
            <a:r>
              <a:rPr lang="tr">
                <a:latin typeface="Nunito"/>
                <a:ea typeface="Nunito"/>
                <a:cs typeface="Nunito"/>
                <a:sym typeface="Nunito"/>
              </a:rPr>
              <a:t> connections: P</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Number of </a:t>
            </a:r>
            <a:r>
              <a:rPr lang="tr">
                <a:highlight>
                  <a:srgbClr val="00FFFF"/>
                </a:highlight>
                <a:latin typeface="Nunito"/>
                <a:ea typeface="Nunito"/>
                <a:cs typeface="Nunito"/>
                <a:sym typeface="Nunito"/>
              </a:rPr>
              <a:t>actual </a:t>
            </a:r>
            <a:r>
              <a:rPr lang="tr">
                <a:latin typeface="Nunito"/>
                <a:ea typeface="Nunito"/>
                <a:cs typeface="Nunito"/>
                <a:sym typeface="Nunito"/>
              </a:rPr>
              <a:t>connections: A</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n: Number of nodes</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Density: D</a:t>
            </a:r>
            <a:endParaRPr>
              <a:latin typeface="Nunito"/>
              <a:ea typeface="Nunito"/>
              <a:cs typeface="Nunito"/>
              <a:sym typeface="Nunito"/>
            </a:endParaRPr>
          </a:p>
        </p:txBody>
      </p:sp>
      <p:pic>
        <p:nvPicPr>
          <p:cNvPr id="399" name="Google Shape;399;p37" descr="&lt;math xmlns=&quot;http://www.w3.org/1998/Math/MathML&quot;&gt;&lt;mi&gt;P&lt;/mi&gt;&lt;mo&gt;=&lt;/mo&gt;&lt;mo&gt;&amp;#xA0;&lt;/mo&gt;&lt;mfrac bevelled=&quot;true&quot;&gt;&lt;mrow&gt;&lt;mi&gt;n&lt;/mi&gt;&lt;mfenced&gt;&lt;mrow&gt;&lt;mi&gt;n&lt;/mi&gt;&lt;mo&gt;-&lt;/mo&gt;&lt;mn&gt;1&lt;/mn&gt;&lt;/mrow&gt;&lt;/mfenced&gt;&lt;/mrow&gt;&lt;mn&gt;2&lt;/mn&gt;&lt;/mfrac&gt;&lt;/math&gt;" title="P equals space bevelled fraction numerator n open parentheses n minus 1 close parentheses over denominator 2 end fraction"/>
          <p:cNvPicPr preferRelativeResize="0"/>
          <p:nvPr/>
        </p:nvPicPr>
        <p:blipFill>
          <a:blip r:embed="rId4">
            <a:alphaModFix/>
          </a:blip>
          <a:stretch>
            <a:fillRect/>
          </a:stretch>
        </p:blipFill>
        <p:spPr>
          <a:xfrm>
            <a:off x="566200" y="2317213"/>
            <a:ext cx="3076575" cy="610791"/>
          </a:xfrm>
          <a:prstGeom prst="rect">
            <a:avLst/>
          </a:prstGeom>
          <a:noFill/>
          <a:ln>
            <a:noFill/>
          </a:ln>
        </p:spPr>
      </p:pic>
      <p:pic>
        <p:nvPicPr>
          <p:cNvPr id="400" name="Google Shape;400;p37" descr="&lt;math xmlns=&quot;http://www.w3.org/1998/Math/MathML&quot;&gt;&lt;mi&gt;D&lt;/mi&gt;&lt;mo&gt;&amp;#xA0;&lt;/mo&gt;&lt;mo&gt;=&lt;/mo&gt;&lt;mo&gt;&amp;#xA0;&lt;/mo&gt;&lt;mfrac&gt;&lt;mi&gt;P&lt;/mi&gt;&lt;mi&gt;A&lt;/mi&gt;&lt;/mfrac&gt;&lt;/math&gt;" title="D space equals space P over A"/>
          <p:cNvPicPr preferRelativeResize="0"/>
          <p:nvPr/>
        </p:nvPicPr>
        <p:blipFill>
          <a:blip r:embed="rId5">
            <a:alphaModFix/>
          </a:blip>
          <a:stretch>
            <a:fillRect/>
          </a:stretch>
        </p:blipFill>
        <p:spPr>
          <a:xfrm>
            <a:off x="566188" y="3060300"/>
            <a:ext cx="1542812" cy="9410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Comparison of two network by density</a:t>
            </a:r>
            <a:endParaRPr/>
          </a:p>
        </p:txBody>
      </p:sp>
      <p:pic>
        <p:nvPicPr>
          <p:cNvPr id="406" name="Google Shape;406;p38"/>
          <p:cNvPicPr preferRelativeResize="0"/>
          <p:nvPr/>
        </p:nvPicPr>
        <p:blipFill>
          <a:blip r:embed="rId3">
            <a:alphaModFix/>
          </a:blip>
          <a:stretch>
            <a:fillRect/>
          </a:stretch>
        </p:blipFill>
        <p:spPr>
          <a:xfrm>
            <a:off x="776375" y="1052513"/>
            <a:ext cx="7381875" cy="3038475"/>
          </a:xfrm>
          <a:prstGeom prst="rect">
            <a:avLst/>
          </a:prstGeom>
          <a:noFill/>
          <a:ln>
            <a:noFill/>
          </a:ln>
        </p:spPr>
      </p:pic>
      <p:sp>
        <p:nvSpPr>
          <p:cNvPr id="407" name="Google Shape;407;p38"/>
          <p:cNvSpPr txBox="1"/>
          <p:nvPr/>
        </p:nvSpPr>
        <p:spPr>
          <a:xfrm>
            <a:off x="1517750" y="4182250"/>
            <a:ext cx="170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Nunito"/>
                <a:ea typeface="Nunito"/>
                <a:cs typeface="Nunito"/>
                <a:sym typeface="Nunito"/>
              </a:rPr>
              <a:t>01.csv</a:t>
            </a:r>
            <a:endParaRPr>
              <a:latin typeface="Nunito"/>
              <a:ea typeface="Nunito"/>
              <a:cs typeface="Nunito"/>
              <a:sym typeface="Nunito"/>
            </a:endParaRPr>
          </a:p>
        </p:txBody>
      </p:sp>
      <p:sp>
        <p:nvSpPr>
          <p:cNvPr id="408" name="Google Shape;408;p38"/>
          <p:cNvSpPr txBox="1"/>
          <p:nvPr/>
        </p:nvSpPr>
        <p:spPr>
          <a:xfrm>
            <a:off x="5776525" y="4250350"/>
            <a:ext cx="170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Nunito"/>
                <a:ea typeface="Nunito"/>
                <a:cs typeface="Nunito"/>
                <a:sym typeface="Nunito"/>
              </a:rPr>
              <a:t>03.csv</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9"/>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Density computation</a:t>
            </a:r>
            <a:endParaRPr/>
          </a:p>
        </p:txBody>
      </p:sp>
      <p:sp>
        <p:nvSpPr>
          <p:cNvPr id="414" name="Google Shape;414;p39"/>
          <p:cNvSpPr txBox="1">
            <a:spLocks noGrp="1"/>
          </p:cNvSpPr>
          <p:nvPr>
            <p:ph type="body" idx="1"/>
          </p:nvPr>
        </p:nvSpPr>
        <p:spPr>
          <a:xfrm>
            <a:off x="278875" y="1300950"/>
            <a:ext cx="5969100" cy="34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2000"/>
              <a:t>library(igraph)</a:t>
            </a:r>
            <a:endParaRPr sz="2000"/>
          </a:p>
          <a:p>
            <a:pPr marL="0" lvl="0" indent="0" algn="l" rtl="0">
              <a:spcBef>
                <a:spcPts val="1200"/>
              </a:spcBef>
              <a:spcAft>
                <a:spcPts val="0"/>
              </a:spcAft>
              <a:buNone/>
            </a:pPr>
            <a:r>
              <a:rPr lang="tr" sz="2000"/>
              <a:t>library(readr)</a:t>
            </a:r>
            <a:endParaRPr sz="2000"/>
          </a:p>
          <a:p>
            <a:pPr marL="0" lvl="0" indent="0" algn="l" rtl="0">
              <a:spcBef>
                <a:spcPts val="1200"/>
              </a:spcBef>
              <a:spcAft>
                <a:spcPts val="0"/>
              </a:spcAft>
              <a:buNone/>
            </a:pPr>
            <a:r>
              <a:rPr lang="tr" sz="2000">
                <a:highlight>
                  <a:srgbClr val="E06666"/>
                </a:highlight>
              </a:rPr>
              <a:t>network1</a:t>
            </a:r>
            <a:r>
              <a:rPr lang="tr" sz="2000"/>
              <a:t> &lt;- readr::read_csv("../data/01.csv")</a:t>
            </a:r>
            <a:endParaRPr sz="2000"/>
          </a:p>
          <a:p>
            <a:pPr marL="0" lvl="0" indent="0" algn="l" rtl="0">
              <a:spcBef>
                <a:spcPts val="1200"/>
              </a:spcBef>
              <a:spcAft>
                <a:spcPts val="0"/>
              </a:spcAft>
              <a:buNone/>
            </a:pPr>
            <a:r>
              <a:rPr lang="tr" sz="2000">
                <a:highlight>
                  <a:srgbClr val="FFD966"/>
                </a:highlight>
              </a:rPr>
              <a:t>network2</a:t>
            </a:r>
            <a:r>
              <a:rPr lang="tr" sz="2000"/>
              <a:t> &lt;- readr::read_csv("../data/03.csv")</a:t>
            </a:r>
            <a:endParaRPr sz="2000"/>
          </a:p>
          <a:p>
            <a:pPr marL="0" lvl="0" indent="0" algn="l" rtl="0">
              <a:spcBef>
                <a:spcPts val="1200"/>
              </a:spcBef>
              <a:spcAft>
                <a:spcPts val="0"/>
              </a:spcAft>
              <a:buNone/>
            </a:pPr>
            <a:r>
              <a:rPr lang="tr" sz="2000"/>
              <a:t>g1 &lt;- graph_from_data_frame(network1)</a:t>
            </a:r>
            <a:endParaRPr sz="2000"/>
          </a:p>
          <a:p>
            <a:pPr marL="0" lvl="0" indent="0" algn="l" rtl="0">
              <a:spcBef>
                <a:spcPts val="1200"/>
              </a:spcBef>
              <a:spcAft>
                <a:spcPts val="0"/>
              </a:spcAft>
              <a:buNone/>
            </a:pPr>
            <a:r>
              <a:rPr lang="tr" sz="2000"/>
              <a:t>g2 &lt;- graph_from_data_frame(network2)</a:t>
            </a: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sp>
        <p:nvSpPr>
          <p:cNvPr id="415" name="Google Shape;415;p39"/>
          <p:cNvSpPr/>
          <p:nvPr/>
        </p:nvSpPr>
        <p:spPr>
          <a:xfrm>
            <a:off x="5548225" y="2445275"/>
            <a:ext cx="92700" cy="77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548225" y="3373400"/>
            <a:ext cx="92700" cy="77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txBox="1"/>
          <p:nvPr/>
        </p:nvSpPr>
        <p:spPr>
          <a:xfrm>
            <a:off x="5860225" y="2731950"/>
            <a:ext cx="180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Importing data as data frame</a:t>
            </a:r>
            <a:endParaRPr>
              <a:latin typeface="Nunito"/>
              <a:ea typeface="Nunito"/>
              <a:cs typeface="Nunito"/>
              <a:sym typeface="Nunito"/>
            </a:endParaRPr>
          </a:p>
        </p:txBody>
      </p:sp>
      <p:sp>
        <p:nvSpPr>
          <p:cNvPr id="418" name="Google Shape;418;p39"/>
          <p:cNvSpPr txBox="1"/>
          <p:nvPr/>
        </p:nvSpPr>
        <p:spPr>
          <a:xfrm>
            <a:off x="5936125" y="3423375"/>
            <a:ext cx="1652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Converting data frame to igraph object</a:t>
            </a:r>
            <a:endParaRPr>
              <a:latin typeface="Nunito"/>
              <a:ea typeface="Nunito"/>
              <a:cs typeface="Nunito"/>
              <a:sym typeface="Nunito"/>
            </a:endParaRPr>
          </a:p>
        </p:txBody>
      </p:sp>
      <p:sp>
        <p:nvSpPr>
          <p:cNvPr id="419" name="Google Shape;419;p39"/>
          <p:cNvSpPr/>
          <p:nvPr/>
        </p:nvSpPr>
        <p:spPr>
          <a:xfrm>
            <a:off x="5109775" y="1753850"/>
            <a:ext cx="2015136" cy="716725"/>
          </a:xfrm>
          <a:custGeom>
            <a:avLst/>
            <a:gdLst/>
            <a:ahLst/>
            <a:cxnLst/>
            <a:rect l="l" t="t" r="r" b="b"/>
            <a:pathLst>
              <a:path w="108941" h="28669" extrusionOk="0">
                <a:moveTo>
                  <a:pt x="0" y="28669"/>
                </a:moveTo>
                <a:lnTo>
                  <a:pt x="674" y="0"/>
                </a:lnTo>
                <a:lnTo>
                  <a:pt x="60710" y="337"/>
                </a:lnTo>
                <a:lnTo>
                  <a:pt x="108941" y="13491"/>
                </a:lnTo>
              </a:path>
            </a:pathLst>
          </a:custGeom>
          <a:noFill/>
          <a:ln w="9525" cap="flat" cmpd="sng">
            <a:solidFill>
              <a:schemeClr val="dk2"/>
            </a:solidFill>
            <a:prstDash val="solid"/>
            <a:round/>
            <a:headEnd type="none" w="med" len="med"/>
            <a:tailEnd type="none" w="med" len="med"/>
          </a:ln>
        </p:spPr>
      </p:sp>
      <p:sp>
        <p:nvSpPr>
          <p:cNvPr id="420" name="Google Shape;420;p39"/>
          <p:cNvSpPr txBox="1"/>
          <p:nvPr/>
        </p:nvSpPr>
        <p:spPr>
          <a:xfrm>
            <a:off x="7175625" y="1408125"/>
            <a:ext cx="1610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Comma seperated</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values:</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ali,ayşe</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ali,sami</a:t>
            </a: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Density computation</a:t>
            </a:r>
            <a:endParaRPr/>
          </a:p>
          <a:p>
            <a:pPr marL="0" lvl="0" indent="0" algn="l" rtl="0">
              <a:spcBef>
                <a:spcPts val="0"/>
              </a:spcBef>
              <a:spcAft>
                <a:spcPts val="0"/>
              </a:spcAft>
              <a:buNone/>
            </a:pPr>
            <a:endParaRPr/>
          </a:p>
        </p:txBody>
      </p:sp>
      <p:sp>
        <p:nvSpPr>
          <p:cNvPr id="426" name="Google Shape;426;p40"/>
          <p:cNvSpPr txBox="1">
            <a:spLocks noGrp="1"/>
          </p:cNvSpPr>
          <p:nvPr>
            <p:ph type="body" idx="1"/>
          </p:nvPr>
        </p:nvSpPr>
        <p:spPr>
          <a:xfrm>
            <a:off x="278875" y="1300950"/>
            <a:ext cx="3018000" cy="320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000">
                <a:latin typeface="Courier New"/>
                <a:ea typeface="Courier New"/>
                <a:cs typeface="Courier New"/>
                <a:sym typeface="Courier New"/>
              </a:rPr>
              <a:t>edge_density(</a:t>
            </a:r>
            <a:r>
              <a:rPr lang="tr" sz="2000">
                <a:highlight>
                  <a:srgbClr val="E06666"/>
                </a:highlight>
                <a:latin typeface="Courier New"/>
                <a:ea typeface="Courier New"/>
                <a:cs typeface="Courier New"/>
                <a:sym typeface="Courier New"/>
              </a:rPr>
              <a:t>g1</a:t>
            </a:r>
            <a:r>
              <a:rPr lang="tr"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0" algn="l" rtl="0">
              <a:spcBef>
                <a:spcPts val="1200"/>
              </a:spcBef>
              <a:spcAft>
                <a:spcPts val="0"/>
              </a:spcAft>
              <a:buNone/>
            </a:pPr>
            <a:r>
              <a:rPr lang="tr" sz="2000">
                <a:latin typeface="Courier New"/>
                <a:ea typeface="Courier New"/>
                <a:cs typeface="Courier New"/>
                <a:sym typeface="Courier New"/>
              </a:rPr>
              <a:t>edge_density(</a:t>
            </a:r>
            <a:r>
              <a:rPr lang="tr" sz="2000">
                <a:highlight>
                  <a:srgbClr val="FFD966"/>
                </a:highlight>
                <a:latin typeface="Courier New"/>
                <a:ea typeface="Courier New"/>
                <a:cs typeface="Courier New"/>
                <a:sym typeface="Courier New"/>
              </a:rPr>
              <a:t>g2</a:t>
            </a:r>
            <a:r>
              <a:rPr lang="tr"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0" algn="l" rtl="0">
              <a:spcBef>
                <a:spcPts val="1200"/>
              </a:spcBef>
              <a:spcAft>
                <a:spcPts val="1200"/>
              </a:spcAft>
              <a:buNone/>
            </a:pPr>
            <a:endParaRPr sz="2000">
              <a:latin typeface="Courier New"/>
              <a:ea typeface="Courier New"/>
              <a:cs typeface="Courier New"/>
              <a:sym typeface="Courier New"/>
            </a:endParaRPr>
          </a:p>
        </p:txBody>
      </p:sp>
      <p:sp>
        <p:nvSpPr>
          <p:cNvPr id="427" name="Google Shape;427;p40"/>
          <p:cNvSpPr txBox="1"/>
          <p:nvPr/>
        </p:nvSpPr>
        <p:spPr>
          <a:xfrm>
            <a:off x="3938450" y="1300950"/>
            <a:ext cx="19848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a:latin typeface="Courier New"/>
                <a:ea typeface="Courier New"/>
                <a:cs typeface="Courier New"/>
                <a:sym typeface="Courier New"/>
              </a:rPr>
              <a:t> 0.9963235</a:t>
            </a:r>
            <a:endParaRPr sz="2000">
              <a:latin typeface="Courier New"/>
              <a:ea typeface="Courier New"/>
              <a:cs typeface="Courier New"/>
              <a:sym typeface="Courier New"/>
            </a:endParaRPr>
          </a:p>
          <a:p>
            <a:pPr marL="0" lvl="0" indent="0" algn="l" rtl="0">
              <a:spcBef>
                <a:spcPts val="0"/>
              </a:spcBef>
              <a:spcAft>
                <a:spcPts val="0"/>
              </a:spcAft>
              <a:buNone/>
            </a:pPr>
            <a:r>
              <a:rPr lang="tr" sz="2000">
                <a:latin typeface="Courier New"/>
                <a:ea typeface="Courier New"/>
                <a:cs typeface="Courier New"/>
                <a:sym typeface="Courier New"/>
              </a:rPr>
              <a:t> </a:t>
            </a:r>
            <a:endParaRPr sz="2000">
              <a:latin typeface="Courier New"/>
              <a:ea typeface="Courier New"/>
              <a:cs typeface="Courier New"/>
              <a:sym typeface="Courier New"/>
            </a:endParaRPr>
          </a:p>
          <a:p>
            <a:pPr marL="0" lvl="0" indent="0" algn="l" rtl="0">
              <a:spcBef>
                <a:spcPts val="0"/>
              </a:spcBef>
              <a:spcAft>
                <a:spcPts val="0"/>
              </a:spcAft>
              <a:buNone/>
            </a:pPr>
            <a:r>
              <a:rPr lang="tr" sz="2000">
                <a:latin typeface="Courier New"/>
                <a:ea typeface="Courier New"/>
                <a:cs typeface="Courier New"/>
                <a:sym typeface="Courier New"/>
              </a:rPr>
              <a:t> 0.9816176</a:t>
            </a:r>
            <a:endParaRPr sz="2000">
              <a:latin typeface="Courier New"/>
              <a:ea typeface="Courier New"/>
              <a:cs typeface="Courier New"/>
              <a:sym typeface="Courier New"/>
            </a:endParaRPr>
          </a:p>
          <a:p>
            <a:pPr marL="0" lvl="0" indent="0" algn="l" rtl="0">
              <a:spcBef>
                <a:spcPts val="0"/>
              </a:spcBef>
              <a:spcAft>
                <a:spcPts val="0"/>
              </a:spcAft>
              <a:buNone/>
            </a:pPr>
            <a:endParaRPr sz="2000">
              <a:latin typeface="Courier New"/>
              <a:ea typeface="Courier New"/>
              <a:cs typeface="Courier New"/>
              <a:sym typeface="Courier New"/>
            </a:endParaRPr>
          </a:p>
        </p:txBody>
      </p:sp>
      <p:cxnSp>
        <p:nvCxnSpPr>
          <p:cNvPr id="428" name="Google Shape;428;p40"/>
          <p:cNvCxnSpPr/>
          <p:nvPr/>
        </p:nvCxnSpPr>
        <p:spPr>
          <a:xfrm rot="10800000" flipH="1">
            <a:off x="2875300" y="1635825"/>
            <a:ext cx="1003500" cy="8400"/>
          </a:xfrm>
          <a:prstGeom prst="straightConnector1">
            <a:avLst/>
          </a:prstGeom>
          <a:noFill/>
          <a:ln w="9525" cap="flat" cmpd="sng">
            <a:solidFill>
              <a:schemeClr val="dk2"/>
            </a:solidFill>
            <a:prstDash val="solid"/>
            <a:round/>
            <a:headEnd type="none" w="med" len="med"/>
            <a:tailEnd type="triangle" w="med" len="med"/>
          </a:ln>
        </p:spPr>
      </p:cxnSp>
      <p:cxnSp>
        <p:nvCxnSpPr>
          <p:cNvPr id="429" name="Google Shape;429;p40"/>
          <p:cNvCxnSpPr/>
          <p:nvPr/>
        </p:nvCxnSpPr>
        <p:spPr>
          <a:xfrm rot="10800000" flipH="1">
            <a:off x="2934950" y="2133400"/>
            <a:ext cx="1003500" cy="8400"/>
          </a:xfrm>
          <a:prstGeom prst="straightConnector1">
            <a:avLst/>
          </a:prstGeom>
          <a:noFill/>
          <a:ln w="9525" cap="flat" cmpd="sng">
            <a:solidFill>
              <a:schemeClr val="dk2"/>
            </a:solidFill>
            <a:prstDash val="solid"/>
            <a:round/>
            <a:headEnd type="none" w="med" len="med"/>
            <a:tailEnd type="triangle" w="med" len="med"/>
          </a:ln>
        </p:spPr>
      </p:cxnSp>
      <p:pic>
        <p:nvPicPr>
          <p:cNvPr id="430" name="Google Shape;430;p40"/>
          <p:cNvPicPr preferRelativeResize="0"/>
          <p:nvPr/>
        </p:nvPicPr>
        <p:blipFill>
          <a:blip r:embed="rId3">
            <a:alphaModFix/>
          </a:blip>
          <a:stretch>
            <a:fillRect/>
          </a:stretch>
        </p:blipFill>
        <p:spPr>
          <a:xfrm>
            <a:off x="1821900" y="2630975"/>
            <a:ext cx="5212694" cy="2121750"/>
          </a:xfrm>
          <a:prstGeom prst="rect">
            <a:avLst/>
          </a:prstGeom>
          <a:noFill/>
          <a:ln>
            <a:noFill/>
          </a:ln>
        </p:spPr>
      </p:pic>
      <p:cxnSp>
        <p:nvCxnSpPr>
          <p:cNvPr id="431" name="Google Shape;431;p40"/>
          <p:cNvCxnSpPr>
            <a:stCxn id="427" idx="3"/>
          </p:cNvCxnSpPr>
          <p:nvPr/>
        </p:nvCxnSpPr>
        <p:spPr>
          <a:xfrm>
            <a:off x="5923250" y="2008950"/>
            <a:ext cx="189900" cy="672300"/>
          </a:xfrm>
          <a:prstGeom prst="straightConnector1">
            <a:avLst/>
          </a:prstGeom>
          <a:noFill/>
          <a:ln w="9525" cap="flat" cmpd="sng">
            <a:solidFill>
              <a:schemeClr val="dk2"/>
            </a:solidFill>
            <a:prstDash val="solid"/>
            <a:round/>
            <a:headEnd type="none" w="med" len="med"/>
            <a:tailEnd type="triangle" w="med" len="med"/>
          </a:ln>
        </p:spPr>
      </p:cxnSp>
      <p:cxnSp>
        <p:nvCxnSpPr>
          <p:cNvPr id="432" name="Google Shape;432;p40"/>
          <p:cNvCxnSpPr/>
          <p:nvPr/>
        </p:nvCxnSpPr>
        <p:spPr>
          <a:xfrm flipH="1">
            <a:off x="3364475" y="1753850"/>
            <a:ext cx="1138200" cy="1307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1"/>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Shortest Path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2"/>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Shortest Path</a:t>
            </a:r>
            <a:endParaRPr/>
          </a:p>
        </p:txBody>
      </p:sp>
      <p:pic>
        <p:nvPicPr>
          <p:cNvPr id="443" name="Google Shape;443;p42"/>
          <p:cNvPicPr preferRelativeResize="0"/>
          <p:nvPr/>
        </p:nvPicPr>
        <p:blipFill>
          <a:blip r:embed="rId3">
            <a:alphaModFix/>
          </a:blip>
          <a:stretch>
            <a:fillRect/>
          </a:stretch>
        </p:blipFill>
        <p:spPr>
          <a:xfrm>
            <a:off x="4469550" y="1046100"/>
            <a:ext cx="3919253" cy="3692050"/>
          </a:xfrm>
          <a:prstGeom prst="rect">
            <a:avLst/>
          </a:prstGeom>
          <a:noFill/>
          <a:ln>
            <a:noFill/>
          </a:ln>
        </p:spPr>
      </p:pic>
      <p:sp>
        <p:nvSpPr>
          <p:cNvPr id="444" name="Google Shape;444;p42"/>
          <p:cNvSpPr txBox="1"/>
          <p:nvPr/>
        </p:nvSpPr>
        <p:spPr>
          <a:xfrm>
            <a:off x="354150" y="1635800"/>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a:highlight>
                  <a:srgbClr val="FFFFFF"/>
                </a:highlight>
              </a:rPr>
              <a:t>A shortest path, or </a:t>
            </a:r>
            <a:r>
              <a:rPr lang="tr" sz="2000" b="1">
                <a:highlight>
                  <a:srgbClr val="FFFFFF"/>
                </a:highlight>
              </a:rPr>
              <a:t>geodesic path</a:t>
            </a:r>
            <a:r>
              <a:rPr lang="tr" sz="2000">
                <a:highlight>
                  <a:srgbClr val="FFFFFF"/>
                </a:highlight>
              </a:rPr>
              <a:t>, between two nodes in a graph is a path with the minimum number of edges.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1063175" y="1613825"/>
            <a:ext cx="5618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Degree &amp; Degree Distribution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3"/>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Small Word Theory</a:t>
            </a:r>
            <a:endParaRPr/>
          </a:p>
        </p:txBody>
      </p:sp>
      <p:sp>
        <p:nvSpPr>
          <p:cNvPr id="450" name="Google Shape;450;p43"/>
          <p:cNvSpPr txBox="1"/>
          <p:nvPr/>
        </p:nvSpPr>
        <p:spPr>
          <a:xfrm>
            <a:off x="290125" y="989125"/>
            <a:ext cx="8190000" cy="184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tr" sz="1800" i="1">
                <a:solidFill>
                  <a:srgbClr val="677B8C"/>
                </a:solidFill>
                <a:highlight>
                  <a:srgbClr val="FFFFFF"/>
                </a:highlight>
              </a:rPr>
              <a:t>“I read somewhere that everybody on this planet is separated by only six other people. Six degrees of separation. Between us and everybody else on this planet. The president of the United States. A gondolier in Venice. Fill in the names. . . . How every person is a new door, opening up into other worlds. Six degrees of separation between me and everyone else on this planet. But to find the right six people . . .”</a:t>
            </a:r>
            <a:r>
              <a:rPr lang="tr" sz="1800">
                <a:solidFill>
                  <a:srgbClr val="677B8C"/>
                </a:solidFill>
                <a:highlight>
                  <a:srgbClr val="FFFFFF"/>
                </a:highlight>
              </a:rPr>
              <a:t> – John Guare, </a:t>
            </a:r>
            <a:r>
              <a:rPr lang="tr" sz="1800">
                <a:solidFill>
                  <a:srgbClr val="008ACB"/>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Six Degrees of Separation</a:t>
            </a:r>
            <a:r>
              <a:rPr lang="tr" sz="1800">
                <a:solidFill>
                  <a:srgbClr val="677B8C"/>
                </a:solidFill>
                <a:highlight>
                  <a:srgbClr val="FFFFFF"/>
                </a:highlight>
              </a:rPr>
              <a:t> (1990)</a:t>
            </a:r>
            <a:endParaRPr sz="1800"/>
          </a:p>
        </p:txBody>
      </p:sp>
      <p:sp>
        <p:nvSpPr>
          <p:cNvPr id="451" name="Google Shape;451;p43"/>
          <p:cNvSpPr txBox="1"/>
          <p:nvPr/>
        </p:nvSpPr>
        <p:spPr>
          <a:xfrm>
            <a:off x="290125" y="2999100"/>
            <a:ext cx="81900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b="1">
                <a:solidFill>
                  <a:srgbClr val="677B8C"/>
                </a:solidFill>
                <a:highlight>
                  <a:srgbClr val="FFFFFF"/>
                </a:highlight>
              </a:rPr>
              <a:t>we’ve crunched the Facebook friend graph and determined that the number is 3.57. Each person in the world (at least among the 1.59 billion people active on Facebook) is connected to every other person by an average of three and a half other people</a:t>
            </a:r>
            <a:endParaRPr sz="1800" b="1">
              <a:solidFill>
                <a:srgbClr val="677B8C"/>
              </a:solidFill>
              <a:highlight>
                <a:srgbClr val="FFFFFF"/>
              </a:highlight>
            </a:endParaRPr>
          </a:p>
          <a:p>
            <a:pPr marL="0" lvl="0" indent="0" algn="l" rtl="0">
              <a:spcBef>
                <a:spcPts val="0"/>
              </a:spcBef>
              <a:spcAft>
                <a:spcPts val="0"/>
              </a:spcAft>
              <a:buNone/>
            </a:pPr>
            <a:r>
              <a:rPr lang="tr" sz="1800" b="1">
                <a:solidFill>
                  <a:srgbClr val="677B8C"/>
                </a:solidFill>
                <a:highlight>
                  <a:srgbClr val="FFFFFF"/>
                </a:highlight>
              </a:rPr>
              <a:t>Facebook: </a:t>
            </a:r>
            <a:r>
              <a:rPr lang="tr" sz="1800" b="1">
                <a:solidFill>
                  <a:srgbClr val="4A86E8"/>
                </a:solidFill>
                <a:highlight>
                  <a:srgbClr val="FFFFFF"/>
                </a:highlight>
              </a:rPr>
              <a:t>https://research.fb.com/three-and-a-half-degrees-of-separation/</a:t>
            </a:r>
            <a:endParaRPr sz="1800" b="1">
              <a:solidFill>
                <a:srgbClr val="4A86E8"/>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Computation for 1.6 billion person</a:t>
            </a:r>
            <a:endParaRPr/>
          </a:p>
        </p:txBody>
      </p:sp>
      <p:pic>
        <p:nvPicPr>
          <p:cNvPr id="457" name="Google Shape;457;p44"/>
          <p:cNvPicPr preferRelativeResize="0"/>
          <p:nvPr/>
        </p:nvPicPr>
        <p:blipFill>
          <a:blip r:embed="rId3">
            <a:alphaModFix/>
          </a:blip>
          <a:stretch>
            <a:fillRect/>
          </a:stretch>
        </p:blipFill>
        <p:spPr>
          <a:xfrm>
            <a:off x="710325" y="1035275"/>
            <a:ext cx="4683750" cy="3497525"/>
          </a:xfrm>
          <a:prstGeom prst="rect">
            <a:avLst/>
          </a:prstGeom>
          <a:noFill/>
          <a:ln>
            <a:noFill/>
          </a:ln>
        </p:spPr>
      </p:pic>
      <p:sp>
        <p:nvSpPr>
          <p:cNvPr id="458" name="Google Shape;458;p44"/>
          <p:cNvSpPr/>
          <p:nvPr/>
        </p:nvSpPr>
        <p:spPr>
          <a:xfrm>
            <a:off x="3376250" y="3996100"/>
            <a:ext cx="158400" cy="536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59;p44"/>
          <p:cNvCxnSpPr/>
          <p:nvPr/>
        </p:nvCxnSpPr>
        <p:spPr>
          <a:xfrm>
            <a:off x="3336675" y="3376250"/>
            <a:ext cx="2862000" cy="13200"/>
          </a:xfrm>
          <a:prstGeom prst="straightConnector1">
            <a:avLst/>
          </a:prstGeom>
          <a:noFill/>
          <a:ln w="9525" cap="flat" cmpd="sng">
            <a:solidFill>
              <a:schemeClr val="dk2"/>
            </a:solidFill>
            <a:prstDash val="solid"/>
            <a:round/>
            <a:headEnd type="none" w="med" len="med"/>
            <a:tailEnd type="triangle" w="med" len="med"/>
          </a:ln>
        </p:spPr>
      </p:cxnSp>
      <p:cxnSp>
        <p:nvCxnSpPr>
          <p:cNvPr id="460" name="Google Shape;460;p44"/>
          <p:cNvCxnSpPr/>
          <p:nvPr/>
        </p:nvCxnSpPr>
        <p:spPr>
          <a:xfrm>
            <a:off x="3692775" y="2914650"/>
            <a:ext cx="2505900" cy="39600"/>
          </a:xfrm>
          <a:prstGeom prst="straightConnector1">
            <a:avLst/>
          </a:prstGeom>
          <a:noFill/>
          <a:ln w="9525" cap="flat" cmpd="sng">
            <a:solidFill>
              <a:schemeClr val="dk2"/>
            </a:solidFill>
            <a:prstDash val="solid"/>
            <a:round/>
            <a:headEnd type="none" w="med" len="med"/>
            <a:tailEnd type="triangle" w="med" len="med"/>
          </a:ln>
        </p:spPr>
      </p:cxnSp>
      <p:sp>
        <p:nvSpPr>
          <p:cNvPr id="461" name="Google Shape;461;p44"/>
          <p:cNvSpPr txBox="1"/>
          <p:nvPr/>
        </p:nvSpPr>
        <p:spPr>
          <a:xfrm>
            <a:off x="6356850" y="3270750"/>
            <a:ext cx="20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Your friends</a:t>
            </a:r>
            <a:endParaRPr>
              <a:latin typeface="Nunito"/>
              <a:ea typeface="Nunito"/>
              <a:cs typeface="Nunito"/>
              <a:sym typeface="Nunito"/>
            </a:endParaRPr>
          </a:p>
        </p:txBody>
      </p:sp>
      <p:sp>
        <p:nvSpPr>
          <p:cNvPr id="462" name="Google Shape;462;p44"/>
          <p:cNvSpPr txBox="1"/>
          <p:nvPr/>
        </p:nvSpPr>
        <p:spPr>
          <a:xfrm>
            <a:off x="6422775" y="2861900"/>
            <a:ext cx="20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Friends of your friends</a:t>
            </a:r>
            <a:endParaRPr>
              <a:latin typeface="Nunito"/>
              <a:ea typeface="Nunito"/>
              <a:cs typeface="Nunito"/>
              <a:sym typeface="Nunito"/>
            </a:endParaRPr>
          </a:p>
        </p:txBody>
      </p:sp>
      <p:sp>
        <p:nvSpPr>
          <p:cNvPr id="463" name="Google Shape;463;p44"/>
          <p:cNvSpPr txBox="1"/>
          <p:nvPr/>
        </p:nvSpPr>
        <p:spPr>
          <a:xfrm>
            <a:off x="3653200" y="4180750"/>
            <a:ext cx="149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You</a:t>
            </a:r>
            <a:endParaRPr>
              <a:latin typeface="Nunito"/>
              <a:ea typeface="Nunito"/>
              <a:cs typeface="Nunito"/>
              <a:sym typeface="Nunito"/>
            </a:endParaRPr>
          </a:p>
        </p:txBody>
      </p:sp>
      <p:cxnSp>
        <p:nvCxnSpPr>
          <p:cNvPr id="464" name="Google Shape;464;p44"/>
          <p:cNvCxnSpPr/>
          <p:nvPr/>
        </p:nvCxnSpPr>
        <p:spPr>
          <a:xfrm>
            <a:off x="4075225" y="1371600"/>
            <a:ext cx="1899300" cy="264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44"/>
          <p:cNvSpPr txBox="1"/>
          <p:nvPr/>
        </p:nvSpPr>
        <p:spPr>
          <a:xfrm>
            <a:off x="6422775" y="1184700"/>
            <a:ext cx="17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Me: Suat ATAN</a:t>
            </a: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5"/>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Shortest path (review)</a:t>
            </a:r>
            <a:endParaRPr/>
          </a:p>
        </p:txBody>
      </p:sp>
      <p:pic>
        <p:nvPicPr>
          <p:cNvPr id="471" name="Google Shape;471;p45"/>
          <p:cNvPicPr preferRelativeResize="0"/>
          <p:nvPr/>
        </p:nvPicPr>
        <p:blipFill>
          <a:blip r:embed="rId3">
            <a:alphaModFix/>
          </a:blip>
          <a:stretch>
            <a:fillRect/>
          </a:stretch>
        </p:blipFill>
        <p:spPr>
          <a:xfrm>
            <a:off x="389775" y="1589200"/>
            <a:ext cx="5363274" cy="2538800"/>
          </a:xfrm>
          <a:prstGeom prst="rect">
            <a:avLst/>
          </a:prstGeom>
          <a:noFill/>
          <a:ln>
            <a:noFill/>
          </a:ln>
        </p:spPr>
      </p:pic>
      <p:pic>
        <p:nvPicPr>
          <p:cNvPr id="472" name="Google Shape;472;p45"/>
          <p:cNvPicPr preferRelativeResize="0"/>
          <p:nvPr/>
        </p:nvPicPr>
        <p:blipFill>
          <a:blip r:embed="rId4">
            <a:alphaModFix/>
          </a:blip>
          <a:stretch>
            <a:fillRect/>
          </a:stretch>
        </p:blipFill>
        <p:spPr>
          <a:xfrm>
            <a:off x="6003626" y="1505313"/>
            <a:ext cx="2873126" cy="2706569"/>
          </a:xfrm>
          <a:prstGeom prst="rect">
            <a:avLst/>
          </a:prstGeom>
          <a:noFill/>
          <a:ln>
            <a:noFill/>
          </a:ln>
        </p:spPr>
      </p:pic>
      <p:sp>
        <p:nvSpPr>
          <p:cNvPr id="473" name="Google Shape;473;p45"/>
          <p:cNvSpPr txBox="1"/>
          <p:nvPr/>
        </p:nvSpPr>
        <p:spPr>
          <a:xfrm>
            <a:off x="290175" y="4211875"/>
            <a:ext cx="32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Source: Cambridge Intelligence</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par>
                          <p:cTn id="7" fill="hold">
                            <p:stCondLst>
                              <p:cond delay="1000"/>
                            </p:stCondLst>
                            <p:childTnLst>
                              <p:par>
                                <p:cTn id="8" presetID="8" presetClass="emph" presetSubtype="0" fill="hold" nodeType="afterEffect">
                                  <p:stCondLst>
                                    <p:cond delay="0"/>
                                  </p:stCondLst>
                                  <p:childTnLst>
                                    <p:animRot by="-21600000">
                                      <p:cBhvr>
                                        <p:cTn id="9" dur="1000" fill="hold"/>
                                        <p:tgtEl>
                                          <p:spTgt spid="47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6"/>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Calculating Shortest Path with </a:t>
            </a:r>
            <a:endParaRPr/>
          </a:p>
        </p:txBody>
      </p:sp>
      <p:pic>
        <p:nvPicPr>
          <p:cNvPr id="479" name="Google Shape;479;p46"/>
          <p:cNvPicPr preferRelativeResize="0"/>
          <p:nvPr/>
        </p:nvPicPr>
        <p:blipFill>
          <a:blip r:embed="rId3">
            <a:alphaModFix/>
          </a:blip>
          <a:stretch>
            <a:fillRect/>
          </a:stretch>
        </p:blipFill>
        <p:spPr>
          <a:xfrm>
            <a:off x="5902550" y="154613"/>
            <a:ext cx="571500" cy="561975"/>
          </a:xfrm>
          <a:prstGeom prst="rect">
            <a:avLst/>
          </a:prstGeom>
          <a:noFill/>
          <a:ln>
            <a:noFill/>
          </a:ln>
        </p:spPr>
      </p:pic>
      <p:sp>
        <p:nvSpPr>
          <p:cNvPr id="480" name="Google Shape;480;p46"/>
          <p:cNvSpPr txBox="1"/>
          <p:nvPr/>
        </p:nvSpPr>
        <p:spPr>
          <a:xfrm>
            <a:off x="303325" y="1160575"/>
            <a:ext cx="8097600" cy="266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300">
                <a:latin typeface="Courier New"/>
                <a:ea typeface="Courier New"/>
                <a:cs typeface="Courier New"/>
                <a:sym typeface="Courier New"/>
              </a:rPr>
              <a:t>library(readr)</a:t>
            </a:r>
            <a:endParaRPr sz="2300">
              <a:latin typeface="Courier New"/>
              <a:ea typeface="Courier New"/>
              <a:cs typeface="Courier New"/>
              <a:sym typeface="Courier New"/>
            </a:endParaRPr>
          </a:p>
          <a:p>
            <a:pPr marL="0" lvl="0" indent="0" algn="l" rtl="0">
              <a:spcBef>
                <a:spcPts val="0"/>
              </a:spcBef>
              <a:spcAft>
                <a:spcPts val="0"/>
              </a:spcAft>
              <a:buNone/>
            </a:pPr>
            <a:r>
              <a:rPr lang="tr" sz="2300">
                <a:latin typeface="Courier New"/>
                <a:ea typeface="Courier New"/>
                <a:cs typeface="Courier New"/>
                <a:sym typeface="Courier New"/>
              </a:rPr>
              <a:t>library(igraph)</a:t>
            </a:r>
            <a:endParaRPr sz="2300">
              <a:latin typeface="Courier New"/>
              <a:ea typeface="Courier New"/>
              <a:cs typeface="Courier New"/>
              <a:sym typeface="Courier New"/>
            </a:endParaRPr>
          </a:p>
          <a:p>
            <a:pPr marL="0" lvl="0" indent="0" algn="l" rtl="0">
              <a:spcBef>
                <a:spcPts val="0"/>
              </a:spcBef>
              <a:spcAft>
                <a:spcPts val="0"/>
              </a:spcAft>
              <a:buNone/>
            </a:pPr>
            <a:r>
              <a:rPr lang="tr" sz="2300" b="1">
                <a:latin typeface="Courier New"/>
                <a:ea typeface="Courier New"/>
                <a:cs typeface="Courier New"/>
                <a:sym typeface="Courier New"/>
              </a:rPr>
              <a:t>networkb</a:t>
            </a:r>
            <a:r>
              <a:rPr lang="tr" sz="2300">
                <a:latin typeface="Courier New"/>
                <a:ea typeface="Courier New"/>
                <a:cs typeface="Courier New"/>
                <a:sym typeface="Courier New"/>
              </a:rPr>
              <a:t> = read_csv("../data/02.csv")</a:t>
            </a:r>
            <a:endParaRPr sz="2300">
              <a:latin typeface="Courier New"/>
              <a:ea typeface="Courier New"/>
              <a:cs typeface="Courier New"/>
              <a:sym typeface="Courier New"/>
            </a:endParaRPr>
          </a:p>
          <a:p>
            <a:pPr marL="0" lvl="0" indent="0" algn="l" rtl="0">
              <a:spcBef>
                <a:spcPts val="0"/>
              </a:spcBef>
              <a:spcAft>
                <a:spcPts val="0"/>
              </a:spcAft>
              <a:buNone/>
            </a:pPr>
            <a:r>
              <a:rPr lang="tr" sz="2300" b="1">
                <a:solidFill>
                  <a:srgbClr val="CC0000"/>
                </a:solidFill>
                <a:latin typeface="Courier New"/>
                <a:ea typeface="Courier New"/>
                <a:cs typeface="Courier New"/>
                <a:sym typeface="Courier New"/>
              </a:rPr>
              <a:t>graphb</a:t>
            </a:r>
            <a:r>
              <a:rPr lang="tr" sz="2300">
                <a:latin typeface="Courier New"/>
                <a:ea typeface="Courier New"/>
                <a:cs typeface="Courier New"/>
                <a:sym typeface="Courier New"/>
              </a:rPr>
              <a:t>   = graph_from_data_frame(</a:t>
            </a:r>
            <a:r>
              <a:rPr lang="tr" sz="2300" b="1">
                <a:latin typeface="Courier New"/>
                <a:ea typeface="Courier New"/>
                <a:cs typeface="Courier New"/>
                <a:sym typeface="Courier New"/>
              </a:rPr>
              <a:t>networkb</a:t>
            </a:r>
            <a:r>
              <a:rPr lang="tr" sz="2300">
                <a:latin typeface="Courier New"/>
                <a:ea typeface="Courier New"/>
                <a:cs typeface="Courier New"/>
                <a:sym typeface="Courier New"/>
              </a:rPr>
              <a:t>)</a:t>
            </a:r>
            <a:endParaRPr sz="2300">
              <a:latin typeface="Courier New"/>
              <a:ea typeface="Courier New"/>
              <a:cs typeface="Courier New"/>
              <a:sym typeface="Courier New"/>
            </a:endParaRPr>
          </a:p>
          <a:p>
            <a:pPr marL="0" lvl="0" indent="0" algn="l" rtl="0">
              <a:spcBef>
                <a:spcPts val="0"/>
              </a:spcBef>
              <a:spcAft>
                <a:spcPts val="0"/>
              </a:spcAft>
              <a:buNone/>
            </a:pPr>
            <a:r>
              <a:rPr lang="tr" sz="2300">
                <a:latin typeface="Courier New"/>
                <a:ea typeface="Courier New"/>
                <a:cs typeface="Courier New"/>
                <a:sym typeface="Courier New"/>
              </a:rPr>
              <a:t>plot(</a:t>
            </a:r>
            <a:r>
              <a:rPr lang="tr" sz="2300" b="1">
                <a:solidFill>
                  <a:srgbClr val="FF0000"/>
                </a:solidFill>
                <a:latin typeface="Courier New"/>
                <a:ea typeface="Courier New"/>
                <a:cs typeface="Courier New"/>
                <a:sym typeface="Courier New"/>
              </a:rPr>
              <a:t>graphb</a:t>
            </a:r>
            <a:r>
              <a:rPr lang="tr" sz="2300">
                <a:latin typeface="Courier New"/>
                <a:ea typeface="Courier New"/>
                <a:cs typeface="Courier New"/>
                <a:sym typeface="Courier New"/>
              </a:rPr>
              <a:t>, vertex.label.cex=0.8, vertex.color="</a:t>
            </a:r>
            <a:r>
              <a:rPr lang="tr" sz="2300">
                <a:highlight>
                  <a:srgbClr val="FFFF00"/>
                </a:highlight>
                <a:latin typeface="Courier New"/>
                <a:ea typeface="Courier New"/>
                <a:cs typeface="Courier New"/>
                <a:sym typeface="Courier New"/>
              </a:rPr>
              <a:t>yellow</a:t>
            </a:r>
            <a:r>
              <a:rPr lang="tr" sz="2300">
                <a:latin typeface="Courier New"/>
                <a:ea typeface="Courier New"/>
                <a:cs typeface="Courier New"/>
                <a:sym typeface="Courier New"/>
              </a:rPr>
              <a:t>")</a:t>
            </a:r>
            <a:endParaRPr sz="2300">
              <a:latin typeface="Courier New"/>
              <a:ea typeface="Courier New"/>
              <a:cs typeface="Courier New"/>
              <a:sym typeface="Courier New"/>
            </a:endParaRPr>
          </a:p>
          <a:p>
            <a:pPr marL="0" lvl="0" indent="0" algn="l" rtl="0">
              <a:spcBef>
                <a:spcPts val="0"/>
              </a:spcBef>
              <a:spcAft>
                <a:spcPts val="0"/>
              </a:spcAft>
              <a:buNone/>
            </a:pPr>
            <a:endParaRPr sz="23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7"/>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Visualization</a:t>
            </a:r>
            <a:endParaRPr/>
          </a:p>
        </p:txBody>
      </p:sp>
      <p:pic>
        <p:nvPicPr>
          <p:cNvPr id="486" name="Google Shape;486;p47"/>
          <p:cNvPicPr preferRelativeResize="0"/>
          <p:nvPr/>
        </p:nvPicPr>
        <p:blipFill>
          <a:blip r:embed="rId3">
            <a:alphaModFix/>
          </a:blip>
          <a:stretch>
            <a:fillRect/>
          </a:stretch>
        </p:blipFill>
        <p:spPr>
          <a:xfrm>
            <a:off x="3864225" y="230775"/>
            <a:ext cx="4775700" cy="4288850"/>
          </a:xfrm>
          <a:prstGeom prst="rect">
            <a:avLst/>
          </a:prstGeom>
          <a:noFill/>
          <a:ln>
            <a:noFill/>
          </a:ln>
        </p:spPr>
      </p:pic>
      <p:cxnSp>
        <p:nvCxnSpPr>
          <p:cNvPr id="487" name="Google Shape;487;p47"/>
          <p:cNvCxnSpPr/>
          <p:nvPr/>
        </p:nvCxnSpPr>
        <p:spPr>
          <a:xfrm rot="10800000" flipH="1">
            <a:off x="2822325" y="633050"/>
            <a:ext cx="4314000" cy="2057400"/>
          </a:xfrm>
          <a:prstGeom prst="straightConnector1">
            <a:avLst/>
          </a:prstGeom>
          <a:noFill/>
          <a:ln w="9525" cap="flat" cmpd="sng">
            <a:solidFill>
              <a:schemeClr val="dk2"/>
            </a:solidFill>
            <a:prstDash val="solid"/>
            <a:round/>
            <a:headEnd type="none" w="med" len="med"/>
            <a:tailEnd type="triangle" w="med" len="med"/>
          </a:ln>
        </p:spPr>
      </p:cxnSp>
      <p:cxnSp>
        <p:nvCxnSpPr>
          <p:cNvPr id="488" name="Google Shape;488;p47"/>
          <p:cNvCxnSpPr/>
          <p:nvPr/>
        </p:nvCxnSpPr>
        <p:spPr>
          <a:xfrm>
            <a:off x="2769575" y="2822325"/>
            <a:ext cx="2809200" cy="1476900"/>
          </a:xfrm>
          <a:prstGeom prst="straightConnector1">
            <a:avLst/>
          </a:prstGeom>
          <a:noFill/>
          <a:ln w="9525" cap="flat" cmpd="sng">
            <a:solidFill>
              <a:schemeClr val="dk2"/>
            </a:solidFill>
            <a:prstDash val="solid"/>
            <a:round/>
            <a:headEnd type="none" w="med" len="med"/>
            <a:tailEnd type="triangle" w="med" len="med"/>
          </a:ln>
        </p:spPr>
      </p:cxnSp>
      <p:sp>
        <p:nvSpPr>
          <p:cNvPr id="489" name="Google Shape;489;p47"/>
          <p:cNvSpPr txBox="1"/>
          <p:nvPr/>
        </p:nvSpPr>
        <p:spPr>
          <a:xfrm>
            <a:off x="1305650" y="2466250"/>
            <a:ext cx="126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Longest path</a:t>
            </a:r>
            <a:endParaRPr>
              <a:latin typeface="Nunito"/>
              <a:ea typeface="Nunito"/>
              <a:cs typeface="Nunito"/>
              <a:sym typeface="Nunito"/>
            </a:endParaRPr>
          </a:p>
        </p:txBody>
      </p:sp>
      <p:sp>
        <p:nvSpPr>
          <p:cNvPr id="490" name="Google Shape;490;p47"/>
          <p:cNvSpPr/>
          <p:nvPr/>
        </p:nvSpPr>
        <p:spPr>
          <a:xfrm>
            <a:off x="7082200" y="1226525"/>
            <a:ext cx="633500" cy="1055075"/>
          </a:xfrm>
          <a:custGeom>
            <a:avLst/>
            <a:gdLst/>
            <a:ahLst/>
            <a:cxnLst/>
            <a:rect l="l" t="t" r="r" b="b"/>
            <a:pathLst>
              <a:path w="25340" h="42203" extrusionOk="0">
                <a:moveTo>
                  <a:pt x="17936" y="0"/>
                </a:moveTo>
                <a:cubicBezTo>
                  <a:pt x="23835" y="7077"/>
                  <a:pt x="27180" y="18165"/>
                  <a:pt x="24267" y="26905"/>
                </a:cubicBezTo>
                <a:cubicBezTo>
                  <a:pt x="21243" y="35976"/>
                  <a:pt x="9562" y="42203"/>
                  <a:pt x="0" y="42203"/>
                </a:cubicBezTo>
              </a:path>
            </a:pathLst>
          </a:custGeom>
          <a:noFill/>
          <a:ln w="9525" cap="flat" cmpd="sng">
            <a:solidFill>
              <a:schemeClr val="dk2"/>
            </a:solidFill>
            <a:prstDash val="solid"/>
            <a:round/>
            <a:headEnd type="none" w="med" len="med"/>
            <a:tailEnd type="none" w="med" len="med"/>
          </a:ln>
        </p:spPr>
      </p:sp>
      <p:sp>
        <p:nvSpPr>
          <p:cNvPr id="491" name="Google Shape;491;p47"/>
          <p:cNvSpPr/>
          <p:nvPr/>
        </p:nvSpPr>
        <p:spPr>
          <a:xfrm>
            <a:off x="6304075" y="3640025"/>
            <a:ext cx="1859575" cy="358625"/>
          </a:xfrm>
          <a:custGeom>
            <a:avLst/>
            <a:gdLst/>
            <a:ahLst/>
            <a:cxnLst/>
            <a:rect l="l" t="t" r="r" b="b"/>
            <a:pathLst>
              <a:path w="74383" h="14345" extrusionOk="0">
                <a:moveTo>
                  <a:pt x="0" y="6330"/>
                </a:moveTo>
                <a:cubicBezTo>
                  <a:pt x="19239" y="17322"/>
                  <a:pt x="47234" y="16799"/>
                  <a:pt x="66470" y="5803"/>
                </a:cubicBezTo>
                <a:cubicBezTo>
                  <a:pt x="69310" y="4180"/>
                  <a:pt x="72921" y="2926"/>
                  <a:pt x="74383" y="0"/>
                </a:cubicBezTo>
              </a:path>
            </a:pathLst>
          </a:custGeom>
          <a:noFill/>
          <a:ln w="9525" cap="flat" cmpd="sng">
            <a:solidFill>
              <a:schemeClr val="dk2"/>
            </a:solidFill>
            <a:prstDash val="solid"/>
            <a:round/>
            <a:headEnd type="none" w="med" len="med"/>
            <a:tailEnd type="none" w="med" len="med"/>
          </a:ln>
        </p:spPr>
      </p:sp>
      <p:sp>
        <p:nvSpPr>
          <p:cNvPr id="492" name="Google Shape;492;p47"/>
          <p:cNvSpPr txBox="1"/>
          <p:nvPr/>
        </p:nvSpPr>
        <p:spPr>
          <a:xfrm>
            <a:off x="6792050" y="4154375"/>
            <a:ext cx="185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Shortest path</a:t>
            </a:r>
            <a:endParaRPr>
              <a:latin typeface="Nunito"/>
              <a:ea typeface="Nunito"/>
              <a:cs typeface="Nunito"/>
              <a:sym typeface="Nunito"/>
            </a:endParaRPr>
          </a:p>
        </p:txBody>
      </p:sp>
      <p:sp>
        <p:nvSpPr>
          <p:cNvPr id="493" name="Google Shape;493;p47"/>
          <p:cNvSpPr txBox="1"/>
          <p:nvPr/>
        </p:nvSpPr>
        <p:spPr>
          <a:xfrm>
            <a:off x="7794375" y="2066050"/>
            <a:ext cx="12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Shortest path</a:t>
            </a:r>
            <a:endParaRPr>
              <a:latin typeface="Nunito"/>
              <a:ea typeface="Nunito"/>
              <a:cs typeface="Nunito"/>
              <a:sym typeface="Nunito"/>
            </a:endParaRPr>
          </a:p>
        </p:txBody>
      </p:sp>
      <p:sp>
        <p:nvSpPr>
          <p:cNvPr id="494" name="Google Shape;494;p47"/>
          <p:cNvSpPr txBox="1"/>
          <p:nvPr/>
        </p:nvSpPr>
        <p:spPr>
          <a:xfrm>
            <a:off x="250575" y="1094650"/>
            <a:ext cx="4114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My friend: Path distance: 1</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Friend of my friend: Path distance 2</a:t>
            </a:r>
            <a:endParaRPr>
              <a:latin typeface="Nunito"/>
              <a:ea typeface="Nunito"/>
              <a:cs typeface="Nunito"/>
              <a:sym typeface="Nunito"/>
            </a:endParaRPr>
          </a:p>
          <a:p>
            <a:pPr marL="0" lvl="0" indent="0" algn="l" rtl="0">
              <a:spcBef>
                <a:spcPts val="0"/>
              </a:spcBef>
              <a:spcAft>
                <a:spcPts val="0"/>
              </a:spcAft>
              <a:buNone/>
            </a:pPr>
            <a:r>
              <a:rPr lang="tr">
                <a:latin typeface="Nunito"/>
                <a:ea typeface="Nunito"/>
                <a:cs typeface="Nunito"/>
                <a:sym typeface="Nunito"/>
              </a:rPr>
              <a:t>So on...</a:t>
            </a: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8"/>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Tabulating entire path distances</a:t>
            </a:r>
            <a:endParaRPr/>
          </a:p>
        </p:txBody>
      </p:sp>
      <p:graphicFrame>
        <p:nvGraphicFramePr>
          <p:cNvPr id="500" name="Google Shape;500;p48"/>
          <p:cNvGraphicFramePr/>
          <p:nvPr/>
        </p:nvGraphicFramePr>
        <p:xfrm>
          <a:off x="310650" y="1146650"/>
          <a:ext cx="3000000" cy="3000000"/>
        </p:xfrm>
        <a:graphic>
          <a:graphicData uri="http://schemas.openxmlformats.org/drawingml/2006/table">
            <a:tbl>
              <a:tblPr>
                <a:noFill/>
                <a:tableStyleId>{2DCF0B64-906A-4907-AC88-6644C7A3E7F2}</a:tableStyleId>
              </a:tblPr>
              <a:tblGrid>
                <a:gridCol w="10096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tblGrid>
              <a:tr h="0">
                <a:tc>
                  <a:txBody>
                    <a:bodyPr/>
                    <a:lstStyle/>
                    <a:p>
                      <a:pPr marL="0" lvl="0" indent="0" algn="l" rtl="0">
                        <a:lnSpc>
                          <a:spcPct val="115000"/>
                        </a:lnSpc>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ece</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suat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ali</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özge</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ibrahim</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ahmet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sabri</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tr" sz="1000"/>
                        <a:t>mehmet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tr" sz="1000"/>
                        <a:t>ece</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tr" sz="1000"/>
                        <a:t>suat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tr" sz="1000"/>
                        <a:t>ali</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tr" sz="1000"/>
                        <a:t>özge</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tr" sz="1000"/>
                        <a:t>ibrahim</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lnSpc>
                          <a:spcPct val="115000"/>
                        </a:lnSpc>
                        <a:spcBef>
                          <a:spcPts val="0"/>
                        </a:spcBef>
                        <a:spcAft>
                          <a:spcPts val="0"/>
                        </a:spcAft>
                        <a:buNone/>
                      </a:pPr>
                      <a:r>
                        <a:rPr lang="tr" sz="1000"/>
                        <a:t>ahmet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FF00"/>
                    </a:solidFill>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tr" sz="1000"/>
                        <a:t>sabri</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0</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5</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tr" sz="1000"/>
                        <a:t>mehmet</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3</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1</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4</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2</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tr" sz="1000"/>
                        <a:t>5</a:t>
                      </a:r>
                      <a:endParaRPr sz="10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0000"/>
                    </a:solidFill>
                  </a:tcPr>
                </a:tc>
                <a:tc>
                  <a:txBody>
                    <a:bodyPr/>
                    <a:lstStyle/>
                    <a:p>
                      <a:pPr marL="0" lvl="0" indent="0" algn="r" rtl="0">
                        <a:lnSpc>
                          <a:spcPct val="115000"/>
                        </a:lnSpc>
                        <a:spcBef>
                          <a:spcPts val="0"/>
                        </a:spcBef>
                        <a:spcAft>
                          <a:spcPts val="0"/>
                        </a:spcAft>
                        <a:buNone/>
                      </a:pPr>
                      <a:r>
                        <a:rPr lang="tr" sz="1000" dirty="0"/>
                        <a:t>0</a:t>
                      </a:r>
                      <a:endParaRPr sz="10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501" name="Google Shape;501;p48"/>
          <p:cNvSpPr txBox="1"/>
          <p:nvPr/>
        </p:nvSpPr>
        <p:spPr>
          <a:xfrm>
            <a:off x="6145825" y="1076725"/>
            <a:ext cx="27564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a:latin typeface="Nunito"/>
                <a:ea typeface="Nunito"/>
                <a:cs typeface="Nunito"/>
                <a:sym typeface="Nunito"/>
              </a:rPr>
              <a:t>What is the shortest path(s) ?</a:t>
            </a: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r>
              <a:rPr lang="tr" sz="2000">
                <a:latin typeface="Nunito"/>
                <a:ea typeface="Nunito"/>
                <a:cs typeface="Nunito"/>
                <a:sym typeface="Nunito"/>
              </a:rPr>
              <a:t>What is the longest path(s) ?</a:t>
            </a: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r>
              <a:rPr lang="tr" sz="2000">
                <a:latin typeface="Nunito"/>
                <a:ea typeface="Nunito"/>
                <a:cs typeface="Nunito"/>
                <a:sym typeface="Nunito"/>
              </a:rPr>
              <a:t>What is the distance between Suat and İbrahim?</a:t>
            </a: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a:p>
            <a:pPr marL="0" lvl="0" indent="0" algn="l" rtl="0">
              <a:spcBef>
                <a:spcPts val="0"/>
              </a:spcBef>
              <a:spcAft>
                <a:spcPts val="0"/>
              </a:spcAft>
              <a:buNone/>
            </a:pPr>
            <a:r>
              <a:rPr lang="tr" sz="2000">
                <a:latin typeface="Nunito"/>
                <a:ea typeface="Nunito"/>
                <a:cs typeface="Nunito"/>
                <a:sym typeface="Nunito"/>
              </a:rPr>
              <a:t>How did we get this table?</a:t>
            </a:r>
            <a:endParaRPr sz="2000">
              <a:latin typeface="Nunito"/>
              <a:ea typeface="Nunito"/>
              <a:cs typeface="Nunito"/>
              <a:sym typeface="Nunito"/>
            </a:endParaRPr>
          </a:p>
          <a:p>
            <a:pPr marL="0" lvl="0" indent="0" algn="l" rtl="0">
              <a:spcBef>
                <a:spcPts val="0"/>
              </a:spcBef>
              <a:spcAft>
                <a:spcPts val="0"/>
              </a:spcAft>
              <a:buNone/>
            </a:pPr>
            <a:endParaRPr sz="2000">
              <a:latin typeface="Nunito"/>
              <a:ea typeface="Nunito"/>
              <a:cs typeface="Nunito"/>
              <a:sym typeface="Nunito"/>
            </a:endParaRPr>
          </a:p>
        </p:txBody>
      </p:sp>
      <p:sp>
        <p:nvSpPr>
          <p:cNvPr id="502" name="Google Shape;502;p48"/>
          <p:cNvSpPr txBox="1"/>
          <p:nvPr/>
        </p:nvSpPr>
        <p:spPr>
          <a:xfrm>
            <a:off x="1980375" y="746450"/>
            <a:ext cx="2242200" cy="400200"/>
          </a:xfrm>
          <a:prstGeom prst="rect">
            <a:avLst/>
          </a:prstGeom>
          <a:solidFill>
            <a:srgbClr val="FFFF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shortest.paths(graphb)</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1000"/>
                                        <p:tgtEl>
                                          <p:spTgt spid="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9"/>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To obtain the "</a:t>
            </a:r>
            <a:r>
              <a:rPr lang="tr">
                <a:solidFill>
                  <a:srgbClr val="FF0000"/>
                </a:solidFill>
              </a:rPr>
              <a:t>average</a:t>
            </a:r>
            <a:r>
              <a:rPr lang="tr"/>
              <a:t> path length" value:</a:t>
            </a:r>
            <a:endParaRPr/>
          </a:p>
        </p:txBody>
      </p:sp>
      <p:sp>
        <p:nvSpPr>
          <p:cNvPr id="508" name="Google Shape;508;p49"/>
          <p:cNvSpPr txBox="1"/>
          <p:nvPr/>
        </p:nvSpPr>
        <p:spPr>
          <a:xfrm>
            <a:off x="536400" y="2126650"/>
            <a:ext cx="403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000">
                <a:latin typeface="Nunito"/>
                <a:ea typeface="Nunito"/>
                <a:cs typeface="Nunito"/>
                <a:sym typeface="Nunito"/>
              </a:rPr>
              <a:t>average.path.length(</a:t>
            </a:r>
            <a:r>
              <a:rPr lang="tr" sz="2000">
                <a:solidFill>
                  <a:srgbClr val="6AA84F"/>
                </a:solidFill>
                <a:latin typeface="Nunito"/>
                <a:ea typeface="Nunito"/>
                <a:cs typeface="Nunito"/>
                <a:sym typeface="Nunito"/>
              </a:rPr>
              <a:t>graphb</a:t>
            </a:r>
            <a:r>
              <a:rPr lang="tr" sz="2000">
                <a:latin typeface="Nunito"/>
                <a:ea typeface="Nunito"/>
                <a:cs typeface="Nunito"/>
                <a:sym typeface="Nunito"/>
              </a:rPr>
              <a:t>)</a:t>
            </a:r>
            <a:endParaRPr sz="2000">
              <a:latin typeface="Nunito"/>
              <a:ea typeface="Nunito"/>
              <a:cs typeface="Nunito"/>
              <a:sym typeface="Nunito"/>
            </a:endParaRPr>
          </a:p>
        </p:txBody>
      </p:sp>
      <p:sp>
        <p:nvSpPr>
          <p:cNvPr id="509" name="Google Shape;509;p49"/>
          <p:cNvSpPr/>
          <p:nvPr/>
        </p:nvSpPr>
        <p:spPr>
          <a:xfrm>
            <a:off x="4572000" y="2267500"/>
            <a:ext cx="936300" cy="21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9"/>
          <p:cNvSpPr txBox="1"/>
          <p:nvPr/>
        </p:nvSpPr>
        <p:spPr>
          <a:xfrm>
            <a:off x="6000775" y="2172850"/>
            <a:ext cx="50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1.1</a:t>
            </a:r>
            <a:endParaRPr>
              <a:latin typeface="Nunito"/>
              <a:ea typeface="Nunito"/>
              <a:cs typeface="Nunito"/>
              <a:sym typeface="Nunito"/>
            </a:endParaRPr>
          </a:p>
        </p:txBody>
      </p:sp>
      <p:pic>
        <p:nvPicPr>
          <p:cNvPr id="511" name="Google Shape;511;p49"/>
          <p:cNvPicPr preferRelativeResize="0"/>
          <p:nvPr/>
        </p:nvPicPr>
        <p:blipFill>
          <a:blip r:embed="rId3">
            <a:alphaModFix/>
          </a:blip>
          <a:stretch>
            <a:fillRect/>
          </a:stretch>
        </p:blipFill>
        <p:spPr>
          <a:xfrm rot="5400000">
            <a:off x="6741550" y="1453038"/>
            <a:ext cx="2048675" cy="1839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1081725" y="149250"/>
            <a:ext cx="7708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Comparison of two network in terms of average path length</a:t>
            </a:r>
            <a:endParaRPr/>
          </a:p>
        </p:txBody>
      </p:sp>
      <p:pic>
        <p:nvPicPr>
          <p:cNvPr id="517" name="Google Shape;517;p50"/>
          <p:cNvPicPr preferRelativeResize="0"/>
          <p:nvPr/>
        </p:nvPicPr>
        <p:blipFill>
          <a:blip r:embed="rId3">
            <a:alphaModFix/>
          </a:blip>
          <a:stretch>
            <a:fillRect/>
          </a:stretch>
        </p:blipFill>
        <p:spPr>
          <a:xfrm>
            <a:off x="559200" y="1346100"/>
            <a:ext cx="2439850" cy="2191125"/>
          </a:xfrm>
          <a:prstGeom prst="rect">
            <a:avLst/>
          </a:prstGeom>
          <a:noFill/>
          <a:ln>
            <a:noFill/>
          </a:ln>
        </p:spPr>
      </p:pic>
      <p:pic>
        <p:nvPicPr>
          <p:cNvPr id="518" name="Google Shape;518;p50"/>
          <p:cNvPicPr preferRelativeResize="0"/>
          <p:nvPr/>
        </p:nvPicPr>
        <p:blipFill>
          <a:blip r:embed="rId4">
            <a:alphaModFix/>
          </a:blip>
          <a:stretch>
            <a:fillRect/>
          </a:stretch>
        </p:blipFill>
        <p:spPr>
          <a:xfrm>
            <a:off x="5080100" y="1102213"/>
            <a:ext cx="3091625" cy="2678900"/>
          </a:xfrm>
          <a:prstGeom prst="rect">
            <a:avLst/>
          </a:prstGeom>
          <a:noFill/>
          <a:ln>
            <a:noFill/>
          </a:ln>
        </p:spPr>
      </p:pic>
      <p:sp>
        <p:nvSpPr>
          <p:cNvPr id="519" name="Google Shape;519;p50"/>
          <p:cNvSpPr txBox="1"/>
          <p:nvPr/>
        </p:nvSpPr>
        <p:spPr>
          <a:xfrm>
            <a:off x="618725" y="3936025"/>
            <a:ext cx="232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Average Path Length: 1.1</a:t>
            </a:r>
            <a:endParaRPr>
              <a:latin typeface="Nunito"/>
              <a:ea typeface="Nunito"/>
              <a:cs typeface="Nunito"/>
              <a:sym typeface="Nunito"/>
            </a:endParaRPr>
          </a:p>
        </p:txBody>
      </p:sp>
      <p:sp>
        <p:nvSpPr>
          <p:cNvPr id="520" name="Google Shape;520;p50"/>
          <p:cNvSpPr txBox="1"/>
          <p:nvPr/>
        </p:nvSpPr>
        <p:spPr>
          <a:xfrm>
            <a:off x="4735775" y="3936025"/>
            <a:ext cx="31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Nunito"/>
                <a:ea typeface="Nunito"/>
                <a:cs typeface="Nunito"/>
                <a:sym typeface="Nunito"/>
              </a:rPr>
              <a:t>Average Path Length: 1.003676</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1"/>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Degree and degree distribution</a:t>
            </a:r>
            <a:endParaRPr/>
          </a:p>
        </p:txBody>
      </p:sp>
      <p:pic>
        <p:nvPicPr>
          <p:cNvPr id="230" name="Google Shape;230;p17"/>
          <p:cNvPicPr preferRelativeResize="0"/>
          <p:nvPr/>
        </p:nvPicPr>
        <p:blipFill>
          <a:blip r:embed="rId3">
            <a:alphaModFix/>
          </a:blip>
          <a:stretch>
            <a:fillRect/>
          </a:stretch>
        </p:blipFill>
        <p:spPr>
          <a:xfrm>
            <a:off x="106875" y="964575"/>
            <a:ext cx="3724275" cy="3676650"/>
          </a:xfrm>
          <a:prstGeom prst="rect">
            <a:avLst/>
          </a:prstGeom>
          <a:noFill/>
          <a:ln>
            <a:noFill/>
          </a:ln>
        </p:spPr>
      </p:pic>
      <p:sp>
        <p:nvSpPr>
          <p:cNvPr id="231" name="Google Shape;231;p17"/>
          <p:cNvSpPr txBox="1"/>
          <p:nvPr/>
        </p:nvSpPr>
        <p:spPr>
          <a:xfrm>
            <a:off x="4051075" y="4316600"/>
            <a:ext cx="47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b="1">
                <a:latin typeface="Nunito"/>
                <a:ea typeface="Nunito"/>
                <a:cs typeface="Nunito"/>
                <a:sym typeface="Nunito"/>
              </a:rPr>
              <a:t>How many e-mail you get or send? İbrahim: 3</a:t>
            </a:r>
            <a:endParaRPr b="1">
              <a:latin typeface="Nunito"/>
              <a:ea typeface="Nunito"/>
              <a:cs typeface="Nunito"/>
              <a:sym typeface="Nunito"/>
            </a:endParaRPr>
          </a:p>
        </p:txBody>
      </p:sp>
      <p:graphicFrame>
        <p:nvGraphicFramePr>
          <p:cNvPr id="232" name="Google Shape;232;p17"/>
          <p:cNvGraphicFramePr/>
          <p:nvPr/>
        </p:nvGraphicFramePr>
        <p:xfrm>
          <a:off x="4428750" y="1264475"/>
          <a:ext cx="2875500" cy="2377260"/>
        </p:xfrm>
        <a:graphic>
          <a:graphicData uri="http://schemas.openxmlformats.org/drawingml/2006/table">
            <a:tbl>
              <a:tblPr>
                <a:noFill/>
                <a:tableStyleId>{4C1026A4-C068-4001-A158-783A1E7C6D8E}</a:tableStyleId>
              </a:tblPr>
              <a:tblGrid>
                <a:gridCol w="1437750">
                  <a:extLst>
                    <a:ext uri="{9D8B030D-6E8A-4147-A177-3AD203B41FA5}">
                      <a16:colId xmlns:a16="http://schemas.microsoft.com/office/drawing/2014/main" val="20000"/>
                    </a:ext>
                  </a:extLst>
                </a:gridCol>
                <a:gridCol w="14377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tr" b="1"/>
                        <a:t>Node</a:t>
                      </a:r>
                      <a:endParaRPr b="1"/>
                    </a:p>
                  </a:txBody>
                  <a:tcPr marL="91425" marR="91425" marT="91425" marB="91425"/>
                </a:tc>
                <a:tc>
                  <a:txBody>
                    <a:bodyPr/>
                    <a:lstStyle/>
                    <a:p>
                      <a:pPr marL="0" lvl="0" indent="0" algn="l" rtl="0">
                        <a:spcBef>
                          <a:spcPts val="0"/>
                        </a:spcBef>
                        <a:spcAft>
                          <a:spcPts val="0"/>
                        </a:spcAft>
                        <a:buNone/>
                      </a:pPr>
                      <a:r>
                        <a:rPr lang="tr" b="1"/>
                        <a:t>Degree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
                        <a:t>Ahmet</a:t>
                      </a:r>
                      <a:endParaRPr/>
                    </a:p>
                  </a:txBody>
                  <a:tcPr marL="91425" marR="91425" marT="91425" marB="91425"/>
                </a:tc>
                <a:tc>
                  <a:txBody>
                    <a:bodyPr/>
                    <a:lstStyle/>
                    <a:p>
                      <a:pPr marL="0" lvl="0" indent="0" algn="l" rtl="0">
                        <a:spcBef>
                          <a:spcPts val="0"/>
                        </a:spcBef>
                        <a:spcAft>
                          <a:spcPts val="0"/>
                        </a:spcAft>
                        <a:buNone/>
                      </a:pPr>
                      <a:r>
                        <a:rPr lang="tr"/>
                        <a:t>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
                        <a:t>Özgür</a:t>
                      </a:r>
                      <a:endParaRPr/>
                    </a:p>
                  </a:txBody>
                  <a:tcPr marL="91425" marR="91425" marT="91425" marB="91425"/>
                </a:tc>
                <a:tc>
                  <a:txBody>
                    <a:bodyPr/>
                    <a:lstStyle/>
                    <a:p>
                      <a:pPr marL="0" lvl="0" indent="0" algn="l" rtl="0">
                        <a:spcBef>
                          <a:spcPts val="0"/>
                        </a:spcBef>
                        <a:spcAft>
                          <a:spcPts val="0"/>
                        </a:spcAft>
                        <a:buNone/>
                      </a:pPr>
                      <a:r>
                        <a:rPr lang="tr"/>
                        <a:t>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
                        <a:t>İbrahim</a:t>
                      </a:r>
                      <a:endParaRPr/>
                    </a:p>
                  </a:txBody>
                  <a:tcPr marL="91425" marR="91425" marT="91425" marB="91425"/>
                </a:tc>
                <a:tc>
                  <a:txBody>
                    <a:bodyPr/>
                    <a:lstStyle/>
                    <a:p>
                      <a:pPr marL="0" lvl="0" indent="0" algn="l" rtl="0">
                        <a:spcBef>
                          <a:spcPts val="0"/>
                        </a:spcBef>
                        <a:spcAft>
                          <a:spcPts val="0"/>
                        </a:spcAft>
                        <a:buNone/>
                      </a:pPr>
                      <a:r>
                        <a:rPr lang="tr"/>
                        <a:t>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
                        <a:t>Ferhat</a:t>
                      </a:r>
                      <a:endParaRPr/>
                    </a:p>
                  </a:txBody>
                  <a:tcPr marL="91425" marR="91425" marT="91425" marB="91425"/>
                </a:tc>
                <a:tc>
                  <a:txBody>
                    <a:bodyPr/>
                    <a:lstStyle/>
                    <a:p>
                      <a:pPr marL="0" lvl="0" indent="0" algn="l" rtl="0">
                        <a:spcBef>
                          <a:spcPts val="0"/>
                        </a:spcBef>
                        <a:spcAft>
                          <a:spcPts val="0"/>
                        </a:spcAft>
                        <a:buNone/>
                      </a:pPr>
                      <a:r>
                        <a:rPr lang="tr"/>
                        <a:t>1</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tr"/>
                        <a:t>Suat</a:t>
                      </a:r>
                      <a:endParaRPr/>
                    </a:p>
                  </a:txBody>
                  <a:tcPr marL="91425" marR="91425" marT="91425" marB="91425"/>
                </a:tc>
                <a:tc>
                  <a:txBody>
                    <a:bodyPr/>
                    <a:lstStyle/>
                    <a:p>
                      <a:pPr marL="0" lvl="0" indent="0" algn="l" rtl="0">
                        <a:spcBef>
                          <a:spcPts val="0"/>
                        </a:spcBef>
                        <a:spcAft>
                          <a:spcPts val="0"/>
                        </a:spcAft>
                        <a:buNone/>
                      </a:pPr>
                      <a:r>
                        <a:rPr lang="tr" dirty="0"/>
                        <a:t>2</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1000" fill="hold"/>
                                        <p:tgtEl>
                                          <p:spTgt spid="2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Degree and degree distribution</a:t>
            </a:r>
            <a:endParaRPr/>
          </a:p>
        </p:txBody>
      </p:sp>
      <p:sp>
        <p:nvSpPr>
          <p:cNvPr id="238" name="Google Shape;238;p18"/>
          <p:cNvSpPr txBox="1"/>
          <p:nvPr/>
        </p:nvSpPr>
        <p:spPr>
          <a:xfrm>
            <a:off x="4326525" y="4316600"/>
            <a:ext cx="445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b="1">
                <a:latin typeface="Nunito"/>
                <a:ea typeface="Nunito"/>
                <a:cs typeface="Nunito"/>
                <a:sym typeface="Nunito"/>
              </a:rPr>
              <a:t>Degree: Number of connection</a:t>
            </a:r>
            <a:endParaRPr b="1">
              <a:latin typeface="Nunito"/>
              <a:ea typeface="Nunito"/>
              <a:cs typeface="Nunito"/>
              <a:sym typeface="Nunito"/>
            </a:endParaRPr>
          </a:p>
        </p:txBody>
      </p:sp>
      <p:graphicFrame>
        <p:nvGraphicFramePr>
          <p:cNvPr id="239" name="Google Shape;239;p18"/>
          <p:cNvGraphicFramePr/>
          <p:nvPr/>
        </p:nvGraphicFramePr>
        <p:xfrm>
          <a:off x="4428750" y="1264475"/>
          <a:ext cx="3000000" cy="3000000"/>
        </p:xfrm>
        <a:graphic>
          <a:graphicData uri="http://schemas.openxmlformats.org/drawingml/2006/table">
            <a:tbl>
              <a:tblPr>
                <a:noFill/>
                <a:tableStyleId>{4C1026A4-C068-4001-A158-783A1E7C6D8E}</a:tableStyleId>
              </a:tblPr>
              <a:tblGrid>
                <a:gridCol w="1437750">
                  <a:extLst>
                    <a:ext uri="{9D8B030D-6E8A-4147-A177-3AD203B41FA5}">
                      <a16:colId xmlns:a16="http://schemas.microsoft.com/office/drawing/2014/main" val="20000"/>
                    </a:ext>
                  </a:extLst>
                </a:gridCol>
                <a:gridCol w="14377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tr" b="1"/>
                        <a:t>Node</a:t>
                      </a:r>
                      <a:endParaRPr b="1"/>
                    </a:p>
                  </a:txBody>
                  <a:tcPr marL="91425" marR="91425" marT="91425" marB="91425">
                    <a:solidFill>
                      <a:srgbClr val="A4C2F4"/>
                    </a:solidFill>
                  </a:tcPr>
                </a:tc>
                <a:tc>
                  <a:txBody>
                    <a:bodyPr/>
                    <a:lstStyle/>
                    <a:p>
                      <a:pPr marL="0" lvl="0" indent="0" algn="l" rtl="0">
                        <a:spcBef>
                          <a:spcPts val="0"/>
                        </a:spcBef>
                        <a:spcAft>
                          <a:spcPts val="0"/>
                        </a:spcAft>
                        <a:buNone/>
                      </a:pPr>
                      <a:r>
                        <a:rPr lang="tr" b="1"/>
                        <a:t>Degree</a:t>
                      </a:r>
                      <a:endParaRPr b="1"/>
                    </a:p>
                  </a:txBody>
                  <a:tcPr marL="91425" marR="91425" marT="91425" marB="91425">
                    <a:solidFill>
                      <a:srgbClr val="A4C2F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
                        <a:t>Ahmet</a:t>
                      </a:r>
                      <a:endParaRPr/>
                    </a:p>
                  </a:txBody>
                  <a:tcPr marL="91425" marR="91425" marT="91425" marB="91425">
                    <a:solidFill>
                      <a:srgbClr val="A4C2F4"/>
                    </a:solidFill>
                  </a:tcPr>
                </a:tc>
                <a:tc>
                  <a:txBody>
                    <a:bodyPr/>
                    <a:lstStyle/>
                    <a:p>
                      <a:pPr marL="0" lvl="0" indent="0" algn="l" rtl="0">
                        <a:spcBef>
                          <a:spcPts val="0"/>
                        </a:spcBef>
                        <a:spcAft>
                          <a:spcPts val="0"/>
                        </a:spcAft>
                        <a:buNone/>
                      </a:pPr>
                      <a:r>
                        <a:rPr lang="tr"/>
                        <a:t>4</a:t>
                      </a:r>
                      <a:endParaRPr/>
                    </a:p>
                  </a:txBody>
                  <a:tcPr marL="91425" marR="91425" marT="91425" marB="91425">
                    <a:solidFill>
                      <a:srgbClr val="A4C2F4"/>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
                        <a:t>Özgür</a:t>
                      </a:r>
                      <a:endParaRPr/>
                    </a:p>
                  </a:txBody>
                  <a:tcPr marL="91425" marR="91425" marT="91425" marB="91425">
                    <a:solidFill>
                      <a:srgbClr val="A4C2F4"/>
                    </a:solidFill>
                  </a:tcPr>
                </a:tc>
                <a:tc>
                  <a:txBody>
                    <a:bodyPr/>
                    <a:lstStyle/>
                    <a:p>
                      <a:pPr marL="0" lvl="0" indent="0" algn="l" rtl="0">
                        <a:spcBef>
                          <a:spcPts val="0"/>
                        </a:spcBef>
                        <a:spcAft>
                          <a:spcPts val="0"/>
                        </a:spcAft>
                        <a:buNone/>
                      </a:pPr>
                      <a:r>
                        <a:rPr lang="tr"/>
                        <a:t>2</a:t>
                      </a:r>
                      <a:endParaRPr/>
                    </a:p>
                  </a:txBody>
                  <a:tcPr marL="91425" marR="91425" marT="91425" marB="91425">
                    <a:solidFill>
                      <a:srgbClr val="A4C2F4"/>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
                        <a:t>İbrahim</a:t>
                      </a:r>
                      <a:endParaRPr/>
                    </a:p>
                  </a:txBody>
                  <a:tcPr marL="91425" marR="91425" marT="91425" marB="91425">
                    <a:solidFill>
                      <a:srgbClr val="A4C2F4"/>
                    </a:solidFill>
                  </a:tcPr>
                </a:tc>
                <a:tc>
                  <a:txBody>
                    <a:bodyPr/>
                    <a:lstStyle/>
                    <a:p>
                      <a:pPr marL="0" lvl="0" indent="0" algn="l" rtl="0">
                        <a:spcBef>
                          <a:spcPts val="0"/>
                        </a:spcBef>
                        <a:spcAft>
                          <a:spcPts val="0"/>
                        </a:spcAft>
                        <a:buNone/>
                      </a:pPr>
                      <a:r>
                        <a:rPr lang="tr"/>
                        <a:t>3</a:t>
                      </a:r>
                      <a:endParaRPr/>
                    </a:p>
                  </a:txBody>
                  <a:tcPr marL="91425" marR="91425" marT="91425" marB="91425">
                    <a:solidFill>
                      <a:srgbClr val="A4C2F4"/>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
                        <a:t>Ferhat</a:t>
                      </a:r>
                      <a:endParaRPr/>
                    </a:p>
                  </a:txBody>
                  <a:tcPr marL="91425" marR="91425" marT="91425" marB="91425">
                    <a:solidFill>
                      <a:srgbClr val="A4C2F4"/>
                    </a:solidFill>
                  </a:tcPr>
                </a:tc>
                <a:tc>
                  <a:txBody>
                    <a:bodyPr/>
                    <a:lstStyle/>
                    <a:p>
                      <a:pPr marL="0" lvl="0" indent="0" algn="l" rtl="0">
                        <a:spcBef>
                          <a:spcPts val="0"/>
                        </a:spcBef>
                        <a:spcAft>
                          <a:spcPts val="0"/>
                        </a:spcAft>
                        <a:buNone/>
                      </a:pPr>
                      <a:r>
                        <a:rPr lang="tr"/>
                        <a:t>1</a:t>
                      </a:r>
                      <a:endParaRPr/>
                    </a:p>
                  </a:txBody>
                  <a:tcPr marL="91425" marR="91425" marT="91425" marB="91425">
                    <a:solidFill>
                      <a:srgbClr val="A4C2F4"/>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tr"/>
                        <a:t>Suat</a:t>
                      </a:r>
                      <a:endParaRPr/>
                    </a:p>
                  </a:txBody>
                  <a:tcPr marL="91425" marR="91425" marT="91425" marB="91425">
                    <a:solidFill>
                      <a:srgbClr val="A4C2F4"/>
                    </a:solidFill>
                  </a:tcPr>
                </a:tc>
                <a:tc>
                  <a:txBody>
                    <a:bodyPr/>
                    <a:lstStyle/>
                    <a:p>
                      <a:pPr marL="0" lvl="0" indent="0" algn="l" rtl="0">
                        <a:spcBef>
                          <a:spcPts val="0"/>
                        </a:spcBef>
                        <a:spcAft>
                          <a:spcPts val="0"/>
                        </a:spcAft>
                        <a:buNone/>
                      </a:pPr>
                      <a:r>
                        <a:rPr lang="tr" dirty="0"/>
                        <a:t>2</a:t>
                      </a:r>
                      <a:endParaRPr dirty="0"/>
                    </a:p>
                  </a:txBody>
                  <a:tcPr marL="91425" marR="91425" marT="91425" marB="91425">
                    <a:solidFill>
                      <a:srgbClr val="A4C2F4"/>
                    </a:solidFill>
                  </a:tcPr>
                </a:tc>
                <a:extLst>
                  <a:ext uri="{0D108BD9-81ED-4DB2-BD59-A6C34878D82A}">
                    <a16:rowId xmlns:a16="http://schemas.microsoft.com/office/drawing/2014/main" val="10005"/>
                  </a:ext>
                </a:extLst>
              </a:tr>
            </a:tbl>
          </a:graphicData>
        </a:graphic>
      </p:graphicFrame>
      <p:pic>
        <p:nvPicPr>
          <p:cNvPr id="240" name="Google Shape;240;p18"/>
          <p:cNvPicPr preferRelativeResize="0"/>
          <p:nvPr/>
        </p:nvPicPr>
        <p:blipFill>
          <a:blip r:embed="rId3">
            <a:alphaModFix/>
          </a:blip>
          <a:stretch>
            <a:fillRect/>
          </a:stretch>
        </p:blipFill>
        <p:spPr>
          <a:xfrm>
            <a:off x="152400" y="1264475"/>
            <a:ext cx="3724275"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9"/>
          <p:cNvSpPr txBox="1">
            <a:spLocks noGrp="1"/>
          </p:cNvSpPr>
          <p:nvPr>
            <p:ph type="title"/>
          </p:nvPr>
        </p:nvSpPr>
        <p:spPr>
          <a:xfrm>
            <a:off x="1303800" y="147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Degree and degree distribution</a:t>
            </a:r>
            <a:endParaRPr/>
          </a:p>
        </p:txBody>
      </p:sp>
      <p:pic>
        <p:nvPicPr>
          <p:cNvPr id="246" name="Google Shape;246;p19"/>
          <p:cNvPicPr preferRelativeResize="0"/>
          <p:nvPr/>
        </p:nvPicPr>
        <p:blipFill>
          <a:blip r:embed="rId3">
            <a:alphaModFix/>
          </a:blip>
          <a:stretch>
            <a:fillRect/>
          </a:stretch>
        </p:blipFill>
        <p:spPr>
          <a:xfrm>
            <a:off x="3877600" y="917926"/>
            <a:ext cx="5266401" cy="3463500"/>
          </a:xfrm>
          <a:prstGeom prst="rect">
            <a:avLst/>
          </a:prstGeom>
          <a:noFill/>
          <a:ln>
            <a:noFill/>
          </a:ln>
        </p:spPr>
      </p:pic>
      <p:pic>
        <p:nvPicPr>
          <p:cNvPr id="247" name="Google Shape;247;p19"/>
          <p:cNvPicPr preferRelativeResize="0"/>
          <p:nvPr/>
        </p:nvPicPr>
        <p:blipFill>
          <a:blip r:embed="rId4">
            <a:alphaModFix/>
          </a:blip>
          <a:stretch>
            <a:fillRect/>
          </a:stretch>
        </p:blipFill>
        <p:spPr>
          <a:xfrm>
            <a:off x="106875" y="964575"/>
            <a:ext cx="3724275" cy="3676650"/>
          </a:xfrm>
          <a:prstGeom prst="rect">
            <a:avLst/>
          </a:prstGeom>
          <a:noFill/>
          <a:ln>
            <a:noFill/>
          </a:ln>
        </p:spPr>
      </p:pic>
      <p:sp>
        <p:nvSpPr>
          <p:cNvPr id="248" name="Google Shape;248;p19"/>
          <p:cNvSpPr txBox="1"/>
          <p:nvPr/>
        </p:nvSpPr>
        <p:spPr>
          <a:xfrm>
            <a:off x="4051075" y="4316600"/>
            <a:ext cx="47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b="1">
                <a:latin typeface="Nunito"/>
                <a:ea typeface="Nunito"/>
                <a:cs typeface="Nunito"/>
                <a:sym typeface="Nunito"/>
              </a:rPr>
              <a:t>Degree distribution: Tally of degree of all nodes</a:t>
            </a:r>
            <a:endParaRPr b="1">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0"/>
          <p:cNvPicPr preferRelativeResize="0"/>
          <p:nvPr/>
        </p:nvPicPr>
        <p:blipFill>
          <a:blip r:embed="rId3">
            <a:alphaModFix/>
          </a:blip>
          <a:stretch>
            <a:fillRect/>
          </a:stretch>
        </p:blipFill>
        <p:spPr>
          <a:xfrm>
            <a:off x="238625" y="1102775"/>
            <a:ext cx="3679965" cy="3692050"/>
          </a:xfrm>
          <a:prstGeom prst="rect">
            <a:avLst/>
          </a:prstGeom>
          <a:noFill/>
          <a:ln>
            <a:noFill/>
          </a:ln>
        </p:spPr>
      </p:pic>
      <p:pic>
        <p:nvPicPr>
          <p:cNvPr id="254" name="Google Shape;254;p20"/>
          <p:cNvPicPr preferRelativeResize="0"/>
          <p:nvPr/>
        </p:nvPicPr>
        <p:blipFill>
          <a:blip r:embed="rId4">
            <a:alphaModFix/>
          </a:blip>
          <a:stretch>
            <a:fillRect/>
          </a:stretch>
        </p:blipFill>
        <p:spPr>
          <a:xfrm>
            <a:off x="4178033" y="86325"/>
            <a:ext cx="4965967" cy="5057175"/>
          </a:xfrm>
          <a:prstGeom prst="rect">
            <a:avLst/>
          </a:prstGeom>
          <a:noFill/>
          <a:ln>
            <a:noFill/>
          </a:ln>
        </p:spPr>
      </p:pic>
      <p:sp>
        <p:nvSpPr>
          <p:cNvPr id="255" name="Google Shape;255;p20"/>
          <p:cNvSpPr txBox="1">
            <a:spLocks noGrp="1"/>
          </p:cNvSpPr>
          <p:nvPr>
            <p:ph type="title"/>
          </p:nvPr>
        </p:nvSpPr>
        <p:spPr>
          <a:xfrm>
            <a:off x="948250" y="0"/>
            <a:ext cx="3448200" cy="100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Imbalanced Degree Distribution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1000"/>
                                        <p:tgtEl>
                                          <p:spTgt spid="25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 calcmode="lin" valueType="num">
                                      <p:cBhvr additive="base">
                                        <p:cTn id="12" dur="1000"/>
                                        <p:tgtEl>
                                          <p:spTgt spid="2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1"/>
          <p:cNvPicPr preferRelativeResize="0"/>
          <p:nvPr/>
        </p:nvPicPr>
        <p:blipFill>
          <a:blip r:embed="rId3">
            <a:alphaModFix/>
          </a:blip>
          <a:stretch>
            <a:fillRect/>
          </a:stretch>
        </p:blipFill>
        <p:spPr>
          <a:xfrm>
            <a:off x="4998225" y="1054800"/>
            <a:ext cx="3951126" cy="3571475"/>
          </a:xfrm>
          <a:prstGeom prst="rect">
            <a:avLst/>
          </a:prstGeom>
          <a:noFill/>
          <a:ln>
            <a:noFill/>
          </a:ln>
        </p:spPr>
      </p:pic>
      <p:sp>
        <p:nvSpPr>
          <p:cNvPr id="261" name="Google Shape;261;p21"/>
          <p:cNvSpPr txBox="1">
            <a:spLocks noGrp="1"/>
          </p:cNvSpPr>
          <p:nvPr>
            <p:ph type="title"/>
          </p:nvPr>
        </p:nvSpPr>
        <p:spPr>
          <a:xfrm>
            <a:off x="1303800" y="147350"/>
            <a:ext cx="2963400" cy="1203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Balanced Degree </a:t>
            </a:r>
            <a:endParaRPr/>
          </a:p>
          <a:p>
            <a:pPr marL="0" lvl="0" indent="0" algn="l" rtl="0">
              <a:spcBef>
                <a:spcPts val="0"/>
              </a:spcBef>
              <a:spcAft>
                <a:spcPts val="0"/>
              </a:spcAft>
              <a:buNone/>
            </a:pPr>
            <a:r>
              <a:rPr lang="tr"/>
              <a:t>Distribution</a:t>
            </a:r>
            <a:endParaRPr/>
          </a:p>
        </p:txBody>
      </p:sp>
      <p:pic>
        <p:nvPicPr>
          <p:cNvPr id="262" name="Google Shape;262;p21"/>
          <p:cNvPicPr preferRelativeResize="0"/>
          <p:nvPr/>
        </p:nvPicPr>
        <p:blipFill>
          <a:blip r:embed="rId4">
            <a:alphaModFix/>
          </a:blip>
          <a:stretch>
            <a:fillRect/>
          </a:stretch>
        </p:blipFill>
        <p:spPr>
          <a:xfrm>
            <a:off x="152400" y="1503050"/>
            <a:ext cx="4671801" cy="2807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tr"/>
              <a:t>Degree &amp; Degree Distribution (Application)</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995</Words>
  <Application>Microsoft Office PowerPoint</Application>
  <PresentationFormat>Ekran Gösterisi (16:9)</PresentationFormat>
  <Paragraphs>332</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Roboto</vt:lpstr>
      <vt:lpstr>Consolas</vt:lpstr>
      <vt:lpstr>Maven Pro</vt:lpstr>
      <vt:lpstr>Courier New</vt:lpstr>
      <vt:lpstr>Nunito</vt:lpstr>
      <vt:lpstr>Momentum</vt:lpstr>
      <vt:lpstr>PowerPoint Sunusu</vt:lpstr>
      <vt:lpstr>Lesson Plan</vt:lpstr>
      <vt:lpstr>Degree &amp; Degree Distribution</vt:lpstr>
      <vt:lpstr>Degree and degree distribution</vt:lpstr>
      <vt:lpstr>Degree and degree distribution</vt:lpstr>
      <vt:lpstr>Degree and degree distribution</vt:lpstr>
      <vt:lpstr>Imbalanced Degree Distribution</vt:lpstr>
      <vt:lpstr>Balanced Degree  Distribution</vt:lpstr>
      <vt:lpstr>Degree &amp; Degree Distribution (Application)</vt:lpstr>
      <vt:lpstr>Calculating Degree</vt:lpstr>
      <vt:lpstr>Data File (02.csv)</vt:lpstr>
      <vt:lpstr>Plotting the graph object</vt:lpstr>
      <vt:lpstr>Plot result</vt:lpstr>
      <vt:lpstr>Calculating Degree Distribution</vt:lpstr>
      <vt:lpstr>Plotting degree distribution</vt:lpstr>
      <vt:lpstr>Network Data Resources</vt:lpstr>
      <vt:lpstr>EU Research Email traffic</vt:lpstr>
      <vt:lpstr>Messy Diagrams</vt:lpstr>
      <vt:lpstr>Indegree &amp; Outdegree</vt:lpstr>
      <vt:lpstr>In-degree</vt:lpstr>
      <vt:lpstr>Out-degree</vt:lpstr>
      <vt:lpstr>Density (Recall)</vt:lpstr>
      <vt:lpstr>Density</vt:lpstr>
      <vt:lpstr>Density</vt:lpstr>
      <vt:lpstr>Comparison of two network by density</vt:lpstr>
      <vt:lpstr>Density computation</vt:lpstr>
      <vt:lpstr>Density computation </vt:lpstr>
      <vt:lpstr>Shortest Path</vt:lpstr>
      <vt:lpstr>Shortest Path</vt:lpstr>
      <vt:lpstr>Small Word Theory</vt:lpstr>
      <vt:lpstr>Computation for 1.6 billion person</vt:lpstr>
      <vt:lpstr>Shortest path (review)</vt:lpstr>
      <vt:lpstr>Calculating Shortest Path with </vt:lpstr>
      <vt:lpstr>Visualization</vt:lpstr>
      <vt:lpstr>Tabulating entire path distances</vt:lpstr>
      <vt:lpstr>To obtain the "average path length" value:</vt:lpstr>
      <vt:lpstr>Comparison of two network in terms of average path length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Suat Atan</cp:lastModifiedBy>
  <cp:revision>1</cp:revision>
  <dcterms:modified xsi:type="dcterms:W3CDTF">2022-02-16T07:31:40Z</dcterms:modified>
</cp:coreProperties>
</file>