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5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9144000" cy="5143500" type="screen16x9"/>
  <p:notesSz cx="6858000" cy="9144000"/>
  <p:embeddedFontLst>
    <p:embeddedFont>
      <p:font typeface="Merriweather" panose="020B0604020202020204" charset="-94"/>
      <p:regular r:id="rId52"/>
      <p:bold r:id="rId53"/>
      <p:italic r:id="rId54"/>
      <p:boldItalic r:id="rId55"/>
    </p:embeddedFont>
    <p:embeddedFont>
      <p:font typeface="Maven Pro" panose="020B0604020202020204" charset="-94"/>
      <p:regular r:id="rId56"/>
      <p:bold r:id="rId57"/>
    </p:embeddedFont>
    <p:embeddedFont>
      <p:font typeface="Nunito" panose="020B0604020202020204" charset="-94"/>
      <p:regular r:id="rId58"/>
      <p:bold r:id="rId59"/>
      <p:italic r:id="rId60"/>
      <p:boldItalic r:id="rId61"/>
    </p:embeddedFont>
    <p:embeddedFont>
      <p:font typeface="Roboto" panose="020B0604020202020204" charset="0"/>
      <p:regular r:id="rId62"/>
      <p:bold r:id="rId63"/>
      <p:italic r:id="rId64"/>
      <p:boldItalic r:id="rId65"/>
    </p:embeddedFont>
    <p:embeddedFont>
      <p:font typeface="Lora" panose="020B0604020202020204" charset="-94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6.fntdata"/><Relationship Id="rId61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56094275a_2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56094275a_2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56094275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56094275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56094275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c56094275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56094275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56094275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56094275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56094275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56094275a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c56094275a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56094275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56094275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56094275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56094275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c56094275a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c56094275a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56094275a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c56094275a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c56094275a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c56094275a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56094275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56094275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c591e163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c591e163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c591e163f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c591e163f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c591e163f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c591e163f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c591e163f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c591e163f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c591e163f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c591e163f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c591e163f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c591e163f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c591e163f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c591e163f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c591e163f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c591e163f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c58256dac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c58256dac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c58256dac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c58256dac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5609427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5609427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58256dac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c58256dac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c58256dac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c58256dac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c58256dac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c58256dac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c58256dac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c58256dac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58256dac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58256dac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c44ccc70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c44ccc70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c44ccc70d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c44ccc70d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58256dac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c58256dac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c44ccc70d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c44ccc70d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c44ccc70d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c44ccc70d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56094275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56094275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c44ccc70d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c44ccc70d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c44ecb8da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c44ecb8da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c44ecb8da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c44ecb8da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c44ecb8da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c44ecb8da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c44ecb8da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c44ecb8da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c44ecb8da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c44ecb8da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c44ecb8da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c44ecb8da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c44ecb8da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c44ecb8da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c44ecb8da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c44ecb8da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56094275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56094275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56094275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56094275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56094275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56094275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56094275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56094275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56094275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c56094275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85450" y="1613813"/>
            <a:ext cx="20955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600"/>
              <a:buNone/>
              <a:defRPr sz="3600">
                <a:solidFill>
                  <a:srgbClr val="3C7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600"/>
              <a:buNone/>
              <a:defRPr sz="3600">
                <a:solidFill>
                  <a:srgbClr val="3C78D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600"/>
              <a:buNone/>
              <a:defRPr sz="3600">
                <a:solidFill>
                  <a:srgbClr val="3C78D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600"/>
              <a:buNone/>
              <a:defRPr sz="3600">
                <a:solidFill>
                  <a:srgbClr val="3C78D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600"/>
              <a:buNone/>
              <a:defRPr sz="3600">
                <a:solidFill>
                  <a:srgbClr val="3C78D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600"/>
              <a:buNone/>
              <a:defRPr sz="3600">
                <a:solidFill>
                  <a:srgbClr val="3C78D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600"/>
              <a:buNone/>
              <a:defRPr sz="3600">
                <a:solidFill>
                  <a:srgbClr val="3C78D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600"/>
              <a:buNone/>
              <a:defRPr sz="3600">
                <a:solidFill>
                  <a:srgbClr val="3C78D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600"/>
              <a:buNone/>
              <a:defRPr sz="3600"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4250" y="1047163"/>
            <a:ext cx="20955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303800" y="1473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278875" y="1300950"/>
            <a:ext cx="8637000" cy="3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d düzeni">
  <p:cSld name="CUSTOM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pic>
        <p:nvPicPr>
          <p:cNvPr id="71" name="Google Shape;7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29277" y="3819150"/>
            <a:ext cx="546000" cy="56836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/>
        </p:nvSpPr>
        <p:spPr>
          <a:xfrm>
            <a:off x="6718600" y="4765150"/>
            <a:ext cx="177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latin typeface="Nunito"/>
                <a:ea typeface="Nunito"/>
                <a:cs typeface="Nunito"/>
                <a:sym typeface="Nunito"/>
              </a:rPr>
              <a:t>Real-life application with R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9500" y="4468375"/>
            <a:ext cx="546006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/>
          <p:nvPr/>
        </p:nvSpPr>
        <p:spPr>
          <a:xfrm>
            <a:off x="2951025" y="4765150"/>
            <a:ext cx="3451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/>
              <a:t>https://github.com/suatatan/network-analysis-lecture</a:t>
            </a:r>
            <a:endParaRPr sz="10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zel Düzen 1">
  <p:cSld name="CUSTOM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1244625" y="2013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203550" y="1356225"/>
            <a:ext cx="41826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2"/>
          </p:nvPr>
        </p:nvSpPr>
        <p:spPr>
          <a:xfrm>
            <a:off x="4776875" y="1263275"/>
            <a:ext cx="39360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1261550" y="1506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7" name="Google Shape;87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22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94" name="Google Shape;94;p22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95" name="Google Shape;95;p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2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98;p22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99" name="Google Shape;99;p22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03" name="Google Shape;103;p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9" name="Google Shape;109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4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17" name="Google Shape;117;p2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5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23" name="Google Shape;123;p25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24" name="Google Shape;124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25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29" name="Google Shape;129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5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134;p25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35" name="Google Shape;135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139;p25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40" name="Google Shape;140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25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44" name="Google Shape;144;p25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5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5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5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25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50" name="Google Shape;150;p25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5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5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5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25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55" name="Google Shape;155;p2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5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5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" name="Google Shape;158;p25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59" name="Google Shape;159;p25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5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5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5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5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164;p25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65" name="Google Shape;165;p2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5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5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5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25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70" name="Google Shape;170;p25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5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5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5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25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75" name="Google Shape;175;p2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5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5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25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79" name="Google Shape;179;p25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5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5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5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25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84" name="Google Shape;184;p25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5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5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25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89" name="Google Shape;189;p25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5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5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5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25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95" name="Google Shape;195;p2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5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5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5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25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00" name="Google Shape;200;p25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5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25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04" name="Google Shape;204;p25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5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25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09" name="Google Shape;209;p25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5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5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25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15" name="Google Shape;215;p2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25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20" name="Google Shape;220;p25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5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25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24" name="Google Shape;224;p25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5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5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25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30" name="Google Shape;230;p25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5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5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25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35" name="Google Shape;235;p2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5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25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40" name="Google Shape;240;p25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25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44" name="Google Shape;244;p25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5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8" name="Google Shape;248;p25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5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253" name="Google Shape;25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29277" y="3819150"/>
            <a:ext cx="546000" cy="56836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6"/>
          <p:cNvSpPr txBox="1"/>
          <p:nvPr/>
        </p:nvSpPr>
        <p:spPr>
          <a:xfrm>
            <a:off x="6718600" y="4765150"/>
            <a:ext cx="177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>
                <a:latin typeface="Nunito"/>
                <a:ea typeface="Nunito"/>
                <a:cs typeface="Nunito"/>
                <a:sym typeface="Nunito"/>
              </a:rPr>
              <a:t>Real-life application with R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2951025" y="4765150"/>
            <a:ext cx="3451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/>
              <a:t>https://github.com/suatatan/network-analysis-lecture</a:t>
            </a:r>
            <a:endParaRPr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0" y="4801800"/>
            <a:ext cx="2636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latin typeface="Nunito"/>
                <a:ea typeface="Nunito"/>
                <a:cs typeface="Nunito"/>
                <a:sym typeface="Nunito"/>
              </a:rPr>
              <a:t>TEDU &gt; Network Analysis &gt; Dr. Suat ATAN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37325" y="100648"/>
            <a:ext cx="593900" cy="888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hyperlink" Target="https://books.google.com/talktobooks/query?q=what%20is%20betweenness%20centrality&amp;filters=10" TargetMode="External"/><Relationship Id="rId4" Type="http://schemas.openxmlformats.org/officeDocument/2006/relationships/hyperlink" Target="https://books.google.com/books?id=rbxPm93PRY8C&amp;source=ttb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>
            <a:spLocks noGrp="1"/>
          </p:cNvSpPr>
          <p:nvPr>
            <p:ph type="subTitle" idx="1"/>
          </p:nvPr>
        </p:nvSpPr>
        <p:spPr>
          <a:xfrm>
            <a:off x="46550" y="2861075"/>
            <a:ext cx="3738900" cy="18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300">
                <a:solidFill>
                  <a:srgbClr val="000000"/>
                </a:solidFill>
              </a:rPr>
              <a:t>ADS-516</a:t>
            </a:r>
            <a:endParaRPr sz="3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300" b="1">
                <a:solidFill>
                  <a:srgbClr val="000000"/>
                </a:solidFill>
              </a:rPr>
              <a:t>Dr. Suat ATAN</a:t>
            </a:r>
            <a:endParaRPr sz="33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300">
                <a:solidFill>
                  <a:srgbClr val="000000"/>
                </a:solidFill>
              </a:rPr>
              <a:t>Week:3</a:t>
            </a:r>
            <a:endParaRPr sz="3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rgbClr val="000000"/>
              </a:solidFill>
            </a:endParaRPr>
          </a:p>
        </p:txBody>
      </p:sp>
      <p:pic>
        <p:nvPicPr>
          <p:cNvPr id="261" name="Google Shape;2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0" y="81388"/>
            <a:ext cx="1460850" cy="9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7"/>
          <p:cNvSpPr txBox="1"/>
          <p:nvPr/>
        </p:nvSpPr>
        <p:spPr>
          <a:xfrm>
            <a:off x="2001525" y="49275"/>
            <a:ext cx="6877500" cy="106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5700" b="1">
                <a:solidFill>
                  <a:srgbClr val="1C4587"/>
                </a:solidFill>
                <a:latin typeface="Maven Pro"/>
                <a:ea typeface="Maven Pro"/>
                <a:cs typeface="Maven Pro"/>
                <a:sym typeface="Maven Pro"/>
              </a:rPr>
              <a:t>Network Analysis</a:t>
            </a:r>
            <a:endParaRPr sz="5700" b="1">
              <a:solidFill>
                <a:srgbClr val="1C458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F1 Help Menu</a:t>
            </a:r>
            <a:endParaRPr/>
          </a:p>
        </p:txBody>
      </p:sp>
      <p:sp>
        <p:nvSpPr>
          <p:cNvPr id="336" name="Google Shape;336;p36"/>
          <p:cNvSpPr txBox="1"/>
          <p:nvPr/>
        </p:nvSpPr>
        <p:spPr>
          <a:xfrm>
            <a:off x="270125" y="1329100"/>
            <a:ext cx="42576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 b="1">
                <a:latin typeface="Nunito"/>
                <a:ea typeface="Nunito"/>
                <a:cs typeface="Nunito"/>
                <a:sym typeface="Nunito"/>
              </a:rPr>
              <a:t>Closeness centrality of vertices</a:t>
            </a:r>
            <a:endParaRPr sz="20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latin typeface="Nunito"/>
                <a:ea typeface="Nunito"/>
                <a:cs typeface="Nunito"/>
                <a:sym typeface="Nunito"/>
              </a:rPr>
              <a:t>Description: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latin typeface="Nunito"/>
                <a:ea typeface="Nunito"/>
                <a:cs typeface="Nunito"/>
                <a:sym typeface="Nunito"/>
              </a:rPr>
              <a:t>Closeness centrality measures how many steps is required to access every other vertex from a given vertex.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7" name="Google Shape;3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075" y="652463"/>
            <a:ext cx="4311475" cy="3125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Function documentation</a:t>
            </a:r>
            <a:endParaRPr/>
          </a:p>
        </p:txBody>
      </p:sp>
      <p:sp>
        <p:nvSpPr>
          <p:cNvPr id="343" name="Google Shape;343;p37"/>
          <p:cNvSpPr txBox="1"/>
          <p:nvPr/>
        </p:nvSpPr>
        <p:spPr>
          <a:xfrm>
            <a:off x="118850" y="1122150"/>
            <a:ext cx="3965700" cy="28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>
                <a:latin typeface="Nunito"/>
                <a:ea typeface="Nunito"/>
                <a:cs typeface="Nunito"/>
                <a:sym typeface="Nunito"/>
              </a:rPr>
              <a:t>Usage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>
                <a:latin typeface="Nunito"/>
                <a:ea typeface="Nunito"/>
                <a:cs typeface="Nunito"/>
                <a:sym typeface="Nunito"/>
              </a:rPr>
              <a:t>closeness(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tr" sz="1900" b="1">
                <a:latin typeface="Nunito"/>
                <a:ea typeface="Nunito"/>
                <a:cs typeface="Nunito"/>
                <a:sym typeface="Nunito"/>
              </a:rPr>
              <a:t>graph</a:t>
            </a:r>
            <a:r>
              <a:rPr lang="tr" sz="1900">
                <a:latin typeface="Nunito"/>
                <a:ea typeface="Nunito"/>
                <a:cs typeface="Nunito"/>
                <a:sym typeface="Nunito"/>
              </a:rPr>
              <a:t>,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tr" sz="1900" b="1">
                <a:latin typeface="Nunito"/>
                <a:ea typeface="Nunito"/>
                <a:cs typeface="Nunito"/>
                <a:sym typeface="Nunito"/>
              </a:rPr>
              <a:t>vids</a:t>
            </a:r>
            <a:r>
              <a:rPr lang="tr" sz="1900">
                <a:latin typeface="Nunito"/>
                <a:ea typeface="Nunito"/>
                <a:cs typeface="Nunito"/>
                <a:sym typeface="Nunito"/>
              </a:rPr>
              <a:t> = V(graph),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>
                <a:latin typeface="Nunito"/>
                <a:ea typeface="Nunito"/>
                <a:cs typeface="Nunito"/>
                <a:sym typeface="Nunito"/>
              </a:rPr>
              <a:t>  mode = c("out", "in", "all", "total"),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>
                <a:latin typeface="Nunito"/>
                <a:ea typeface="Nunito"/>
                <a:cs typeface="Nunito"/>
                <a:sym typeface="Nunito"/>
              </a:rPr>
              <a:t>  weights = NULL,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>
                <a:latin typeface="Nunito"/>
                <a:ea typeface="Nunito"/>
                <a:cs typeface="Nunito"/>
                <a:sym typeface="Nunito"/>
              </a:rPr>
              <a:t>  normalized = FALSE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>
                <a:latin typeface="Nunito"/>
                <a:ea typeface="Nunito"/>
                <a:cs typeface="Nunito"/>
                <a:sym typeface="Nunito"/>
              </a:rPr>
              <a:t>)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37"/>
          <p:cNvSpPr txBox="1"/>
          <p:nvPr/>
        </p:nvSpPr>
        <p:spPr>
          <a:xfrm>
            <a:off x="4203425" y="721950"/>
            <a:ext cx="42249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Nunito"/>
                <a:ea typeface="Nunito"/>
                <a:cs typeface="Nunito"/>
                <a:sym typeface="Nunito"/>
              </a:rPr>
              <a:t>Arguments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 b="1">
                <a:latin typeface="Nunito"/>
                <a:ea typeface="Nunito"/>
                <a:cs typeface="Nunito"/>
                <a:sym typeface="Nunito"/>
              </a:rPr>
              <a:t>graph</a:t>
            </a:r>
            <a:r>
              <a:rPr lang="tr" sz="1800">
                <a:latin typeface="Nunito"/>
                <a:ea typeface="Nunito"/>
                <a:cs typeface="Nunito"/>
                <a:sym typeface="Nunito"/>
              </a:rPr>
              <a:t>	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Nunito"/>
                <a:ea typeface="Nunito"/>
                <a:cs typeface="Nunito"/>
                <a:sym typeface="Nunito"/>
              </a:rPr>
              <a:t>The graph to analyze.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 b="1">
                <a:latin typeface="Nunito"/>
                <a:ea typeface="Nunito"/>
                <a:cs typeface="Nunito"/>
                <a:sym typeface="Nunito"/>
              </a:rPr>
              <a:t>vids</a:t>
            </a:r>
            <a:r>
              <a:rPr lang="tr" sz="1800">
                <a:latin typeface="Nunito"/>
                <a:ea typeface="Nunito"/>
                <a:cs typeface="Nunito"/>
                <a:sym typeface="Nunito"/>
              </a:rPr>
              <a:t>	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Nunito"/>
                <a:ea typeface="Nunito"/>
                <a:cs typeface="Nunito"/>
                <a:sym typeface="Nunito"/>
              </a:rPr>
              <a:t>The vertices for which closeness will be calculated.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Nunito"/>
                <a:ea typeface="Nunito"/>
                <a:cs typeface="Nunito"/>
                <a:sym typeface="Nunito"/>
              </a:rPr>
              <a:t>mode	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Nunito"/>
                <a:ea typeface="Nunito"/>
                <a:cs typeface="Nunito"/>
                <a:sym typeface="Nunito"/>
              </a:rPr>
              <a:t>Character string, defined the types of the paths used for measuring the distance in directed graphs. “in” measures the paths to a vertex, “out” measures paths from a vertex, all uses undirected paths. This argument is ignored for undirected graphs.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Practise</a:t>
            </a:r>
            <a:endParaRPr/>
          </a:p>
        </p:txBody>
      </p:sp>
      <p:sp>
        <p:nvSpPr>
          <p:cNvPr id="350" name="Google Shape;350;p38"/>
          <p:cNvSpPr txBox="1"/>
          <p:nvPr/>
        </p:nvSpPr>
        <p:spPr>
          <a:xfrm>
            <a:off x="248525" y="1329100"/>
            <a:ext cx="4052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/>
              <a:t>df = read.csv("../data/02.csv")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/>
              <a:t>df</a:t>
            </a:r>
            <a:endParaRPr sz="2200"/>
          </a:p>
        </p:txBody>
      </p:sp>
      <p:pic>
        <p:nvPicPr>
          <p:cNvPr id="351" name="Google Shape;3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725" y="809625"/>
            <a:ext cx="2790825" cy="352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38"/>
          <p:cNvCxnSpPr/>
          <p:nvPr/>
        </p:nvCxnSpPr>
        <p:spPr>
          <a:xfrm>
            <a:off x="389000" y="2215175"/>
            <a:ext cx="5122800" cy="87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Practise</a:t>
            </a:r>
            <a:endParaRPr/>
          </a:p>
        </p:txBody>
      </p:sp>
      <p:pic>
        <p:nvPicPr>
          <p:cNvPr id="358" name="Google Shape;3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38" y="1338450"/>
            <a:ext cx="7281875" cy="13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50" y="2906575"/>
            <a:ext cx="80200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Computation of “closeness centrality”</a:t>
            </a:r>
            <a:endParaRPr/>
          </a:p>
        </p:txBody>
      </p:sp>
      <p:pic>
        <p:nvPicPr>
          <p:cNvPr id="365" name="Google Shape;3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4350"/>
            <a:ext cx="401955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075" y="2426300"/>
            <a:ext cx="393382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0"/>
          <p:cNvSpPr txBox="1"/>
          <p:nvPr/>
        </p:nvSpPr>
        <p:spPr>
          <a:xfrm>
            <a:off x="4668050" y="1242650"/>
            <a:ext cx="3933900" cy="538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300" b="1">
                <a:latin typeface="Nunito"/>
                <a:ea typeface="Nunito"/>
                <a:cs typeface="Nunito"/>
                <a:sym typeface="Nunito"/>
              </a:rPr>
              <a:t>closeness(graph_object)</a:t>
            </a:r>
            <a:endParaRPr sz="23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40"/>
          <p:cNvSpPr/>
          <p:nvPr/>
        </p:nvSpPr>
        <p:spPr>
          <a:xfrm>
            <a:off x="5456875" y="1912600"/>
            <a:ext cx="172800" cy="3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Tabulating the closeness of </a:t>
            </a:r>
            <a:r>
              <a:rPr lang="tr">
                <a:solidFill>
                  <a:srgbClr val="1155CC"/>
                </a:solidFill>
              </a:rPr>
              <a:t>each</a:t>
            </a:r>
            <a:r>
              <a:rPr lang="tr"/>
              <a:t> node</a:t>
            </a:r>
            <a:endParaRPr/>
          </a:p>
        </p:txBody>
      </p:sp>
      <p:sp>
        <p:nvSpPr>
          <p:cNvPr id="374" name="Google Shape;374;p41"/>
          <p:cNvSpPr txBox="1"/>
          <p:nvPr/>
        </p:nvSpPr>
        <p:spPr>
          <a:xfrm>
            <a:off x="118850" y="1156200"/>
            <a:ext cx="5446200" cy="477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data.frame(closeness(graph_object))</a:t>
            </a:r>
            <a:endParaRPr sz="19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5" name="Google Shape;3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400" y="2067450"/>
            <a:ext cx="3762375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1"/>
          <p:cNvSpPr/>
          <p:nvPr/>
        </p:nvSpPr>
        <p:spPr>
          <a:xfrm>
            <a:off x="5845875" y="1329100"/>
            <a:ext cx="248400" cy="572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Better styling the data</a:t>
            </a:r>
            <a:endParaRPr/>
          </a:p>
        </p:txBody>
      </p:sp>
      <p:pic>
        <p:nvPicPr>
          <p:cNvPr id="382" name="Google Shape;3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50" y="1079650"/>
            <a:ext cx="53911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50" y="2571750"/>
            <a:ext cx="1673466" cy="23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Finding the top list for “closeness centrality”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3"/>
          <p:cNvSpPr txBox="1"/>
          <p:nvPr/>
        </p:nvSpPr>
        <p:spPr>
          <a:xfrm>
            <a:off x="378200" y="1210250"/>
            <a:ext cx="4862400" cy="800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library(dplyr)</a:t>
            </a:r>
            <a:endParaRPr sz="2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clocen %&gt;% arrange(desc(clo))</a:t>
            </a:r>
            <a:endParaRPr sz="2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0" name="Google Shape;3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00" y="2076600"/>
            <a:ext cx="2009775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3"/>
          <p:cNvSpPr txBox="1"/>
          <p:nvPr/>
        </p:nvSpPr>
        <p:spPr>
          <a:xfrm>
            <a:off x="2939150" y="3417425"/>
            <a:ext cx="4786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latin typeface="Nunito"/>
                <a:ea typeface="Nunito"/>
                <a:cs typeface="Nunito"/>
                <a:sym typeface="Nunito"/>
              </a:rPr>
              <a:t>The numerical results are different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latin typeface="Nunito"/>
                <a:ea typeface="Nunito"/>
                <a:cs typeface="Nunito"/>
                <a:sym typeface="Nunito"/>
              </a:rPr>
              <a:t>The order is same but inverted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latin typeface="Nunito"/>
                <a:ea typeface="Nunito"/>
                <a:cs typeface="Nunito"/>
                <a:sym typeface="Nunito"/>
              </a:rPr>
              <a:t>Why?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2" name="Google Shape;39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275" y="1119933"/>
            <a:ext cx="3423949" cy="1890513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3"/>
          <p:cNvSpPr txBox="1"/>
          <p:nvPr/>
        </p:nvSpPr>
        <p:spPr>
          <a:xfrm>
            <a:off x="5702378" y="929297"/>
            <a:ext cx="1461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600" b="1">
                <a:latin typeface="Nunito"/>
                <a:ea typeface="Nunito"/>
                <a:cs typeface="Nunito"/>
                <a:sym typeface="Nunito"/>
              </a:rPr>
              <a:t>A: 3.43</a:t>
            </a:r>
            <a:endParaRPr sz="2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43"/>
          <p:cNvSpPr txBox="1"/>
          <p:nvPr/>
        </p:nvSpPr>
        <p:spPr>
          <a:xfrm>
            <a:off x="5813451" y="2372225"/>
            <a:ext cx="1350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600" b="1">
                <a:latin typeface="Nunito"/>
                <a:ea typeface="Nunito"/>
                <a:cs typeface="Nunito"/>
                <a:sym typeface="Nunito"/>
              </a:rPr>
              <a:t>D: 1.71</a:t>
            </a:r>
            <a:endParaRPr sz="2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43"/>
          <p:cNvSpPr txBox="1"/>
          <p:nvPr/>
        </p:nvSpPr>
        <p:spPr>
          <a:xfrm>
            <a:off x="3063425" y="2344825"/>
            <a:ext cx="2101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>
                <a:solidFill>
                  <a:srgbClr val="CC4125"/>
                </a:solidFill>
                <a:latin typeface="Nunito"/>
                <a:ea typeface="Nunito"/>
                <a:cs typeface="Nunito"/>
                <a:sym typeface="Nunito"/>
              </a:rPr>
              <a:t>Confusion!</a:t>
            </a:r>
            <a:endParaRPr sz="1900">
              <a:solidFill>
                <a:srgbClr val="CC412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4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Answer: The difference of Formula in Literature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4"/>
          <p:cNvSpPr txBox="1"/>
          <p:nvPr/>
        </p:nvSpPr>
        <p:spPr>
          <a:xfrm>
            <a:off x="378200" y="1253450"/>
            <a:ext cx="34254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latin typeface="Nunito"/>
                <a:ea typeface="Nunito"/>
                <a:cs typeface="Nunito"/>
                <a:sym typeface="Nunito"/>
              </a:rPr>
              <a:t>Although there are several different formulations for closeness centrality metrics goal is the same: </a:t>
            </a:r>
            <a:r>
              <a:rPr lang="tr" sz="1700" b="1">
                <a:latin typeface="Nunito"/>
                <a:ea typeface="Nunito"/>
                <a:cs typeface="Nunito"/>
                <a:sym typeface="Nunito"/>
              </a:rPr>
              <a:t>Average shortest path of any node.</a:t>
            </a:r>
            <a:endParaRPr sz="17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latin typeface="Nunito"/>
                <a:ea typeface="Nunito"/>
                <a:cs typeface="Nunito"/>
                <a:sym typeface="Nunito"/>
              </a:rPr>
              <a:t>For the formulation of igraph package </a:t>
            </a:r>
            <a:r>
              <a:rPr lang="tr" sz="1700" b="1">
                <a:latin typeface="Nunito"/>
                <a:ea typeface="Nunito"/>
                <a:cs typeface="Nunito"/>
                <a:sym typeface="Nunito"/>
              </a:rPr>
              <a:t>highest "closeness value" reflects the most closer node than other nodes. (Inverted!)</a:t>
            </a:r>
            <a:endParaRPr sz="1700"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2" name="Google Shape;4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177" y="1253452"/>
            <a:ext cx="2271350" cy="28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4"/>
          <p:cNvSpPr txBox="1"/>
          <p:nvPr/>
        </p:nvSpPr>
        <p:spPr>
          <a:xfrm>
            <a:off x="453850" y="4376300"/>
            <a:ext cx="7942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>
                <a:latin typeface="Nunito"/>
                <a:ea typeface="Nunito"/>
                <a:cs typeface="Nunito"/>
                <a:sym typeface="Nunito"/>
              </a:rPr>
              <a:t>Discussion: https://stackoverflow.com/questions/51270369/how-does-the-r-igraph-package-compute-closeness-centrality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" name="Google Shape;404;p44"/>
          <p:cNvSpPr/>
          <p:nvPr/>
        </p:nvSpPr>
        <p:spPr>
          <a:xfrm>
            <a:off x="6213300" y="1728875"/>
            <a:ext cx="1329000" cy="464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5" name="Google Shape;40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650" y="2174950"/>
            <a:ext cx="2499575" cy="13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"/>
          <p:cNvSpPr txBox="1">
            <a:spLocks noGrp="1"/>
          </p:cNvSpPr>
          <p:nvPr>
            <p:ph type="title"/>
          </p:nvPr>
        </p:nvSpPr>
        <p:spPr>
          <a:xfrm>
            <a:off x="1303800" y="1473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What if I have best “closeness” score.</a:t>
            </a:r>
            <a:endParaRPr/>
          </a:p>
        </p:txBody>
      </p:sp>
      <p:sp>
        <p:nvSpPr>
          <p:cNvPr id="411" name="Google Shape;411;p45"/>
          <p:cNvSpPr txBox="1"/>
          <p:nvPr/>
        </p:nvSpPr>
        <p:spPr>
          <a:xfrm>
            <a:off x="205300" y="1146650"/>
            <a:ext cx="37605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 b="1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Closeness centrality reflects </a:t>
            </a:r>
            <a:r>
              <a:rPr lang="tr" sz="2000" b="1">
                <a:solidFill>
                  <a:srgbClr val="1155CC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how quickly information </a:t>
            </a:r>
            <a:r>
              <a:rPr lang="tr" sz="2000" b="1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from a given node in the network </a:t>
            </a:r>
            <a:r>
              <a:rPr lang="tr" sz="2000" b="1">
                <a:solidFill>
                  <a:srgbClr val="1155CC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spreads</a:t>
            </a:r>
            <a:r>
              <a:rPr lang="tr" sz="2000" b="1"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to other reachable nodes.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12" name="Google Shape;4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00" y="3109300"/>
            <a:ext cx="110490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5"/>
          <p:cNvSpPr txBox="1"/>
          <p:nvPr/>
        </p:nvSpPr>
        <p:spPr>
          <a:xfrm>
            <a:off x="1415550" y="3220100"/>
            <a:ext cx="2733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Nunito"/>
                <a:ea typeface="Nunito"/>
                <a:cs typeface="Nunito"/>
                <a:sym typeface="Nunito"/>
              </a:rPr>
              <a:t>from Oxford Textbook of Cancer Biology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Nunito"/>
                <a:ea typeface="Nunito"/>
                <a:cs typeface="Nunito"/>
                <a:sym typeface="Nunito"/>
              </a:rPr>
              <a:t>by Francesco Pezzella, Mahvash Tavassoli, David Kerr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Nunito"/>
                <a:ea typeface="Nunito"/>
                <a:cs typeface="Nunito"/>
                <a:sym typeface="Nunito"/>
              </a:rPr>
              <a:t>Oxford University Press, 2019 ⦁ Medicine and Health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4" name="Google Shape;41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0775" y="1119923"/>
            <a:ext cx="4449450" cy="24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256000" y="1788375"/>
            <a:ext cx="72963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38761D"/>
                </a:solidFill>
              </a:rPr>
              <a:t>Understanding Network Metrics (2)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6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Betweenness Centrality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 txBox="1">
            <a:spLocks noGrp="1"/>
          </p:cNvSpPr>
          <p:nvPr>
            <p:ph type="title"/>
          </p:nvPr>
        </p:nvSpPr>
        <p:spPr>
          <a:xfrm>
            <a:off x="1303800" y="1473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Betweenness Centrality</a:t>
            </a:r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body" idx="1"/>
          </p:nvPr>
        </p:nvSpPr>
        <p:spPr>
          <a:xfrm>
            <a:off x="278875" y="1300950"/>
            <a:ext cx="3723300" cy="19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2000" b="1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Betweenness centrality is a measure of </a:t>
            </a:r>
            <a:r>
              <a:rPr lang="tr" sz="2000" b="1">
                <a:solidFill>
                  <a:srgbClr val="45818E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how often a given vertex</a:t>
            </a:r>
            <a:r>
              <a:rPr lang="tr" sz="2000" b="1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lies on the </a:t>
            </a:r>
            <a:r>
              <a:rPr lang="tr" sz="2000" b="1">
                <a:solidFill>
                  <a:srgbClr val="76A5A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shortest path</a:t>
            </a:r>
            <a:r>
              <a:rPr lang="tr" sz="2000" b="1">
                <a:solidFill>
                  <a:srgbClr val="000000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between two other vertices.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26" name="Google Shape;42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876" y="3250225"/>
            <a:ext cx="1099300" cy="1358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7"/>
          <p:cNvSpPr txBox="1"/>
          <p:nvPr/>
        </p:nvSpPr>
        <p:spPr>
          <a:xfrm>
            <a:off x="327125" y="3453250"/>
            <a:ext cx="2422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i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</a:t>
            </a:r>
            <a:r>
              <a:rPr lang="tr" sz="1000" i="1">
                <a:solidFill>
                  <a:srgbClr val="4285F4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Analyzing Social Media Networks with NodeXL: Insights from a Connected World</a:t>
            </a:r>
            <a:endParaRPr sz="1000" i="1">
              <a:solidFill>
                <a:srgbClr val="4285F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i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Derek Hansen, Ben Shneiderman, Marc A. Smith</a:t>
            </a:r>
            <a:endParaRPr sz="1000" i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 i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Elsevier Science, 2010 ⦁ </a:t>
            </a:r>
            <a:r>
              <a:rPr lang="tr" sz="1000" i="1">
                <a:solidFill>
                  <a:srgbClr val="4285F4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Science</a:t>
            </a:r>
            <a:endParaRPr/>
          </a:p>
        </p:txBody>
      </p:sp>
      <p:pic>
        <p:nvPicPr>
          <p:cNvPr id="428" name="Google Shape;428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1175" y="1034825"/>
            <a:ext cx="4140960" cy="36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8"/>
          <p:cNvSpPr txBox="1">
            <a:spLocks noGrp="1"/>
          </p:cNvSpPr>
          <p:nvPr>
            <p:ph type="title"/>
          </p:nvPr>
        </p:nvSpPr>
        <p:spPr>
          <a:xfrm>
            <a:off x="1303800" y="1473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Calculation of Betweenness Centrality</a:t>
            </a:r>
            <a:endParaRPr/>
          </a:p>
        </p:txBody>
      </p:sp>
      <p:sp>
        <p:nvSpPr>
          <p:cNvPr id="434" name="Google Shape;434;p48"/>
          <p:cNvSpPr txBox="1"/>
          <p:nvPr/>
        </p:nvSpPr>
        <p:spPr>
          <a:xfrm>
            <a:off x="220200" y="995250"/>
            <a:ext cx="46239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latin typeface="Nunito"/>
                <a:ea typeface="Nunito"/>
                <a:cs typeface="Nunito"/>
                <a:sym typeface="Nunito"/>
              </a:rPr>
              <a:t>Betweenness centrality for node Baran: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latin typeface="Nunito"/>
                <a:ea typeface="Nunito"/>
                <a:cs typeface="Nunito"/>
                <a:sym typeface="Nunito"/>
              </a:rPr>
              <a:t>The way that Baran is on: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latin typeface="Nunito"/>
                <a:ea typeface="Nunito"/>
                <a:cs typeface="Nunito"/>
                <a:sym typeface="Nunito"/>
              </a:rPr>
              <a:t>Step 1: Path(s) between ahmet--cemil is 1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latin typeface="Nunito"/>
                <a:ea typeface="Nunito"/>
                <a:cs typeface="Nunito"/>
                <a:sym typeface="Nunito"/>
              </a:rPr>
              <a:t>             B is on this path 1 ⇒ </a:t>
            </a:r>
            <a:r>
              <a:rPr lang="tr" sz="1500" b="1">
                <a:latin typeface="Nunito"/>
                <a:ea typeface="Nunito"/>
                <a:cs typeface="Nunito"/>
                <a:sym typeface="Nunito"/>
              </a:rPr>
              <a:t>1/1 = 1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latin typeface="Nunito"/>
                <a:ea typeface="Nunito"/>
                <a:cs typeface="Nunito"/>
                <a:sym typeface="Nunito"/>
              </a:rPr>
              <a:t>Step 2:  For ahmet--dilara is like step 1:  </a:t>
            </a:r>
            <a:r>
              <a:rPr lang="tr" sz="1500" b="1">
                <a:latin typeface="Nunito"/>
                <a:ea typeface="Nunito"/>
                <a:cs typeface="Nunito"/>
                <a:sym typeface="Nunito"/>
              </a:rPr>
              <a:t>1/1 =1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latin typeface="Nunito"/>
                <a:ea typeface="Nunito"/>
                <a:cs typeface="Nunito"/>
                <a:sym typeface="Nunito"/>
              </a:rPr>
              <a:t>Step 3: ahmet-ezgi there are two paths: 2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latin typeface="Nunito"/>
                <a:ea typeface="Nunito"/>
                <a:cs typeface="Nunito"/>
                <a:sym typeface="Nunito"/>
              </a:rPr>
              <a:t>             B is on both path 2⇒ </a:t>
            </a:r>
            <a:r>
              <a:rPr lang="tr" sz="1500" b="1">
                <a:latin typeface="Nunito"/>
                <a:ea typeface="Nunito"/>
                <a:cs typeface="Nunito"/>
                <a:sym typeface="Nunito"/>
              </a:rPr>
              <a:t>2/2 = 1</a:t>
            </a:r>
            <a:endParaRPr sz="15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latin typeface="Nunito"/>
                <a:ea typeface="Nunito"/>
                <a:cs typeface="Nunito"/>
                <a:sym typeface="Nunito"/>
              </a:rPr>
              <a:t>Step 4: cemil--dilara: There are two path: 2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latin typeface="Nunito"/>
                <a:ea typeface="Nunito"/>
                <a:cs typeface="Nunito"/>
                <a:sym typeface="Nunito"/>
              </a:rPr>
              <a:t>             B is only on one path 1 ⇒ </a:t>
            </a:r>
            <a:r>
              <a:rPr lang="tr" sz="1500" b="1">
                <a:latin typeface="Nunito"/>
                <a:ea typeface="Nunito"/>
                <a:cs typeface="Nunito"/>
                <a:sym typeface="Nunito"/>
              </a:rPr>
              <a:t>1 / 2 = 0.5 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5" name="Google Shape;435;p48"/>
          <p:cNvSpPr txBox="1"/>
          <p:nvPr/>
        </p:nvSpPr>
        <p:spPr>
          <a:xfrm>
            <a:off x="4711950" y="4139450"/>
            <a:ext cx="410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>
                <a:latin typeface="Nunito"/>
                <a:ea typeface="Nunito"/>
                <a:cs typeface="Nunito"/>
                <a:sym typeface="Nunito"/>
              </a:rPr>
              <a:t>Betweenness Centrality = 1 + 1 + 1 + 0.5 = 3.5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6" name="Google Shape;43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500" y="1299050"/>
            <a:ext cx="3014829" cy="26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Computation of Betweenness Centrality</a:t>
            </a:r>
            <a:endParaRPr/>
          </a:p>
        </p:txBody>
      </p:sp>
      <p:sp>
        <p:nvSpPr>
          <p:cNvPr id="442" name="Google Shape;442;p49"/>
          <p:cNvSpPr txBox="1"/>
          <p:nvPr/>
        </p:nvSpPr>
        <p:spPr>
          <a:xfrm>
            <a:off x="3364400" y="1206600"/>
            <a:ext cx="5566500" cy="1293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library(igraph)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 = graph_from_data_frame(df)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estimate_betweenness(g,cutoff = -1)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49"/>
          <p:cNvSpPr txBox="1"/>
          <p:nvPr/>
        </p:nvSpPr>
        <p:spPr>
          <a:xfrm>
            <a:off x="3364400" y="3443675"/>
            <a:ext cx="4262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/>
              <a:t> ahmet  baran dilara  cemil   ezgi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/>
              <a:t>   0.0    </a:t>
            </a:r>
            <a:r>
              <a:rPr lang="tr" sz="2000" b="1"/>
              <a:t>3.5 </a:t>
            </a:r>
            <a:r>
              <a:rPr lang="tr" sz="2000"/>
              <a:t>     1.0      1.0      0.5 </a:t>
            </a:r>
            <a:endParaRPr sz="2000"/>
          </a:p>
        </p:txBody>
      </p:sp>
      <p:pic>
        <p:nvPicPr>
          <p:cNvPr id="444" name="Google Shape;44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5" y="1314725"/>
            <a:ext cx="3059600" cy="2727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 txBox="1">
            <a:spLocks noGrp="1"/>
          </p:cNvSpPr>
          <p:nvPr>
            <p:ph type="title"/>
          </p:nvPr>
        </p:nvSpPr>
        <p:spPr>
          <a:xfrm>
            <a:off x="1303800" y="1473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Meaning of Betweenness Centrality</a:t>
            </a:r>
            <a:endParaRPr/>
          </a:p>
        </p:txBody>
      </p:sp>
      <p:sp>
        <p:nvSpPr>
          <p:cNvPr id="450" name="Google Shape;450;p50"/>
          <p:cNvSpPr txBox="1">
            <a:spLocks noGrp="1"/>
          </p:cNvSpPr>
          <p:nvPr>
            <p:ph type="body" idx="1"/>
          </p:nvPr>
        </p:nvSpPr>
        <p:spPr>
          <a:xfrm>
            <a:off x="236125" y="2296175"/>
            <a:ext cx="4248000" cy="7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2100" b="1"/>
              <a:t>The Control of Information Flow</a:t>
            </a:r>
            <a:endParaRPr sz="2100" b="1"/>
          </a:p>
        </p:txBody>
      </p:sp>
      <p:pic>
        <p:nvPicPr>
          <p:cNvPr id="451" name="Google Shape;4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575" y="1341250"/>
            <a:ext cx="3165066" cy="28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0"/>
          <p:cNvSpPr/>
          <p:nvPr/>
        </p:nvSpPr>
        <p:spPr>
          <a:xfrm>
            <a:off x="5460575" y="2344874"/>
            <a:ext cx="1636850" cy="1588575"/>
          </a:xfrm>
          <a:custGeom>
            <a:avLst/>
            <a:gdLst/>
            <a:ahLst/>
            <a:cxnLst/>
            <a:rect l="l" t="t" r="r" b="b"/>
            <a:pathLst>
              <a:path w="65474" h="63543" extrusionOk="0">
                <a:moveTo>
                  <a:pt x="0" y="7314"/>
                </a:moveTo>
                <a:cubicBezTo>
                  <a:pt x="18790" y="-2083"/>
                  <a:pt x="52285" y="-4587"/>
                  <a:pt x="62708" y="13655"/>
                </a:cubicBezTo>
                <a:cubicBezTo>
                  <a:pt x="68560" y="23897"/>
                  <a:pt x="64271" y="39471"/>
                  <a:pt x="56719" y="48532"/>
                </a:cubicBezTo>
                <a:cubicBezTo>
                  <a:pt x="53421" y="52489"/>
                  <a:pt x="49449" y="55849"/>
                  <a:pt x="46150" y="59805"/>
                </a:cubicBezTo>
                <a:cubicBezTo>
                  <a:pt x="45032" y="61146"/>
                  <a:pt x="41039" y="62095"/>
                  <a:pt x="42275" y="63328"/>
                </a:cubicBezTo>
                <a:cubicBezTo>
                  <a:pt x="43106" y="64157"/>
                  <a:pt x="44074" y="61797"/>
                  <a:pt x="45093" y="61215"/>
                </a:cubicBezTo>
                <a:cubicBezTo>
                  <a:pt x="48234" y="59420"/>
                  <a:pt x="52044" y="58749"/>
                  <a:pt x="55662" y="587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3" name="Google Shape;453;p50"/>
          <p:cNvSpPr/>
          <p:nvPr/>
        </p:nvSpPr>
        <p:spPr>
          <a:xfrm>
            <a:off x="5528092" y="1691025"/>
            <a:ext cx="1764400" cy="554850"/>
          </a:xfrm>
          <a:custGeom>
            <a:avLst/>
            <a:gdLst/>
            <a:ahLst/>
            <a:cxnLst/>
            <a:rect l="l" t="t" r="r" b="b"/>
            <a:pathLst>
              <a:path w="70576" h="22194" extrusionOk="0">
                <a:moveTo>
                  <a:pt x="70576" y="0"/>
                </a:moveTo>
                <a:cubicBezTo>
                  <a:pt x="57791" y="9582"/>
                  <a:pt x="42708" y="17470"/>
                  <a:pt x="26891" y="19728"/>
                </a:cubicBezTo>
                <a:cubicBezTo>
                  <a:pt x="21871" y="20445"/>
                  <a:pt x="16732" y="20229"/>
                  <a:pt x="11743" y="21137"/>
                </a:cubicBezTo>
                <a:cubicBezTo>
                  <a:pt x="9406" y="21562"/>
                  <a:pt x="7072" y="22194"/>
                  <a:pt x="4697" y="22194"/>
                </a:cubicBezTo>
                <a:cubicBezTo>
                  <a:pt x="3523" y="22194"/>
                  <a:pt x="0" y="22194"/>
                  <a:pt x="1174" y="22194"/>
                </a:cubicBezTo>
                <a:cubicBezTo>
                  <a:pt x="4294" y="22194"/>
                  <a:pt x="7192" y="20422"/>
                  <a:pt x="9981" y="1902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4" name="Google Shape;454;p50"/>
          <p:cNvSpPr/>
          <p:nvPr/>
        </p:nvSpPr>
        <p:spPr>
          <a:xfrm>
            <a:off x="7037031" y="1823125"/>
            <a:ext cx="651800" cy="2171900"/>
          </a:xfrm>
          <a:custGeom>
            <a:avLst/>
            <a:gdLst/>
            <a:ahLst/>
            <a:cxnLst/>
            <a:rect l="l" t="t" r="r" b="b"/>
            <a:pathLst>
              <a:path w="26072" h="86876" extrusionOk="0">
                <a:moveTo>
                  <a:pt x="26072" y="0"/>
                </a:moveTo>
                <a:cubicBezTo>
                  <a:pt x="20729" y="18716"/>
                  <a:pt x="12501" y="36494"/>
                  <a:pt x="6344" y="54958"/>
                </a:cubicBezTo>
                <a:cubicBezTo>
                  <a:pt x="4115" y="61644"/>
                  <a:pt x="3341" y="68750"/>
                  <a:pt x="2468" y="75743"/>
                </a:cubicBezTo>
                <a:cubicBezTo>
                  <a:pt x="2159" y="78215"/>
                  <a:pt x="2097" y="80746"/>
                  <a:pt x="1412" y="83141"/>
                </a:cubicBezTo>
                <a:cubicBezTo>
                  <a:pt x="1083" y="84292"/>
                  <a:pt x="1553" y="87512"/>
                  <a:pt x="707" y="86664"/>
                </a:cubicBezTo>
                <a:cubicBezTo>
                  <a:pt x="-1819" y="84131"/>
                  <a:pt x="3336" y="80000"/>
                  <a:pt x="4934" y="768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5" name="Google Shape;455;p50"/>
          <p:cNvSpPr/>
          <p:nvPr/>
        </p:nvSpPr>
        <p:spPr>
          <a:xfrm>
            <a:off x="4484123" y="2677450"/>
            <a:ext cx="1580625" cy="1851725"/>
          </a:xfrm>
          <a:custGeom>
            <a:avLst/>
            <a:gdLst/>
            <a:ahLst/>
            <a:cxnLst/>
            <a:rect l="l" t="t" r="r" b="b"/>
            <a:pathLst>
              <a:path w="63225" h="74069" extrusionOk="0">
                <a:moveTo>
                  <a:pt x="31307" y="0"/>
                </a:moveTo>
                <a:cubicBezTo>
                  <a:pt x="23251" y="10356"/>
                  <a:pt x="10198" y="16712"/>
                  <a:pt x="3828" y="28183"/>
                </a:cubicBezTo>
                <a:cubicBezTo>
                  <a:pt x="-2594" y="39747"/>
                  <a:pt x="-655" y="57686"/>
                  <a:pt x="8056" y="67640"/>
                </a:cubicBezTo>
                <a:cubicBezTo>
                  <a:pt x="17116" y="77993"/>
                  <a:pt x="36045" y="73531"/>
                  <a:pt x="49274" y="69754"/>
                </a:cubicBezTo>
                <a:cubicBezTo>
                  <a:pt x="53543" y="68535"/>
                  <a:pt x="56291" y="64314"/>
                  <a:pt x="59843" y="61651"/>
                </a:cubicBezTo>
                <a:cubicBezTo>
                  <a:pt x="60914" y="60848"/>
                  <a:pt x="60970" y="58480"/>
                  <a:pt x="62309" y="58480"/>
                </a:cubicBezTo>
                <a:cubicBezTo>
                  <a:pt x="64075" y="58480"/>
                  <a:pt x="62661" y="61999"/>
                  <a:pt x="62661" y="6376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1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Practise on larger network</a:t>
            </a:r>
            <a:endParaRPr/>
          </a:p>
        </p:txBody>
      </p:sp>
      <p:sp>
        <p:nvSpPr>
          <p:cNvPr id="461" name="Google Shape;461;p51"/>
          <p:cNvSpPr txBox="1"/>
          <p:nvPr/>
        </p:nvSpPr>
        <p:spPr>
          <a:xfrm>
            <a:off x="314700" y="1258825"/>
            <a:ext cx="8136600" cy="2770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library(igraph)</a:t>
            </a:r>
            <a:endParaRPr sz="2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df2 = read.csv("../data/cit-DBLP.edges",sep = "")</a:t>
            </a:r>
            <a:endParaRPr sz="2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g2 = graph_from_data_frame(df2,directed = FALSE)</a:t>
            </a:r>
            <a:endParaRPr sz="2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estimate_betweenness(g2,cutoff = -1)</a:t>
            </a:r>
            <a:endParaRPr sz="2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tr" sz="21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as.data.frame(x)</a:t>
            </a:r>
            <a:endParaRPr sz="21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y$</a:t>
            </a:r>
            <a:r>
              <a:rPr lang="tr" sz="21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nodes</a:t>
            </a:r>
            <a:r>
              <a:rPr lang="tr" sz="2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names(x)</a:t>
            </a:r>
            <a:endParaRPr sz="2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sz="2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2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Betweenness on the Citation Networks</a:t>
            </a:r>
            <a:endParaRPr/>
          </a:p>
        </p:txBody>
      </p:sp>
      <p:pic>
        <p:nvPicPr>
          <p:cNvPr id="467" name="Google Shape;46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25" y="933350"/>
            <a:ext cx="3619200" cy="36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2"/>
          <p:cNvSpPr txBox="1"/>
          <p:nvPr/>
        </p:nvSpPr>
        <p:spPr>
          <a:xfrm>
            <a:off x="5202500" y="721950"/>
            <a:ext cx="3000000" cy="615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library(dplyr)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y %&gt;% arrange(desc(x))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69" name="Google Shape;46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650" y="1509625"/>
            <a:ext cx="14097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2"/>
          <p:cNvSpPr/>
          <p:nvPr/>
        </p:nvSpPr>
        <p:spPr>
          <a:xfrm>
            <a:off x="983450" y="1429968"/>
            <a:ext cx="5921700" cy="1117200"/>
          </a:xfrm>
          <a:custGeom>
            <a:avLst/>
            <a:gdLst/>
            <a:ahLst/>
            <a:cxnLst/>
            <a:rect l="l" t="t" r="r" b="b"/>
            <a:pathLst>
              <a:path w="236868" h="44688" extrusionOk="0">
                <a:moveTo>
                  <a:pt x="206921" y="28165"/>
                </a:moveTo>
                <a:cubicBezTo>
                  <a:pt x="213949" y="28165"/>
                  <a:pt x="221484" y="28161"/>
                  <a:pt x="227770" y="25018"/>
                </a:cubicBezTo>
                <a:cubicBezTo>
                  <a:pt x="233439" y="22184"/>
                  <a:pt x="239440" y="12780"/>
                  <a:pt x="235638" y="7709"/>
                </a:cubicBezTo>
                <a:cubicBezTo>
                  <a:pt x="229743" y="-155"/>
                  <a:pt x="216749" y="1022"/>
                  <a:pt x="206921" y="1022"/>
                </a:cubicBezTo>
                <a:cubicBezTo>
                  <a:pt x="196034" y="1022"/>
                  <a:pt x="184599" y="-1631"/>
                  <a:pt x="174270" y="1809"/>
                </a:cubicBezTo>
                <a:cubicBezTo>
                  <a:pt x="160304" y="6460"/>
                  <a:pt x="148819" y="17517"/>
                  <a:pt x="134538" y="21084"/>
                </a:cubicBezTo>
                <a:cubicBezTo>
                  <a:pt x="115929" y="25732"/>
                  <a:pt x="95913" y="20867"/>
                  <a:pt x="77104" y="24625"/>
                </a:cubicBezTo>
                <a:cubicBezTo>
                  <a:pt x="69448" y="26155"/>
                  <a:pt x="63898" y="33136"/>
                  <a:pt x="56648" y="36033"/>
                </a:cubicBezTo>
                <a:cubicBezTo>
                  <a:pt x="46332" y="40155"/>
                  <a:pt x="34561" y="38531"/>
                  <a:pt x="23603" y="40360"/>
                </a:cubicBezTo>
                <a:cubicBezTo>
                  <a:pt x="15713" y="41677"/>
                  <a:pt x="7999" y="44688"/>
                  <a:pt x="0" y="4468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3"/>
          <p:cNvSpPr txBox="1">
            <a:spLocks noGrp="1"/>
          </p:cNvSpPr>
          <p:nvPr>
            <p:ph type="title"/>
          </p:nvPr>
        </p:nvSpPr>
        <p:spPr>
          <a:xfrm>
            <a:off x="1303800" y="1473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Betweenness Centrality Scenarios </a:t>
            </a:r>
            <a:endParaRPr/>
          </a:p>
        </p:txBody>
      </p:sp>
      <p:pic>
        <p:nvPicPr>
          <p:cNvPr id="476" name="Google Shape;4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50" y="1236425"/>
            <a:ext cx="1901300" cy="19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4875" y="1236425"/>
            <a:ext cx="2211250" cy="2068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9625" y="1222113"/>
            <a:ext cx="2097475" cy="20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3"/>
          <p:cNvSpPr txBox="1"/>
          <p:nvPr/>
        </p:nvSpPr>
        <p:spPr>
          <a:xfrm>
            <a:off x="1392000" y="3459175"/>
            <a:ext cx="111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 B 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0 1 0</a:t>
            </a:r>
            <a:endParaRPr/>
          </a:p>
        </p:txBody>
      </p:sp>
      <p:sp>
        <p:nvSpPr>
          <p:cNvPr id="480" name="Google Shape;480;p53"/>
          <p:cNvSpPr txBox="1"/>
          <p:nvPr/>
        </p:nvSpPr>
        <p:spPr>
          <a:xfrm>
            <a:off x="3626200" y="3494575"/>
            <a:ext cx="159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 A   B   C   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0.5 0.5 0.5 0.5 </a:t>
            </a:r>
            <a:endParaRPr/>
          </a:p>
        </p:txBody>
      </p:sp>
      <p:sp>
        <p:nvSpPr>
          <p:cNvPr id="481" name="Google Shape;481;p53"/>
          <p:cNvSpPr txBox="1"/>
          <p:nvPr/>
        </p:nvSpPr>
        <p:spPr>
          <a:xfrm>
            <a:off x="6396325" y="3459175"/>
            <a:ext cx="1719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  B  C  D  E  F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0 10  0  0  0  0 </a:t>
            </a:r>
            <a:endParaRPr/>
          </a:p>
        </p:txBody>
      </p:sp>
      <p:sp>
        <p:nvSpPr>
          <p:cNvPr id="482" name="Google Shape;482;p53"/>
          <p:cNvSpPr txBox="1"/>
          <p:nvPr/>
        </p:nvSpPr>
        <p:spPr>
          <a:xfrm>
            <a:off x="1392000" y="4074775"/>
            <a:ext cx="111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 B C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1 2 1 </a:t>
            </a:r>
            <a:endParaRPr/>
          </a:p>
        </p:txBody>
      </p:sp>
      <p:sp>
        <p:nvSpPr>
          <p:cNvPr id="483" name="Google Shape;483;p53"/>
          <p:cNvSpPr txBox="1"/>
          <p:nvPr/>
        </p:nvSpPr>
        <p:spPr>
          <a:xfrm>
            <a:off x="3685350" y="4043800"/>
            <a:ext cx="135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 B C 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2 2 2 2 </a:t>
            </a:r>
            <a:endParaRPr/>
          </a:p>
        </p:txBody>
      </p:sp>
      <p:sp>
        <p:nvSpPr>
          <p:cNvPr id="484" name="Google Shape;484;p53"/>
          <p:cNvSpPr txBox="1"/>
          <p:nvPr/>
        </p:nvSpPr>
        <p:spPr>
          <a:xfrm>
            <a:off x="6396325" y="4110175"/>
            <a:ext cx="1211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 B C D E F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1 5 1 1 1 1 </a:t>
            </a:r>
            <a:endParaRPr/>
          </a:p>
        </p:txBody>
      </p:sp>
      <p:sp>
        <p:nvSpPr>
          <p:cNvPr id="485" name="Google Shape;485;p53"/>
          <p:cNvSpPr txBox="1"/>
          <p:nvPr/>
        </p:nvSpPr>
        <p:spPr>
          <a:xfrm>
            <a:off x="69600" y="3566875"/>
            <a:ext cx="12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Nunito"/>
                <a:ea typeface="Nunito"/>
                <a:cs typeface="Nunito"/>
                <a:sym typeface="Nunito"/>
              </a:rPr>
              <a:t>Betweenness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6" name="Google Shape;486;p53"/>
          <p:cNvSpPr txBox="1"/>
          <p:nvPr/>
        </p:nvSpPr>
        <p:spPr>
          <a:xfrm>
            <a:off x="104400" y="4217875"/>
            <a:ext cx="12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Nunito"/>
                <a:ea typeface="Nunito"/>
                <a:cs typeface="Nunito"/>
                <a:sym typeface="Nunito"/>
              </a:rPr>
              <a:t>Degree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Eigenvector Centrality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5"/>
          <p:cNvSpPr txBox="1">
            <a:spLocks noGrp="1"/>
          </p:cNvSpPr>
          <p:nvPr>
            <p:ph type="title"/>
          </p:nvPr>
        </p:nvSpPr>
        <p:spPr>
          <a:xfrm>
            <a:off x="1303800" y="1473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Eigenvector Centrality</a:t>
            </a:r>
            <a:endParaRPr/>
          </a:p>
        </p:txBody>
      </p:sp>
      <p:sp>
        <p:nvSpPr>
          <p:cNvPr id="497" name="Google Shape;497;p55"/>
          <p:cNvSpPr txBox="1">
            <a:spLocks noGrp="1"/>
          </p:cNvSpPr>
          <p:nvPr>
            <p:ph type="body" idx="1"/>
          </p:nvPr>
        </p:nvSpPr>
        <p:spPr>
          <a:xfrm>
            <a:off x="278875" y="1300950"/>
            <a:ext cx="8055300" cy="26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tr" sz="1750"/>
              <a:t>Eigenvector centrality. </a:t>
            </a:r>
            <a:r>
              <a:rPr lang="tr" sz="1750" b="1"/>
              <a:t>It measures the influence that a node has in a network:</a:t>
            </a:r>
            <a:r>
              <a:rPr lang="tr" sz="1750"/>
              <a:t> Again, the computation is quite complex, but any software package you use will compute it for you.</a:t>
            </a:r>
            <a:endParaRPr sz="175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tr" sz="1750" b="1"/>
              <a:t>A node may have a low-degree centrality—and maybe even weak closeness centrality and betweenness centrality—but it can still be influential.</a:t>
            </a:r>
            <a:r>
              <a:rPr lang="tr" sz="1750"/>
              <a:t> Although a node that is central by one measure is often central by several other measures, this is not necessarily always the cas</a:t>
            </a:r>
            <a:endParaRPr sz="17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xfrm>
            <a:off x="1303800" y="1473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Lecture Plan</a:t>
            </a:r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body" idx="1"/>
          </p:nvPr>
        </p:nvSpPr>
        <p:spPr>
          <a:xfrm>
            <a:off x="209475" y="1300950"/>
            <a:ext cx="8706300" cy="3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Char char="❏"/>
            </a:pPr>
            <a:r>
              <a:rPr lang="tr" sz="3300" b="1"/>
              <a:t>Closeness Centrality</a:t>
            </a:r>
            <a:endParaRPr sz="3300" b="1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Char char="❏"/>
            </a:pPr>
            <a:r>
              <a:rPr lang="tr" sz="3300" b="1"/>
              <a:t>Betweenness Centrality</a:t>
            </a:r>
            <a:endParaRPr sz="3300" b="1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Char char="❏"/>
            </a:pPr>
            <a:r>
              <a:rPr lang="tr" sz="3300" b="1"/>
              <a:t>Eigenvector Centrality</a:t>
            </a:r>
            <a:endParaRPr sz="3300" b="1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Char char="❏"/>
            </a:pPr>
            <a:r>
              <a:rPr lang="tr" sz="3300" b="1"/>
              <a:t>CINNA package</a:t>
            </a:r>
            <a:endParaRPr sz="3300" b="1"/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SzPts val="3300"/>
              <a:buChar char="❏"/>
            </a:pPr>
            <a:r>
              <a:rPr lang="tr" sz="3300" b="1"/>
              <a:t>Zachary Karate Club &amp; PCA</a:t>
            </a:r>
            <a:endParaRPr sz="33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6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Computation of Eigenvector Centrality</a:t>
            </a:r>
            <a:endParaRPr/>
          </a:p>
        </p:txBody>
      </p:sp>
      <p:pic>
        <p:nvPicPr>
          <p:cNvPr id="503" name="Google Shape;50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850" y="886100"/>
            <a:ext cx="3728750" cy="33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6"/>
          <p:cNvSpPr txBox="1"/>
          <p:nvPr/>
        </p:nvSpPr>
        <p:spPr>
          <a:xfrm>
            <a:off x="5588950" y="1127525"/>
            <a:ext cx="146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Nunito"/>
                <a:ea typeface="Nunito"/>
                <a:cs typeface="Nunito"/>
                <a:sym typeface="Nunito"/>
              </a:rPr>
              <a:t>02.csv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05" name="Google Shape;50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275" y="2085425"/>
            <a:ext cx="381952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6"/>
          <p:cNvSpPr txBox="1"/>
          <p:nvPr/>
        </p:nvSpPr>
        <p:spPr>
          <a:xfrm>
            <a:off x="420950" y="1155375"/>
            <a:ext cx="4207500" cy="831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library(igraph)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 &lt;- graph_from_data_frame(“02.csv”)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eigen_centrality(g)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7"/>
          <p:cNvSpPr txBox="1">
            <a:spLocks noGrp="1"/>
          </p:cNvSpPr>
          <p:nvPr>
            <p:ph type="title"/>
          </p:nvPr>
        </p:nvSpPr>
        <p:spPr>
          <a:xfrm>
            <a:off x="1303800" y="1473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Interpretation of Centrality Measures</a:t>
            </a:r>
            <a:endParaRPr/>
          </a:p>
        </p:txBody>
      </p:sp>
      <p:sp>
        <p:nvSpPr>
          <p:cNvPr id="512" name="Google Shape;512;p57"/>
          <p:cNvSpPr txBox="1"/>
          <p:nvPr/>
        </p:nvSpPr>
        <p:spPr>
          <a:xfrm>
            <a:off x="206625" y="1146650"/>
            <a:ext cx="81618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 b="1"/>
              <a:t>Degree centrality</a:t>
            </a:r>
            <a:r>
              <a:rPr lang="tr" sz="1800"/>
              <a:t> shows people with many social </a:t>
            </a:r>
            <a:r>
              <a:rPr lang="tr" sz="1800" b="1"/>
              <a:t>connections</a:t>
            </a:r>
            <a:r>
              <a:rPr lang="tr" sz="1800"/>
              <a:t>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 b="1"/>
              <a:t>Closeness centrality </a:t>
            </a:r>
            <a:r>
              <a:rPr lang="tr" sz="1800"/>
              <a:t>indicates who is at the </a:t>
            </a:r>
            <a:r>
              <a:rPr lang="tr" sz="1800" b="1"/>
              <a:t>heart</a:t>
            </a:r>
            <a:r>
              <a:rPr lang="tr" sz="1800"/>
              <a:t> of a social network.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 b="1"/>
              <a:t>Betweenness centrality</a:t>
            </a:r>
            <a:r>
              <a:rPr lang="tr" sz="1800"/>
              <a:t> describes people who connect social </a:t>
            </a:r>
            <a:r>
              <a:rPr lang="tr" sz="1800" b="1"/>
              <a:t>circles</a:t>
            </a:r>
            <a:r>
              <a:rPr lang="tr" sz="1800"/>
              <a:t>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 b="1"/>
              <a:t>Eigenvector centrality</a:t>
            </a:r>
            <a:r>
              <a:rPr lang="tr" sz="1800"/>
              <a:t> is high among </a:t>
            </a:r>
            <a:r>
              <a:rPr lang="tr" sz="1800" b="1"/>
              <a:t>influential</a:t>
            </a:r>
            <a:r>
              <a:rPr lang="tr" sz="1800"/>
              <a:t> people in the network.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/>
              <a:t>(Golbeck, 2015)</a:t>
            </a:r>
            <a:endParaRPr sz="1800"/>
          </a:p>
        </p:txBody>
      </p:sp>
      <p:pic>
        <p:nvPicPr>
          <p:cNvPr id="513" name="Google Shape;51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1500" y="928525"/>
            <a:ext cx="742826" cy="5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788" y="1626775"/>
            <a:ext cx="594250" cy="5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2660" y="2281425"/>
            <a:ext cx="460525" cy="4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85800" y="2802350"/>
            <a:ext cx="594250" cy="5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891375" y="0"/>
            <a:ext cx="46575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Comparison of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Centrality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Measures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2" name="Google Shape;52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725" y="110550"/>
            <a:ext cx="4574924" cy="49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8"/>
          <p:cNvSpPr txBox="1"/>
          <p:nvPr/>
        </p:nvSpPr>
        <p:spPr>
          <a:xfrm>
            <a:off x="245125" y="1507900"/>
            <a:ext cx="4182000" cy="28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Nunito"/>
                <a:ea typeface="Nunito"/>
                <a:cs typeface="Nunito"/>
                <a:sym typeface="Nunito"/>
              </a:rPr>
              <a:t>This is the same network shown four times. Color coding indicates centrality according for different measures.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Red nodes </a:t>
            </a:r>
            <a:r>
              <a:rPr lang="tr" sz="1600">
                <a:latin typeface="Nunito"/>
                <a:ea typeface="Nunito"/>
                <a:cs typeface="Nunito"/>
                <a:sym typeface="Nunito"/>
              </a:rPr>
              <a:t>are more central and </a:t>
            </a:r>
            <a:r>
              <a:rPr lang="tr" sz="1600">
                <a:solidFill>
                  <a:srgbClr val="3C78D8"/>
                </a:solidFill>
                <a:latin typeface="Nunito"/>
                <a:ea typeface="Nunito"/>
                <a:cs typeface="Nunito"/>
                <a:sym typeface="Nunito"/>
              </a:rPr>
              <a:t>blue nodes</a:t>
            </a:r>
            <a:r>
              <a:rPr lang="tr" sz="1600">
                <a:latin typeface="Nunito"/>
                <a:ea typeface="Nunito"/>
                <a:cs typeface="Nunito"/>
                <a:sym typeface="Nunito"/>
              </a:rPr>
              <a:t> are less central. Version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Nunito"/>
                <a:ea typeface="Nunito"/>
                <a:cs typeface="Nunito"/>
                <a:sym typeface="Nunito"/>
              </a:rPr>
              <a:t>(a) is degree centrality,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Nunito"/>
                <a:ea typeface="Nunito"/>
                <a:cs typeface="Nunito"/>
                <a:sym typeface="Nunito"/>
              </a:rPr>
              <a:t>(b) uses closeness centrality,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Nunito"/>
                <a:ea typeface="Nunito"/>
                <a:cs typeface="Nunito"/>
                <a:sym typeface="Nunito"/>
              </a:rPr>
              <a:t>(c) shows betweenness centrality, and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Nunito"/>
                <a:ea typeface="Nunito"/>
                <a:cs typeface="Nunito"/>
                <a:sym typeface="Nunito"/>
              </a:rPr>
              <a:t>(d) is eigenvector centrality.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Nunito"/>
                <a:ea typeface="Nunito"/>
                <a:cs typeface="Nunito"/>
                <a:sym typeface="Nunito"/>
              </a:rPr>
              <a:t>(Rocchini)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9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CINNA (Central Informative Nodes in Network Analysis)</a:t>
            </a:r>
            <a:endParaRPr/>
          </a:p>
        </p:txBody>
      </p:sp>
      <p:sp>
        <p:nvSpPr>
          <p:cNvPr id="529" name="Google Shape;529;p59"/>
          <p:cNvSpPr txBox="1"/>
          <p:nvPr/>
        </p:nvSpPr>
        <p:spPr>
          <a:xfrm>
            <a:off x="3487000" y="36679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Authors of CINNA: Minoo Ashtiani, Mehdi Mirzaie, Mohieddin Jafari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0"/>
          <p:cNvSpPr txBox="1">
            <a:spLocks noGrp="1"/>
          </p:cNvSpPr>
          <p:nvPr>
            <p:ph type="title"/>
          </p:nvPr>
        </p:nvSpPr>
        <p:spPr>
          <a:xfrm>
            <a:off x="1303800" y="1473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Why CINNA ⇒  140 “centrality measure”</a:t>
            </a:r>
            <a:endParaRPr/>
          </a:p>
        </p:txBody>
      </p:sp>
      <p:pic>
        <p:nvPicPr>
          <p:cNvPr id="535" name="Google Shape;53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225" y="1011250"/>
            <a:ext cx="4811152" cy="36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0"/>
          <p:cNvSpPr txBox="1"/>
          <p:nvPr/>
        </p:nvSpPr>
        <p:spPr>
          <a:xfrm>
            <a:off x="147600" y="1106925"/>
            <a:ext cx="34092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Any two centralities may have inverse relationships, they can distinguish the central nodes within a network based on different patterns and so the result of centrality calculation would be variant according to the centrality type.</a:t>
            </a:r>
            <a:endParaRPr sz="1500">
              <a:solidFill>
                <a:srgbClr val="3D425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D425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There are more than 140 benchmarks currently available to identify the central vertices, but which one should be used to calculate the influential nodes?</a:t>
            </a:r>
            <a:endParaRPr sz="1500">
              <a:solidFill>
                <a:srgbClr val="3D425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D425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1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Getting list of the proper centrality mesasures</a:t>
            </a:r>
            <a:endParaRPr/>
          </a:p>
        </p:txBody>
      </p:sp>
      <p:pic>
        <p:nvPicPr>
          <p:cNvPr id="542" name="Google Shape;54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00" y="1159700"/>
            <a:ext cx="26860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900" y="2162175"/>
            <a:ext cx="30384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900" y="3178150"/>
            <a:ext cx="18383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9375" y="850238"/>
            <a:ext cx="5557825" cy="3443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2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Computing all of the centrality measures</a:t>
            </a:r>
            <a:endParaRPr/>
          </a:p>
        </p:txBody>
      </p:sp>
      <p:sp>
        <p:nvSpPr>
          <p:cNvPr id="551" name="Google Shape;551;p62"/>
          <p:cNvSpPr txBox="1"/>
          <p:nvPr/>
        </p:nvSpPr>
        <p:spPr>
          <a:xfrm>
            <a:off x="89075" y="1053925"/>
            <a:ext cx="2523600" cy="400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calculate_centralities(g)</a:t>
            </a:r>
            <a:endParaRPr/>
          </a:p>
        </p:txBody>
      </p:sp>
      <p:pic>
        <p:nvPicPr>
          <p:cNvPr id="552" name="Google Shape;55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025" y="889200"/>
            <a:ext cx="5757551" cy="342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3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Visualizing different centrality types</a:t>
            </a:r>
            <a:endParaRPr/>
          </a:p>
        </p:txBody>
      </p:sp>
      <p:sp>
        <p:nvSpPr>
          <p:cNvPr id="558" name="Google Shape;558;p63"/>
          <p:cNvSpPr txBox="1"/>
          <p:nvPr/>
        </p:nvSpPr>
        <p:spPr>
          <a:xfrm>
            <a:off x="244925" y="1759025"/>
            <a:ext cx="3243300" cy="1262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visualize_graph(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 g,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 computed_centrality_value =  NULL,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 centrality.type = "</a:t>
            </a:r>
            <a:r>
              <a:rPr lang="tr" b="1"/>
              <a:t>Degree Centrality</a:t>
            </a:r>
            <a:r>
              <a:rPr lang="tr"/>
              <a:t>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)</a:t>
            </a:r>
            <a:endParaRPr/>
          </a:p>
        </p:txBody>
      </p:sp>
      <p:pic>
        <p:nvPicPr>
          <p:cNvPr id="559" name="Google Shape;55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425" y="763025"/>
            <a:ext cx="424815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4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(Bonus) Visualizing all centrality types</a:t>
            </a:r>
            <a:endParaRPr/>
          </a:p>
        </p:txBody>
      </p:sp>
      <p:sp>
        <p:nvSpPr>
          <p:cNvPr id="565" name="Google Shape;565;p64"/>
          <p:cNvSpPr txBox="1"/>
          <p:nvPr/>
        </p:nvSpPr>
        <p:spPr>
          <a:xfrm>
            <a:off x="5256375" y="1225400"/>
            <a:ext cx="34506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for(ctype in ctypes){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tryCatch({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     </a:t>
            </a:r>
            <a:r>
              <a:rPr lang="tr" b="1"/>
              <a:t>draw_centrality_graph(g,ctype)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   },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   error=function(cond){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     message("----------Error----------")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     message(cond)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     return(NULL)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 })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}</a:t>
            </a:r>
            <a:endParaRPr/>
          </a:p>
        </p:txBody>
      </p:sp>
      <p:sp>
        <p:nvSpPr>
          <p:cNvPr id="566" name="Google Shape;566;p64"/>
          <p:cNvSpPr txBox="1"/>
          <p:nvPr/>
        </p:nvSpPr>
        <p:spPr>
          <a:xfrm>
            <a:off x="330550" y="1306050"/>
            <a:ext cx="4321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/>
              <a:t>ctypes</a:t>
            </a:r>
            <a:r>
              <a:rPr lang="tr"/>
              <a:t> &lt;- proper_centralities(g)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/>
              <a:t>ctypes</a:t>
            </a:r>
            <a:r>
              <a:rPr lang="tr"/>
              <a:t> &lt;- head(ctypes,3)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/>
              <a:t>draw_centrality_graph</a:t>
            </a:r>
            <a:r>
              <a:rPr lang="tr"/>
              <a:t>&lt;-function(graph_object,ctype){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  visualize_graph(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  graph_object,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  computed_centrality_value = NULL,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  centrality.type = </a:t>
            </a:r>
            <a:r>
              <a:rPr lang="tr" b="1"/>
              <a:t>ctype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 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 title(</a:t>
            </a:r>
            <a:r>
              <a:rPr lang="tr" b="1"/>
              <a:t>ctype</a:t>
            </a:r>
            <a:r>
              <a:rPr lang="tr"/>
              <a:t>,cex.main=2,col.main="orange")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Bonacich </a:t>
            </a:r>
            <a:endParaRPr/>
          </a:p>
        </p:txBody>
      </p:sp>
      <p:pic>
        <p:nvPicPr>
          <p:cNvPr id="572" name="Google Shape;57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4350"/>
            <a:ext cx="799147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1303800" y="1473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Closeness Centrality</a:t>
            </a:r>
            <a:endParaRPr sz="3000"/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3113"/>
            <a:ext cx="516255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0"/>
          <p:cNvSpPr txBox="1"/>
          <p:nvPr/>
        </p:nvSpPr>
        <p:spPr>
          <a:xfrm>
            <a:off x="1863000" y="1146650"/>
            <a:ext cx="6817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latin typeface="Nunito"/>
                <a:ea typeface="Nunito"/>
                <a:cs typeface="Nunito"/>
                <a:sym typeface="Nunito"/>
              </a:rPr>
              <a:t>A: I can access to others but it requires more step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latin typeface="Nunito"/>
                <a:ea typeface="Nunito"/>
                <a:cs typeface="Nunito"/>
                <a:sym typeface="Nunito"/>
              </a:rPr>
              <a:t>D: I can access to others, it requires a few step.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81" name="Google Shape;281;p30"/>
          <p:cNvCxnSpPr/>
          <p:nvPr/>
        </p:nvCxnSpPr>
        <p:spPr>
          <a:xfrm flipH="1">
            <a:off x="823500" y="1577600"/>
            <a:ext cx="10395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30"/>
          <p:cNvCxnSpPr/>
          <p:nvPr/>
        </p:nvCxnSpPr>
        <p:spPr>
          <a:xfrm>
            <a:off x="2200500" y="2295000"/>
            <a:ext cx="1174500" cy="95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3" name="Google Shape;2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7100" y="1833125"/>
            <a:ext cx="562724" cy="58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4471" y="1053225"/>
            <a:ext cx="507975" cy="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Alpha</a:t>
            </a:r>
            <a:endParaRPr/>
          </a:p>
        </p:txBody>
      </p:sp>
      <p:pic>
        <p:nvPicPr>
          <p:cNvPr id="578" name="Google Shape;57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450" y="874350"/>
            <a:ext cx="46863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7"/>
          <p:cNvSpPr txBox="1">
            <a:spLocks noGrp="1"/>
          </p:cNvSpPr>
          <p:nvPr>
            <p:ph type="title"/>
          </p:nvPr>
        </p:nvSpPr>
        <p:spPr>
          <a:xfrm>
            <a:off x="1303800" y="1473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Page Rank</a:t>
            </a:r>
            <a:endParaRPr/>
          </a:p>
        </p:txBody>
      </p:sp>
      <p:pic>
        <p:nvPicPr>
          <p:cNvPr id="584" name="Google Shape;58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200" y="1146650"/>
            <a:ext cx="3800110" cy="36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8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 CINNA practise on Zachary Karate Club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9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Visualization</a:t>
            </a:r>
            <a:endParaRPr/>
          </a:p>
        </p:txBody>
      </p:sp>
      <p:pic>
        <p:nvPicPr>
          <p:cNvPr id="595" name="Google Shape;59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25" y="1041075"/>
            <a:ext cx="2814775" cy="19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725" y="815975"/>
            <a:ext cx="364807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60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25" y="69025"/>
            <a:ext cx="8419851" cy="43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70"/>
          <p:cNvSpPr txBox="1">
            <a:spLocks noGrp="1"/>
          </p:cNvSpPr>
          <p:nvPr>
            <p:ph type="title"/>
          </p:nvPr>
        </p:nvSpPr>
        <p:spPr>
          <a:xfrm>
            <a:off x="0" y="1992375"/>
            <a:ext cx="1702500" cy="13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1920"/>
              <a:t>Which centrality measure is most “informative”</a:t>
            </a:r>
            <a:endParaRPr sz="1920"/>
          </a:p>
        </p:txBody>
      </p:sp>
      <p:pic>
        <p:nvPicPr>
          <p:cNvPr id="603" name="Google Shape;60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93225"/>
            <a:ext cx="3617950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1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Computation with Katz Centrality</a:t>
            </a:r>
            <a:endParaRPr/>
          </a:p>
        </p:txBody>
      </p:sp>
      <p:pic>
        <p:nvPicPr>
          <p:cNvPr id="609" name="Google Shape;60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00" y="1816350"/>
            <a:ext cx="508635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150" y="874350"/>
            <a:ext cx="3314700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71"/>
          <p:cNvSpPr txBox="1"/>
          <p:nvPr/>
        </p:nvSpPr>
        <p:spPr>
          <a:xfrm>
            <a:off x="177400" y="4101450"/>
            <a:ext cx="582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https://www.geeksforgeeks.org/katz-centrality-centrality-measure/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2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Comparison with Degree Centrality</a:t>
            </a:r>
            <a:endParaRPr/>
          </a:p>
        </p:txBody>
      </p:sp>
      <p:pic>
        <p:nvPicPr>
          <p:cNvPr id="617" name="Google Shape;61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4350"/>
            <a:ext cx="8839201" cy="3304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3"/>
          <p:cNvSpPr txBox="1">
            <a:spLocks noGrp="1"/>
          </p:cNvSpPr>
          <p:nvPr>
            <p:ph type="title"/>
          </p:nvPr>
        </p:nvSpPr>
        <p:spPr>
          <a:xfrm>
            <a:off x="1303800" y="1473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Correlogram for Centralities</a:t>
            </a:r>
            <a:endParaRPr/>
          </a:p>
        </p:txBody>
      </p:sp>
      <p:pic>
        <p:nvPicPr>
          <p:cNvPr id="623" name="Google Shape;62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750" y="973950"/>
            <a:ext cx="4739399" cy="36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4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Thanks </a:t>
            </a:r>
            <a:endParaRPr/>
          </a:p>
        </p:txBody>
      </p:sp>
      <p:sp>
        <p:nvSpPr>
          <p:cNvPr id="629" name="Google Shape;629;p74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Dr. Suat ATAN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1303800" y="1473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Closeness Centrality</a:t>
            </a:r>
            <a:endParaRPr sz="3000"/>
          </a:p>
        </p:txBody>
      </p:sp>
      <p:pic>
        <p:nvPicPr>
          <p:cNvPr id="290" name="Google Shape;2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3113"/>
            <a:ext cx="516255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1"/>
          <p:cNvSpPr txBox="1"/>
          <p:nvPr/>
        </p:nvSpPr>
        <p:spPr>
          <a:xfrm>
            <a:off x="1863000" y="1146650"/>
            <a:ext cx="681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1390500" y="1188000"/>
            <a:ext cx="6943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“Closeness centrality simply means that nodes that are central are the shortest distance away from all other nodes. </a:t>
            </a:r>
            <a:r>
              <a:rPr lang="tr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more central a node is, the shorter its total distance to all other nodes.”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3" name="Google Shape;2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168" y="2203800"/>
            <a:ext cx="2149132" cy="259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31"/>
          <p:cNvCxnSpPr/>
          <p:nvPr/>
        </p:nvCxnSpPr>
        <p:spPr>
          <a:xfrm flipH="1">
            <a:off x="3186000" y="2200500"/>
            <a:ext cx="16740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>
            <a:spLocks noGrp="1"/>
          </p:cNvSpPr>
          <p:nvPr>
            <p:ph type="title"/>
          </p:nvPr>
        </p:nvSpPr>
        <p:spPr>
          <a:xfrm>
            <a:off x="1303800" y="1473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Closeness Centrality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Calculation for Node </a:t>
            </a:r>
            <a:r>
              <a:rPr lang="tr" sz="3000">
                <a:solidFill>
                  <a:srgbClr val="3C78D8"/>
                </a:solidFill>
              </a:rPr>
              <a:t>D</a:t>
            </a:r>
            <a:endParaRPr sz="3000">
              <a:solidFill>
                <a:srgbClr val="3C78D8"/>
              </a:solidFill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1863000" y="1146650"/>
            <a:ext cx="681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1390500" y="1188000"/>
            <a:ext cx="694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2" name="Google Shape;3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0" y="1188005"/>
            <a:ext cx="6630851" cy="30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312788" y="1174912"/>
            <a:ext cx="4868749" cy="27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>
            <a:spLocks noGrp="1"/>
          </p:cNvSpPr>
          <p:nvPr>
            <p:ph type="title"/>
          </p:nvPr>
        </p:nvSpPr>
        <p:spPr>
          <a:xfrm>
            <a:off x="1303800" y="1473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Closeness Centrality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Calculation for Node </a:t>
            </a:r>
            <a:r>
              <a:rPr lang="tr" sz="3000">
                <a:solidFill>
                  <a:srgbClr val="CC4125"/>
                </a:solidFill>
              </a:rPr>
              <a:t>A</a:t>
            </a:r>
            <a:endParaRPr sz="3000">
              <a:solidFill>
                <a:srgbClr val="CC4125"/>
              </a:solidFill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1863000" y="1146650"/>
            <a:ext cx="681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1390500" y="1188000"/>
            <a:ext cx="694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1" name="Google Shape;3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312788" y="1174912"/>
            <a:ext cx="4868749" cy="27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00" y="1364100"/>
            <a:ext cx="6045525" cy="295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1303800" y="1473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Comparison of Node A and D</a:t>
            </a:r>
            <a:endParaRPr sz="3000"/>
          </a:p>
        </p:txBody>
      </p:sp>
      <p:pic>
        <p:nvPicPr>
          <p:cNvPr id="318" name="Google Shape;3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3113"/>
            <a:ext cx="516255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4"/>
          <p:cNvSpPr txBox="1"/>
          <p:nvPr/>
        </p:nvSpPr>
        <p:spPr>
          <a:xfrm>
            <a:off x="1863000" y="1146650"/>
            <a:ext cx="681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659150" y="1534400"/>
            <a:ext cx="1718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600" b="1">
                <a:latin typeface="Nunito"/>
                <a:ea typeface="Nunito"/>
                <a:cs typeface="Nunito"/>
                <a:sym typeface="Nunito"/>
              </a:rPr>
              <a:t>A: 3.43</a:t>
            </a:r>
            <a:endParaRPr sz="2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34"/>
          <p:cNvSpPr txBox="1"/>
          <p:nvPr/>
        </p:nvSpPr>
        <p:spPr>
          <a:xfrm>
            <a:off x="1303800" y="3761500"/>
            <a:ext cx="1718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600" b="1">
                <a:latin typeface="Nunito"/>
                <a:ea typeface="Nunito"/>
                <a:cs typeface="Nunito"/>
                <a:sym typeface="Nunito"/>
              </a:rPr>
              <a:t>D: 1.71</a:t>
            </a:r>
            <a:endParaRPr sz="2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34"/>
          <p:cNvSpPr txBox="1"/>
          <p:nvPr/>
        </p:nvSpPr>
        <p:spPr>
          <a:xfrm>
            <a:off x="2885125" y="1210225"/>
            <a:ext cx="5889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latin typeface="Nunito"/>
                <a:ea typeface="Nunito"/>
                <a:cs typeface="Nunito"/>
                <a:sym typeface="Nunito"/>
              </a:rPr>
              <a:t>In contrast to degree centrality, closeness centrality has </a:t>
            </a:r>
            <a:r>
              <a:rPr lang="tr" sz="2000" b="1">
                <a:latin typeface="Nunito"/>
                <a:ea typeface="Nunito"/>
                <a:cs typeface="Nunito"/>
                <a:sym typeface="Nunito"/>
              </a:rPr>
              <a:t>smaller values.</a:t>
            </a:r>
            <a:r>
              <a:rPr lang="tr" sz="2000">
                <a:latin typeface="Nunito"/>
                <a:ea typeface="Nunito"/>
                <a:cs typeface="Nunito"/>
                <a:sym typeface="Nunito"/>
              </a:rPr>
              <a:t> indicate that the node is </a:t>
            </a:r>
            <a:r>
              <a:rPr lang="tr" sz="2000" b="1">
                <a:latin typeface="Nunito"/>
                <a:ea typeface="Nunito"/>
                <a:cs typeface="Nunito"/>
                <a:sym typeface="Nunito"/>
              </a:rPr>
              <a:t>more central </a:t>
            </a:r>
            <a:r>
              <a:rPr lang="tr" sz="2000">
                <a:latin typeface="Nunito"/>
                <a:ea typeface="Nunito"/>
                <a:cs typeface="Nunito"/>
                <a:sym typeface="Nunito"/>
              </a:rPr>
              <a:t>since it requires less steps to reach it.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3" name="Google Shape;323;p34"/>
          <p:cNvCxnSpPr/>
          <p:nvPr/>
        </p:nvCxnSpPr>
        <p:spPr>
          <a:xfrm flipH="1">
            <a:off x="4624900" y="2247575"/>
            <a:ext cx="140400" cy="101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1081725" y="1492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Compute Closeness Centrality with R</a:t>
            </a:r>
            <a:endParaRPr/>
          </a:p>
        </p:txBody>
      </p:sp>
      <p:pic>
        <p:nvPicPr>
          <p:cNvPr id="329" name="Google Shape;3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0075"/>
            <a:ext cx="8839199" cy="173675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5"/>
          <p:cNvSpPr txBox="1"/>
          <p:nvPr/>
        </p:nvSpPr>
        <p:spPr>
          <a:xfrm>
            <a:off x="152400" y="1210225"/>
            <a:ext cx="4353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latin typeface="Nunito"/>
                <a:ea typeface="Nunito"/>
                <a:cs typeface="Nunito"/>
                <a:sym typeface="Nunito"/>
              </a:rPr>
              <a:t>R Help / Documentation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1240</Words>
  <Application>Microsoft Office PowerPoint</Application>
  <PresentationFormat>Ekran Gösterisi (16:9)</PresentationFormat>
  <Paragraphs>210</Paragraphs>
  <Slides>48</Slides>
  <Notes>48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48</vt:i4>
      </vt:variant>
    </vt:vector>
  </HeadingPairs>
  <TitlesOfParts>
    <vt:vector size="57" baseType="lpstr">
      <vt:lpstr>Arial</vt:lpstr>
      <vt:lpstr>Merriweather</vt:lpstr>
      <vt:lpstr>Maven Pro</vt:lpstr>
      <vt:lpstr>Nunito</vt:lpstr>
      <vt:lpstr>Roboto</vt:lpstr>
      <vt:lpstr>Courier New</vt:lpstr>
      <vt:lpstr>Lora</vt:lpstr>
      <vt:lpstr>Simple Light</vt:lpstr>
      <vt:lpstr>Momentum</vt:lpstr>
      <vt:lpstr>PowerPoint Sunusu</vt:lpstr>
      <vt:lpstr>Understanding Network Metrics (2)</vt:lpstr>
      <vt:lpstr>Lecture Plan</vt:lpstr>
      <vt:lpstr>Closeness Centrality</vt:lpstr>
      <vt:lpstr>Closeness Centrality</vt:lpstr>
      <vt:lpstr>Closeness Centrality Calculation for Node D</vt:lpstr>
      <vt:lpstr>Closeness Centrality Calculation for Node A</vt:lpstr>
      <vt:lpstr>Comparison of Node A and D</vt:lpstr>
      <vt:lpstr>Compute Closeness Centrality with R</vt:lpstr>
      <vt:lpstr>F1 Help Menu</vt:lpstr>
      <vt:lpstr>Function documentation</vt:lpstr>
      <vt:lpstr>Practise</vt:lpstr>
      <vt:lpstr>Practise</vt:lpstr>
      <vt:lpstr>Computation of “closeness centrality”</vt:lpstr>
      <vt:lpstr>Tabulating the closeness of each node</vt:lpstr>
      <vt:lpstr>Better styling the data</vt:lpstr>
      <vt:lpstr>Finding the top list for “closeness centrality” </vt:lpstr>
      <vt:lpstr>Answer: The difference of Formula in Literature </vt:lpstr>
      <vt:lpstr>What if I have best “closeness” score.</vt:lpstr>
      <vt:lpstr>Betweenness Centrality</vt:lpstr>
      <vt:lpstr>Betweenness Centrality</vt:lpstr>
      <vt:lpstr>Calculation of Betweenness Centrality</vt:lpstr>
      <vt:lpstr>Computation of Betweenness Centrality</vt:lpstr>
      <vt:lpstr>Meaning of Betweenness Centrality</vt:lpstr>
      <vt:lpstr>Practise on larger network</vt:lpstr>
      <vt:lpstr>Betweenness on the Citation Networks</vt:lpstr>
      <vt:lpstr>Betweenness Centrality Scenarios </vt:lpstr>
      <vt:lpstr>Eigenvector Centrality</vt:lpstr>
      <vt:lpstr>Eigenvector Centrality</vt:lpstr>
      <vt:lpstr>Computation of Eigenvector Centrality</vt:lpstr>
      <vt:lpstr>Interpretation of Centrality Measures</vt:lpstr>
      <vt:lpstr>Comparison of  Centrality  Measures </vt:lpstr>
      <vt:lpstr>CINNA (Central Informative Nodes in Network Analysis)</vt:lpstr>
      <vt:lpstr>Why CINNA ⇒  140 “centrality measure”</vt:lpstr>
      <vt:lpstr>Getting list of the proper centrality mesasures</vt:lpstr>
      <vt:lpstr>Computing all of the centrality measures</vt:lpstr>
      <vt:lpstr>Visualizing different centrality types</vt:lpstr>
      <vt:lpstr>(Bonus) Visualizing all centrality types</vt:lpstr>
      <vt:lpstr>Bonacich </vt:lpstr>
      <vt:lpstr>Alpha</vt:lpstr>
      <vt:lpstr>Page Rank</vt:lpstr>
      <vt:lpstr>A CINNA practise on Zachary Karate Club</vt:lpstr>
      <vt:lpstr>Visualization</vt:lpstr>
      <vt:lpstr>Which centrality measure is most “informative”</vt:lpstr>
      <vt:lpstr>The Computation with Katz Centrality</vt:lpstr>
      <vt:lpstr>Comparison with Degree Centrality</vt:lpstr>
      <vt:lpstr>Correlogram for Centralities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Suat Atan</cp:lastModifiedBy>
  <cp:revision>1</cp:revision>
  <dcterms:modified xsi:type="dcterms:W3CDTF">2022-02-16T07:32:28Z</dcterms:modified>
</cp:coreProperties>
</file>