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p:regular r:id="rId45"/>
      <p:bold r:id="rId46"/>
      <p:italic r:id="rId47"/>
      <p:boldItalic r:id="rId48"/>
    </p:embeddedFont>
    <p:embeddedFont>
      <p:font typeface="Nunito"/>
      <p:regular r:id="rId49"/>
      <p:bold r:id="rId50"/>
      <p:italic r:id="rId51"/>
      <p:boldItalic r:id="rId52"/>
    </p:embeddedFont>
    <p:embeddedFont>
      <p:font typeface="Maven Pro"/>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1026A4-C068-4001-A158-783A1E7C6D8E}">
  <a:tblStyle styleId="{4C1026A4-C068-4001-A158-783A1E7C6D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DCF0B64-906A-4907-AC88-6644C7A3E7F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MavenPro-regular.fntdata"/><Relationship Id="rId52"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Ok so now that we have learned the basic  vocabulary of networks we're gonna describe network structure and some network statistics for understanding roles within these networks.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let's pick back up with the example we have been working so far.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Now just focus on the new things and don’t worry about the previous lessons. Do not try to remember them all. We will somehow repeat them all implicitly.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In this lesson, I will keep things simple and clear-cut.  Please don’t hesitate to cut whenever you struggled or confused within any slides or explanations.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Here we go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9c171db1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9c171db1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3D3D3D"/>
                </a:solidFill>
                <a:highlight>
                  <a:srgbClr val="FFFFFF"/>
                </a:highlight>
              </a:rPr>
              <a:t>So let's make our hands a bit dirty. Time to application. Here we will see how we apply what we learned so far to our real-life project. We will calculate the degree of a network and will get all degree values of each node. </a:t>
            </a:r>
            <a:endParaRPr sz="1200">
              <a:solidFill>
                <a:srgbClr val="3D3D3D"/>
              </a:solidFill>
              <a:highlight>
                <a:srgbClr val="FFFFFF"/>
              </a:highlight>
            </a:endParaRPr>
          </a:p>
          <a:p>
            <a:pPr indent="0" lvl="0" marL="0" rtl="0" algn="l">
              <a:spcBef>
                <a:spcPts val="0"/>
              </a:spcBef>
              <a:spcAft>
                <a:spcPts val="0"/>
              </a:spcAft>
              <a:buNone/>
            </a:pPr>
            <a:r>
              <a:t/>
            </a:r>
            <a:endParaRPr sz="1200">
              <a:solidFill>
                <a:srgbClr val="3D3D3D"/>
              </a:solidFill>
              <a:highlight>
                <a:srgbClr val="FFFFFF"/>
              </a:highlight>
            </a:endParaRPr>
          </a:p>
          <a:p>
            <a:pPr indent="0" lvl="0" marL="0" rtl="0" algn="l">
              <a:spcBef>
                <a:spcPts val="0"/>
              </a:spcBef>
              <a:spcAft>
                <a:spcPts val="0"/>
              </a:spcAft>
              <a:buNone/>
            </a:pPr>
            <a:r>
              <a:rPr lang="tr" sz="1200">
                <a:solidFill>
                  <a:srgbClr val="3D3D3D"/>
                </a:solidFill>
                <a:highlight>
                  <a:srgbClr val="FFFFFF"/>
                </a:highlight>
              </a:rPr>
              <a:t>Here we are starting with importing our data from the 02.csv file ([EMPHASIZE] zero two-dot si es vi) file. Then before the show this network visually we are setting the positional distribution on the graph therefore we are using the layout. The visual layouts are a different topic in network visualization. For now, skip to think about this line and focus on rest.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79c171db15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9c171db15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tr" sz="1200">
                <a:solidFill>
                  <a:srgbClr val="3D3D3D"/>
                </a:solidFill>
                <a:highlight>
                  <a:srgbClr val="FFFFFF"/>
                </a:highlight>
              </a:rPr>
              <a:t>Now you find our data file. As you can see, there are only two columns. The columns separated with a comma Besides, the sequence is important. Each line reflects a unique connection from a left node to a right node. </a:t>
            </a:r>
            <a:endParaRPr sz="1200">
              <a:solidFill>
                <a:srgbClr val="3D3D3D"/>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tr" sz="1200">
                <a:solidFill>
                  <a:srgbClr val="3D3D3D"/>
                </a:solidFill>
                <a:highlight>
                  <a:srgbClr val="FFFFFF"/>
                </a:highlight>
              </a:rPr>
              <a:t>This file is so small that you can figure out the prevalence of 'Ece' by looking at the data file. The repetition is matters. However, as we see in the big cases, that is not something we can do just by looking.</a:t>
            </a:r>
            <a:endParaRPr sz="1200">
              <a:solidFill>
                <a:srgbClr val="3D3D3D"/>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9c171db1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9c171db1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3D3D3D"/>
                </a:solidFill>
                <a:highlight>
                  <a:srgbClr val="FFFFFF"/>
                </a:highlight>
              </a:rPr>
              <a:t>Now, showtime, are you ready! We are plotting the graph by these codes. Frankly, you can do this just the code in the violet box on the right side quickly. However, if you want to polish your graph and set the attributes you should use the codes in the left side. As you see, attributes like color, size of arrows, edges, and other things are clearly defined.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79c171db1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9c171db1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Here you are seeing the result from our data file.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79c171db1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9c171db1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solidFill>
                  <a:schemeClr val="dk1"/>
                </a:solidFill>
              </a:rPr>
              <a:t>Now we calculate the degree of each node. How can we do this? It is quite easy! [WAIT 2 breath] We use degree function. What [EMPHASIZE] degree function. Focus the red colored line. This functions gets the graph object as input parameter (look again to red area) then gets the list of degree of each node. In fact we could print it directly however we need to show it as data frame. Therefore we get the name of each object with ‘di ey ci’ variable as x (eks) and values as y (vay) then merged them into a single variable. You are seeing the result in the right.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Keep in the mind that degree function is comes from `igraph` library. If you don’t impot it by calling library function it give error.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79c171db1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79c171db1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solidFill>
                  <a:schemeClr val="dk1"/>
                </a:solidFill>
              </a:rPr>
              <a:t>OK we are using the ggplot (ci ci plot two library) here. This library works for showing barchart, piechart and other standard graphics. It is looks a bit complicated. Even I cannot remember their properties but you can seek the documentation whenever you want from web) Now we are using ddist (di dist) variable colored with violet. You may remember this is a dataframe from our previous computation. Remaineder of the codes are special codes of the ggplot (ciciplot) and you don’t need to focus oto them.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Now keep your eye in right side. We are seeing which nodes have high connections. I think up to now you understand sharply what is degree distribution. Now it’ time to fight bigger data from real life. We will use degree distribution to interpret real life example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79c171db1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79c171db1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tr">
                <a:solidFill>
                  <a:schemeClr val="dk1"/>
                </a:solidFill>
                <a:highlight>
                  <a:srgbClr val="FDFDFD"/>
                </a:highlight>
              </a:rPr>
              <a:t>You may ask yourself how can I find the real network data examples. Frankly speaking, in the old times, people collected data by hand. However, nowadays we have a lot of sources like Twitter, corporate e-mail corpus, and numerous other examples. You can check this website to see them. The best property of this web page is you can check the data without download. Even the distribution charts are available. </a:t>
            </a:r>
            <a:endParaRPr>
              <a:solidFill>
                <a:schemeClr val="dk1"/>
              </a:solidFill>
              <a:highlight>
                <a:srgbClr val="FDFDFD"/>
              </a:high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9c171db15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9c171db15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solidFill>
                  <a:schemeClr val="dk1"/>
                </a:solidFill>
              </a:rPr>
              <a:t>[IMPROPTU] Read the questions please [WAIT 3 min]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This network includes thirty two thousand something nodes and fifty four something connections or e-mail. Keep your eye in the right-top legend. Do you remember density from previous lesson? Is there anybody want to say? Ok [Wait 3 Min]</a:t>
            </a:r>
            <a:endParaRPr>
              <a:solidFill>
                <a:schemeClr val="dk1"/>
              </a:solidFill>
            </a:endParaRPr>
          </a:p>
          <a:p>
            <a:pPr indent="0" lvl="0" marL="0" rtl="0" algn="l">
              <a:spcBef>
                <a:spcPts val="0"/>
              </a:spcBef>
              <a:spcAft>
                <a:spcPts val="0"/>
              </a:spcAft>
              <a:buClr>
                <a:schemeClr val="dk1"/>
              </a:buClr>
              <a:buSzPts val="1100"/>
              <a:buFont typeface="Arial"/>
              <a:buNone/>
            </a:pPr>
            <a:r>
              <a:rPr lang="tr">
                <a:solidFill>
                  <a:schemeClr val="dk1"/>
                </a:solidFill>
              </a:rPr>
              <a:t>OK is there anyone want to interpret maximum degree here. [Answer: The biggest nudge in the picture has the maximum degree)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tr"/>
              <a:t>So let me explain your first small task. You should find the number of first three nodes. If you find somehow it’s OK. If you explained or coded it from anywhere or on your own way it’s appreciated.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9c171db1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9c171db1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tr" sz="1200">
                <a:solidFill>
                  <a:srgbClr val="333333"/>
                </a:solidFill>
                <a:highlight>
                  <a:srgbClr val="FFFFFF"/>
                </a:highlight>
              </a:rPr>
              <a:t>What happened? When we tried to visualize a real network often we experience this kind of overwhelming situation. Do not vex yourself. Because it is the way it is. When you confronted with this kind of situation the best thing is to modify the layout first. Then you may try to change visual properties. If nothing does work you can avoid the visualization and focus just the computation like degree and degree distribution. If you persevere to visualize the network you have options like Gephi.</a:t>
            </a:r>
            <a:endParaRPr sz="1200">
              <a:solidFill>
                <a:srgbClr val="333333"/>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tr" sz="1200">
                <a:solidFill>
                  <a:srgbClr val="333333"/>
                </a:solidFill>
                <a:highlight>
                  <a:srgbClr val="FFFFFF"/>
                </a:highlight>
              </a:rPr>
              <a:t>Besides,</a:t>
            </a:r>
            <a:r>
              <a:rPr lang="tr" sz="1200">
                <a:solidFill>
                  <a:srgbClr val="333333"/>
                </a:solidFill>
                <a:highlight>
                  <a:srgbClr val="D3E1EB"/>
                </a:highlight>
              </a:rPr>
              <a:t> this kind of situation is</a:t>
            </a:r>
            <a:r>
              <a:rPr lang="tr" sz="1200">
                <a:solidFill>
                  <a:srgbClr val="333333"/>
                </a:solidFill>
                <a:highlight>
                  <a:srgbClr val="FFFFFF"/>
                </a:highlight>
              </a:rPr>
              <a:t> very often. Sometimes you may struggle and cannot </a:t>
            </a:r>
            <a:r>
              <a:rPr lang="tr" sz="1200">
                <a:solidFill>
                  <a:srgbClr val="333333"/>
                </a:solidFill>
                <a:highlight>
                  <a:srgbClr val="D3E1EB"/>
                </a:highlight>
              </a:rPr>
              <a:t>achieve complete visualization</a:t>
            </a:r>
            <a:r>
              <a:rPr lang="tr" sz="1200">
                <a:solidFill>
                  <a:srgbClr val="333333"/>
                </a:solidFill>
                <a:highlight>
                  <a:srgbClr val="FFFFFF"/>
                </a:highlight>
              </a:rPr>
              <a:t>. Another method to deal with this problem is simplifying the network. By this method imagine you are deleting the low-level degree nodes and get just the picture of the most important nodes.</a:t>
            </a:r>
            <a:endParaRPr sz="1200">
              <a:solidFill>
                <a:srgbClr val="333333"/>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9c171db15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9c171db1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0e463f46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0e463f46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Before the start let's just take a look into the lecture plan to be aware of what we will discuss.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tr"/>
              <a:t>The first pillar of this lecture is the "network metrics": What are the metrics. They are just kind of single or set of values about a specific attribute of the network. It may connotate nothing but you will be realized and comprehend them when you see them. Sometimes this kind of metric is just counting things in real life.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9c171db15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9c171db15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tr" sz="1200">
                <a:solidFill>
                  <a:srgbClr val="333333"/>
                </a:solidFill>
                <a:highlight>
                  <a:srgbClr val="FFFFFF"/>
                </a:highlight>
              </a:rPr>
              <a:t>Do you remember this diagram? The table on the left side is the same as before however we added a novel column into the right with the color pink: What is this? [WAIT 3 breath] You can discern. In degree can be defined the directed connection to a given node. If we are talking about e-mail transactions in-degree is how many e-mails you received. In this diagram, Ibrahim’s in-degree for example zero but his degree is three. It means nobody sends an e-mail to Ibrahim but he sends to email to almost everyone. </a:t>
            </a:r>
            <a:endParaRPr sz="1200">
              <a:solidFill>
                <a:srgbClr val="333333"/>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tr" sz="1200">
                <a:solidFill>
                  <a:srgbClr val="333333"/>
                </a:solidFill>
                <a:highlight>
                  <a:srgbClr val="FFFFFF"/>
                </a:highlight>
              </a:rPr>
              <a:t>In-degree metrics is </a:t>
            </a:r>
            <a:r>
              <a:rPr lang="tr" sz="1200">
                <a:solidFill>
                  <a:srgbClr val="333333"/>
                </a:solidFill>
                <a:highlight>
                  <a:srgbClr val="D3E1EB"/>
                </a:highlight>
              </a:rPr>
              <a:t>also</a:t>
            </a:r>
            <a:r>
              <a:rPr lang="tr" sz="1200">
                <a:solidFill>
                  <a:srgbClr val="333333"/>
                </a:solidFill>
                <a:highlight>
                  <a:srgbClr val="FFFFFF"/>
                </a:highlight>
              </a:rPr>
              <a:t> a metric of the network node and reflect</a:t>
            </a:r>
            <a:r>
              <a:rPr lang="tr" sz="1200">
                <a:solidFill>
                  <a:srgbClr val="333333"/>
                </a:solidFill>
                <a:highlight>
                  <a:srgbClr val="D3E1EB"/>
                </a:highlight>
              </a:rPr>
              <a:t> the degree of </a:t>
            </a:r>
            <a:r>
              <a:rPr lang="tr" sz="1200">
                <a:solidFill>
                  <a:srgbClr val="333333"/>
                </a:solidFill>
                <a:highlight>
                  <a:srgbClr val="FFFFFF"/>
                </a:highlight>
              </a:rPr>
              <a:t>directed connection of a</a:t>
            </a:r>
            <a:r>
              <a:rPr lang="tr" sz="1200">
                <a:solidFill>
                  <a:srgbClr val="333333"/>
                </a:solidFill>
                <a:highlight>
                  <a:srgbClr val="D3E1EB"/>
                </a:highlight>
              </a:rPr>
              <a:t> node in the network</a:t>
            </a:r>
            <a:r>
              <a:rPr lang="tr" sz="1200">
                <a:solidFill>
                  <a:srgbClr val="333333"/>
                </a:solidFill>
                <a:highlight>
                  <a:srgbClr val="FFFFFF"/>
                </a:highlight>
              </a:rPr>
              <a:t>. But the reference is the target. Let's say you are a node. How many times you are targeted. That is in-degree metrics.</a:t>
            </a:r>
            <a:endParaRPr sz="1200">
              <a:solidFill>
                <a:srgbClr val="333333"/>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79c171db15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9c171db15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333333"/>
                </a:solidFill>
                <a:highlight>
                  <a:srgbClr val="FFFFFF"/>
                </a:highlight>
              </a:rPr>
              <a:t>Now I added one more column to rightmost of our table and colored with green. Our new term is “out-degre”. You may infer from in-degree, out-degree refers to how many connection stems from you if you are a node. For e-mail transactions the number of e-mail that you send is out-degree. In our example Suat never send an e-mail therefore outdegree is zero while his indegree is two. For özgür, he has one connection directed to him therefore indegree is one and he has one connection directed to out also we are saying Özgür’s outdegree is one either.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tr" sz="1200">
                <a:solidFill>
                  <a:srgbClr val="333333"/>
                </a:solidFill>
                <a:highlight>
                  <a:srgbClr val="FFFFFF"/>
                </a:highlight>
              </a:rPr>
              <a:t>Did you notice the relation of degree, in-degree and outdegree.</a:t>
            </a:r>
            <a:endParaRPr sz="1200">
              <a:solidFill>
                <a:srgbClr val="333333"/>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c224e93c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c224e93c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224e93c9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c224e93c9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tr" sz="1150">
                <a:solidFill>
                  <a:srgbClr val="3A3A3A"/>
                </a:solidFill>
                <a:highlight>
                  <a:srgbClr val="FFFFFF"/>
                </a:highlight>
                <a:latin typeface="Roboto"/>
                <a:ea typeface="Roboto"/>
                <a:cs typeface="Roboto"/>
                <a:sym typeface="Roboto"/>
              </a:rPr>
              <a:t>Network density” as a measure of network health and effectiveness. I think network density has important ramifications for the way business works and for making the world a better place. To better understand what it is, this section will show you how to easily calculate network density.</a:t>
            </a:r>
            <a:endParaRPr sz="1150">
              <a:solidFill>
                <a:srgbClr val="3A3A3A"/>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None/>
            </a:pPr>
            <a:r>
              <a:rPr lang="tr" sz="1150">
                <a:solidFill>
                  <a:srgbClr val="3A3A3A"/>
                </a:solidFill>
                <a:highlight>
                  <a:srgbClr val="FFFFFF"/>
                </a:highlight>
                <a:latin typeface="Roboto"/>
                <a:ea typeface="Roboto"/>
                <a:cs typeface="Roboto"/>
                <a:sym typeface="Roboto"/>
              </a:rPr>
              <a:t>“Network density” describes the portion of the </a:t>
            </a:r>
            <a:r>
              <a:rPr i="1" lang="tr" sz="1150">
                <a:solidFill>
                  <a:srgbClr val="3A3A3A"/>
                </a:solidFill>
                <a:highlight>
                  <a:srgbClr val="FFFFFF"/>
                </a:highlight>
                <a:latin typeface="Roboto"/>
                <a:ea typeface="Roboto"/>
                <a:cs typeface="Roboto"/>
                <a:sym typeface="Roboto"/>
              </a:rPr>
              <a:t>potential</a:t>
            </a:r>
            <a:r>
              <a:rPr lang="tr" sz="1150">
                <a:solidFill>
                  <a:srgbClr val="3A3A3A"/>
                </a:solidFill>
                <a:highlight>
                  <a:srgbClr val="FFFFFF"/>
                </a:highlight>
                <a:latin typeface="Roboto"/>
                <a:ea typeface="Roboto"/>
                <a:cs typeface="Roboto"/>
                <a:sym typeface="Roboto"/>
              </a:rPr>
              <a:t> connections in a network that are </a:t>
            </a:r>
            <a:r>
              <a:rPr i="1" lang="tr" sz="1150">
                <a:solidFill>
                  <a:srgbClr val="3A3A3A"/>
                </a:solidFill>
                <a:highlight>
                  <a:srgbClr val="FFFFFF"/>
                </a:highlight>
                <a:latin typeface="Roboto"/>
                <a:ea typeface="Roboto"/>
                <a:cs typeface="Roboto"/>
                <a:sym typeface="Roboto"/>
              </a:rPr>
              <a:t>actual</a:t>
            </a:r>
            <a:r>
              <a:rPr lang="tr" sz="1150">
                <a:solidFill>
                  <a:srgbClr val="3A3A3A"/>
                </a:solidFill>
                <a:highlight>
                  <a:srgbClr val="FFFFFF"/>
                </a:highlight>
                <a:latin typeface="Roboto"/>
                <a:ea typeface="Roboto"/>
                <a:cs typeface="Roboto"/>
                <a:sym typeface="Roboto"/>
              </a:rPr>
              <a:t> connections. A </a:t>
            </a:r>
            <a:r>
              <a:rPr i="1" lang="tr" sz="1150">
                <a:solidFill>
                  <a:srgbClr val="3A3A3A"/>
                </a:solidFill>
                <a:highlight>
                  <a:srgbClr val="FFFFFF"/>
                </a:highlight>
                <a:latin typeface="Roboto"/>
                <a:ea typeface="Roboto"/>
                <a:cs typeface="Roboto"/>
                <a:sym typeface="Roboto"/>
              </a:rPr>
              <a:t>“potential connection”</a:t>
            </a:r>
            <a:r>
              <a:rPr lang="tr" sz="1150">
                <a:solidFill>
                  <a:srgbClr val="3A3A3A"/>
                </a:solidFill>
                <a:highlight>
                  <a:srgbClr val="FFFFFF"/>
                </a:highlight>
                <a:latin typeface="Roboto"/>
                <a:ea typeface="Roboto"/>
                <a:cs typeface="Roboto"/>
                <a:sym typeface="Roboto"/>
              </a:rPr>
              <a:t> is a connection that could potentially exist between two “nodes” – regardless of whether or not it actually does. This person </a:t>
            </a:r>
            <a:r>
              <a:rPr i="1" lang="tr" sz="1150">
                <a:solidFill>
                  <a:srgbClr val="3A3A3A"/>
                </a:solidFill>
                <a:highlight>
                  <a:srgbClr val="FFFFFF"/>
                </a:highlight>
                <a:latin typeface="Roboto"/>
                <a:ea typeface="Roboto"/>
                <a:cs typeface="Roboto"/>
                <a:sym typeface="Roboto"/>
              </a:rPr>
              <a:t>could</a:t>
            </a:r>
            <a:r>
              <a:rPr lang="tr" sz="1150">
                <a:solidFill>
                  <a:srgbClr val="3A3A3A"/>
                </a:solidFill>
                <a:highlight>
                  <a:srgbClr val="FFFFFF"/>
                </a:highlight>
                <a:latin typeface="Roboto"/>
                <a:ea typeface="Roboto"/>
                <a:cs typeface="Roboto"/>
                <a:sym typeface="Roboto"/>
              </a:rPr>
              <a:t> know that person; or if we are talking about computers this computer </a:t>
            </a:r>
            <a:r>
              <a:rPr i="1" lang="tr" sz="1150">
                <a:solidFill>
                  <a:srgbClr val="3A3A3A"/>
                </a:solidFill>
                <a:highlight>
                  <a:srgbClr val="FFFFFF"/>
                </a:highlight>
                <a:latin typeface="Roboto"/>
                <a:ea typeface="Roboto"/>
                <a:cs typeface="Roboto"/>
                <a:sym typeface="Roboto"/>
              </a:rPr>
              <a:t>could</a:t>
            </a:r>
            <a:r>
              <a:rPr lang="tr" sz="1150">
                <a:solidFill>
                  <a:srgbClr val="3A3A3A"/>
                </a:solidFill>
                <a:highlight>
                  <a:srgbClr val="FFFFFF"/>
                </a:highlight>
                <a:latin typeface="Roboto"/>
                <a:ea typeface="Roboto"/>
                <a:cs typeface="Roboto"/>
                <a:sym typeface="Roboto"/>
              </a:rPr>
              <a:t> connect to that one. Whether or not they </a:t>
            </a:r>
            <a:r>
              <a:rPr i="1" lang="tr" sz="1150">
                <a:solidFill>
                  <a:srgbClr val="3A3A3A"/>
                </a:solidFill>
                <a:highlight>
                  <a:srgbClr val="FFFFFF"/>
                </a:highlight>
                <a:latin typeface="Roboto"/>
                <a:ea typeface="Roboto"/>
                <a:cs typeface="Roboto"/>
                <a:sym typeface="Roboto"/>
              </a:rPr>
              <a:t>do</a:t>
            </a:r>
            <a:r>
              <a:rPr lang="tr" sz="1150">
                <a:solidFill>
                  <a:srgbClr val="3A3A3A"/>
                </a:solidFill>
                <a:highlight>
                  <a:srgbClr val="FFFFFF"/>
                </a:highlight>
                <a:latin typeface="Roboto"/>
                <a:ea typeface="Roboto"/>
                <a:cs typeface="Roboto"/>
                <a:sym typeface="Roboto"/>
              </a:rPr>
              <a:t> connect is irrelevant when you’re talking about a potential connection. By contrast, an </a:t>
            </a:r>
            <a:r>
              <a:rPr i="1" lang="tr" sz="1150">
                <a:solidFill>
                  <a:srgbClr val="3A3A3A"/>
                </a:solidFill>
                <a:highlight>
                  <a:srgbClr val="FFFFFF"/>
                </a:highlight>
                <a:latin typeface="Roboto"/>
                <a:ea typeface="Roboto"/>
                <a:cs typeface="Roboto"/>
                <a:sym typeface="Roboto"/>
              </a:rPr>
              <a:t>“actual connection”</a:t>
            </a:r>
            <a:r>
              <a:rPr lang="tr" sz="1150">
                <a:solidFill>
                  <a:srgbClr val="3A3A3A"/>
                </a:solidFill>
                <a:highlight>
                  <a:srgbClr val="FFFFFF"/>
                </a:highlight>
                <a:latin typeface="Roboto"/>
                <a:ea typeface="Roboto"/>
                <a:cs typeface="Roboto"/>
                <a:sym typeface="Roboto"/>
              </a:rPr>
              <a:t> is one that actually exists. This person </a:t>
            </a:r>
            <a:r>
              <a:rPr i="1" lang="tr" sz="1150">
                <a:solidFill>
                  <a:srgbClr val="3A3A3A"/>
                </a:solidFill>
                <a:highlight>
                  <a:srgbClr val="FFFFFF"/>
                </a:highlight>
                <a:latin typeface="Roboto"/>
                <a:ea typeface="Roboto"/>
                <a:cs typeface="Roboto"/>
                <a:sym typeface="Roboto"/>
              </a:rPr>
              <a:t>does</a:t>
            </a:r>
            <a:r>
              <a:rPr lang="tr" sz="1150">
                <a:solidFill>
                  <a:srgbClr val="3A3A3A"/>
                </a:solidFill>
                <a:highlight>
                  <a:srgbClr val="FFFFFF"/>
                </a:highlight>
                <a:latin typeface="Roboto"/>
                <a:ea typeface="Roboto"/>
                <a:cs typeface="Roboto"/>
                <a:sym typeface="Roboto"/>
              </a:rPr>
              <a:t> know that person; this computer </a:t>
            </a:r>
            <a:r>
              <a:rPr i="1" lang="tr" sz="1150">
                <a:solidFill>
                  <a:srgbClr val="3A3A3A"/>
                </a:solidFill>
                <a:highlight>
                  <a:srgbClr val="FFFFFF"/>
                </a:highlight>
                <a:latin typeface="Roboto"/>
                <a:ea typeface="Roboto"/>
                <a:cs typeface="Roboto"/>
                <a:sym typeface="Roboto"/>
              </a:rPr>
              <a:t>is</a:t>
            </a:r>
            <a:r>
              <a:rPr lang="tr" sz="1150">
                <a:solidFill>
                  <a:srgbClr val="3A3A3A"/>
                </a:solidFill>
                <a:highlight>
                  <a:srgbClr val="FFFFFF"/>
                </a:highlight>
                <a:latin typeface="Roboto"/>
                <a:ea typeface="Roboto"/>
                <a:cs typeface="Roboto"/>
                <a:sym typeface="Roboto"/>
              </a:rPr>
              <a:t> connected to that one.</a:t>
            </a:r>
            <a:endParaRPr sz="1150">
              <a:solidFill>
                <a:srgbClr val="3A3A3A"/>
              </a:solidFill>
              <a:highlight>
                <a:srgbClr val="FFFFFF"/>
              </a:highlight>
              <a:latin typeface="Roboto"/>
              <a:ea typeface="Roboto"/>
              <a:cs typeface="Roboto"/>
              <a:sym typeface="Roboto"/>
            </a:endParaRPr>
          </a:p>
          <a:p>
            <a:pPr indent="0" lvl="0" marL="0" rtl="0" algn="l">
              <a:lnSpc>
                <a:spcPct val="115000"/>
              </a:lnSpc>
              <a:spcBef>
                <a:spcPts val="1800"/>
              </a:spcBef>
              <a:spcAft>
                <a:spcPts val="0"/>
              </a:spcAft>
              <a:buClr>
                <a:schemeClr val="dk1"/>
              </a:buClr>
              <a:buSzPts val="1100"/>
              <a:buFont typeface="Arial"/>
              <a:buNone/>
            </a:pPr>
            <a:r>
              <a:rPr lang="tr" sz="1150">
                <a:solidFill>
                  <a:srgbClr val="3A3A3A"/>
                </a:solidFill>
                <a:highlight>
                  <a:srgbClr val="FFFFFF"/>
                </a:highlight>
                <a:latin typeface="Roboto"/>
                <a:ea typeface="Roboto"/>
                <a:cs typeface="Roboto"/>
                <a:sym typeface="Roboto"/>
              </a:rPr>
              <a:t>If we focus in the formula let’s define P (pi) as number of all connections in given nodes named with n (en). To calculate this we are using the formula pi reflects all possible connections. Simply for instance we have 10 person as nodes this 10 person can ten multiple nine divide it two it becomes fourty five possible connections. So if the actual number of the connections are fourty five ve are saying the density is 1 or hundred percent it means the network is fully connected.  </a:t>
            </a:r>
            <a:endParaRPr sz="1150">
              <a:solidFill>
                <a:srgbClr val="3A3A3A"/>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c224e93c9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c224e93c9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tr" sz="1200">
                <a:solidFill>
                  <a:srgbClr val="3D3D3D"/>
                </a:solidFill>
                <a:highlight>
                  <a:srgbClr val="FFFFFF"/>
                </a:highlight>
              </a:rPr>
              <a:t>Let’s imagine density with just a couple of points. Let’s focus on the right side, the first two nodes make one actual connection and potential is also just one. The calculation is so easy. When we concentrate the triangle. Potential connections are three by the functions. Actual connections are also three so density hundred percent. The third one looks entirely connected but one possible connection is missing, therefore, density is sixty-six percent. Quite easy isn't it? [WAIT 2 breath]</a:t>
            </a:r>
            <a:endParaRPr sz="1200">
              <a:solidFill>
                <a:srgbClr val="3D3D3D"/>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3D3D3D"/>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c224e93c9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c224e93c9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3D3D3D"/>
                </a:solidFill>
                <a:highlight>
                  <a:srgbClr val="FFFFFF"/>
                </a:highlight>
              </a:rPr>
              <a:t>Let’s try this on a bigger network.</a:t>
            </a:r>
            <a:endParaRPr sz="1200">
              <a:solidFill>
                <a:srgbClr val="3D3D3D"/>
              </a:solidFill>
              <a:highlight>
                <a:srgbClr val="FFFFFF"/>
              </a:highlight>
            </a:endParaRPr>
          </a:p>
          <a:p>
            <a:pPr indent="0" lvl="0" marL="0" rtl="0" algn="l">
              <a:spcBef>
                <a:spcPts val="0"/>
              </a:spcBef>
              <a:spcAft>
                <a:spcPts val="0"/>
              </a:spcAft>
              <a:buNone/>
            </a:pPr>
            <a:r>
              <a:rPr lang="tr" sz="1200">
                <a:solidFill>
                  <a:srgbClr val="3D3D3D"/>
                </a:solidFill>
                <a:highlight>
                  <a:srgbClr val="FFFFFF"/>
                </a:highlight>
              </a:rPr>
              <a:t>Density metric is pretty useful for comparison of two separate networks especially for the effectiveness of the members of this network. Assume there are two different companies. You have e-mail transaction logs of both. When you calculate the density you can say the company which has a higher density scale is possibly more effective.</a:t>
            </a:r>
            <a:endParaRPr sz="1200">
              <a:solidFill>
                <a:srgbClr val="3D3D3D"/>
              </a:solidFill>
              <a:highlight>
                <a:srgbClr val="FFFFFF"/>
              </a:highlight>
            </a:endParaRPr>
          </a:p>
          <a:p>
            <a:pPr indent="0" lvl="0" marL="0" rtl="0" algn="l">
              <a:spcBef>
                <a:spcPts val="0"/>
              </a:spcBef>
              <a:spcAft>
                <a:spcPts val="0"/>
              </a:spcAft>
              <a:buNone/>
            </a:pPr>
            <a:r>
              <a:t/>
            </a:r>
            <a:endParaRPr sz="1200">
              <a:solidFill>
                <a:srgbClr val="3D3D3D"/>
              </a:solidFill>
              <a:highlight>
                <a:srgbClr val="FFFFFF"/>
              </a:highlight>
            </a:endParaRPr>
          </a:p>
          <a:p>
            <a:pPr indent="0" lvl="0" marL="0" rtl="0" algn="l">
              <a:spcBef>
                <a:spcPts val="0"/>
              </a:spcBef>
              <a:spcAft>
                <a:spcPts val="0"/>
              </a:spcAft>
              <a:buNone/>
            </a:pPr>
            <a:r>
              <a:rPr lang="tr" sz="1200">
                <a:solidFill>
                  <a:srgbClr val="3D3D3D"/>
                </a:solidFill>
                <a:highlight>
                  <a:srgbClr val="FFFFFF"/>
                </a:highlight>
              </a:rPr>
              <a:t>This is an extremely common situation for citation networks. As you know, the scholars cite others in their works to refers to other studies before theirs. It is very fruitful beginning for network analysis. If there is a literature that has a stronger citation network than the others, it means that the flow of information within that network is better.</a:t>
            </a:r>
            <a:endParaRPr sz="1200">
              <a:solidFill>
                <a:srgbClr val="3D3D3D"/>
              </a:solidFill>
              <a:highlight>
                <a:srgbClr val="FFFFFF"/>
              </a:highlight>
            </a:endParaRPr>
          </a:p>
          <a:p>
            <a:pPr indent="0" lvl="0" marL="0" rtl="0" algn="l">
              <a:spcBef>
                <a:spcPts val="0"/>
              </a:spcBef>
              <a:spcAft>
                <a:spcPts val="0"/>
              </a:spcAft>
              <a:buNone/>
            </a:pPr>
            <a:r>
              <a:t/>
            </a:r>
            <a:endParaRPr sz="1200">
              <a:solidFill>
                <a:srgbClr val="3D3D3D"/>
              </a:solidFill>
              <a:highlight>
                <a:srgbClr val="FFFFFF"/>
              </a:highlight>
            </a:endParaRPr>
          </a:p>
          <a:p>
            <a:pPr indent="0" lvl="0" marL="0" rtl="0" algn="l">
              <a:spcBef>
                <a:spcPts val="0"/>
              </a:spcBef>
              <a:spcAft>
                <a:spcPts val="0"/>
              </a:spcAft>
              <a:buNone/>
            </a:pPr>
            <a:r>
              <a:rPr lang="tr" sz="1200">
                <a:solidFill>
                  <a:srgbClr val="3D3D3D"/>
                </a:solidFill>
                <a:highlight>
                  <a:srgbClr val="FFFFFF"/>
                </a:highlight>
              </a:rPr>
              <a:t>Anyone have any ideas? You will appreciate that a lecture or discussion in which only one person speaks will not be fruitful. To be honest this would be boring too. Therefore, please express your opinion, if you have comments, you can explain it in the chat or verbally. Yes, in which of these two networks the connections are stronger?</a:t>
            </a:r>
            <a:endParaRPr sz="1200">
              <a:solidFill>
                <a:srgbClr val="3D3D3D"/>
              </a:solidFill>
              <a:highlight>
                <a:srgbClr val="FFFFFF"/>
              </a:highlight>
            </a:endParaRPr>
          </a:p>
          <a:p>
            <a:pPr indent="0" lvl="0" marL="0" rtl="0" algn="l">
              <a:spcBef>
                <a:spcPts val="0"/>
              </a:spcBef>
              <a:spcAft>
                <a:spcPts val="0"/>
              </a:spcAft>
              <a:buNone/>
            </a:pPr>
            <a:r>
              <a:t/>
            </a:r>
            <a:endParaRPr sz="1200">
              <a:solidFill>
                <a:srgbClr val="3D3D3D"/>
              </a:solidFill>
              <a:highlight>
                <a:srgbClr val="FFFFFF"/>
              </a:highlight>
            </a:endParaRPr>
          </a:p>
          <a:p>
            <a:pPr indent="0" lvl="0" marL="0" rtl="0" algn="l">
              <a:spcBef>
                <a:spcPts val="0"/>
              </a:spcBef>
              <a:spcAft>
                <a:spcPts val="0"/>
              </a:spcAft>
              <a:buNone/>
            </a:pPr>
            <a:r>
              <a:rPr lang="tr" sz="1200">
                <a:solidFill>
                  <a:srgbClr val="3D3D3D"/>
                </a:solidFill>
                <a:highlight>
                  <a:srgbClr val="FFFFFF"/>
                </a:highlight>
              </a:rPr>
              <a:t>In this example let’s focus these two networks. But it is not easy to find the answer. Let’s start to get data and compute to find answer.</a:t>
            </a:r>
            <a:endParaRPr sz="1200">
              <a:solidFill>
                <a:srgbClr val="3D3D3D"/>
              </a:solidFill>
              <a:highlight>
                <a:srgbClr val="FFFFFF"/>
              </a:highlight>
            </a:endParaRPr>
          </a:p>
          <a:p>
            <a:pPr indent="0" lvl="0" marL="0" rtl="0" algn="l">
              <a:spcBef>
                <a:spcPts val="0"/>
              </a:spcBef>
              <a:spcAft>
                <a:spcPts val="0"/>
              </a:spcAft>
              <a:buNone/>
            </a:pPr>
            <a:r>
              <a:t/>
            </a:r>
            <a:endParaRPr sz="1200">
              <a:solidFill>
                <a:srgbClr val="3D3D3D"/>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c224e93c9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c224e93c9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As you can find this code in github repository we just imported data of two different network as comma sepeated value to data frame then we are converting the dataframe to nework object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c224e93c9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c224e93c9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Computation of the density of any network is quite easy. You cast usie “edge_density” function. Input g1 (ci van and ci to) should be igraph object. And result is singular or scalar value as you se zero point ninety nine and zero point ninety eight something. </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May be you noticed. Density is an attribute about whole network not about a set of nodes however degree metric is about nodes. This is important thing because we should be differentiate the which attribute is about which part of network.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c224e93c9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c224e93c9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c224e93c9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c224e93c9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Thinka about a story. You have a problem and want to find a solution. You need to see some important persons to access most important one. You have tons of path to access to the most important person. Your path may be long or short. However there is a bottom bar for your path. You cannot access everyone via six person every time. It depends the nature of the network. Some network are fully connected as you remember from previous slides. You can access to anyone directly. OK I am asking: Think about density metric. Is density increases the your opportunites to access others? [WAIT breath] Nobody wants to answer :) Again. It’s my turn. Yes. Density is matters.</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So shortest path is another metric of network. </a:t>
            </a:r>
            <a:r>
              <a:rPr lang="tr">
                <a:solidFill>
                  <a:schemeClr val="dk1"/>
                </a:solidFill>
                <a:highlight>
                  <a:srgbClr val="FFFFFF"/>
                </a:highlight>
              </a:rPr>
              <a:t>A shortest path, or </a:t>
            </a:r>
            <a:r>
              <a:rPr b="1" lang="tr">
                <a:solidFill>
                  <a:schemeClr val="dk1"/>
                </a:solidFill>
                <a:highlight>
                  <a:srgbClr val="FFFFFF"/>
                </a:highlight>
              </a:rPr>
              <a:t>geodesic path</a:t>
            </a:r>
            <a:r>
              <a:rPr lang="tr">
                <a:solidFill>
                  <a:schemeClr val="dk1"/>
                </a:solidFill>
                <a:highlight>
                  <a:srgbClr val="FFFFFF"/>
                </a:highlight>
              </a:rPr>
              <a:t>, between two nodes in a graph is a path with the minimum number of edges. If the graph is weighted, it is a path with the minimum sum of edge weights. The length of a geodesic path is called </a:t>
            </a:r>
            <a:r>
              <a:rPr b="1" lang="tr">
                <a:solidFill>
                  <a:schemeClr val="dk1"/>
                </a:solidFill>
                <a:highlight>
                  <a:srgbClr val="FFFFFF"/>
                </a:highlight>
              </a:rPr>
              <a:t>geodesic distance</a:t>
            </a:r>
            <a:r>
              <a:rPr lang="tr">
                <a:solidFill>
                  <a:schemeClr val="dk1"/>
                </a:solidFill>
                <a:highlight>
                  <a:srgbClr val="FFFFFF"/>
                </a:highlight>
              </a:rPr>
              <a:t> or shortest distance.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0e463f469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0e463f469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259ec6e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c259ec6e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highlight>
                  <a:srgbClr val="FFFFFF"/>
                </a:highlight>
              </a:rPr>
              <a:t>One large-scale property of networks is the average geodesic distance between pairs of nodes in the network. One of the most discussed network phenomena is the </a:t>
            </a:r>
            <a:r>
              <a:rPr b="1" lang="tr">
                <a:solidFill>
                  <a:schemeClr val="dk1"/>
                </a:solidFill>
                <a:highlight>
                  <a:srgbClr val="FFFFFF"/>
                </a:highlight>
              </a:rPr>
              <a:t>small-world effect</a:t>
            </a:r>
            <a:r>
              <a:rPr lang="tr">
                <a:solidFill>
                  <a:schemeClr val="dk1"/>
                </a:solidFill>
                <a:highlight>
                  <a:srgbClr val="FFFFFF"/>
                </a:highlight>
              </a:rPr>
              <a:t>. In most real network the typical geodesic distance is surprisingly short, in particular when compared with the number of nodes of the network.</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tr" sz="1200">
                <a:solidFill>
                  <a:srgbClr val="2B2B2B"/>
                </a:solidFill>
                <a:highlight>
                  <a:srgbClr val="FFFFFF"/>
                </a:highlight>
              </a:rPr>
              <a:t>Small world theory is based on the idea that two individuals will be connected through a series of intermediaries. In the 1960s, Stanley Milgram tested this theory.</a:t>
            </a:r>
            <a:endParaRPr sz="1200">
              <a:solidFill>
                <a:srgbClr val="2B2B2B"/>
              </a:solidFill>
              <a:highlight>
                <a:srgbClr val="FFFFFF"/>
              </a:highlight>
            </a:endParaRPr>
          </a:p>
          <a:p>
            <a:pPr indent="0" lvl="0" marL="0" rtl="0" algn="l">
              <a:spcBef>
                <a:spcPts val="0"/>
              </a:spcBef>
              <a:spcAft>
                <a:spcPts val="0"/>
              </a:spcAft>
              <a:buNone/>
            </a:pPr>
            <a:r>
              <a:t/>
            </a:r>
            <a:endParaRPr sz="1200">
              <a:solidFill>
                <a:srgbClr val="2B2B2B"/>
              </a:solidFill>
              <a:highlight>
                <a:srgbClr val="FFFFFF"/>
              </a:highlight>
            </a:endParaRPr>
          </a:p>
          <a:p>
            <a:pPr indent="0" lvl="0" marL="0" rtl="0" algn="l">
              <a:spcBef>
                <a:spcPts val="0"/>
              </a:spcBef>
              <a:spcAft>
                <a:spcPts val="0"/>
              </a:spcAft>
              <a:buNone/>
            </a:pPr>
            <a:r>
              <a:rPr lang="tr" sz="1200">
                <a:solidFill>
                  <a:srgbClr val="2B2B2B"/>
                </a:solidFill>
                <a:highlight>
                  <a:srgbClr val="FFFFFF"/>
                </a:highlight>
              </a:rPr>
              <a:t>Recently Facebook focused to thi: </a:t>
            </a:r>
            <a:r>
              <a:rPr lang="tr" sz="1200">
                <a:solidFill>
                  <a:srgbClr val="677B8C"/>
                </a:solidFill>
                <a:highlight>
                  <a:srgbClr val="FFFFFF"/>
                </a:highlight>
              </a:rPr>
              <a:t>A collective named “degrees of separation” have shrunk over the past five years. In </a:t>
            </a:r>
            <a:r>
              <a:rPr lang="tr" sz="1200">
                <a:solidFill>
                  <a:srgbClr val="677B8C"/>
                </a:solidFill>
                <a:highlight>
                  <a:srgbClr val="FFFFFF"/>
                </a:highlight>
              </a:rPr>
              <a:t>2011 (twenty eleven)</a:t>
            </a:r>
            <a:r>
              <a:rPr lang="tr" sz="1200">
                <a:solidFill>
                  <a:srgbClr val="677B8C"/>
                </a:solidFill>
                <a:highlight>
                  <a:srgbClr val="FFFFFF"/>
                </a:highlight>
              </a:rPr>
              <a:t>, researchers at Cornell, the Università degli Studi di Milano, and Facebook computed the average across the 721 (seven hundred twenty) million people using the site then, and found that it was 3.74 [4,5]. (three point five) Now, with twice as many people using the site,  They say: we’ve grown more interconnected, thus shortening the distance between any two people in the world.</a:t>
            </a:r>
            <a:endParaRPr sz="1200">
              <a:solidFill>
                <a:srgbClr val="677B8C"/>
              </a:solidFill>
              <a:highlight>
                <a:srgbClr val="FFFFFF"/>
              </a:highlight>
            </a:endParaRPr>
          </a:p>
          <a:p>
            <a:pPr indent="0" lvl="0" marL="0" rtl="0" algn="l">
              <a:spcBef>
                <a:spcPts val="0"/>
              </a:spcBef>
              <a:spcAft>
                <a:spcPts val="0"/>
              </a:spcAft>
              <a:buNone/>
            </a:pPr>
            <a:r>
              <a:t/>
            </a:r>
            <a:endParaRPr sz="1200">
              <a:solidFill>
                <a:srgbClr val="677B8C"/>
              </a:solidFill>
              <a:highlight>
                <a:srgbClr val="FFFFFF"/>
              </a:highlight>
            </a:endParaRPr>
          </a:p>
          <a:p>
            <a:pPr indent="0" lvl="0" marL="0" rtl="0" algn="l">
              <a:spcBef>
                <a:spcPts val="0"/>
              </a:spcBef>
              <a:spcAft>
                <a:spcPts val="0"/>
              </a:spcAft>
              <a:buNone/>
            </a:pPr>
            <a:r>
              <a:rPr lang="tr" sz="1200">
                <a:solidFill>
                  <a:srgbClr val="677B8C"/>
                </a:solidFill>
                <a:highlight>
                  <a:srgbClr val="FFFFFF"/>
                </a:highlight>
              </a:rPr>
              <a:t>By this course you can read and criticize this research claims.</a:t>
            </a:r>
            <a:endParaRPr sz="1200">
              <a:solidFill>
                <a:srgbClr val="677B8C"/>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c259ec6ed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c259ec6e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400">
                <a:solidFill>
                  <a:srgbClr val="677B8C"/>
                </a:solidFill>
                <a:highlight>
                  <a:srgbClr val="FFFFFF"/>
                </a:highlight>
              </a:rPr>
              <a:t>Imagine a person with 100 friends. If each of his friends also has 100 friends, then the number of friends-of-friends will be 10,000. If each of those friends-of-friends also has 100 friends then the number of friends-of-friends-of-friends will be 1,000,000. Some of those friends may </a:t>
            </a:r>
            <a:r>
              <a:rPr b="1" lang="tr" sz="1400">
                <a:solidFill>
                  <a:srgbClr val="677B8C"/>
                </a:solidFill>
                <a:highlight>
                  <a:srgbClr val="FFFFFF"/>
                </a:highlight>
              </a:rPr>
              <a:t>overlap</a:t>
            </a:r>
            <a:r>
              <a:rPr lang="tr" sz="1400">
                <a:solidFill>
                  <a:srgbClr val="677B8C"/>
                </a:solidFill>
                <a:highlight>
                  <a:srgbClr val="FFFFFF"/>
                </a:highlight>
              </a:rPr>
              <a:t>, so we need to filter down to the unique connections. We’re only two hops away and the number is already big. In reality this number grows even faster since most people on Facebook have more than 100 friends.</a:t>
            </a:r>
            <a:r>
              <a:rPr lang="tr" sz="1400">
                <a:solidFill>
                  <a:srgbClr val="E06666"/>
                </a:solidFill>
                <a:highlight>
                  <a:srgbClr val="FFFFFF"/>
                </a:highlight>
              </a:rPr>
              <a:t> We also need to do this computation 1.6 billion times; that is, for every person on Facebook. If we work there</a:t>
            </a:r>
            <a:endParaRPr sz="1400">
              <a:solidFill>
                <a:srgbClr val="E06666"/>
              </a:solidFill>
              <a:highlight>
                <a:srgbClr val="FFFFFF"/>
              </a:highlight>
            </a:endParaRPr>
          </a:p>
          <a:p>
            <a:pPr indent="0" lvl="0" marL="0" rtl="0" algn="l">
              <a:spcBef>
                <a:spcPts val="0"/>
              </a:spcBef>
              <a:spcAft>
                <a:spcPts val="0"/>
              </a:spcAft>
              <a:buNone/>
            </a:pPr>
            <a:r>
              <a:t/>
            </a:r>
            <a:endParaRPr sz="1400">
              <a:solidFill>
                <a:srgbClr val="E06666"/>
              </a:solidFill>
              <a:highlight>
                <a:srgbClr val="FFFFFF"/>
              </a:highlight>
            </a:endParaRPr>
          </a:p>
          <a:p>
            <a:pPr indent="0" lvl="0" marL="0" rtl="0" algn="l">
              <a:spcBef>
                <a:spcPts val="0"/>
              </a:spcBef>
              <a:spcAft>
                <a:spcPts val="0"/>
              </a:spcAft>
              <a:buNone/>
            </a:pPr>
            <a:r>
              <a:t/>
            </a:r>
            <a:endParaRPr sz="1400">
              <a:highlight>
                <a:srgbClr val="FFFFFF"/>
              </a:highlight>
            </a:endParaRPr>
          </a:p>
          <a:p>
            <a:pPr indent="0" lvl="0" marL="0" rtl="0" algn="l">
              <a:spcBef>
                <a:spcPts val="0"/>
              </a:spcBef>
              <a:spcAft>
                <a:spcPts val="0"/>
              </a:spcAft>
              <a:buNone/>
            </a:pPr>
            <a:r>
              <a:t/>
            </a:r>
            <a:endParaRPr sz="1400">
              <a:solidFill>
                <a:srgbClr val="677B8C"/>
              </a:solidFill>
              <a:highlight>
                <a:srgbClr val="FFFFFF"/>
              </a:highlight>
            </a:endParaRPr>
          </a:p>
          <a:p>
            <a:pPr indent="0" lvl="0" marL="0" rtl="0" algn="l">
              <a:spcBef>
                <a:spcPts val="0"/>
              </a:spcBef>
              <a:spcAft>
                <a:spcPts val="0"/>
              </a:spcAft>
              <a:buNone/>
            </a:pPr>
            <a:r>
              <a:t/>
            </a:r>
            <a:endParaRPr sz="1400">
              <a:solidFill>
                <a:srgbClr val="677B8C"/>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c259ec6ed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c259ec6ed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Now we can see these two networks differently than before. At least, we know that these networks have different "shortest path" values. In other words, let's say the second network may have a shorter path. What does it mean? If so, we can say that in the second network information flow and finding the most relevant person is easy? If these network about the contracting coronavirus we can say ... The million-dollar question is this? Which network is risky? Come one? Ideas? Does nobody want to say anything? Or do I not hear the voices?</a:t>
            </a:r>
            <a:endParaRPr/>
          </a:p>
          <a:p>
            <a:pPr indent="0" lvl="0" marL="0" rtl="0" algn="l">
              <a:spcBef>
                <a:spcPts val="0"/>
              </a:spcBef>
              <a:spcAft>
                <a:spcPts val="0"/>
              </a:spcAft>
              <a:buClr>
                <a:schemeClr val="dk1"/>
              </a:buClr>
              <a:buSzPts val="1100"/>
              <a:buFont typeface="Arial"/>
              <a:buNone/>
            </a:pPr>
            <a:r>
              <a:rPr lang="tr"/>
              <a:t>Again, yes the network that has the shortest path is riskier than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Here we go, we will compute like facebook</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259ec6ed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259ec6ed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OK, Let’s visualize our first case first. Nothing new here. As you see we have done just two-parameter in the plot function.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c259ec6ed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c259ec6ed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Before getting the shortest path just by function let’s try to guess them by observing our veteran visualization. As you see Mehmet and Sabri are like Alaska and Argentinia. They are at the most ends. The path between them is 5 (why not 6 because the first step is zero) In the other words if two persons are connected the path is zero. Longest path no need to be just one it may be more than one. It is true for the shortest path too.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c259ec6ed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c259ec6ed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Let’s scrutinize these questions. What is the shortest path: The all binary intersection corresponding with one. For instance, Ali and Ahmet on the shortest path both are not alone. What is the longest path: Only one answer: five. Mehmet and Sabri. As you know from the previous slide. So between Suat and İbrahim is one. So the last question: We get this table just by writing function in the yellow area.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259ec6ed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c259ec6ed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We can obtain the average path length of any network just by writing this function. For our last network, the average value is one point one. It means any person in this network can access anyone just via one point one person.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c259ec6ed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c259ec6ed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As you notice right ant messy network has slightly shorter than the left one. Why? Because there are too many people and too many ties amongst them.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Welcome to think like Facebook’s data scientists. If you read the article I shared on the Facebook webpage you may discern this statement: “The humans in social media are more connected”. It is true because real life does not allow us to the right. It is similar to the left one. However, in Facebook, we can access our primary school teacher and ex-girlfriend or ex-boyfriend. Even their siblings. Therefore path length becomes shorter. Accessibility is increasing.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c28617fa8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c28617fa8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79be0531e1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9be0531e1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tr"/>
              <a:t>The degree is the number of edges connected to the node so here Ahmet has a degree of four. Namely, Ahmet has four connections with other nodes. In the same way, Özgür has two connections, İbrahim has three Ferhat a just one connection. Ferhat may be a new student or kinda asocial. Finally, Suat has two connections therefore we can say "the degree of Suat node is two".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tr"/>
              <a:t>It is a common way that we describe a network is by giving a degree distribution. The degree distribution is simply a tally of how many nodes have each degree.  You can see the tally of all degrees on the right side.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9be0531e1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9be0531e1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Now to verify our comprehension I deleted all connections except the Ahmet to see Ahmet closer. Ahmet has four connections and we are saying "the degree of Ahmet is four".  You may notice there is no difference in the direction of the arrow. If we think this graphic is an e-mail traffic report Ahmet has received one and send three e-mail but we just focusing on how many e-mails are received or sent by any pf person.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0e463f46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0e463f46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3D3D3D"/>
                </a:solidFill>
                <a:highlight>
                  <a:srgbClr val="FFFFFF"/>
                </a:highlight>
              </a:rPr>
              <a:t>Now, how it's going? Can you get a clear picture of that? [WAIT 3 breath]. So, ok, what we do now is not different we just converted our tally or table of degree distribution into a bar chart. Why is this happening? Because we need to focus and understand what distribution is. </a:t>
            </a:r>
            <a:endParaRPr sz="1200">
              <a:solidFill>
                <a:srgbClr val="3D3D3D"/>
              </a:solidFill>
              <a:highlight>
                <a:srgbClr val="FFFFFF"/>
              </a:highlight>
            </a:endParaRPr>
          </a:p>
          <a:p>
            <a:pPr indent="0" lvl="0" marL="0" rtl="0" algn="l">
              <a:spcBef>
                <a:spcPts val="0"/>
              </a:spcBef>
              <a:spcAft>
                <a:spcPts val="0"/>
              </a:spcAft>
              <a:buNone/>
            </a:pPr>
            <a:r>
              <a:t/>
            </a:r>
            <a:endParaRPr sz="1200">
              <a:solidFill>
                <a:srgbClr val="3D3D3D"/>
              </a:solidFill>
              <a:highlight>
                <a:srgbClr val="FFFFFF"/>
              </a:highlight>
            </a:endParaRPr>
          </a:p>
          <a:p>
            <a:pPr indent="0" lvl="0" marL="0" rtl="0" algn="l">
              <a:spcBef>
                <a:spcPts val="0"/>
              </a:spcBef>
              <a:spcAft>
                <a:spcPts val="0"/>
              </a:spcAft>
              <a:buNone/>
            </a:pPr>
            <a:r>
              <a:rPr lang="tr" sz="1200">
                <a:solidFill>
                  <a:srgbClr val="3D3D3D"/>
                </a:solidFill>
                <a:highlight>
                  <a:srgbClr val="FFFFFF"/>
                </a:highlight>
              </a:rPr>
              <a:t>In fact, the networks in the real life are more complex than this. Naturally, the degree distribution of these complex networks are different. Some of them very balanced but some of them very unbalanced. Especially degree distribution of any network among the humans often unbalanced because there is a few peoples has hundreds even thousands of connections meanwhile rest of them has just a couple of connections. We will look this closer.</a:t>
            </a:r>
            <a:endParaRPr sz="1200">
              <a:solidFill>
                <a:srgbClr val="3D3D3D"/>
              </a:solidFill>
              <a:highlight>
                <a:srgbClr val="FFFFFF"/>
              </a:highlight>
            </a:endParaRPr>
          </a:p>
          <a:p>
            <a:pPr indent="0" lvl="0" marL="0" rtl="0" algn="l">
              <a:spcBef>
                <a:spcPts val="0"/>
              </a:spcBef>
              <a:spcAft>
                <a:spcPts val="0"/>
              </a:spcAft>
              <a:buNone/>
            </a:pPr>
            <a:r>
              <a:t/>
            </a:r>
            <a:endParaRPr sz="1200">
              <a:solidFill>
                <a:srgbClr val="3D3D3D"/>
              </a:solidFill>
              <a:highlight>
                <a:srgbClr val="FFFFFF"/>
              </a:highlight>
            </a:endParaRPr>
          </a:p>
          <a:p>
            <a:pPr indent="0" lvl="0" marL="0" rtl="0" algn="l">
              <a:spcBef>
                <a:spcPts val="0"/>
              </a:spcBef>
              <a:spcAft>
                <a:spcPts val="0"/>
              </a:spcAft>
              <a:buNone/>
            </a:pPr>
            <a:r>
              <a:t/>
            </a:r>
            <a:endParaRPr sz="1200">
              <a:solidFill>
                <a:srgbClr val="3D3D3D"/>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9c171db1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9c171db1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tr"/>
              <a:t>Let's take a closer look. I added some new members to our network to show how complex networks like. In this scenario, you may notice 'Ece' and 'İbrahim' from the right side. They are 'hub'. They have a lot of connections.  You can see this from the distribution table on the left. They are on the top. Now we understand that degree distribution table works for us to see who has the more connections.</a:t>
            </a:r>
            <a:endParaRPr/>
          </a:p>
          <a:p>
            <a:pPr indent="0" lvl="0" marL="0" rtl="0" algn="l">
              <a:lnSpc>
                <a:spcPct val="115000"/>
              </a:lnSpc>
              <a:spcBef>
                <a:spcPts val="1200"/>
              </a:spcBef>
              <a:spcAft>
                <a:spcPts val="0"/>
              </a:spcAft>
              <a:buClr>
                <a:schemeClr val="dk1"/>
              </a:buClr>
              <a:buSzPts val="1100"/>
              <a:buFont typeface="Arial"/>
              <a:buNone/>
            </a:pPr>
            <a:r>
              <a:rPr lang="tr"/>
              <a:t>The story is not just about this. You may also notice the group of super-social friends like İbrahim and Ece is very narrow. The rest of our team have just a few connections. </a:t>
            </a:r>
            <a:endParaRPr/>
          </a:p>
          <a:p>
            <a:pPr indent="0" lvl="0" marL="0" rtl="0" algn="l">
              <a:lnSpc>
                <a:spcPct val="115000"/>
              </a:lnSpc>
              <a:spcBef>
                <a:spcPts val="1200"/>
              </a:spcBef>
              <a:spcAft>
                <a:spcPts val="0"/>
              </a:spcAft>
              <a:buClr>
                <a:schemeClr val="dk1"/>
              </a:buClr>
              <a:buSzPts val="1100"/>
              <a:buFont typeface="Arial"/>
              <a:buNone/>
            </a:pPr>
            <a:r>
              <a:rPr lang="tr"/>
              <a:t>This is power-law. Power law reflects the imbalanced distribution of super-connected nodes and less-connected ones.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9c171db1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9c171db1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200">
                <a:solidFill>
                  <a:srgbClr val="3D3D3D"/>
                </a:solidFill>
                <a:highlight>
                  <a:srgbClr val="FFFFFF"/>
                </a:highlight>
              </a:rPr>
              <a:t>Now, let's make a connection between each person and each person and see what's going on? Keep your eyes on the right side! Every person has connected to all others. What do you think will happen on the left side? [WAIT 3 breath]    As you can see, all the bars are identical. Every node has an equal number of connections except two ones. This kind of distribution is balanced. However please keep in mind that as you suppose this circumstance is not common in real networks.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9c171db1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9c171db1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1155CC"/>
        </a:solid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 name="Google Shape;13;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4" name="Google Shape;14;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pic>
        <p:nvPicPr>
          <p:cNvPr id="15" name="Google Shape;15;p2"/>
          <p:cNvPicPr preferRelativeResize="0"/>
          <p:nvPr/>
        </p:nvPicPr>
        <p:blipFill>
          <a:blip r:embed="rId2">
            <a:alphaModFix/>
          </a:blip>
          <a:stretch>
            <a:fillRect/>
          </a:stretch>
        </p:blipFill>
        <p:spPr>
          <a:xfrm>
            <a:off x="5747400" y="1439725"/>
            <a:ext cx="3054343" cy="26359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grpSp>
        <p:nvGrpSpPr>
          <p:cNvPr id="69" name="Google Shape;69;p11"/>
          <p:cNvGrpSpPr/>
          <p:nvPr/>
        </p:nvGrpSpPr>
        <p:grpSpPr>
          <a:xfrm>
            <a:off x="713373" y="3847119"/>
            <a:ext cx="825392" cy="825392"/>
            <a:chOff x="348199" y="179450"/>
            <a:chExt cx="1116300" cy="1116300"/>
          </a:xfrm>
        </p:grpSpPr>
        <p:sp>
          <p:nvSpPr>
            <p:cNvPr id="70" name="Google Shape;70;p1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11"/>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3" name="Google Shape;73;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74" name="Shape 74"/>
        <p:cNvGrpSpPr/>
        <p:nvPr/>
      </p:nvGrpSpPr>
      <p:grpSpPr>
        <a:xfrm>
          <a:off x="0" y="0"/>
          <a:ext cx="0" cy="0"/>
          <a:chOff x="0" y="0"/>
          <a:chExt cx="0" cy="0"/>
        </a:xfrm>
      </p:grpSpPr>
      <p:grpSp>
        <p:nvGrpSpPr>
          <p:cNvPr id="75" name="Google Shape;75;p12"/>
          <p:cNvGrpSpPr/>
          <p:nvPr/>
        </p:nvGrpSpPr>
        <p:grpSpPr>
          <a:xfrm>
            <a:off x="52" y="4099200"/>
            <a:ext cx="9144036" cy="1044300"/>
            <a:chOff x="52" y="4099200"/>
            <a:chExt cx="9144036" cy="1044300"/>
          </a:xfrm>
        </p:grpSpPr>
        <p:grpSp>
          <p:nvGrpSpPr>
            <p:cNvPr id="76" name="Google Shape;76;p12"/>
            <p:cNvGrpSpPr/>
            <p:nvPr/>
          </p:nvGrpSpPr>
          <p:grpSpPr>
            <a:xfrm>
              <a:off x="52" y="4309200"/>
              <a:ext cx="231622" cy="834300"/>
              <a:chOff x="2688737" y="4301380"/>
              <a:chExt cx="231900" cy="834300"/>
            </a:xfrm>
          </p:grpSpPr>
          <p:sp>
            <p:nvSpPr>
              <p:cNvPr id="77" name="Google Shape;77;p12"/>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2"/>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12"/>
            <p:cNvGrpSpPr/>
            <p:nvPr/>
          </p:nvGrpSpPr>
          <p:grpSpPr>
            <a:xfrm>
              <a:off x="371406" y="4099200"/>
              <a:ext cx="231622" cy="1044300"/>
              <a:chOff x="2688737" y="4091380"/>
              <a:chExt cx="231900" cy="1044300"/>
            </a:xfrm>
          </p:grpSpPr>
          <p:sp>
            <p:nvSpPr>
              <p:cNvPr id="82" name="Google Shape;82;p12"/>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12"/>
            <p:cNvGrpSpPr/>
            <p:nvPr/>
          </p:nvGrpSpPr>
          <p:grpSpPr>
            <a:xfrm>
              <a:off x="742761" y="4309200"/>
              <a:ext cx="231622" cy="834300"/>
              <a:chOff x="2688737" y="4301380"/>
              <a:chExt cx="231900" cy="834300"/>
            </a:xfrm>
          </p:grpSpPr>
          <p:sp>
            <p:nvSpPr>
              <p:cNvPr id="88" name="Google Shape;88;p12"/>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12"/>
            <p:cNvGrpSpPr/>
            <p:nvPr/>
          </p:nvGrpSpPr>
          <p:grpSpPr>
            <a:xfrm>
              <a:off x="1114115" y="4518900"/>
              <a:ext cx="231622" cy="624600"/>
              <a:chOff x="2688737" y="4511080"/>
              <a:chExt cx="231900" cy="624600"/>
            </a:xfrm>
          </p:grpSpPr>
          <p:sp>
            <p:nvSpPr>
              <p:cNvPr id="93" name="Google Shape;93;p12"/>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12"/>
            <p:cNvGrpSpPr/>
            <p:nvPr/>
          </p:nvGrpSpPr>
          <p:grpSpPr>
            <a:xfrm>
              <a:off x="1856753" y="4099200"/>
              <a:ext cx="231600" cy="1044300"/>
              <a:chOff x="1856753" y="4099200"/>
              <a:chExt cx="231600" cy="1044300"/>
            </a:xfrm>
          </p:grpSpPr>
          <p:sp>
            <p:nvSpPr>
              <p:cNvPr id="97" name="Google Shape;97;p12"/>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12"/>
            <p:cNvGrpSpPr/>
            <p:nvPr/>
          </p:nvGrpSpPr>
          <p:grpSpPr>
            <a:xfrm>
              <a:off x="2228107" y="4309200"/>
              <a:ext cx="231600" cy="834300"/>
              <a:chOff x="2228107" y="4309200"/>
              <a:chExt cx="231600" cy="834300"/>
            </a:xfrm>
          </p:grpSpPr>
          <p:sp>
            <p:nvSpPr>
              <p:cNvPr id="103" name="Google Shape;103;p12"/>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12"/>
            <p:cNvGrpSpPr/>
            <p:nvPr/>
          </p:nvGrpSpPr>
          <p:grpSpPr>
            <a:xfrm>
              <a:off x="2599462" y="4518900"/>
              <a:ext cx="231600" cy="624600"/>
              <a:chOff x="2599462" y="4518900"/>
              <a:chExt cx="231600" cy="624600"/>
            </a:xfrm>
          </p:grpSpPr>
          <p:sp>
            <p:nvSpPr>
              <p:cNvPr id="108" name="Google Shape;108;p12"/>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12"/>
            <p:cNvGrpSpPr/>
            <p:nvPr/>
          </p:nvGrpSpPr>
          <p:grpSpPr>
            <a:xfrm>
              <a:off x="3342171" y="4099200"/>
              <a:ext cx="231600" cy="1044300"/>
              <a:chOff x="3342171" y="4099200"/>
              <a:chExt cx="231600" cy="1044300"/>
            </a:xfrm>
          </p:grpSpPr>
          <p:sp>
            <p:nvSpPr>
              <p:cNvPr id="112" name="Google Shape;112;p12"/>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2"/>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2"/>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12"/>
            <p:cNvGrpSpPr/>
            <p:nvPr/>
          </p:nvGrpSpPr>
          <p:grpSpPr>
            <a:xfrm>
              <a:off x="3713525" y="4309200"/>
              <a:ext cx="231600" cy="834300"/>
              <a:chOff x="3713525" y="4309200"/>
              <a:chExt cx="231600" cy="834300"/>
            </a:xfrm>
          </p:grpSpPr>
          <p:sp>
            <p:nvSpPr>
              <p:cNvPr id="118" name="Google Shape;118;p12"/>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12"/>
            <p:cNvGrpSpPr/>
            <p:nvPr/>
          </p:nvGrpSpPr>
          <p:grpSpPr>
            <a:xfrm>
              <a:off x="1485398" y="4309200"/>
              <a:ext cx="231600" cy="834300"/>
              <a:chOff x="1485398" y="4309200"/>
              <a:chExt cx="231600" cy="834300"/>
            </a:xfrm>
          </p:grpSpPr>
          <p:sp>
            <p:nvSpPr>
              <p:cNvPr id="123" name="Google Shape;123;p12"/>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2"/>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12"/>
            <p:cNvGrpSpPr/>
            <p:nvPr/>
          </p:nvGrpSpPr>
          <p:grpSpPr>
            <a:xfrm>
              <a:off x="4084879" y="4518900"/>
              <a:ext cx="231600" cy="624600"/>
              <a:chOff x="4084879" y="4518900"/>
              <a:chExt cx="231600" cy="624600"/>
            </a:xfrm>
          </p:grpSpPr>
          <p:sp>
            <p:nvSpPr>
              <p:cNvPr id="128" name="Google Shape;128;p12"/>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2"/>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2"/>
            <p:cNvGrpSpPr/>
            <p:nvPr/>
          </p:nvGrpSpPr>
          <p:grpSpPr>
            <a:xfrm>
              <a:off x="2970816" y="4309200"/>
              <a:ext cx="231600" cy="834300"/>
              <a:chOff x="2970816" y="4309200"/>
              <a:chExt cx="231600" cy="834300"/>
            </a:xfrm>
          </p:grpSpPr>
          <p:sp>
            <p:nvSpPr>
              <p:cNvPr id="132" name="Google Shape;132;p12"/>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2"/>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2"/>
            <p:cNvGrpSpPr/>
            <p:nvPr/>
          </p:nvGrpSpPr>
          <p:grpSpPr>
            <a:xfrm>
              <a:off x="4456234" y="4309200"/>
              <a:ext cx="231600" cy="834300"/>
              <a:chOff x="4456234" y="4309200"/>
              <a:chExt cx="231600" cy="834300"/>
            </a:xfrm>
          </p:grpSpPr>
          <p:sp>
            <p:nvSpPr>
              <p:cNvPr id="137" name="Google Shape;137;p12"/>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2"/>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2"/>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12"/>
            <p:cNvGrpSpPr/>
            <p:nvPr/>
          </p:nvGrpSpPr>
          <p:grpSpPr>
            <a:xfrm>
              <a:off x="4827588" y="4099200"/>
              <a:ext cx="231600" cy="1044300"/>
              <a:chOff x="4827588" y="4099200"/>
              <a:chExt cx="231600" cy="1044300"/>
            </a:xfrm>
          </p:grpSpPr>
          <p:sp>
            <p:nvSpPr>
              <p:cNvPr id="142" name="Google Shape;142;p12"/>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12"/>
            <p:cNvGrpSpPr/>
            <p:nvPr/>
          </p:nvGrpSpPr>
          <p:grpSpPr>
            <a:xfrm>
              <a:off x="5198943" y="4309200"/>
              <a:ext cx="231600" cy="834300"/>
              <a:chOff x="5198943" y="4309200"/>
              <a:chExt cx="231600" cy="834300"/>
            </a:xfrm>
          </p:grpSpPr>
          <p:sp>
            <p:nvSpPr>
              <p:cNvPr id="148" name="Google Shape;148;p12"/>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2"/>
            <p:cNvGrpSpPr/>
            <p:nvPr/>
          </p:nvGrpSpPr>
          <p:grpSpPr>
            <a:xfrm>
              <a:off x="5570297" y="4518900"/>
              <a:ext cx="231600" cy="624600"/>
              <a:chOff x="5570297" y="4518900"/>
              <a:chExt cx="231600" cy="624600"/>
            </a:xfrm>
          </p:grpSpPr>
          <p:sp>
            <p:nvSpPr>
              <p:cNvPr id="153" name="Google Shape;153;p12"/>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2"/>
            <p:cNvGrpSpPr/>
            <p:nvPr/>
          </p:nvGrpSpPr>
          <p:grpSpPr>
            <a:xfrm>
              <a:off x="5941652" y="4309200"/>
              <a:ext cx="231600" cy="834300"/>
              <a:chOff x="5941652" y="4309200"/>
              <a:chExt cx="231600" cy="834300"/>
            </a:xfrm>
          </p:grpSpPr>
          <p:sp>
            <p:nvSpPr>
              <p:cNvPr id="157" name="Google Shape;157;p12"/>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2"/>
            <p:cNvGrpSpPr/>
            <p:nvPr/>
          </p:nvGrpSpPr>
          <p:grpSpPr>
            <a:xfrm>
              <a:off x="6313006" y="4099200"/>
              <a:ext cx="231600" cy="1044300"/>
              <a:chOff x="6313006" y="4099200"/>
              <a:chExt cx="231600" cy="1044300"/>
            </a:xfrm>
          </p:grpSpPr>
          <p:sp>
            <p:nvSpPr>
              <p:cNvPr id="162" name="Google Shape;162;p12"/>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12"/>
            <p:cNvGrpSpPr/>
            <p:nvPr/>
          </p:nvGrpSpPr>
          <p:grpSpPr>
            <a:xfrm>
              <a:off x="6684361" y="4309200"/>
              <a:ext cx="231600" cy="834300"/>
              <a:chOff x="6684361" y="4309200"/>
              <a:chExt cx="231600" cy="834300"/>
            </a:xfrm>
          </p:grpSpPr>
          <p:sp>
            <p:nvSpPr>
              <p:cNvPr id="168" name="Google Shape;168;p12"/>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12"/>
            <p:cNvGrpSpPr/>
            <p:nvPr/>
          </p:nvGrpSpPr>
          <p:grpSpPr>
            <a:xfrm>
              <a:off x="7055715" y="4518900"/>
              <a:ext cx="231600" cy="624600"/>
              <a:chOff x="7055715" y="4518900"/>
              <a:chExt cx="231600" cy="624600"/>
            </a:xfrm>
          </p:grpSpPr>
          <p:sp>
            <p:nvSpPr>
              <p:cNvPr id="173" name="Google Shape;173;p12"/>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2"/>
            <p:cNvGrpSpPr/>
            <p:nvPr/>
          </p:nvGrpSpPr>
          <p:grpSpPr>
            <a:xfrm>
              <a:off x="7798424" y="4099200"/>
              <a:ext cx="231600" cy="1044300"/>
              <a:chOff x="7798424" y="4099200"/>
              <a:chExt cx="231600" cy="1044300"/>
            </a:xfrm>
          </p:grpSpPr>
          <p:sp>
            <p:nvSpPr>
              <p:cNvPr id="177" name="Google Shape;177;p12"/>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2"/>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2"/>
            <p:cNvGrpSpPr/>
            <p:nvPr/>
          </p:nvGrpSpPr>
          <p:grpSpPr>
            <a:xfrm>
              <a:off x="8169779" y="4309200"/>
              <a:ext cx="231600" cy="834300"/>
              <a:chOff x="8169779" y="4309200"/>
              <a:chExt cx="231600" cy="834300"/>
            </a:xfrm>
          </p:grpSpPr>
          <p:sp>
            <p:nvSpPr>
              <p:cNvPr id="183" name="Google Shape;183;p12"/>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2"/>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12"/>
            <p:cNvGrpSpPr/>
            <p:nvPr/>
          </p:nvGrpSpPr>
          <p:grpSpPr>
            <a:xfrm>
              <a:off x="7427070" y="4309200"/>
              <a:ext cx="231600" cy="834300"/>
              <a:chOff x="7427070" y="4309200"/>
              <a:chExt cx="231600" cy="834300"/>
            </a:xfrm>
          </p:grpSpPr>
          <p:sp>
            <p:nvSpPr>
              <p:cNvPr id="188" name="Google Shape;188;p12"/>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2"/>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2"/>
            <p:cNvGrpSpPr/>
            <p:nvPr/>
          </p:nvGrpSpPr>
          <p:grpSpPr>
            <a:xfrm>
              <a:off x="8541133" y="4518900"/>
              <a:ext cx="231600" cy="624600"/>
              <a:chOff x="8541133" y="4518900"/>
              <a:chExt cx="231600" cy="624600"/>
            </a:xfrm>
          </p:grpSpPr>
          <p:sp>
            <p:nvSpPr>
              <p:cNvPr id="193" name="Google Shape;193;p12"/>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2"/>
            <p:cNvGrpSpPr/>
            <p:nvPr/>
          </p:nvGrpSpPr>
          <p:grpSpPr>
            <a:xfrm>
              <a:off x="8912488" y="4309200"/>
              <a:ext cx="231600" cy="834300"/>
              <a:chOff x="8912488" y="4309200"/>
              <a:chExt cx="231600" cy="834300"/>
            </a:xfrm>
          </p:grpSpPr>
          <p:sp>
            <p:nvSpPr>
              <p:cNvPr id="197" name="Google Shape;197;p12"/>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2"/>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2"/>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1" name="Google Shape;201;p12"/>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02" name="Google Shape;202;p12"/>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03" name="Google Shape;203;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 name="Shape 204"/>
        <p:cNvGrpSpPr/>
        <p:nvPr/>
      </p:nvGrpSpPr>
      <p:grpSpPr>
        <a:xfrm>
          <a:off x="0" y="0"/>
          <a:ext cx="0" cy="0"/>
          <a:chOff x="0" y="0"/>
          <a:chExt cx="0" cy="0"/>
        </a:xfrm>
      </p:grpSpPr>
      <p:sp>
        <p:nvSpPr>
          <p:cNvPr id="205" name="Google Shape;205;p1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90000"/>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pic>
        <p:nvPicPr>
          <p:cNvPr id="19" name="Google Shape;19;p3"/>
          <p:cNvPicPr preferRelativeResize="0"/>
          <p:nvPr/>
        </p:nvPicPr>
        <p:blipFill>
          <a:blip r:embed="rId2">
            <a:alphaModFix amt="62000"/>
          </a:blip>
          <a:stretch>
            <a:fillRect/>
          </a:stretch>
        </p:blipFill>
        <p:spPr>
          <a:xfrm>
            <a:off x="5945400" y="146725"/>
            <a:ext cx="3054343" cy="26359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278875" y="1300950"/>
            <a:ext cx="8637000" cy="343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 name="Google Shape;23;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ygulama_duzeni">
  <p:cSld name="CUSTOM">
    <p:bg>
      <p:bgPr>
        <a:solidFill>
          <a:srgbClr val="FFFFFF"/>
        </a:solidFill>
      </p:bgPr>
    </p:bg>
    <p:spTree>
      <p:nvGrpSpPr>
        <p:cNvPr id="24" name="Shape 24"/>
        <p:cNvGrpSpPr/>
        <p:nvPr/>
      </p:nvGrpSpPr>
      <p:grpSpPr>
        <a:xfrm>
          <a:off x="0" y="0"/>
          <a:ext cx="0" cy="0"/>
          <a:chOff x="0" y="0"/>
          <a:chExt cx="0" cy="0"/>
        </a:xfrm>
      </p:grpSpPr>
      <p:sp>
        <p:nvSpPr>
          <p:cNvPr id="25" name="Google Shape;25;p5"/>
          <p:cNvSpPr txBox="1"/>
          <p:nvPr>
            <p:ph type="title"/>
          </p:nvPr>
        </p:nvSpPr>
        <p:spPr>
          <a:xfrm>
            <a:off x="1081725" y="149250"/>
            <a:ext cx="77085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atin typeface="Nunito"/>
                <a:ea typeface="Nunito"/>
                <a:cs typeface="Nunito"/>
                <a:sym typeface="Nunito"/>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p:txBody>
      </p:sp>
      <p:pic>
        <p:nvPicPr>
          <p:cNvPr id="26" name="Google Shape;26;p5"/>
          <p:cNvPicPr preferRelativeResize="0"/>
          <p:nvPr/>
        </p:nvPicPr>
        <p:blipFill>
          <a:blip r:embed="rId2">
            <a:alphaModFix/>
          </a:blip>
          <a:stretch>
            <a:fillRect/>
          </a:stretch>
        </p:blipFill>
        <p:spPr>
          <a:xfrm>
            <a:off x="8529277" y="3819150"/>
            <a:ext cx="546000" cy="568361"/>
          </a:xfrm>
          <a:prstGeom prst="rect">
            <a:avLst/>
          </a:prstGeom>
          <a:noFill/>
          <a:ln>
            <a:noFill/>
          </a:ln>
        </p:spPr>
      </p:pic>
      <p:sp>
        <p:nvSpPr>
          <p:cNvPr id="27" name="Google Shape;27;p5"/>
          <p:cNvSpPr txBox="1"/>
          <p:nvPr/>
        </p:nvSpPr>
        <p:spPr>
          <a:xfrm>
            <a:off x="6718600" y="4765150"/>
            <a:ext cx="1770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latin typeface="Nunito"/>
                <a:ea typeface="Nunito"/>
                <a:cs typeface="Nunito"/>
                <a:sym typeface="Nunito"/>
              </a:rPr>
              <a:t>Real-life application with R</a:t>
            </a:r>
            <a:endParaRPr sz="1000">
              <a:latin typeface="Nunito"/>
              <a:ea typeface="Nunito"/>
              <a:cs typeface="Nunito"/>
              <a:sym typeface="Nunito"/>
            </a:endParaRPr>
          </a:p>
        </p:txBody>
      </p:sp>
      <p:pic>
        <p:nvPicPr>
          <p:cNvPr id="28" name="Google Shape;28;p5"/>
          <p:cNvPicPr preferRelativeResize="0"/>
          <p:nvPr/>
        </p:nvPicPr>
        <p:blipFill>
          <a:blip r:embed="rId3">
            <a:alphaModFix/>
          </a:blip>
          <a:stretch>
            <a:fillRect/>
          </a:stretch>
        </p:blipFill>
        <p:spPr>
          <a:xfrm>
            <a:off x="8489500" y="4468375"/>
            <a:ext cx="546006" cy="572700"/>
          </a:xfrm>
          <a:prstGeom prst="rect">
            <a:avLst/>
          </a:prstGeom>
          <a:noFill/>
          <a:ln>
            <a:noFill/>
          </a:ln>
        </p:spPr>
      </p:pic>
      <p:sp>
        <p:nvSpPr>
          <p:cNvPr id="29" name="Google Shape;29;p5"/>
          <p:cNvSpPr txBox="1"/>
          <p:nvPr/>
        </p:nvSpPr>
        <p:spPr>
          <a:xfrm>
            <a:off x="2951025" y="4765150"/>
            <a:ext cx="345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000"/>
              <a:t>https://github.com/suatatan/network-analysis-lecture</a:t>
            </a:r>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1244625" y="2013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 type="body"/>
          </p:nvPr>
        </p:nvSpPr>
        <p:spPr>
          <a:xfrm>
            <a:off x="203550" y="1356225"/>
            <a:ext cx="41826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3" name="Google Shape;33;p6"/>
          <p:cNvSpPr txBox="1"/>
          <p:nvPr>
            <p:ph idx="2" type="body"/>
          </p:nvPr>
        </p:nvSpPr>
        <p:spPr>
          <a:xfrm>
            <a:off x="4776875" y="1263275"/>
            <a:ext cx="39360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4" name="Google Shape;3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7"/>
          <p:cNvSpPr txBox="1"/>
          <p:nvPr>
            <p:ph type="title"/>
          </p:nvPr>
        </p:nvSpPr>
        <p:spPr>
          <a:xfrm>
            <a:off x="1261550" y="1506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grpSp>
        <p:nvGrpSpPr>
          <p:cNvPr id="39" name="Google Shape;39;p8"/>
          <p:cNvGrpSpPr/>
          <p:nvPr/>
        </p:nvGrpSpPr>
        <p:grpSpPr>
          <a:xfrm>
            <a:off x="625966" y="299376"/>
            <a:ext cx="999312" cy="999312"/>
            <a:chOff x="348199" y="179450"/>
            <a:chExt cx="1116300" cy="1116300"/>
          </a:xfrm>
        </p:grpSpPr>
        <p:sp>
          <p:nvSpPr>
            <p:cNvPr id="40" name="Google Shape;40;p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8"/>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 name="Google Shape;43;p8"/>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4" name="Google Shape;44;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5" name="Shape 45"/>
        <p:cNvGrpSpPr/>
        <p:nvPr/>
      </p:nvGrpSpPr>
      <p:grpSpPr>
        <a:xfrm>
          <a:off x="0" y="0"/>
          <a:ext cx="0" cy="0"/>
          <a:chOff x="0" y="0"/>
          <a:chExt cx="0" cy="0"/>
        </a:xfrm>
      </p:grpSpPr>
      <p:grpSp>
        <p:nvGrpSpPr>
          <p:cNvPr id="46" name="Google Shape;46;p9"/>
          <p:cNvGrpSpPr/>
          <p:nvPr/>
        </p:nvGrpSpPr>
        <p:grpSpPr>
          <a:xfrm>
            <a:off x="6866714" y="1306"/>
            <a:ext cx="2267451" cy="2601690"/>
            <a:chOff x="6790514" y="1306"/>
            <a:chExt cx="2267451" cy="2601690"/>
          </a:xfrm>
        </p:grpSpPr>
        <p:grpSp>
          <p:nvGrpSpPr>
            <p:cNvPr id="47" name="Google Shape;47;p9"/>
            <p:cNvGrpSpPr/>
            <p:nvPr/>
          </p:nvGrpSpPr>
          <p:grpSpPr>
            <a:xfrm>
              <a:off x="7067465" y="1306"/>
              <a:ext cx="1990500" cy="1990200"/>
              <a:chOff x="7067465" y="1306"/>
              <a:chExt cx="1990500" cy="1990200"/>
            </a:xfrm>
          </p:grpSpPr>
          <p:sp>
            <p:nvSpPr>
              <p:cNvPr id="48" name="Google Shape;48;p9"/>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9"/>
            <p:cNvGrpSpPr/>
            <p:nvPr/>
          </p:nvGrpSpPr>
          <p:grpSpPr>
            <a:xfrm>
              <a:off x="8207126" y="1807996"/>
              <a:ext cx="795000" cy="795000"/>
              <a:chOff x="8207126" y="1807996"/>
              <a:chExt cx="795000" cy="795000"/>
            </a:xfrm>
          </p:grpSpPr>
          <p:sp>
            <p:nvSpPr>
              <p:cNvPr id="52" name="Google Shape;52;p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9"/>
            <p:cNvGrpSpPr/>
            <p:nvPr/>
          </p:nvGrpSpPr>
          <p:grpSpPr>
            <a:xfrm>
              <a:off x="6790514" y="118857"/>
              <a:ext cx="548700" cy="548700"/>
              <a:chOff x="6790514" y="118857"/>
              <a:chExt cx="548700" cy="548700"/>
            </a:xfrm>
          </p:grpSpPr>
          <p:sp>
            <p:nvSpPr>
              <p:cNvPr id="56" name="Google Shape;56;p9"/>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 name="Google Shape;58;p9"/>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9" name="Google Shape;59;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grpSp>
        <p:nvGrpSpPr>
          <p:cNvPr id="61" name="Google Shape;61;p10"/>
          <p:cNvGrpSpPr/>
          <p:nvPr/>
        </p:nvGrpSpPr>
        <p:grpSpPr>
          <a:xfrm>
            <a:off x="625966" y="299376"/>
            <a:ext cx="999312" cy="999312"/>
            <a:chOff x="348199" y="179450"/>
            <a:chExt cx="1116300" cy="1116300"/>
          </a:xfrm>
        </p:grpSpPr>
        <p:sp>
          <p:nvSpPr>
            <p:cNvPr id="62" name="Google Shape;62;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0"/>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5" name="Google Shape;65;p10"/>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6" name="Google Shape;66;p10"/>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7" name="Google Shape;67;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81725" y="149250"/>
            <a:ext cx="7708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pic>
        <p:nvPicPr>
          <p:cNvPr id="9" name="Google Shape;9;p1"/>
          <p:cNvPicPr preferRelativeResize="0"/>
          <p:nvPr/>
        </p:nvPicPr>
        <p:blipFill>
          <a:blip r:embed="rId1">
            <a:alphaModFix/>
          </a:blip>
          <a:stretch>
            <a:fillRect/>
          </a:stretch>
        </p:blipFill>
        <p:spPr>
          <a:xfrm>
            <a:off x="68325" y="96025"/>
            <a:ext cx="954251" cy="823524"/>
          </a:xfrm>
          <a:prstGeom prst="rect">
            <a:avLst/>
          </a:prstGeom>
          <a:noFill/>
          <a:ln>
            <a:noFill/>
          </a:ln>
        </p:spPr>
      </p:pic>
      <p:sp>
        <p:nvSpPr>
          <p:cNvPr id="10" name="Google Shape;10;p1"/>
          <p:cNvSpPr txBox="1"/>
          <p:nvPr/>
        </p:nvSpPr>
        <p:spPr>
          <a:xfrm>
            <a:off x="0" y="4801800"/>
            <a:ext cx="2966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900">
                <a:latin typeface="Nunito"/>
                <a:ea typeface="Nunito"/>
                <a:cs typeface="Nunito"/>
                <a:sym typeface="Nunito"/>
              </a:rPr>
              <a:t>TEDU &gt; Network Analysis &gt; Dr. Suat ATAN</a:t>
            </a:r>
            <a:endParaRPr sz="900">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jpg"/><Relationship Id="rId4" Type="http://schemas.openxmlformats.org/officeDocument/2006/relationships/hyperlink" Target="https://books.google.com/books?id=8rG8DwAAQBAJ&amp;source=ttb" TargetMode="External"/><Relationship Id="rId5" Type="http://schemas.openxmlformats.org/officeDocument/2006/relationships/image" Target="../media/image21.png"/><Relationship Id="rId6"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21.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en.wikipedia.org/wiki/Six_Degrees_of_Separation_(play)"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9.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400"/>
              <a:t>AS-516</a:t>
            </a:r>
            <a:endParaRPr sz="2400"/>
          </a:p>
          <a:p>
            <a:pPr indent="0" lvl="0" marL="0" rtl="0" algn="l">
              <a:spcBef>
                <a:spcPts val="0"/>
              </a:spcBef>
              <a:spcAft>
                <a:spcPts val="0"/>
              </a:spcAft>
              <a:buNone/>
            </a:pPr>
            <a:r>
              <a:rPr lang="tr" sz="2400"/>
              <a:t>Dr. Suat ATAN</a:t>
            </a:r>
            <a:endParaRPr sz="2400"/>
          </a:p>
          <a:p>
            <a:pPr indent="0" lvl="0" marL="0" rtl="0" algn="l">
              <a:spcBef>
                <a:spcPts val="0"/>
              </a:spcBef>
              <a:spcAft>
                <a:spcPts val="0"/>
              </a:spcAft>
              <a:buNone/>
            </a:pPr>
            <a:r>
              <a:rPr lang="tr" sz="2400"/>
              <a:t>Week:2</a:t>
            </a:r>
            <a:endParaRPr sz="2400"/>
          </a:p>
        </p:txBody>
      </p:sp>
      <p:pic>
        <p:nvPicPr>
          <p:cNvPr id="211" name="Google Shape;211;p14"/>
          <p:cNvPicPr preferRelativeResize="0"/>
          <p:nvPr/>
        </p:nvPicPr>
        <p:blipFill>
          <a:blip r:embed="rId3">
            <a:alphaModFix/>
          </a:blip>
          <a:stretch>
            <a:fillRect/>
          </a:stretch>
        </p:blipFill>
        <p:spPr>
          <a:xfrm>
            <a:off x="129875" y="142350"/>
            <a:ext cx="1690167" cy="1154400"/>
          </a:xfrm>
          <a:prstGeom prst="rect">
            <a:avLst/>
          </a:prstGeom>
          <a:noFill/>
          <a:ln>
            <a:noFill/>
          </a:ln>
        </p:spPr>
      </p:pic>
      <p:sp>
        <p:nvSpPr>
          <p:cNvPr id="212" name="Google Shape;212;p14"/>
          <p:cNvSpPr txBox="1"/>
          <p:nvPr/>
        </p:nvSpPr>
        <p:spPr>
          <a:xfrm>
            <a:off x="1893300" y="142350"/>
            <a:ext cx="7164000" cy="11544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6300">
                <a:solidFill>
                  <a:srgbClr val="1C4587"/>
                </a:solidFill>
                <a:latin typeface="Maven Pro"/>
                <a:ea typeface="Maven Pro"/>
                <a:cs typeface="Maven Pro"/>
                <a:sym typeface="Maven Pro"/>
              </a:rPr>
              <a:t>Network Analysis</a:t>
            </a:r>
            <a:endParaRPr b="1" sz="6300">
              <a:solidFill>
                <a:srgbClr val="1C4587"/>
              </a:solidFill>
              <a:latin typeface="Maven Pro"/>
              <a:ea typeface="Maven Pro"/>
              <a:cs typeface="Maven Pro"/>
              <a:sym typeface="Maven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Calculating Degree</a:t>
            </a:r>
            <a:endParaRPr/>
          </a:p>
        </p:txBody>
      </p:sp>
      <p:pic>
        <p:nvPicPr>
          <p:cNvPr id="273" name="Google Shape;273;p23"/>
          <p:cNvPicPr preferRelativeResize="0"/>
          <p:nvPr/>
        </p:nvPicPr>
        <p:blipFill>
          <a:blip r:embed="rId3">
            <a:alphaModFix/>
          </a:blip>
          <a:stretch>
            <a:fillRect/>
          </a:stretch>
        </p:blipFill>
        <p:spPr>
          <a:xfrm>
            <a:off x="267325" y="1346900"/>
            <a:ext cx="8338150" cy="2561000"/>
          </a:xfrm>
          <a:prstGeom prst="rect">
            <a:avLst/>
          </a:prstGeom>
          <a:noFill/>
          <a:ln>
            <a:noFill/>
          </a:ln>
        </p:spPr>
      </p:pic>
      <p:sp>
        <p:nvSpPr>
          <p:cNvPr id="274" name="Google Shape;274;p23"/>
          <p:cNvSpPr/>
          <p:nvPr/>
        </p:nvSpPr>
        <p:spPr>
          <a:xfrm>
            <a:off x="3721125" y="1494225"/>
            <a:ext cx="229800" cy="804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txBox="1"/>
          <p:nvPr/>
        </p:nvSpPr>
        <p:spPr>
          <a:xfrm>
            <a:off x="4094675" y="1752825"/>
            <a:ext cx="25431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900">
                <a:latin typeface="Nunito"/>
                <a:ea typeface="Nunito"/>
                <a:cs typeface="Nunito"/>
                <a:sym typeface="Nunito"/>
              </a:rPr>
              <a:t>importing libraries</a:t>
            </a:r>
            <a:endParaRPr sz="1900">
              <a:latin typeface="Nunito"/>
              <a:ea typeface="Nunito"/>
              <a:cs typeface="Nunito"/>
              <a:sym typeface="Nunito"/>
            </a:endParaRPr>
          </a:p>
        </p:txBody>
      </p:sp>
      <p:sp>
        <p:nvSpPr>
          <p:cNvPr id="276" name="Google Shape;276;p23"/>
          <p:cNvSpPr/>
          <p:nvPr/>
        </p:nvSpPr>
        <p:spPr>
          <a:xfrm>
            <a:off x="7542850" y="1192475"/>
            <a:ext cx="632150" cy="1451100"/>
          </a:xfrm>
          <a:custGeom>
            <a:rect b="b" l="l" r="r" t="t"/>
            <a:pathLst>
              <a:path extrusionOk="0" h="58044" w="25286">
                <a:moveTo>
                  <a:pt x="0" y="58044"/>
                </a:moveTo>
                <a:lnTo>
                  <a:pt x="25286" y="58044"/>
                </a:lnTo>
                <a:lnTo>
                  <a:pt x="25286" y="0"/>
                </a:lnTo>
              </a:path>
            </a:pathLst>
          </a:custGeom>
          <a:noFill/>
          <a:ln cap="flat" cmpd="sng" w="9525">
            <a:solidFill>
              <a:schemeClr val="dk2"/>
            </a:solidFill>
            <a:prstDash val="solid"/>
            <a:round/>
            <a:headEnd len="med" w="med" type="none"/>
            <a:tailEnd len="med" w="med" type="none"/>
          </a:ln>
        </p:spPr>
      </p:sp>
      <p:sp>
        <p:nvSpPr>
          <p:cNvPr id="277" name="Google Shape;277;p23"/>
          <p:cNvSpPr txBox="1"/>
          <p:nvPr/>
        </p:nvSpPr>
        <p:spPr>
          <a:xfrm>
            <a:off x="6479650" y="862050"/>
            <a:ext cx="16953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tr" sz="2000">
                <a:latin typeface="Nunito"/>
                <a:ea typeface="Nunito"/>
                <a:cs typeface="Nunito"/>
                <a:sym typeface="Nunito"/>
              </a:rPr>
              <a:t>reading data</a:t>
            </a:r>
            <a:endParaRPr sz="2000">
              <a:latin typeface="Nunito"/>
              <a:ea typeface="Nunito"/>
              <a:cs typeface="Nunito"/>
              <a:sym typeface="Nunito"/>
            </a:endParaRPr>
          </a:p>
        </p:txBody>
      </p:sp>
      <p:sp>
        <p:nvSpPr>
          <p:cNvPr id="278" name="Google Shape;278;p23"/>
          <p:cNvSpPr/>
          <p:nvPr/>
        </p:nvSpPr>
        <p:spPr>
          <a:xfrm>
            <a:off x="71825" y="3232650"/>
            <a:ext cx="517225" cy="1235575"/>
          </a:xfrm>
          <a:custGeom>
            <a:rect b="b" l="l" r="r" t="t"/>
            <a:pathLst>
              <a:path extrusionOk="0" h="49423" w="20689">
                <a:moveTo>
                  <a:pt x="8621" y="0"/>
                </a:moveTo>
                <a:lnTo>
                  <a:pt x="0" y="0"/>
                </a:lnTo>
                <a:lnTo>
                  <a:pt x="575" y="49423"/>
                </a:lnTo>
                <a:lnTo>
                  <a:pt x="20689" y="48849"/>
                </a:lnTo>
              </a:path>
            </a:pathLst>
          </a:custGeom>
          <a:noFill/>
          <a:ln cap="flat" cmpd="sng" w="9525">
            <a:solidFill>
              <a:schemeClr val="dk2"/>
            </a:solidFill>
            <a:prstDash val="solid"/>
            <a:round/>
            <a:headEnd len="med" w="med" type="none"/>
            <a:tailEnd len="med" w="med" type="none"/>
          </a:ln>
        </p:spPr>
      </p:sp>
      <p:sp>
        <p:nvSpPr>
          <p:cNvPr id="279" name="Google Shape;279;p23"/>
          <p:cNvSpPr txBox="1"/>
          <p:nvPr/>
        </p:nvSpPr>
        <p:spPr>
          <a:xfrm>
            <a:off x="704000" y="3965375"/>
            <a:ext cx="25431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900">
                <a:latin typeface="Nunito"/>
                <a:ea typeface="Nunito"/>
                <a:cs typeface="Nunito"/>
                <a:sym typeface="Nunito"/>
              </a:rPr>
              <a:t>converting data frame to graph object</a:t>
            </a:r>
            <a:endParaRPr sz="1900">
              <a:latin typeface="Nunito"/>
              <a:ea typeface="Nunito"/>
              <a:cs typeface="Nunito"/>
              <a:sym typeface="Nunito"/>
            </a:endParaRPr>
          </a:p>
        </p:txBody>
      </p:sp>
      <p:sp>
        <p:nvSpPr>
          <p:cNvPr id="280" name="Google Shape;280;p23"/>
          <p:cNvSpPr/>
          <p:nvPr/>
        </p:nvSpPr>
        <p:spPr>
          <a:xfrm>
            <a:off x="632150" y="3821700"/>
            <a:ext cx="3706775" cy="258633"/>
          </a:xfrm>
          <a:custGeom>
            <a:rect b="b" l="l" r="r" t="t"/>
            <a:pathLst>
              <a:path extrusionOk="0" h="12644" w="148271">
                <a:moveTo>
                  <a:pt x="0" y="0"/>
                </a:moveTo>
                <a:lnTo>
                  <a:pt x="0" y="12069"/>
                </a:lnTo>
                <a:lnTo>
                  <a:pt x="148271" y="12644"/>
                </a:lnTo>
              </a:path>
            </a:pathLst>
          </a:custGeom>
          <a:noFill/>
          <a:ln cap="flat" cmpd="sng" w="9525">
            <a:solidFill>
              <a:schemeClr val="dk2"/>
            </a:solidFill>
            <a:prstDash val="solid"/>
            <a:round/>
            <a:headEnd len="med" w="med" type="none"/>
            <a:tailEnd len="med" w="med" type="none"/>
          </a:ln>
        </p:spPr>
      </p:sp>
      <p:sp>
        <p:nvSpPr>
          <p:cNvPr id="281" name="Google Shape;281;p23"/>
          <p:cNvSpPr txBox="1"/>
          <p:nvPr/>
        </p:nvSpPr>
        <p:spPr>
          <a:xfrm>
            <a:off x="4439500" y="3965375"/>
            <a:ext cx="3232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700">
                <a:latin typeface="Nunito"/>
                <a:ea typeface="Nunito"/>
                <a:cs typeface="Nunito"/>
                <a:sym typeface="Nunito"/>
              </a:rPr>
              <a:t>Setting layout of network</a:t>
            </a:r>
            <a:endParaRPr sz="1700">
              <a:latin typeface="Nunito"/>
              <a:ea typeface="Nunito"/>
              <a:cs typeface="Nunito"/>
              <a:sym typeface="Nunito"/>
            </a:endParaRPr>
          </a:p>
          <a:p>
            <a:pPr indent="0" lvl="0" marL="0" rtl="0" algn="l">
              <a:spcBef>
                <a:spcPts val="0"/>
              </a:spcBef>
              <a:spcAft>
                <a:spcPts val="0"/>
              </a:spcAft>
              <a:buNone/>
            </a:pPr>
            <a:r>
              <a:rPr lang="tr" sz="1700">
                <a:latin typeface="Nunito"/>
                <a:ea typeface="Nunito"/>
                <a:cs typeface="Nunito"/>
                <a:sym typeface="Nunito"/>
              </a:rPr>
              <a:t>(optional)</a:t>
            </a:r>
            <a:endParaRPr sz="17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4"/>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Data File (02.csv)</a:t>
            </a:r>
            <a:endParaRPr/>
          </a:p>
        </p:txBody>
      </p:sp>
      <p:sp>
        <p:nvSpPr>
          <p:cNvPr id="287" name="Google Shape;287;p24"/>
          <p:cNvSpPr txBox="1"/>
          <p:nvPr/>
        </p:nvSpPr>
        <p:spPr>
          <a:xfrm>
            <a:off x="289775" y="1291900"/>
            <a:ext cx="22578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900"/>
              <a:t>ece,ali</a:t>
            </a:r>
            <a:endParaRPr sz="1900"/>
          </a:p>
          <a:p>
            <a:pPr indent="0" lvl="0" marL="0" rtl="0" algn="l">
              <a:spcBef>
                <a:spcPts val="0"/>
              </a:spcBef>
              <a:spcAft>
                <a:spcPts val="0"/>
              </a:spcAft>
              <a:buNone/>
            </a:pPr>
            <a:r>
              <a:rPr lang="tr" sz="1900"/>
              <a:t>ece,özge</a:t>
            </a:r>
            <a:endParaRPr sz="1900"/>
          </a:p>
          <a:p>
            <a:pPr indent="0" lvl="0" marL="0" rtl="0" algn="l">
              <a:spcBef>
                <a:spcPts val="0"/>
              </a:spcBef>
              <a:spcAft>
                <a:spcPts val="0"/>
              </a:spcAft>
              <a:buNone/>
            </a:pPr>
            <a:r>
              <a:rPr lang="tr" sz="1900"/>
              <a:t>ece,ibrahim</a:t>
            </a:r>
            <a:endParaRPr sz="1900"/>
          </a:p>
          <a:p>
            <a:pPr indent="0" lvl="0" marL="0" rtl="0" algn="l">
              <a:spcBef>
                <a:spcPts val="0"/>
              </a:spcBef>
              <a:spcAft>
                <a:spcPts val="0"/>
              </a:spcAft>
              <a:buNone/>
            </a:pPr>
            <a:r>
              <a:rPr lang="tr" sz="1900"/>
              <a:t>ece,ahmet</a:t>
            </a:r>
            <a:endParaRPr sz="1900"/>
          </a:p>
          <a:p>
            <a:pPr indent="0" lvl="0" marL="0" rtl="0" algn="l">
              <a:spcBef>
                <a:spcPts val="0"/>
              </a:spcBef>
              <a:spcAft>
                <a:spcPts val="0"/>
              </a:spcAft>
              <a:buNone/>
            </a:pPr>
            <a:r>
              <a:rPr lang="tr" sz="1900"/>
              <a:t>ece,suat</a:t>
            </a:r>
            <a:endParaRPr sz="1900"/>
          </a:p>
          <a:p>
            <a:pPr indent="0" lvl="0" marL="0" rtl="0" algn="l">
              <a:spcBef>
                <a:spcPts val="0"/>
              </a:spcBef>
              <a:spcAft>
                <a:spcPts val="0"/>
              </a:spcAft>
              <a:buNone/>
            </a:pPr>
            <a:r>
              <a:rPr lang="tr" sz="1900"/>
              <a:t>suat,ibrahim</a:t>
            </a:r>
            <a:endParaRPr sz="1900"/>
          </a:p>
          <a:p>
            <a:pPr indent="0" lvl="0" marL="0" rtl="0" algn="l">
              <a:spcBef>
                <a:spcPts val="0"/>
              </a:spcBef>
              <a:spcAft>
                <a:spcPts val="0"/>
              </a:spcAft>
              <a:buNone/>
            </a:pPr>
            <a:r>
              <a:rPr lang="tr" sz="1900"/>
              <a:t>suat,özge</a:t>
            </a:r>
            <a:endParaRPr sz="1900"/>
          </a:p>
          <a:p>
            <a:pPr indent="0" lvl="0" marL="0" rtl="0" algn="l">
              <a:spcBef>
                <a:spcPts val="0"/>
              </a:spcBef>
              <a:spcAft>
                <a:spcPts val="0"/>
              </a:spcAft>
              <a:buNone/>
            </a:pPr>
            <a:r>
              <a:rPr lang="tr" sz="1900"/>
              <a:t>suat,sabri</a:t>
            </a:r>
            <a:endParaRPr sz="1900"/>
          </a:p>
          <a:p>
            <a:pPr indent="0" lvl="0" marL="0" rtl="0" algn="l">
              <a:spcBef>
                <a:spcPts val="0"/>
              </a:spcBef>
              <a:spcAft>
                <a:spcPts val="0"/>
              </a:spcAft>
              <a:buNone/>
            </a:pPr>
            <a:r>
              <a:rPr lang="tr" sz="1900"/>
              <a:t>ali,ahmet</a:t>
            </a:r>
            <a:endParaRPr sz="1900"/>
          </a:p>
          <a:p>
            <a:pPr indent="0" lvl="0" marL="0" rtl="0" algn="l">
              <a:spcBef>
                <a:spcPts val="0"/>
              </a:spcBef>
              <a:spcAft>
                <a:spcPts val="0"/>
              </a:spcAft>
              <a:buNone/>
            </a:pPr>
            <a:r>
              <a:rPr lang="tr" sz="1900"/>
              <a:t>ali,mehmet</a:t>
            </a:r>
            <a:endParaRPr sz="1900"/>
          </a:p>
        </p:txBody>
      </p:sp>
      <p:pic>
        <p:nvPicPr>
          <p:cNvPr id="288" name="Google Shape;288;p24"/>
          <p:cNvPicPr preferRelativeResize="0"/>
          <p:nvPr/>
        </p:nvPicPr>
        <p:blipFill>
          <a:blip r:embed="rId3">
            <a:alphaModFix/>
          </a:blip>
          <a:stretch>
            <a:fillRect/>
          </a:stretch>
        </p:blipFill>
        <p:spPr>
          <a:xfrm>
            <a:off x="3364025" y="1019250"/>
            <a:ext cx="2998075" cy="1012138"/>
          </a:xfrm>
          <a:prstGeom prst="rect">
            <a:avLst/>
          </a:prstGeom>
          <a:noFill/>
          <a:ln>
            <a:noFill/>
          </a:ln>
        </p:spPr>
      </p:pic>
      <p:cxnSp>
        <p:nvCxnSpPr>
          <p:cNvPr id="289" name="Google Shape;289;p24"/>
          <p:cNvCxnSpPr/>
          <p:nvPr/>
        </p:nvCxnSpPr>
        <p:spPr>
          <a:xfrm flipH="1" rot="10800000">
            <a:off x="1340200" y="1497325"/>
            <a:ext cx="1762800" cy="24000"/>
          </a:xfrm>
          <a:prstGeom prst="straightConnector1">
            <a:avLst/>
          </a:prstGeom>
          <a:noFill/>
          <a:ln cap="flat" cmpd="sng" w="9525">
            <a:solidFill>
              <a:schemeClr val="dk2"/>
            </a:solidFill>
            <a:prstDash val="solid"/>
            <a:round/>
            <a:headEnd len="med" w="med" type="none"/>
            <a:tailEnd len="med" w="med" type="triangle"/>
          </a:ln>
        </p:spPr>
      </p:cxnSp>
      <p:pic>
        <p:nvPicPr>
          <p:cNvPr id="290" name="Google Shape;290;p24"/>
          <p:cNvPicPr preferRelativeResize="0"/>
          <p:nvPr/>
        </p:nvPicPr>
        <p:blipFill>
          <a:blip r:embed="rId4">
            <a:alphaModFix/>
          </a:blip>
          <a:stretch>
            <a:fillRect/>
          </a:stretch>
        </p:blipFill>
        <p:spPr>
          <a:xfrm>
            <a:off x="3416423" y="2392725"/>
            <a:ext cx="2998075" cy="1893525"/>
          </a:xfrm>
          <a:prstGeom prst="rect">
            <a:avLst/>
          </a:prstGeom>
          <a:noFill/>
          <a:ln>
            <a:noFill/>
          </a:ln>
        </p:spPr>
      </p:pic>
      <p:graphicFrame>
        <p:nvGraphicFramePr>
          <p:cNvPr id="291" name="Google Shape;291;p24"/>
          <p:cNvGraphicFramePr/>
          <p:nvPr/>
        </p:nvGraphicFramePr>
        <p:xfrm>
          <a:off x="6524600" y="1139650"/>
          <a:ext cx="3000000" cy="3000000"/>
        </p:xfrm>
        <a:graphic>
          <a:graphicData uri="http://schemas.openxmlformats.org/drawingml/2006/table">
            <a:tbl>
              <a:tblPr>
                <a:noFill/>
                <a:tableStyleId>{4C1026A4-C068-4001-A158-783A1E7C6D8E}</a:tableStyleId>
              </a:tblPr>
              <a:tblGrid>
                <a:gridCol w="1128900"/>
                <a:gridCol w="1128900"/>
              </a:tblGrid>
              <a:tr h="548525">
                <a:tc>
                  <a:txBody>
                    <a:bodyPr/>
                    <a:lstStyle/>
                    <a:p>
                      <a:pPr indent="0" lvl="0" marL="0" rtl="0" algn="l">
                        <a:spcBef>
                          <a:spcPts val="0"/>
                        </a:spcBef>
                        <a:spcAft>
                          <a:spcPts val="0"/>
                        </a:spcAft>
                        <a:buNone/>
                      </a:pPr>
                      <a:r>
                        <a:rPr lang="tr"/>
                        <a:t>ece</a:t>
                      </a:r>
                      <a:endParaRPr/>
                    </a:p>
                  </a:txBody>
                  <a:tcPr marT="91425" marB="91425" marR="91425" marL="91425"/>
                </a:tc>
                <a:tc>
                  <a:txBody>
                    <a:bodyPr/>
                    <a:lstStyle/>
                    <a:p>
                      <a:pPr indent="0" lvl="0" marL="0" rtl="0" algn="l">
                        <a:spcBef>
                          <a:spcPts val="0"/>
                        </a:spcBef>
                        <a:spcAft>
                          <a:spcPts val="0"/>
                        </a:spcAft>
                        <a:buNone/>
                      </a:pPr>
                      <a:r>
                        <a:rPr lang="tr"/>
                        <a:t>ali</a:t>
                      </a:r>
                      <a:endParaRPr/>
                    </a:p>
                  </a:txBody>
                  <a:tcPr marT="91425" marB="91425" marR="91425" marL="91425"/>
                </a:tc>
              </a:tr>
              <a:tr h="548525">
                <a:tc>
                  <a:txBody>
                    <a:bodyPr/>
                    <a:lstStyle/>
                    <a:p>
                      <a:pPr indent="0" lvl="0" marL="0" rtl="0" algn="l">
                        <a:spcBef>
                          <a:spcPts val="0"/>
                        </a:spcBef>
                        <a:spcAft>
                          <a:spcPts val="0"/>
                        </a:spcAft>
                        <a:buNone/>
                      </a:pPr>
                      <a:r>
                        <a:rPr lang="tr"/>
                        <a:t>ece</a:t>
                      </a:r>
                      <a:endParaRPr/>
                    </a:p>
                  </a:txBody>
                  <a:tcPr marT="91425" marB="91425" marR="91425" marL="91425"/>
                </a:tc>
                <a:tc>
                  <a:txBody>
                    <a:bodyPr/>
                    <a:lstStyle/>
                    <a:p>
                      <a:pPr indent="0" lvl="0" marL="0" rtl="0" algn="l">
                        <a:spcBef>
                          <a:spcPts val="0"/>
                        </a:spcBef>
                        <a:spcAft>
                          <a:spcPts val="0"/>
                        </a:spcAft>
                        <a:buNone/>
                      </a:pPr>
                      <a:r>
                        <a:rPr lang="tr"/>
                        <a:t>özge</a:t>
                      </a:r>
                      <a:endParaRPr/>
                    </a:p>
                  </a:txBody>
                  <a:tcPr marT="91425" marB="91425" marR="91425" marL="91425"/>
                </a:tc>
              </a:tr>
              <a:tr h="548525">
                <a:tc>
                  <a:txBody>
                    <a:bodyPr/>
                    <a:lstStyle/>
                    <a:p>
                      <a:pPr indent="0" lvl="0" marL="0" rtl="0" algn="l">
                        <a:spcBef>
                          <a:spcPts val="0"/>
                        </a:spcBef>
                        <a:spcAft>
                          <a:spcPts val="0"/>
                        </a:spcAft>
                        <a:buNone/>
                      </a:pPr>
                      <a:r>
                        <a:rPr lang="tr"/>
                        <a:t>ece</a:t>
                      </a:r>
                      <a:endParaRPr/>
                    </a:p>
                  </a:txBody>
                  <a:tcPr marT="91425" marB="91425" marR="91425" marL="91425"/>
                </a:tc>
                <a:tc>
                  <a:txBody>
                    <a:bodyPr/>
                    <a:lstStyle/>
                    <a:p>
                      <a:pPr indent="0" lvl="0" marL="0" rtl="0" algn="l">
                        <a:spcBef>
                          <a:spcPts val="0"/>
                        </a:spcBef>
                        <a:spcAft>
                          <a:spcPts val="0"/>
                        </a:spcAft>
                        <a:buNone/>
                      </a:pPr>
                      <a:r>
                        <a:rPr lang="tr"/>
                        <a:t>ibrahim</a:t>
                      </a:r>
                      <a:endParaRPr/>
                    </a:p>
                  </a:txBody>
                  <a:tcPr marT="91425" marB="91425" marR="91425" marL="91425"/>
                </a:tc>
              </a:tr>
              <a:tr h="548525">
                <a:tc>
                  <a:txBody>
                    <a:bodyPr/>
                    <a:lstStyle/>
                    <a:p>
                      <a:pPr indent="0" lvl="0" marL="0" rtl="0" algn="l">
                        <a:spcBef>
                          <a:spcPts val="0"/>
                        </a:spcBef>
                        <a:spcAft>
                          <a:spcPts val="0"/>
                        </a:spcAft>
                        <a:buNone/>
                      </a:pPr>
                      <a:r>
                        <a:rPr lang="tr"/>
                        <a:t>ece</a:t>
                      </a:r>
                      <a:endParaRPr/>
                    </a:p>
                  </a:txBody>
                  <a:tcPr marT="91425" marB="91425" marR="91425" marL="91425"/>
                </a:tc>
                <a:tc>
                  <a:txBody>
                    <a:bodyPr/>
                    <a:lstStyle/>
                    <a:p>
                      <a:pPr indent="0" lvl="0" marL="0" rtl="0" algn="l">
                        <a:spcBef>
                          <a:spcPts val="0"/>
                        </a:spcBef>
                        <a:spcAft>
                          <a:spcPts val="0"/>
                        </a:spcAft>
                        <a:buNone/>
                      </a:pPr>
                      <a:r>
                        <a:rPr lang="tr"/>
                        <a:t>ahmet</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5"/>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Plotting the graph object</a:t>
            </a:r>
            <a:endParaRPr/>
          </a:p>
        </p:txBody>
      </p:sp>
      <p:sp>
        <p:nvSpPr>
          <p:cNvPr id="297" name="Google Shape;297;p25"/>
          <p:cNvSpPr txBox="1"/>
          <p:nvPr/>
        </p:nvSpPr>
        <p:spPr>
          <a:xfrm>
            <a:off x="253525" y="1166525"/>
            <a:ext cx="4878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2000">
                <a:solidFill>
                  <a:srgbClr val="24292E"/>
                </a:solidFill>
                <a:latin typeface="Consolas"/>
                <a:ea typeface="Consolas"/>
                <a:cs typeface="Consolas"/>
                <a:sym typeface="Consolas"/>
              </a:rPr>
              <a:t>plot</a:t>
            </a:r>
            <a:r>
              <a:rPr lang="tr" sz="2000">
                <a:solidFill>
                  <a:srgbClr val="24292E"/>
                </a:solidFill>
                <a:latin typeface="Consolas"/>
                <a:ea typeface="Consolas"/>
                <a:cs typeface="Consolas"/>
                <a:sym typeface="Consolas"/>
              </a:rPr>
              <a:t>(</a:t>
            </a:r>
            <a:r>
              <a:rPr lang="tr" sz="2000">
                <a:solidFill>
                  <a:srgbClr val="24292E"/>
                </a:solidFill>
                <a:highlight>
                  <a:srgbClr val="FF0000"/>
                </a:highlight>
                <a:latin typeface="Consolas"/>
                <a:ea typeface="Consolas"/>
                <a:cs typeface="Consolas"/>
                <a:sym typeface="Consolas"/>
              </a:rPr>
              <a:t>g</a:t>
            </a:r>
            <a:r>
              <a:rPr lang="tr" sz="2000">
                <a:solidFill>
                  <a:srgbClr val="24292E"/>
                </a:solidFill>
                <a:latin typeface="Consolas"/>
                <a:ea typeface="Consolas"/>
                <a:cs typeface="Consolas"/>
                <a:sym typeface="Consolas"/>
              </a:rPr>
              <a:t>, </a:t>
            </a:r>
            <a:endParaRPr sz="2000">
              <a:solidFill>
                <a:srgbClr val="24292E"/>
              </a:solidFill>
              <a:latin typeface="Consolas"/>
              <a:ea typeface="Consolas"/>
              <a:cs typeface="Consolas"/>
              <a:sym typeface="Consolas"/>
            </a:endParaRPr>
          </a:p>
          <a:p>
            <a:pPr indent="0" lvl="0" marL="0" rtl="0" algn="l">
              <a:spcBef>
                <a:spcPts val="0"/>
              </a:spcBef>
              <a:spcAft>
                <a:spcPts val="0"/>
              </a:spcAft>
              <a:buNone/>
            </a:pPr>
            <a:r>
              <a:rPr lang="tr" sz="2000">
                <a:solidFill>
                  <a:srgbClr val="24292E"/>
                </a:solidFill>
                <a:latin typeface="Consolas"/>
                <a:ea typeface="Consolas"/>
                <a:cs typeface="Consolas"/>
                <a:sym typeface="Consolas"/>
              </a:rPr>
              <a:t>     edge.arrow.size=.1, </a:t>
            </a:r>
            <a:endParaRPr sz="2000">
              <a:solidFill>
                <a:srgbClr val="24292E"/>
              </a:solidFill>
              <a:latin typeface="Consolas"/>
              <a:ea typeface="Consolas"/>
              <a:cs typeface="Consolas"/>
              <a:sym typeface="Consolas"/>
            </a:endParaRPr>
          </a:p>
          <a:p>
            <a:pPr indent="0" lvl="0" marL="0" rtl="0" algn="l">
              <a:spcBef>
                <a:spcPts val="0"/>
              </a:spcBef>
              <a:spcAft>
                <a:spcPts val="0"/>
              </a:spcAft>
              <a:buNone/>
            </a:pPr>
            <a:r>
              <a:rPr lang="tr" sz="2000">
                <a:solidFill>
                  <a:srgbClr val="24292E"/>
                </a:solidFill>
                <a:latin typeface="Consolas"/>
                <a:ea typeface="Consolas"/>
                <a:cs typeface="Consolas"/>
                <a:sym typeface="Consolas"/>
              </a:rPr>
              <a:t>     vertex.color="gold", </a:t>
            </a:r>
            <a:endParaRPr sz="2000">
              <a:solidFill>
                <a:srgbClr val="24292E"/>
              </a:solidFill>
              <a:latin typeface="Consolas"/>
              <a:ea typeface="Consolas"/>
              <a:cs typeface="Consolas"/>
              <a:sym typeface="Consolas"/>
            </a:endParaRPr>
          </a:p>
          <a:p>
            <a:pPr indent="0" lvl="0" marL="0" rtl="0" algn="l">
              <a:spcBef>
                <a:spcPts val="0"/>
              </a:spcBef>
              <a:spcAft>
                <a:spcPts val="0"/>
              </a:spcAft>
              <a:buNone/>
            </a:pPr>
            <a:r>
              <a:rPr lang="tr" sz="2000">
                <a:solidFill>
                  <a:srgbClr val="24292E"/>
                </a:solidFill>
                <a:latin typeface="Consolas"/>
                <a:ea typeface="Consolas"/>
                <a:cs typeface="Consolas"/>
                <a:sym typeface="Consolas"/>
              </a:rPr>
              <a:t>     vertex.size=15,</a:t>
            </a:r>
            <a:endParaRPr sz="2000">
              <a:solidFill>
                <a:srgbClr val="24292E"/>
              </a:solidFill>
              <a:latin typeface="Consolas"/>
              <a:ea typeface="Consolas"/>
              <a:cs typeface="Consolas"/>
              <a:sym typeface="Consolas"/>
            </a:endParaRPr>
          </a:p>
          <a:p>
            <a:pPr indent="0" lvl="0" marL="0" rtl="0" algn="l">
              <a:spcBef>
                <a:spcPts val="0"/>
              </a:spcBef>
              <a:spcAft>
                <a:spcPts val="0"/>
              </a:spcAft>
              <a:buNone/>
            </a:pPr>
            <a:r>
              <a:rPr lang="tr" sz="2000">
                <a:solidFill>
                  <a:srgbClr val="24292E"/>
                </a:solidFill>
                <a:latin typeface="Consolas"/>
                <a:ea typeface="Consolas"/>
                <a:cs typeface="Consolas"/>
                <a:sym typeface="Consolas"/>
              </a:rPr>
              <a:t>     vertex.frame.color="gray", </a:t>
            </a:r>
            <a:endParaRPr sz="2000">
              <a:solidFill>
                <a:srgbClr val="24292E"/>
              </a:solidFill>
              <a:latin typeface="Consolas"/>
              <a:ea typeface="Consolas"/>
              <a:cs typeface="Consolas"/>
              <a:sym typeface="Consolas"/>
            </a:endParaRPr>
          </a:p>
          <a:p>
            <a:pPr indent="0" lvl="0" marL="0" rtl="0" algn="l">
              <a:spcBef>
                <a:spcPts val="0"/>
              </a:spcBef>
              <a:spcAft>
                <a:spcPts val="0"/>
              </a:spcAft>
              <a:buNone/>
            </a:pPr>
            <a:r>
              <a:rPr lang="tr" sz="2000">
                <a:solidFill>
                  <a:srgbClr val="24292E"/>
                </a:solidFill>
                <a:latin typeface="Consolas"/>
                <a:ea typeface="Consolas"/>
                <a:cs typeface="Consolas"/>
                <a:sym typeface="Consolas"/>
              </a:rPr>
              <a:t>     vertex.label.color="black", </a:t>
            </a:r>
            <a:endParaRPr sz="2000">
              <a:solidFill>
                <a:srgbClr val="24292E"/>
              </a:solidFill>
              <a:latin typeface="Consolas"/>
              <a:ea typeface="Consolas"/>
              <a:cs typeface="Consolas"/>
              <a:sym typeface="Consolas"/>
            </a:endParaRPr>
          </a:p>
          <a:p>
            <a:pPr indent="0" lvl="0" marL="0" rtl="0" algn="l">
              <a:spcBef>
                <a:spcPts val="0"/>
              </a:spcBef>
              <a:spcAft>
                <a:spcPts val="0"/>
              </a:spcAft>
              <a:buNone/>
            </a:pPr>
            <a:r>
              <a:rPr lang="tr" sz="2000">
                <a:solidFill>
                  <a:srgbClr val="24292E"/>
                </a:solidFill>
                <a:latin typeface="Consolas"/>
                <a:ea typeface="Consolas"/>
                <a:cs typeface="Consolas"/>
                <a:sym typeface="Consolas"/>
              </a:rPr>
              <a:t>     vertex.label.cex=0.8, </a:t>
            </a:r>
            <a:endParaRPr sz="2000">
              <a:solidFill>
                <a:srgbClr val="24292E"/>
              </a:solidFill>
              <a:latin typeface="Consolas"/>
              <a:ea typeface="Consolas"/>
              <a:cs typeface="Consolas"/>
              <a:sym typeface="Consolas"/>
            </a:endParaRPr>
          </a:p>
          <a:p>
            <a:pPr indent="0" lvl="0" marL="0" rtl="0" algn="l">
              <a:spcBef>
                <a:spcPts val="0"/>
              </a:spcBef>
              <a:spcAft>
                <a:spcPts val="0"/>
              </a:spcAft>
              <a:buNone/>
            </a:pPr>
            <a:r>
              <a:rPr lang="tr" sz="2000">
                <a:solidFill>
                  <a:srgbClr val="24292E"/>
                </a:solidFill>
                <a:latin typeface="Consolas"/>
                <a:ea typeface="Consolas"/>
                <a:cs typeface="Consolas"/>
                <a:sym typeface="Consolas"/>
              </a:rPr>
              <a:t>     vertex.label.dist=2, </a:t>
            </a:r>
            <a:endParaRPr sz="2000">
              <a:solidFill>
                <a:srgbClr val="24292E"/>
              </a:solidFill>
              <a:latin typeface="Consolas"/>
              <a:ea typeface="Consolas"/>
              <a:cs typeface="Consolas"/>
              <a:sym typeface="Consolas"/>
            </a:endParaRPr>
          </a:p>
          <a:p>
            <a:pPr indent="0" lvl="0" marL="0" rtl="0" algn="l">
              <a:spcBef>
                <a:spcPts val="0"/>
              </a:spcBef>
              <a:spcAft>
                <a:spcPts val="0"/>
              </a:spcAft>
              <a:buNone/>
            </a:pPr>
            <a:r>
              <a:rPr lang="tr" sz="2000">
                <a:solidFill>
                  <a:srgbClr val="24292E"/>
                </a:solidFill>
                <a:latin typeface="Consolas"/>
                <a:ea typeface="Consolas"/>
                <a:cs typeface="Consolas"/>
                <a:sym typeface="Consolas"/>
              </a:rPr>
              <a:t>     edge.curved=0,</a:t>
            </a:r>
            <a:endParaRPr sz="2000">
              <a:solidFill>
                <a:srgbClr val="24292E"/>
              </a:solidFill>
              <a:latin typeface="Consolas"/>
              <a:ea typeface="Consolas"/>
              <a:cs typeface="Consolas"/>
              <a:sym typeface="Consolas"/>
            </a:endParaRPr>
          </a:p>
          <a:p>
            <a:pPr indent="0" lvl="0" marL="152400" marR="152400" rtl="0" algn="l">
              <a:lnSpc>
                <a:spcPct val="145000"/>
              </a:lnSpc>
              <a:spcBef>
                <a:spcPts val="0"/>
              </a:spcBef>
              <a:spcAft>
                <a:spcPts val="0"/>
              </a:spcAft>
              <a:buNone/>
            </a:pPr>
            <a:r>
              <a:rPr lang="tr" sz="2000">
                <a:solidFill>
                  <a:srgbClr val="24292E"/>
                </a:solidFill>
                <a:latin typeface="Consolas"/>
                <a:ea typeface="Consolas"/>
                <a:cs typeface="Consolas"/>
                <a:sym typeface="Consolas"/>
              </a:rPr>
              <a:t>    </a:t>
            </a:r>
            <a:r>
              <a:rPr lang="tr" sz="2000">
                <a:solidFill>
                  <a:srgbClr val="24292E"/>
                </a:solidFill>
                <a:highlight>
                  <a:srgbClr val="00FFFF"/>
                </a:highlight>
                <a:latin typeface="Consolas"/>
                <a:ea typeface="Consolas"/>
                <a:cs typeface="Consolas"/>
                <a:sym typeface="Consolas"/>
              </a:rPr>
              <a:t>layout</a:t>
            </a:r>
            <a:r>
              <a:rPr lang="tr" sz="2000">
                <a:solidFill>
                  <a:srgbClr val="24292E"/>
                </a:solidFill>
                <a:latin typeface="Consolas"/>
                <a:ea typeface="Consolas"/>
                <a:cs typeface="Consolas"/>
                <a:sym typeface="Consolas"/>
              </a:rPr>
              <a:t>=</a:t>
            </a:r>
            <a:r>
              <a:rPr lang="tr" sz="2000">
                <a:solidFill>
                  <a:srgbClr val="24292E"/>
                </a:solidFill>
                <a:highlight>
                  <a:srgbClr val="00FFFF"/>
                </a:highlight>
                <a:latin typeface="Consolas"/>
                <a:ea typeface="Consolas"/>
                <a:cs typeface="Consolas"/>
                <a:sym typeface="Consolas"/>
              </a:rPr>
              <a:t>layout</a:t>
            </a:r>
            <a:r>
              <a:rPr lang="tr" sz="2000">
                <a:solidFill>
                  <a:srgbClr val="24292E"/>
                </a:solidFill>
                <a:latin typeface="Consolas"/>
                <a:ea typeface="Consolas"/>
                <a:cs typeface="Consolas"/>
                <a:sym typeface="Consolas"/>
              </a:rPr>
              <a:t>)</a:t>
            </a:r>
            <a:endParaRPr sz="2000">
              <a:solidFill>
                <a:srgbClr val="24292E"/>
              </a:solidFill>
              <a:latin typeface="Consolas"/>
              <a:ea typeface="Consolas"/>
              <a:cs typeface="Consolas"/>
              <a:sym typeface="Consolas"/>
            </a:endParaRPr>
          </a:p>
        </p:txBody>
      </p:sp>
      <p:sp>
        <p:nvSpPr>
          <p:cNvPr id="298" name="Google Shape;298;p25"/>
          <p:cNvSpPr/>
          <p:nvPr/>
        </p:nvSpPr>
        <p:spPr>
          <a:xfrm>
            <a:off x="4962375" y="1485100"/>
            <a:ext cx="253500" cy="2463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txBox="1"/>
          <p:nvPr/>
        </p:nvSpPr>
        <p:spPr>
          <a:xfrm>
            <a:off x="5384975" y="2571750"/>
            <a:ext cx="153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Visual Attributes</a:t>
            </a:r>
            <a:endParaRPr>
              <a:latin typeface="Nunito"/>
              <a:ea typeface="Nunito"/>
              <a:cs typeface="Nunito"/>
              <a:sym typeface="Nunito"/>
            </a:endParaRPr>
          </a:p>
        </p:txBody>
      </p:sp>
      <p:cxnSp>
        <p:nvCxnSpPr>
          <p:cNvPr id="300" name="Google Shape;300;p25"/>
          <p:cNvCxnSpPr/>
          <p:nvPr/>
        </p:nvCxnSpPr>
        <p:spPr>
          <a:xfrm flipH="1" rot="10800000">
            <a:off x="1424725" y="1340275"/>
            <a:ext cx="4056900" cy="12000"/>
          </a:xfrm>
          <a:prstGeom prst="straightConnector1">
            <a:avLst/>
          </a:prstGeom>
          <a:noFill/>
          <a:ln cap="flat" cmpd="sng" w="9525">
            <a:solidFill>
              <a:schemeClr val="dk2"/>
            </a:solidFill>
            <a:prstDash val="solid"/>
            <a:round/>
            <a:headEnd len="med" w="med" type="none"/>
            <a:tailEnd len="med" w="med" type="triangle"/>
          </a:ln>
        </p:spPr>
      </p:cxnSp>
      <p:sp>
        <p:nvSpPr>
          <p:cNvPr id="301" name="Google Shape;301;p25"/>
          <p:cNvSpPr txBox="1"/>
          <p:nvPr/>
        </p:nvSpPr>
        <p:spPr>
          <a:xfrm>
            <a:off x="5481625" y="1166525"/>
            <a:ext cx="153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Graph object “g” that we generated before</a:t>
            </a:r>
            <a:endParaRPr>
              <a:latin typeface="Nunito"/>
              <a:ea typeface="Nunito"/>
              <a:cs typeface="Nunito"/>
              <a:sym typeface="Nunito"/>
            </a:endParaRPr>
          </a:p>
        </p:txBody>
      </p:sp>
      <p:sp>
        <p:nvSpPr>
          <p:cNvPr id="302" name="Google Shape;302;p25"/>
          <p:cNvSpPr txBox="1"/>
          <p:nvPr/>
        </p:nvSpPr>
        <p:spPr>
          <a:xfrm>
            <a:off x="5385025" y="3646325"/>
            <a:ext cx="153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Layout that we generated from “g” object.</a:t>
            </a:r>
            <a:endParaRPr>
              <a:latin typeface="Nunito"/>
              <a:ea typeface="Nunito"/>
              <a:cs typeface="Nunito"/>
              <a:sym typeface="Nunito"/>
            </a:endParaRPr>
          </a:p>
        </p:txBody>
      </p:sp>
      <p:cxnSp>
        <p:nvCxnSpPr>
          <p:cNvPr id="303" name="Google Shape;303;p25"/>
          <p:cNvCxnSpPr/>
          <p:nvPr/>
        </p:nvCxnSpPr>
        <p:spPr>
          <a:xfrm>
            <a:off x="3127150" y="4189650"/>
            <a:ext cx="2088900" cy="0"/>
          </a:xfrm>
          <a:prstGeom prst="straightConnector1">
            <a:avLst/>
          </a:prstGeom>
          <a:noFill/>
          <a:ln cap="flat" cmpd="sng" w="9525">
            <a:solidFill>
              <a:schemeClr val="dk2"/>
            </a:solidFill>
            <a:prstDash val="solid"/>
            <a:round/>
            <a:headEnd len="med" w="med" type="none"/>
            <a:tailEnd len="med" w="med" type="triangle"/>
          </a:ln>
        </p:spPr>
      </p:cxnSp>
      <p:sp>
        <p:nvSpPr>
          <p:cNvPr id="304" name="Google Shape;304;p25"/>
          <p:cNvSpPr txBox="1"/>
          <p:nvPr/>
        </p:nvSpPr>
        <p:spPr>
          <a:xfrm>
            <a:off x="7630750" y="2516500"/>
            <a:ext cx="1062600" cy="400200"/>
          </a:xfrm>
          <a:prstGeom prst="rect">
            <a:avLst/>
          </a:prstGeom>
          <a:solidFill>
            <a:srgbClr val="FF00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plot(g)</a:t>
            </a:r>
            <a:endParaRPr>
              <a:latin typeface="Nunito"/>
              <a:ea typeface="Nunito"/>
              <a:cs typeface="Nunito"/>
              <a:sym typeface="Nunito"/>
            </a:endParaRPr>
          </a:p>
        </p:txBody>
      </p:sp>
      <p:cxnSp>
        <p:nvCxnSpPr>
          <p:cNvPr id="305" name="Google Shape;305;p25"/>
          <p:cNvCxnSpPr>
            <a:endCxn id="304" idx="0"/>
          </p:cNvCxnSpPr>
          <p:nvPr/>
        </p:nvCxnSpPr>
        <p:spPr>
          <a:xfrm>
            <a:off x="8149750" y="1750600"/>
            <a:ext cx="12300" cy="765900"/>
          </a:xfrm>
          <a:prstGeom prst="straightConnector1">
            <a:avLst/>
          </a:prstGeom>
          <a:noFill/>
          <a:ln cap="flat" cmpd="sng" w="9525">
            <a:solidFill>
              <a:schemeClr val="dk2"/>
            </a:solidFill>
            <a:prstDash val="solid"/>
            <a:round/>
            <a:headEnd len="med" w="med" type="none"/>
            <a:tailEnd len="med" w="med" type="triangle"/>
          </a:ln>
        </p:spPr>
      </p:cxnSp>
      <p:sp>
        <p:nvSpPr>
          <p:cNvPr id="306" name="Google Shape;306;p25"/>
          <p:cNvSpPr txBox="1"/>
          <p:nvPr/>
        </p:nvSpPr>
        <p:spPr>
          <a:xfrm>
            <a:off x="7534150" y="1424725"/>
            <a:ext cx="13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quick code</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Plot result</a:t>
            </a:r>
            <a:endParaRPr/>
          </a:p>
        </p:txBody>
      </p:sp>
      <p:pic>
        <p:nvPicPr>
          <p:cNvPr id="312" name="Google Shape;312;p26"/>
          <p:cNvPicPr preferRelativeResize="0"/>
          <p:nvPr/>
        </p:nvPicPr>
        <p:blipFill>
          <a:blip r:embed="rId3">
            <a:alphaModFix/>
          </a:blip>
          <a:stretch>
            <a:fillRect/>
          </a:stretch>
        </p:blipFill>
        <p:spPr>
          <a:xfrm>
            <a:off x="2530975" y="898500"/>
            <a:ext cx="4599750" cy="3798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7"/>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Calculating Degree Distribution</a:t>
            </a:r>
            <a:endParaRPr/>
          </a:p>
        </p:txBody>
      </p:sp>
      <p:sp>
        <p:nvSpPr>
          <p:cNvPr id="318" name="Google Shape;318;p27"/>
          <p:cNvSpPr txBox="1"/>
          <p:nvPr/>
        </p:nvSpPr>
        <p:spPr>
          <a:xfrm>
            <a:off x="326000" y="1267775"/>
            <a:ext cx="3622200" cy="230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300">
                <a:highlight>
                  <a:srgbClr val="FFFF00"/>
                </a:highlight>
                <a:latin typeface="Nunito"/>
                <a:ea typeface="Nunito"/>
                <a:cs typeface="Nunito"/>
                <a:sym typeface="Nunito"/>
              </a:rPr>
              <a:t>deg</a:t>
            </a:r>
            <a:r>
              <a:rPr lang="tr" sz="2300">
                <a:latin typeface="Nunito"/>
                <a:ea typeface="Nunito"/>
                <a:cs typeface="Nunito"/>
                <a:sym typeface="Nunito"/>
              </a:rPr>
              <a:t> &lt;- degree(</a:t>
            </a:r>
            <a:r>
              <a:rPr lang="tr" sz="2300">
                <a:highlight>
                  <a:srgbClr val="FF0000"/>
                </a:highlight>
                <a:latin typeface="Nunito"/>
                <a:ea typeface="Nunito"/>
                <a:cs typeface="Nunito"/>
                <a:sym typeface="Nunito"/>
              </a:rPr>
              <a:t>g</a:t>
            </a:r>
            <a:r>
              <a:rPr lang="tr" sz="2300">
                <a:latin typeface="Nunito"/>
                <a:ea typeface="Nunito"/>
                <a:cs typeface="Nunito"/>
                <a:sym typeface="Nunito"/>
              </a:rPr>
              <a:t>)</a:t>
            </a:r>
            <a:endParaRPr sz="2300">
              <a:latin typeface="Nunito"/>
              <a:ea typeface="Nunito"/>
              <a:cs typeface="Nunito"/>
              <a:sym typeface="Nunito"/>
            </a:endParaRPr>
          </a:p>
          <a:p>
            <a:pPr indent="0" lvl="0" marL="0" rtl="0" algn="l">
              <a:spcBef>
                <a:spcPts val="0"/>
              </a:spcBef>
              <a:spcAft>
                <a:spcPts val="0"/>
              </a:spcAft>
              <a:buNone/>
            </a:pPr>
            <a:r>
              <a:rPr lang="tr" sz="2300">
                <a:highlight>
                  <a:srgbClr val="00FF00"/>
                </a:highlight>
                <a:latin typeface="Nunito"/>
                <a:ea typeface="Nunito"/>
                <a:cs typeface="Nunito"/>
                <a:sym typeface="Nunito"/>
              </a:rPr>
              <a:t>x</a:t>
            </a:r>
            <a:r>
              <a:rPr lang="tr" sz="2300">
                <a:latin typeface="Nunito"/>
                <a:ea typeface="Nunito"/>
                <a:cs typeface="Nunito"/>
                <a:sym typeface="Nunito"/>
              </a:rPr>
              <a:t> = names(</a:t>
            </a:r>
            <a:r>
              <a:rPr lang="tr" sz="2300">
                <a:highlight>
                  <a:srgbClr val="FFFF00"/>
                </a:highlight>
                <a:latin typeface="Nunito"/>
                <a:ea typeface="Nunito"/>
                <a:cs typeface="Nunito"/>
                <a:sym typeface="Nunito"/>
              </a:rPr>
              <a:t>deg</a:t>
            </a:r>
            <a:r>
              <a:rPr lang="tr" sz="2300">
                <a:latin typeface="Nunito"/>
                <a:ea typeface="Nunito"/>
                <a:cs typeface="Nunito"/>
                <a:sym typeface="Nunito"/>
              </a:rPr>
              <a:t>)</a:t>
            </a:r>
            <a:endParaRPr sz="2300">
              <a:latin typeface="Nunito"/>
              <a:ea typeface="Nunito"/>
              <a:cs typeface="Nunito"/>
              <a:sym typeface="Nunito"/>
            </a:endParaRPr>
          </a:p>
          <a:p>
            <a:pPr indent="0" lvl="0" marL="0" rtl="0" algn="l">
              <a:spcBef>
                <a:spcPts val="0"/>
              </a:spcBef>
              <a:spcAft>
                <a:spcPts val="0"/>
              </a:spcAft>
              <a:buNone/>
            </a:pPr>
            <a:r>
              <a:rPr lang="tr" sz="2300">
                <a:highlight>
                  <a:srgbClr val="FFFF00"/>
                </a:highlight>
                <a:latin typeface="Nunito"/>
                <a:ea typeface="Nunito"/>
                <a:cs typeface="Nunito"/>
                <a:sym typeface="Nunito"/>
              </a:rPr>
              <a:t>y</a:t>
            </a:r>
            <a:r>
              <a:rPr lang="tr" sz="2300">
                <a:latin typeface="Nunito"/>
                <a:ea typeface="Nunito"/>
                <a:cs typeface="Nunito"/>
                <a:sym typeface="Nunito"/>
              </a:rPr>
              <a:t> = </a:t>
            </a:r>
            <a:r>
              <a:rPr lang="tr" sz="2300">
                <a:highlight>
                  <a:srgbClr val="FFFF00"/>
                </a:highlight>
                <a:latin typeface="Nunito"/>
                <a:ea typeface="Nunito"/>
                <a:cs typeface="Nunito"/>
                <a:sym typeface="Nunito"/>
              </a:rPr>
              <a:t>deg</a:t>
            </a:r>
            <a:endParaRPr sz="2300">
              <a:highlight>
                <a:srgbClr val="FFFF00"/>
              </a:highlight>
              <a:latin typeface="Nunito"/>
              <a:ea typeface="Nunito"/>
              <a:cs typeface="Nunito"/>
              <a:sym typeface="Nunito"/>
            </a:endParaRPr>
          </a:p>
          <a:p>
            <a:pPr indent="0" lvl="0" marL="0" rtl="0" algn="l">
              <a:spcBef>
                <a:spcPts val="0"/>
              </a:spcBef>
              <a:spcAft>
                <a:spcPts val="0"/>
              </a:spcAft>
              <a:buNone/>
            </a:pPr>
            <a:r>
              <a:rPr lang="tr" sz="2300">
                <a:highlight>
                  <a:srgbClr val="A64D79"/>
                </a:highlight>
                <a:latin typeface="Nunito"/>
                <a:ea typeface="Nunito"/>
                <a:cs typeface="Nunito"/>
                <a:sym typeface="Nunito"/>
              </a:rPr>
              <a:t>ddist</a:t>
            </a:r>
            <a:r>
              <a:rPr lang="tr" sz="2300">
                <a:latin typeface="Nunito"/>
                <a:ea typeface="Nunito"/>
                <a:cs typeface="Nunito"/>
                <a:sym typeface="Nunito"/>
              </a:rPr>
              <a:t> = data.frame(x,y)</a:t>
            </a:r>
            <a:endParaRPr sz="2300">
              <a:latin typeface="Nunito"/>
              <a:ea typeface="Nunito"/>
              <a:cs typeface="Nunito"/>
              <a:sym typeface="Nunito"/>
            </a:endParaRPr>
          </a:p>
          <a:p>
            <a:pPr indent="0" lvl="0" marL="0" rtl="0" algn="l">
              <a:spcBef>
                <a:spcPts val="0"/>
              </a:spcBef>
              <a:spcAft>
                <a:spcPts val="0"/>
              </a:spcAft>
              <a:buNone/>
            </a:pPr>
            <a:r>
              <a:rPr lang="tr" sz="2300">
                <a:latin typeface="Nunito"/>
                <a:ea typeface="Nunito"/>
                <a:cs typeface="Nunito"/>
                <a:sym typeface="Nunito"/>
              </a:rPr>
              <a:t>ddist</a:t>
            </a:r>
            <a:endParaRPr sz="2300">
              <a:latin typeface="Nunito"/>
              <a:ea typeface="Nunito"/>
              <a:cs typeface="Nunito"/>
              <a:sym typeface="Nunito"/>
            </a:endParaRPr>
          </a:p>
          <a:p>
            <a:pPr indent="0" lvl="0" marL="0" rtl="0" algn="l">
              <a:spcBef>
                <a:spcPts val="0"/>
              </a:spcBef>
              <a:spcAft>
                <a:spcPts val="0"/>
              </a:spcAft>
              <a:buNone/>
            </a:pPr>
            <a:r>
              <a:t/>
            </a:r>
            <a:endParaRPr sz="2300">
              <a:latin typeface="Nunito"/>
              <a:ea typeface="Nunito"/>
              <a:cs typeface="Nunito"/>
              <a:sym typeface="Nunito"/>
            </a:endParaRPr>
          </a:p>
        </p:txBody>
      </p:sp>
      <p:pic>
        <p:nvPicPr>
          <p:cNvPr id="319" name="Google Shape;319;p27"/>
          <p:cNvPicPr preferRelativeResize="0"/>
          <p:nvPr/>
        </p:nvPicPr>
        <p:blipFill>
          <a:blip r:embed="rId3">
            <a:alphaModFix/>
          </a:blip>
          <a:stretch>
            <a:fillRect/>
          </a:stretch>
        </p:blipFill>
        <p:spPr>
          <a:xfrm>
            <a:off x="4825050" y="1267775"/>
            <a:ext cx="3695700" cy="3028950"/>
          </a:xfrm>
          <a:prstGeom prst="rect">
            <a:avLst/>
          </a:prstGeom>
          <a:noFill/>
          <a:ln>
            <a:noFill/>
          </a:ln>
        </p:spPr>
      </p:pic>
      <p:sp>
        <p:nvSpPr>
          <p:cNvPr id="320" name="Google Shape;320;p27"/>
          <p:cNvSpPr/>
          <p:nvPr/>
        </p:nvSpPr>
        <p:spPr>
          <a:xfrm>
            <a:off x="784800" y="3127150"/>
            <a:ext cx="3489375" cy="639925"/>
          </a:xfrm>
          <a:custGeom>
            <a:rect b="b" l="l" r="r" t="t"/>
            <a:pathLst>
              <a:path extrusionOk="0" h="25597" w="139575">
                <a:moveTo>
                  <a:pt x="0" y="0"/>
                </a:moveTo>
                <a:lnTo>
                  <a:pt x="483" y="25114"/>
                </a:lnTo>
                <a:lnTo>
                  <a:pt x="139575" y="25597"/>
                </a:lnTo>
              </a:path>
            </a:pathLst>
          </a:custGeom>
          <a:noFill/>
          <a:ln cap="flat" cmpd="sng" w="9525">
            <a:solidFill>
              <a:schemeClr val="dk2"/>
            </a:solidFill>
            <a:prstDash val="solid"/>
            <a:round/>
            <a:headEnd len="med" w="med" type="none"/>
            <a:tailEnd len="med" w="med" type="none"/>
          </a:ln>
        </p:spPr>
      </p:sp>
      <p:sp>
        <p:nvSpPr>
          <p:cNvPr id="321" name="Google Shape;321;p27"/>
          <p:cNvSpPr/>
          <p:nvPr/>
        </p:nvSpPr>
        <p:spPr>
          <a:xfrm>
            <a:off x="2740775" y="1400575"/>
            <a:ext cx="120900" cy="410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txBox="1"/>
          <p:nvPr/>
        </p:nvSpPr>
        <p:spPr>
          <a:xfrm>
            <a:off x="3173313" y="1082425"/>
            <a:ext cx="1340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special function for</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calculating degree</a:t>
            </a:r>
            <a:endParaRPr>
              <a:latin typeface="Nunito"/>
              <a:ea typeface="Nunito"/>
              <a:cs typeface="Nunito"/>
              <a:sym typeface="Nunito"/>
            </a:endParaRPr>
          </a:p>
        </p:txBody>
      </p:sp>
      <p:sp>
        <p:nvSpPr>
          <p:cNvPr id="323" name="Google Shape;323;p27"/>
          <p:cNvSpPr/>
          <p:nvPr/>
        </p:nvSpPr>
        <p:spPr>
          <a:xfrm>
            <a:off x="1762800" y="1026275"/>
            <a:ext cx="1883525" cy="410525"/>
          </a:xfrm>
          <a:custGeom>
            <a:rect b="b" l="l" r="r" t="t"/>
            <a:pathLst>
              <a:path extrusionOk="0" h="16421" w="75341">
                <a:moveTo>
                  <a:pt x="0" y="16421"/>
                </a:moveTo>
                <a:lnTo>
                  <a:pt x="0" y="0"/>
                </a:lnTo>
                <a:lnTo>
                  <a:pt x="75341" y="0"/>
                </a:lnTo>
                <a:lnTo>
                  <a:pt x="74375" y="5796"/>
                </a:ln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8"/>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Plotting degree distribution</a:t>
            </a:r>
            <a:endParaRPr/>
          </a:p>
        </p:txBody>
      </p:sp>
      <p:sp>
        <p:nvSpPr>
          <p:cNvPr id="329" name="Google Shape;329;p28"/>
          <p:cNvSpPr txBox="1"/>
          <p:nvPr/>
        </p:nvSpPr>
        <p:spPr>
          <a:xfrm>
            <a:off x="181100" y="1400550"/>
            <a:ext cx="37551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700">
                <a:latin typeface="Courier New"/>
                <a:ea typeface="Courier New"/>
                <a:cs typeface="Courier New"/>
                <a:sym typeface="Courier New"/>
              </a:rPr>
              <a:t>library(ggplot2)</a:t>
            </a:r>
            <a:endParaRPr b="1" sz="1700">
              <a:latin typeface="Courier New"/>
              <a:ea typeface="Courier New"/>
              <a:cs typeface="Courier New"/>
              <a:sym typeface="Courier New"/>
            </a:endParaRPr>
          </a:p>
          <a:p>
            <a:pPr indent="0" lvl="0" marL="0" rtl="0" algn="l">
              <a:spcBef>
                <a:spcPts val="0"/>
              </a:spcBef>
              <a:spcAft>
                <a:spcPts val="0"/>
              </a:spcAft>
              <a:buNone/>
            </a:pPr>
            <a:r>
              <a:rPr b="1" lang="tr" sz="1700">
                <a:latin typeface="Courier New"/>
                <a:ea typeface="Courier New"/>
                <a:cs typeface="Courier New"/>
                <a:sym typeface="Courier New"/>
              </a:rPr>
              <a:t>ggplot</a:t>
            </a:r>
            <a:r>
              <a:rPr lang="tr" sz="1700">
                <a:latin typeface="Courier New"/>
                <a:ea typeface="Courier New"/>
                <a:cs typeface="Courier New"/>
                <a:sym typeface="Courier New"/>
              </a:rPr>
              <a:t>(</a:t>
            </a:r>
            <a:r>
              <a:rPr lang="tr" sz="1700">
                <a:highlight>
                  <a:srgbClr val="A64D79"/>
                </a:highlight>
                <a:latin typeface="Courier New"/>
                <a:ea typeface="Courier New"/>
                <a:cs typeface="Courier New"/>
                <a:sym typeface="Courier New"/>
              </a:rPr>
              <a:t>ddist</a:t>
            </a:r>
            <a:r>
              <a:rPr lang="tr" sz="1700">
                <a:latin typeface="Courier New"/>
                <a:ea typeface="Courier New"/>
                <a:cs typeface="Courier New"/>
                <a:sym typeface="Courier New"/>
              </a:rPr>
              <a:t>, aes(x=reorder(x,y), y=y)) + </a:t>
            </a:r>
            <a:endParaRPr sz="1700">
              <a:latin typeface="Courier New"/>
              <a:ea typeface="Courier New"/>
              <a:cs typeface="Courier New"/>
              <a:sym typeface="Courier New"/>
            </a:endParaRPr>
          </a:p>
          <a:p>
            <a:pPr indent="0" lvl="0" marL="0" rtl="0" algn="l">
              <a:spcBef>
                <a:spcPts val="0"/>
              </a:spcBef>
              <a:spcAft>
                <a:spcPts val="0"/>
              </a:spcAft>
              <a:buNone/>
            </a:pPr>
            <a:r>
              <a:rPr lang="tr" sz="1700">
                <a:latin typeface="Courier New"/>
                <a:ea typeface="Courier New"/>
                <a:cs typeface="Courier New"/>
                <a:sym typeface="Courier New"/>
              </a:rPr>
              <a:t>geom_bar(stat = "identity") + coord_flip()</a:t>
            </a:r>
            <a:endParaRPr sz="1700">
              <a:latin typeface="Courier New"/>
              <a:ea typeface="Courier New"/>
              <a:cs typeface="Courier New"/>
              <a:sym typeface="Courier New"/>
            </a:endParaRPr>
          </a:p>
        </p:txBody>
      </p:sp>
      <p:pic>
        <p:nvPicPr>
          <p:cNvPr id="330" name="Google Shape;330;p28"/>
          <p:cNvPicPr preferRelativeResize="0"/>
          <p:nvPr/>
        </p:nvPicPr>
        <p:blipFill>
          <a:blip r:embed="rId3">
            <a:alphaModFix/>
          </a:blip>
          <a:stretch>
            <a:fillRect/>
          </a:stretch>
        </p:blipFill>
        <p:spPr>
          <a:xfrm>
            <a:off x="4088600" y="874350"/>
            <a:ext cx="4903001" cy="30114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9"/>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Network Data Resources</a:t>
            </a:r>
            <a:endParaRPr/>
          </a:p>
        </p:txBody>
      </p:sp>
      <p:sp>
        <p:nvSpPr>
          <p:cNvPr id="336" name="Google Shape;336;p29"/>
          <p:cNvSpPr txBox="1"/>
          <p:nvPr/>
        </p:nvSpPr>
        <p:spPr>
          <a:xfrm>
            <a:off x="494200" y="3737050"/>
            <a:ext cx="3972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100"/>
              <a:t>http://networkrepository.com/</a:t>
            </a:r>
            <a:endParaRPr sz="2100"/>
          </a:p>
        </p:txBody>
      </p:sp>
      <p:pic>
        <p:nvPicPr>
          <p:cNvPr id="337" name="Google Shape;337;p29"/>
          <p:cNvPicPr preferRelativeResize="0"/>
          <p:nvPr/>
        </p:nvPicPr>
        <p:blipFill>
          <a:blip r:embed="rId3">
            <a:alphaModFix/>
          </a:blip>
          <a:stretch>
            <a:fillRect/>
          </a:stretch>
        </p:blipFill>
        <p:spPr>
          <a:xfrm>
            <a:off x="372425" y="1211125"/>
            <a:ext cx="6963312" cy="2338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0"/>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EU Research </a:t>
            </a:r>
            <a:r>
              <a:rPr lang="tr"/>
              <a:t>Email</a:t>
            </a:r>
            <a:r>
              <a:rPr lang="tr"/>
              <a:t> traffic</a:t>
            </a:r>
            <a:endParaRPr/>
          </a:p>
        </p:txBody>
      </p:sp>
      <p:pic>
        <p:nvPicPr>
          <p:cNvPr id="343" name="Google Shape;343;p30"/>
          <p:cNvPicPr preferRelativeResize="0"/>
          <p:nvPr/>
        </p:nvPicPr>
        <p:blipFill>
          <a:blip r:embed="rId3">
            <a:alphaModFix/>
          </a:blip>
          <a:stretch>
            <a:fillRect/>
          </a:stretch>
        </p:blipFill>
        <p:spPr>
          <a:xfrm>
            <a:off x="1119650" y="957800"/>
            <a:ext cx="3629350" cy="3417775"/>
          </a:xfrm>
          <a:prstGeom prst="rect">
            <a:avLst/>
          </a:prstGeom>
          <a:noFill/>
          <a:ln>
            <a:noFill/>
          </a:ln>
        </p:spPr>
      </p:pic>
      <p:sp>
        <p:nvSpPr>
          <p:cNvPr id="344" name="Google Shape;344;p30"/>
          <p:cNvSpPr txBox="1"/>
          <p:nvPr/>
        </p:nvSpPr>
        <p:spPr>
          <a:xfrm>
            <a:off x="935275" y="4286425"/>
            <a:ext cx="39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http://networkrepository.com/ia-email-EU.php</a:t>
            </a:r>
            <a:endParaRPr/>
          </a:p>
        </p:txBody>
      </p:sp>
      <p:sp>
        <p:nvSpPr>
          <p:cNvPr id="345" name="Google Shape;345;p30"/>
          <p:cNvSpPr txBox="1"/>
          <p:nvPr/>
        </p:nvSpPr>
        <p:spPr>
          <a:xfrm>
            <a:off x="4691400" y="1719800"/>
            <a:ext cx="2814600" cy="3092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tr">
                <a:highlight>
                  <a:srgbClr val="FDFDFD"/>
                </a:highlight>
                <a:latin typeface="Nunito"/>
                <a:ea typeface="Nunito"/>
                <a:cs typeface="Nunito"/>
                <a:sym typeface="Nunito"/>
              </a:rPr>
              <a:t>Your turn:</a:t>
            </a:r>
            <a:endParaRPr>
              <a:highlight>
                <a:srgbClr val="FDFDFD"/>
              </a:highlight>
              <a:latin typeface="Nunito"/>
              <a:ea typeface="Nunito"/>
              <a:cs typeface="Nunito"/>
              <a:sym typeface="Nunito"/>
            </a:endParaRPr>
          </a:p>
          <a:p>
            <a:pPr indent="0" lvl="0" marL="0" rtl="0" algn="l">
              <a:lnSpc>
                <a:spcPct val="120000"/>
              </a:lnSpc>
              <a:spcBef>
                <a:spcPts val="0"/>
              </a:spcBef>
              <a:spcAft>
                <a:spcPts val="0"/>
              </a:spcAft>
              <a:buNone/>
            </a:pPr>
            <a:r>
              <a:t/>
            </a:r>
            <a:endParaRPr sz="1100">
              <a:highlight>
                <a:srgbClr val="FDFDFD"/>
              </a:highlight>
            </a:endParaRPr>
          </a:p>
          <a:p>
            <a:pPr indent="-317500" lvl="0" marL="457200" rtl="0" algn="l">
              <a:lnSpc>
                <a:spcPct val="115000"/>
              </a:lnSpc>
              <a:spcBef>
                <a:spcPts val="0"/>
              </a:spcBef>
              <a:spcAft>
                <a:spcPts val="0"/>
              </a:spcAft>
              <a:buClr>
                <a:srgbClr val="000000"/>
              </a:buClr>
              <a:buSzPts val="1400"/>
              <a:buFont typeface="Nunito"/>
              <a:buChar char="●"/>
            </a:pPr>
            <a:r>
              <a:rPr lang="tr">
                <a:highlight>
                  <a:srgbClr val="FDFDFD"/>
                </a:highlight>
                <a:latin typeface="Nunito"/>
                <a:ea typeface="Nunito"/>
                <a:cs typeface="Nunito"/>
                <a:sym typeface="Nunito"/>
              </a:rPr>
              <a:t>What do you think about this visualization?</a:t>
            </a:r>
            <a:endParaRPr>
              <a:highlight>
                <a:srgbClr val="FDFDFD"/>
              </a:highlight>
              <a:latin typeface="Nunito"/>
              <a:ea typeface="Nunito"/>
              <a:cs typeface="Nunito"/>
              <a:sym typeface="Nunito"/>
            </a:endParaRPr>
          </a:p>
          <a:p>
            <a:pPr indent="-317500" lvl="0" marL="457200" rtl="0" algn="l">
              <a:lnSpc>
                <a:spcPct val="115000"/>
              </a:lnSpc>
              <a:spcBef>
                <a:spcPts val="0"/>
              </a:spcBef>
              <a:spcAft>
                <a:spcPts val="0"/>
              </a:spcAft>
              <a:buClr>
                <a:srgbClr val="000000"/>
              </a:buClr>
              <a:buSzPts val="1400"/>
              <a:buFont typeface="Nunito"/>
              <a:buChar char="●"/>
            </a:pPr>
            <a:r>
              <a:rPr lang="tr">
                <a:highlight>
                  <a:srgbClr val="FDFDFD"/>
                </a:highlight>
                <a:latin typeface="Nunito"/>
                <a:ea typeface="Nunito"/>
                <a:cs typeface="Nunito"/>
                <a:sym typeface="Nunito"/>
              </a:rPr>
              <a:t>Why some of the nodes have so many connections?</a:t>
            </a:r>
            <a:endParaRPr>
              <a:highlight>
                <a:srgbClr val="FDFDFD"/>
              </a:highlight>
              <a:latin typeface="Nunito"/>
              <a:ea typeface="Nunito"/>
              <a:cs typeface="Nunito"/>
              <a:sym typeface="Nunito"/>
            </a:endParaRPr>
          </a:p>
          <a:p>
            <a:pPr indent="-317500" lvl="0" marL="457200" rtl="0" algn="l">
              <a:lnSpc>
                <a:spcPct val="115000"/>
              </a:lnSpc>
              <a:spcBef>
                <a:spcPts val="0"/>
              </a:spcBef>
              <a:spcAft>
                <a:spcPts val="0"/>
              </a:spcAft>
              <a:buClr>
                <a:srgbClr val="000000"/>
              </a:buClr>
              <a:buSzPts val="1400"/>
              <a:buFont typeface="Nunito"/>
              <a:buChar char="●"/>
            </a:pPr>
            <a:r>
              <a:rPr lang="tr">
                <a:highlight>
                  <a:srgbClr val="FDFDFD"/>
                </a:highlight>
                <a:latin typeface="Nunito"/>
                <a:ea typeface="Nunito"/>
                <a:cs typeface="Nunito"/>
                <a:sym typeface="Nunito"/>
              </a:rPr>
              <a:t>Can you see bridges between the subgroups?</a:t>
            </a:r>
            <a:endParaRPr>
              <a:highlight>
                <a:srgbClr val="FDFDFD"/>
              </a:highlight>
              <a:latin typeface="Nunito"/>
              <a:ea typeface="Nunito"/>
              <a:cs typeface="Nunito"/>
              <a:sym typeface="Nunito"/>
            </a:endParaRPr>
          </a:p>
          <a:p>
            <a:pPr indent="-317500" lvl="0" marL="457200" rtl="0" algn="l">
              <a:lnSpc>
                <a:spcPct val="115000"/>
              </a:lnSpc>
              <a:spcBef>
                <a:spcPts val="0"/>
              </a:spcBef>
              <a:spcAft>
                <a:spcPts val="0"/>
              </a:spcAft>
              <a:buClr>
                <a:srgbClr val="000000"/>
              </a:buClr>
              <a:buSzPts val="1400"/>
              <a:buFont typeface="Nunito"/>
              <a:buChar char="●"/>
            </a:pPr>
            <a:r>
              <a:rPr b="1" lang="tr">
                <a:highlight>
                  <a:srgbClr val="FDFDFD"/>
                </a:highlight>
                <a:latin typeface="Nunito"/>
                <a:ea typeface="Nunito"/>
                <a:cs typeface="Nunito"/>
                <a:sym typeface="Nunito"/>
              </a:rPr>
              <a:t>Task: Can you find first 3 nodes has maximum connection! (Deadline 1 week)</a:t>
            </a:r>
            <a:endParaRPr b="1">
              <a:latin typeface="Nunito"/>
              <a:ea typeface="Nunito"/>
              <a:cs typeface="Nunito"/>
              <a:sym typeface="Nunito"/>
            </a:endParaRPr>
          </a:p>
        </p:txBody>
      </p:sp>
      <p:pic>
        <p:nvPicPr>
          <p:cNvPr id="346" name="Google Shape;346;p30"/>
          <p:cNvPicPr preferRelativeResize="0"/>
          <p:nvPr/>
        </p:nvPicPr>
        <p:blipFill>
          <a:blip r:embed="rId4">
            <a:alphaModFix/>
          </a:blip>
          <a:stretch>
            <a:fillRect/>
          </a:stretch>
        </p:blipFill>
        <p:spPr>
          <a:xfrm>
            <a:off x="6212770" y="1056820"/>
            <a:ext cx="2645475" cy="1087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1"/>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Messy Diagrams</a:t>
            </a:r>
            <a:endParaRPr/>
          </a:p>
        </p:txBody>
      </p:sp>
      <p:sp>
        <p:nvSpPr>
          <p:cNvPr id="352" name="Google Shape;352;p31"/>
          <p:cNvSpPr txBox="1"/>
          <p:nvPr/>
        </p:nvSpPr>
        <p:spPr>
          <a:xfrm>
            <a:off x="303050" y="969800"/>
            <a:ext cx="4372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Courier New"/>
                <a:ea typeface="Courier New"/>
                <a:cs typeface="Courier New"/>
                <a:sym typeface="Courier New"/>
              </a:rPr>
              <a:t>geu &lt;- graph_from_data_frame(eu)</a:t>
            </a:r>
            <a:endParaRPr>
              <a:latin typeface="Courier New"/>
              <a:ea typeface="Courier New"/>
              <a:cs typeface="Courier New"/>
              <a:sym typeface="Courier New"/>
            </a:endParaRPr>
          </a:p>
          <a:p>
            <a:pPr indent="0" lvl="0" marL="0" rtl="0" algn="l">
              <a:spcBef>
                <a:spcPts val="0"/>
              </a:spcBef>
              <a:spcAft>
                <a:spcPts val="0"/>
              </a:spcAft>
              <a:buNone/>
            </a:pPr>
            <a:r>
              <a:rPr lang="tr">
                <a:latin typeface="Courier New"/>
                <a:ea typeface="Courier New"/>
                <a:cs typeface="Courier New"/>
                <a:sym typeface="Courier New"/>
              </a:rPr>
              <a:t>layout &lt;- layout.fruchterman.reingold(geu)</a:t>
            </a:r>
            <a:endParaRPr>
              <a:latin typeface="Courier New"/>
              <a:ea typeface="Courier New"/>
              <a:cs typeface="Courier New"/>
              <a:sym typeface="Courier New"/>
            </a:endParaRPr>
          </a:p>
          <a:p>
            <a:pPr indent="0" lvl="0" marL="0" rtl="0" algn="l">
              <a:spcBef>
                <a:spcPts val="0"/>
              </a:spcBef>
              <a:spcAft>
                <a:spcPts val="0"/>
              </a:spcAft>
              <a:buNone/>
            </a:pPr>
            <a:r>
              <a:rPr lang="tr">
                <a:latin typeface="Courier New"/>
                <a:ea typeface="Courier New"/>
                <a:cs typeface="Courier New"/>
                <a:sym typeface="Courier New"/>
              </a:rPr>
              <a:t># Plotting with configuration</a:t>
            </a:r>
            <a:endParaRPr>
              <a:latin typeface="Courier New"/>
              <a:ea typeface="Courier New"/>
              <a:cs typeface="Courier New"/>
              <a:sym typeface="Courier New"/>
            </a:endParaRPr>
          </a:p>
          <a:p>
            <a:pPr indent="0" lvl="0" marL="0" rtl="0" algn="l">
              <a:spcBef>
                <a:spcPts val="0"/>
              </a:spcBef>
              <a:spcAft>
                <a:spcPts val="0"/>
              </a:spcAft>
              <a:buNone/>
            </a:pPr>
            <a:r>
              <a:rPr lang="tr">
                <a:latin typeface="Courier New"/>
                <a:ea typeface="Courier New"/>
                <a:cs typeface="Courier New"/>
                <a:sym typeface="Courier New"/>
              </a:rPr>
              <a:t>plot(geu, </a:t>
            </a:r>
            <a:endParaRPr>
              <a:latin typeface="Courier New"/>
              <a:ea typeface="Courier New"/>
              <a:cs typeface="Courier New"/>
              <a:sym typeface="Courier New"/>
            </a:endParaRPr>
          </a:p>
          <a:p>
            <a:pPr indent="0" lvl="0" marL="0" rtl="0" algn="l">
              <a:spcBef>
                <a:spcPts val="0"/>
              </a:spcBef>
              <a:spcAft>
                <a:spcPts val="0"/>
              </a:spcAft>
              <a:buNone/>
            </a:pPr>
            <a:r>
              <a:rPr lang="tr">
                <a:latin typeface="Courier New"/>
                <a:ea typeface="Courier New"/>
                <a:cs typeface="Courier New"/>
                <a:sym typeface="Courier New"/>
              </a:rPr>
              <a:t>     </a:t>
            </a:r>
            <a:r>
              <a:rPr b="1" lang="tr">
                <a:latin typeface="Courier New"/>
                <a:ea typeface="Courier New"/>
                <a:cs typeface="Courier New"/>
                <a:sym typeface="Courier New"/>
              </a:rPr>
              <a:t>vertex.label=NA</a:t>
            </a:r>
            <a:r>
              <a:rPr lang="tr">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tr">
                <a:latin typeface="Courier New"/>
                <a:ea typeface="Courier New"/>
                <a:cs typeface="Courier New"/>
                <a:sym typeface="Courier New"/>
              </a:rPr>
              <a:t>     edge.arrow.size=.1, </a:t>
            </a:r>
            <a:endParaRPr>
              <a:latin typeface="Courier New"/>
              <a:ea typeface="Courier New"/>
              <a:cs typeface="Courier New"/>
              <a:sym typeface="Courier New"/>
            </a:endParaRPr>
          </a:p>
          <a:p>
            <a:pPr indent="0" lvl="0" marL="0" rtl="0" algn="l">
              <a:spcBef>
                <a:spcPts val="0"/>
              </a:spcBef>
              <a:spcAft>
                <a:spcPts val="0"/>
              </a:spcAft>
              <a:buNone/>
            </a:pPr>
            <a:r>
              <a:rPr lang="tr">
                <a:latin typeface="Courier New"/>
                <a:ea typeface="Courier New"/>
                <a:cs typeface="Courier New"/>
                <a:sym typeface="Courier New"/>
              </a:rPr>
              <a:t>     vertex.color="gold", </a:t>
            </a:r>
            <a:endParaRPr>
              <a:latin typeface="Courier New"/>
              <a:ea typeface="Courier New"/>
              <a:cs typeface="Courier New"/>
              <a:sym typeface="Courier New"/>
            </a:endParaRPr>
          </a:p>
          <a:p>
            <a:pPr indent="0" lvl="0" marL="0" rtl="0" algn="l">
              <a:spcBef>
                <a:spcPts val="0"/>
              </a:spcBef>
              <a:spcAft>
                <a:spcPts val="0"/>
              </a:spcAft>
              <a:buNone/>
            </a:pPr>
            <a:r>
              <a:rPr lang="tr">
                <a:latin typeface="Courier New"/>
                <a:ea typeface="Courier New"/>
                <a:cs typeface="Courier New"/>
                <a:sym typeface="Courier New"/>
              </a:rPr>
              <a:t>     </a:t>
            </a:r>
            <a:r>
              <a:rPr b="1" lang="tr">
                <a:latin typeface="Courier New"/>
                <a:ea typeface="Courier New"/>
                <a:cs typeface="Courier New"/>
                <a:sym typeface="Courier New"/>
              </a:rPr>
              <a:t>vertex.size=.2</a:t>
            </a:r>
            <a:r>
              <a:rPr lang="tr">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tr">
                <a:latin typeface="Courier New"/>
                <a:ea typeface="Courier New"/>
                <a:cs typeface="Courier New"/>
                <a:sym typeface="Courier New"/>
              </a:rPr>
              <a:t>     vertex.frame.color="gray", </a:t>
            </a:r>
            <a:endParaRPr>
              <a:latin typeface="Courier New"/>
              <a:ea typeface="Courier New"/>
              <a:cs typeface="Courier New"/>
              <a:sym typeface="Courier New"/>
            </a:endParaRPr>
          </a:p>
          <a:p>
            <a:pPr indent="0" lvl="0" marL="0" rtl="0" algn="l">
              <a:spcBef>
                <a:spcPts val="0"/>
              </a:spcBef>
              <a:spcAft>
                <a:spcPts val="0"/>
              </a:spcAft>
              <a:buNone/>
            </a:pPr>
            <a:r>
              <a:rPr lang="tr">
                <a:latin typeface="Courier New"/>
                <a:ea typeface="Courier New"/>
                <a:cs typeface="Courier New"/>
                <a:sym typeface="Courier New"/>
              </a:rPr>
              <a:t>     vertex.label.color="black", </a:t>
            </a:r>
            <a:endParaRPr>
              <a:latin typeface="Courier New"/>
              <a:ea typeface="Courier New"/>
              <a:cs typeface="Courier New"/>
              <a:sym typeface="Courier New"/>
            </a:endParaRPr>
          </a:p>
          <a:p>
            <a:pPr indent="0" lvl="0" marL="0" rtl="0" algn="l">
              <a:spcBef>
                <a:spcPts val="0"/>
              </a:spcBef>
              <a:spcAft>
                <a:spcPts val="0"/>
              </a:spcAft>
              <a:buNone/>
            </a:pPr>
            <a:r>
              <a:rPr lang="tr">
                <a:latin typeface="Courier New"/>
                <a:ea typeface="Courier New"/>
                <a:cs typeface="Courier New"/>
                <a:sym typeface="Courier New"/>
              </a:rPr>
              <a:t>     vertex.label.cex=0.8, </a:t>
            </a:r>
            <a:endParaRPr>
              <a:latin typeface="Courier New"/>
              <a:ea typeface="Courier New"/>
              <a:cs typeface="Courier New"/>
              <a:sym typeface="Courier New"/>
            </a:endParaRPr>
          </a:p>
          <a:p>
            <a:pPr indent="0" lvl="0" marL="0" rtl="0" algn="l">
              <a:spcBef>
                <a:spcPts val="0"/>
              </a:spcBef>
              <a:spcAft>
                <a:spcPts val="0"/>
              </a:spcAft>
              <a:buNone/>
            </a:pPr>
            <a:r>
              <a:rPr lang="tr">
                <a:latin typeface="Courier New"/>
                <a:ea typeface="Courier New"/>
                <a:cs typeface="Courier New"/>
                <a:sym typeface="Courier New"/>
              </a:rPr>
              <a:t>     vertex.label.dist=2, </a:t>
            </a:r>
            <a:endParaRPr>
              <a:latin typeface="Courier New"/>
              <a:ea typeface="Courier New"/>
              <a:cs typeface="Courier New"/>
              <a:sym typeface="Courier New"/>
            </a:endParaRPr>
          </a:p>
          <a:p>
            <a:pPr indent="0" lvl="0" marL="0" rtl="0" algn="l">
              <a:spcBef>
                <a:spcPts val="0"/>
              </a:spcBef>
              <a:spcAft>
                <a:spcPts val="0"/>
              </a:spcAft>
              <a:buNone/>
            </a:pPr>
            <a:r>
              <a:rPr lang="tr">
                <a:latin typeface="Courier New"/>
                <a:ea typeface="Courier New"/>
                <a:cs typeface="Courier New"/>
                <a:sym typeface="Courier New"/>
              </a:rPr>
              <a:t>     edge.curved=0,</a:t>
            </a:r>
            <a:endParaRPr>
              <a:latin typeface="Courier New"/>
              <a:ea typeface="Courier New"/>
              <a:cs typeface="Courier New"/>
              <a:sym typeface="Courier New"/>
            </a:endParaRPr>
          </a:p>
          <a:p>
            <a:pPr indent="0" lvl="0" marL="0" rtl="0" algn="l">
              <a:spcBef>
                <a:spcPts val="0"/>
              </a:spcBef>
              <a:spcAft>
                <a:spcPts val="0"/>
              </a:spcAft>
              <a:buNone/>
            </a:pPr>
            <a:r>
              <a:rPr lang="tr">
                <a:latin typeface="Courier New"/>
                <a:ea typeface="Courier New"/>
                <a:cs typeface="Courier New"/>
                <a:sym typeface="Courier New"/>
              </a:rPr>
              <a:t>     layout=layout) </a:t>
            </a:r>
            <a:endParaRPr>
              <a:latin typeface="Courier New"/>
              <a:ea typeface="Courier New"/>
              <a:cs typeface="Courier New"/>
              <a:sym typeface="Courier New"/>
            </a:endParaRPr>
          </a:p>
        </p:txBody>
      </p:sp>
      <p:pic>
        <p:nvPicPr>
          <p:cNvPr id="353" name="Google Shape;353;p31"/>
          <p:cNvPicPr preferRelativeResize="0"/>
          <p:nvPr/>
        </p:nvPicPr>
        <p:blipFill>
          <a:blip r:embed="rId3">
            <a:alphaModFix/>
          </a:blip>
          <a:stretch>
            <a:fillRect/>
          </a:stretch>
        </p:blipFill>
        <p:spPr>
          <a:xfrm>
            <a:off x="4156375" y="1065350"/>
            <a:ext cx="4163350" cy="35379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2"/>
          <p:cNvSpPr txBox="1"/>
          <p:nvPr>
            <p:ph type="title"/>
          </p:nvPr>
        </p:nvSpPr>
        <p:spPr>
          <a:xfrm>
            <a:off x="824000" y="1613825"/>
            <a:ext cx="6085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Indegree &amp; Outdegree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Lesson Plan</a:t>
            </a:r>
            <a:endParaRPr/>
          </a:p>
        </p:txBody>
      </p:sp>
      <p:sp>
        <p:nvSpPr>
          <p:cNvPr id="218" name="Google Shape;218;p15"/>
          <p:cNvSpPr txBox="1"/>
          <p:nvPr>
            <p:ph idx="1" type="body"/>
          </p:nvPr>
        </p:nvSpPr>
        <p:spPr>
          <a:xfrm>
            <a:off x="278875" y="1300950"/>
            <a:ext cx="8637000" cy="343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2000"/>
              <a:t>Understanding network metrics</a:t>
            </a:r>
            <a:endParaRPr b="1" sz="2000"/>
          </a:p>
          <a:p>
            <a:pPr indent="0" lvl="0" marL="0" rtl="0" algn="l">
              <a:spcBef>
                <a:spcPts val="1200"/>
              </a:spcBef>
              <a:spcAft>
                <a:spcPts val="0"/>
              </a:spcAft>
              <a:buNone/>
            </a:pPr>
            <a:r>
              <a:rPr lang="tr" sz="2000"/>
              <a:t>Degree and Degree Distribution</a:t>
            </a:r>
            <a:endParaRPr sz="2000"/>
          </a:p>
          <a:p>
            <a:pPr indent="0" lvl="0" marL="0" rtl="0" algn="l">
              <a:spcBef>
                <a:spcPts val="1200"/>
              </a:spcBef>
              <a:spcAft>
                <a:spcPts val="0"/>
              </a:spcAft>
              <a:buNone/>
            </a:pPr>
            <a:r>
              <a:rPr lang="tr" sz="2000"/>
              <a:t>Density</a:t>
            </a:r>
            <a:endParaRPr sz="2000"/>
          </a:p>
          <a:p>
            <a:pPr indent="0" lvl="0" marL="0" rtl="0" algn="l">
              <a:spcBef>
                <a:spcPts val="1200"/>
              </a:spcBef>
              <a:spcAft>
                <a:spcPts val="0"/>
              </a:spcAft>
              <a:buNone/>
            </a:pPr>
            <a:r>
              <a:rPr lang="tr" sz="2000"/>
              <a:t>Shortest Paths &amp; Average Path</a:t>
            </a:r>
            <a:endParaRPr sz="2000"/>
          </a:p>
          <a:p>
            <a:pPr indent="0" lvl="0" marL="0" rtl="0" algn="l">
              <a:spcBef>
                <a:spcPts val="1200"/>
              </a:spcBef>
              <a:spcAft>
                <a:spcPts val="0"/>
              </a:spcAft>
              <a:buNone/>
            </a:pPr>
            <a:r>
              <a:rPr lang="tr" sz="2000"/>
              <a:t>Comparison of Networks </a:t>
            </a:r>
            <a:endParaRPr sz="2000"/>
          </a:p>
          <a:p>
            <a:pPr indent="0" lvl="0" marL="0" rtl="0" algn="l">
              <a:spcBef>
                <a:spcPts val="1200"/>
              </a:spcBef>
              <a:spcAft>
                <a:spcPts val="1200"/>
              </a:spcAft>
              <a:buNone/>
            </a:pPr>
            <a:r>
              <a:t/>
            </a:r>
            <a:endParaRPr sz="2000"/>
          </a:p>
        </p:txBody>
      </p:sp>
      <p:pic>
        <p:nvPicPr>
          <p:cNvPr id="219" name="Google Shape;219;p15"/>
          <p:cNvPicPr preferRelativeResize="0"/>
          <p:nvPr/>
        </p:nvPicPr>
        <p:blipFill>
          <a:blip r:embed="rId3">
            <a:alphaModFix/>
          </a:blip>
          <a:stretch>
            <a:fillRect/>
          </a:stretch>
        </p:blipFill>
        <p:spPr>
          <a:xfrm>
            <a:off x="7022550" y="3443688"/>
            <a:ext cx="1893325" cy="1293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3"/>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In-degree</a:t>
            </a:r>
            <a:endParaRPr/>
          </a:p>
        </p:txBody>
      </p:sp>
      <p:pic>
        <p:nvPicPr>
          <p:cNvPr id="364" name="Google Shape;364;p33"/>
          <p:cNvPicPr preferRelativeResize="0"/>
          <p:nvPr/>
        </p:nvPicPr>
        <p:blipFill>
          <a:blip r:embed="rId3">
            <a:alphaModFix/>
          </a:blip>
          <a:stretch>
            <a:fillRect/>
          </a:stretch>
        </p:blipFill>
        <p:spPr>
          <a:xfrm>
            <a:off x="5085850" y="800038"/>
            <a:ext cx="3724275" cy="3676650"/>
          </a:xfrm>
          <a:prstGeom prst="rect">
            <a:avLst/>
          </a:prstGeom>
          <a:noFill/>
          <a:ln>
            <a:noFill/>
          </a:ln>
        </p:spPr>
      </p:pic>
      <p:graphicFrame>
        <p:nvGraphicFramePr>
          <p:cNvPr id="365" name="Google Shape;365;p33"/>
          <p:cNvGraphicFramePr/>
          <p:nvPr/>
        </p:nvGraphicFramePr>
        <p:xfrm>
          <a:off x="999750" y="1343050"/>
          <a:ext cx="3000000" cy="3000000"/>
        </p:xfrm>
        <a:graphic>
          <a:graphicData uri="http://schemas.openxmlformats.org/drawingml/2006/table">
            <a:tbl>
              <a:tblPr>
                <a:noFill/>
                <a:tableStyleId>{4C1026A4-C068-4001-A158-783A1E7C6D8E}</a:tableStyleId>
              </a:tblPr>
              <a:tblGrid>
                <a:gridCol w="974375"/>
                <a:gridCol w="977400"/>
                <a:gridCol w="1196500"/>
              </a:tblGrid>
              <a:tr h="396200">
                <a:tc>
                  <a:txBody>
                    <a:bodyPr/>
                    <a:lstStyle/>
                    <a:p>
                      <a:pPr indent="0" lvl="0" marL="0" rtl="0" algn="l">
                        <a:spcBef>
                          <a:spcPts val="0"/>
                        </a:spcBef>
                        <a:spcAft>
                          <a:spcPts val="0"/>
                        </a:spcAft>
                        <a:buNone/>
                      </a:pPr>
                      <a:r>
                        <a:rPr b="1" lang="tr"/>
                        <a:t>Node</a:t>
                      </a:r>
                      <a:endParaRPr b="1"/>
                    </a:p>
                  </a:txBody>
                  <a:tcPr marT="91425" marB="91425" marR="91425" marL="91425"/>
                </a:tc>
                <a:tc>
                  <a:txBody>
                    <a:bodyPr/>
                    <a:lstStyle/>
                    <a:p>
                      <a:pPr indent="0" lvl="0" marL="0" rtl="0" algn="l">
                        <a:spcBef>
                          <a:spcPts val="0"/>
                        </a:spcBef>
                        <a:spcAft>
                          <a:spcPts val="0"/>
                        </a:spcAft>
                        <a:buNone/>
                      </a:pPr>
                      <a:r>
                        <a:rPr b="1" lang="tr"/>
                        <a:t>Degree</a:t>
                      </a:r>
                      <a:endParaRPr b="1"/>
                    </a:p>
                  </a:txBody>
                  <a:tcPr marT="91425" marB="91425" marR="91425" marL="91425"/>
                </a:tc>
                <a:tc>
                  <a:txBody>
                    <a:bodyPr/>
                    <a:lstStyle/>
                    <a:p>
                      <a:pPr indent="0" lvl="0" marL="0" rtl="0" algn="l">
                        <a:spcBef>
                          <a:spcPts val="0"/>
                        </a:spcBef>
                        <a:spcAft>
                          <a:spcPts val="0"/>
                        </a:spcAft>
                        <a:buNone/>
                      </a:pPr>
                      <a:r>
                        <a:rPr b="1" lang="tr"/>
                        <a:t>In-degree</a:t>
                      </a:r>
                      <a:endParaRPr b="1"/>
                    </a:p>
                  </a:txBody>
                  <a:tcPr marT="91425" marB="91425" marR="91425" marL="91425">
                    <a:solidFill>
                      <a:srgbClr val="C27BA0"/>
                    </a:solidFill>
                  </a:tcPr>
                </a:tc>
              </a:tr>
              <a:tr h="396200">
                <a:tc>
                  <a:txBody>
                    <a:bodyPr/>
                    <a:lstStyle/>
                    <a:p>
                      <a:pPr indent="0" lvl="0" marL="0" rtl="0" algn="l">
                        <a:spcBef>
                          <a:spcPts val="0"/>
                        </a:spcBef>
                        <a:spcAft>
                          <a:spcPts val="0"/>
                        </a:spcAft>
                        <a:buNone/>
                      </a:pPr>
                      <a:r>
                        <a:rPr lang="tr"/>
                        <a:t>Ahmet</a:t>
                      </a:r>
                      <a:endParaRPr/>
                    </a:p>
                  </a:txBody>
                  <a:tcPr marT="91425" marB="91425" marR="91425" marL="91425"/>
                </a:tc>
                <a:tc>
                  <a:txBody>
                    <a:bodyPr/>
                    <a:lstStyle/>
                    <a:p>
                      <a:pPr indent="0" lvl="0" marL="0" rtl="0" algn="l">
                        <a:spcBef>
                          <a:spcPts val="0"/>
                        </a:spcBef>
                        <a:spcAft>
                          <a:spcPts val="0"/>
                        </a:spcAft>
                        <a:buNone/>
                      </a:pPr>
                      <a:r>
                        <a:rPr lang="tr"/>
                        <a:t>4</a:t>
                      </a:r>
                      <a:endParaRPr/>
                    </a:p>
                  </a:txBody>
                  <a:tcPr marT="91425" marB="91425" marR="91425" marL="91425"/>
                </a:tc>
                <a:tc>
                  <a:txBody>
                    <a:bodyPr/>
                    <a:lstStyle/>
                    <a:p>
                      <a:pPr indent="0" lvl="0" marL="0" rtl="0" algn="l">
                        <a:spcBef>
                          <a:spcPts val="0"/>
                        </a:spcBef>
                        <a:spcAft>
                          <a:spcPts val="0"/>
                        </a:spcAft>
                        <a:buNone/>
                      </a:pPr>
                      <a:r>
                        <a:rPr lang="tr"/>
                        <a:t>2</a:t>
                      </a:r>
                      <a:endParaRPr/>
                    </a:p>
                  </a:txBody>
                  <a:tcPr marT="91425" marB="91425" marR="91425" marL="91425">
                    <a:solidFill>
                      <a:srgbClr val="C27BA0"/>
                    </a:solidFill>
                  </a:tcPr>
                </a:tc>
              </a:tr>
              <a:tr h="396200">
                <a:tc>
                  <a:txBody>
                    <a:bodyPr/>
                    <a:lstStyle/>
                    <a:p>
                      <a:pPr indent="0" lvl="0" marL="0" rtl="0" algn="l">
                        <a:spcBef>
                          <a:spcPts val="0"/>
                        </a:spcBef>
                        <a:spcAft>
                          <a:spcPts val="0"/>
                        </a:spcAft>
                        <a:buNone/>
                      </a:pPr>
                      <a:r>
                        <a:rPr lang="tr"/>
                        <a:t>Özgür</a:t>
                      </a:r>
                      <a:endParaRPr/>
                    </a:p>
                  </a:txBody>
                  <a:tcPr marT="91425" marB="91425" marR="91425" marL="91425"/>
                </a:tc>
                <a:tc>
                  <a:txBody>
                    <a:bodyPr/>
                    <a:lstStyle/>
                    <a:p>
                      <a:pPr indent="0" lvl="0" marL="0" rtl="0" algn="l">
                        <a:spcBef>
                          <a:spcPts val="0"/>
                        </a:spcBef>
                        <a:spcAft>
                          <a:spcPts val="0"/>
                        </a:spcAft>
                        <a:buNone/>
                      </a:pPr>
                      <a:r>
                        <a:rPr lang="tr"/>
                        <a:t>2</a:t>
                      </a:r>
                      <a:endParaRPr/>
                    </a:p>
                  </a:txBody>
                  <a:tcPr marT="91425" marB="91425" marR="91425" marL="91425"/>
                </a:tc>
                <a:tc>
                  <a:txBody>
                    <a:bodyPr/>
                    <a:lstStyle/>
                    <a:p>
                      <a:pPr indent="0" lvl="0" marL="0" rtl="0" algn="l">
                        <a:spcBef>
                          <a:spcPts val="0"/>
                        </a:spcBef>
                        <a:spcAft>
                          <a:spcPts val="0"/>
                        </a:spcAft>
                        <a:buNone/>
                      </a:pPr>
                      <a:r>
                        <a:rPr lang="tr"/>
                        <a:t>1</a:t>
                      </a:r>
                      <a:endParaRPr/>
                    </a:p>
                  </a:txBody>
                  <a:tcPr marT="91425" marB="91425" marR="91425" marL="91425">
                    <a:solidFill>
                      <a:srgbClr val="C27BA0"/>
                    </a:solidFill>
                  </a:tcPr>
                </a:tc>
              </a:tr>
              <a:tr h="609575">
                <a:tc>
                  <a:txBody>
                    <a:bodyPr/>
                    <a:lstStyle/>
                    <a:p>
                      <a:pPr indent="0" lvl="0" marL="0" rtl="0" algn="l">
                        <a:spcBef>
                          <a:spcPts val="0"/>
                        </a:spcBef>
                        <a:spcAft>
                          <a:spcPts val="0"/>
                        </a:spcAft>
                        <a:buNone/>
                      </a:pPr>
                      <a:r>
                        <a:rPr lang="tr"/>
                        <a:t>İbrahim</a:t>
                      </a:r>
                      <a:endParaRPr/>
                    </a:p>
                  </a:txBody>
                  <a:tcPr marT="91425" marB="91425" marR="91425" marL="91425"/>
                </a:tc>
                <a:tc>
                  <a:txBody>
                    <a:bodyPr/>
                    <a:lstStyle/>
                    <a:p>
                      <a:pPr indent="0" lvl="0" marL="0" rtl="0" algn="l">
                        <a:spcBef>
                          <a:spcPts val="0"/>
                        </a:spcBef>
                        <a:spcAft>
                          <a:spcPts val="0"/>
                        </a:spcAft>
                        <a:buNone/>
                      </a:pPr>
                      <a:r>
                        <a:rPr lang="tr"/>
                        <a:t>3</a:t>
                      </a:r>
                      <a:endParaRPr/>
                    </a:p>
                  </a:txBody>
                  <a:tcPr marT="91425" marB="91425" marR="91425" marL="91425"/>
                </a:tc>
                <a:tc>
                  <a:txBody>
                    <a:bodyPr/>
                    <a:lstStyle/>
                    <a:p>
                      <a:pPr indent="0" lvl="0" marL="0" rtl="0" algn="l">
                        <a:spcBef>
                          <a:spcPts val="0"/>
                        </a:spcBef>
                        <a:spcAft>
                          <a:spcPts val="0"/>
                        </a:spcAft>
                        <a:buNone/>
                      </a:pPr>
                      <a:r>
                        <a:rPr lang="tr"/>
                        <a:t>0</a:t>
                      </a:r>
                      <a:endParaRPr/>
                    </a:p>
                  </a:txBody>
                  <a:tcPr marT="91425" marB="91425" marR="91425" marL="91425">
                    <a:solidFill>
                      <a:srgbClr val="C27BA0"/>
                    </a:solidFill>
                  </a:tcPr>
                </a:tc>
              </a:tr>
              <a:tr h="396200">
                <a:tc>
                  <a:txBody>
                    <a:bodyPr/>
                    <a:lstStyle/>
                    <a:p>
                      <a:pPr indent="0" lvl="0" marL="0" rtl="0" algn="l">
                        <a:spcBef>
                          <a:spcPts val="0"/>
                        </a:spcBef>
                        <a:spcAft>
                          <a:spcPts val="0"/>
                        </a:spcAft>
                        <a:buNone/>
                      </a:pPr>
                      <a:r>
                        <a:rPr lang="tr"/>
                        <a:t>Ferhat</a:t>
                      </a:r>
                      <a:endParaRPr/>
                    </a:p>
                  </a:txBody>
                  <a:tcPr marT="91425" marB="91425" marR="91425" marL="91425"/>
                </a:tc>
                <a:tc>
                  <a:txBody>
                    <a:bodyPr/>
                    <a:lstStyle/>
                    <a:p>
                      <a:pPr indent="0" lvl="0" marL="0" rtl="0" algn="l">
                        <a:spcBef>
                          <a:spcPts val="0"/>
                        </a:spcBef>
                        <a:spcAft>
                          <a:spcPts val="0"/>
                        </a:spcAft>
                        <a:buNone/>
                      </a:pPr>
                      <a:r>
                        <a:rPr lang="tr"/>
                        <a:t>1</a:t>
                      </a:r>
                      <a:endParaRPr/>
                    </a:p>
                  </a:txBody>
                  <a:tcPr marT="91425" marB="91425" marR="91425" marL="91425"/>
                </a:tc>
                <a:tc>
                  <a:txBody>
                    <a:bodyPr/>
                    <a:lstStyle/>
                    <a:p>
                      <a:pPr indent="0" lvl="0" marL="0" rtl="0" algn="l">
                        <a:spcBef>
                          <a:spcPts val="0"/>
                        </a:spcBef>
                        <a:spcAft>
                          <a:spcPts val="0"/>
                        </a:spcAft>
                        <a:buNone/>
                      </a:pPr>
                      <a:r>
                        <a:rPr lang="tr"/>
                        <a:t>1</a:t>
                      </a:r>
                      <a:endParaRPr/>
                    </a:p>
                  </a:txBody>
                  <a:tcPr marT="91425" marB="91425" marR="91425" marL="91425">
                    <a:solidFill>
                      <a:srgbClr val="C27BA0"/>
                    </a:solidFill>
                  </a:tcPr>
                </a:tc>
              </a:tr>
              <a:tr h="396200">
                <a:tc>
                  <a:txBody>
                    <a:bodyPr/>
                    <a:lstStyle/>
                    <a:p>
                      <a:pPr indent="0" lvl="0" marL="0" rtl="0" algn="l">
                        <a:spcBef>
                          <a:spcPts val="0"/>
                        </a:spcBef>
                        <a:spcAft>
                          <a:spcPts val="0"/>
                        </a:spcAft>
                        <a:buNone/>
                      </a:pPr>
                      <a:r>
                        <a:rPr lang="tr"/>
                        <a:t>Suat</a:t>
                      </a:r>
                      <a:endParaRPr/>
                    </a:p>
                  </a:txBody>
                  <a:tcPr marT="91425" marB="91425" marR="91425" marL="91425"/>
                </a:tc>
                <a:tc>
                  <a:txBody>
                    <a:bodyPr/>
                    <a:lstStyle/>
                    <a:p>
                      <a:pPr indent="0" lvl="0" marL="0" rtl="0" algn="l">
                        <a:spcBef>
                          <a:spcPts val="0"/>
                        </a:spcBef>
                        <a:spcAft>
                          <a:spcPts val="0"/>
                        </a:spcAft>
                        <a:buNone/>
                      </a:pPr>
                      <a:r>
                        <a:rPr lang="tr"/>
                        <a:t>2</a:t>
                      </a:r>
                      <a:endParaRPr/>
                    </a:p>
                  </a:txBody>
                  <a:tcPr marT="91425" marB="91425" marR="91425" marL="91425"/>
                </a:tc>
                <a:tc>
                  <a:txBody>
                    <a:bodyPr/>
                    <a:lstStyle/>
                    <a:p>
                      <a:pPr indent="0" lvl="0" marL="0" rtl="0" algn="l">
                        <a:spcBef>
                          <a:spcPts val="0"/>
                        </a:spcBef>
                        <a:spcAft>
                          <a:spcPts val="0"/>
                        </a:spcAft>
                        <a:buNone/>
                      </a:pPr>
                      <a:r>
                        <a:rPr lang="tr"/>
                        <a:t>2</a:t>
                      </a:r>
                      <a:endParaRPr/>
                    </a:p>
                  </a:txBody>
                  <a:tcPr marT="91425" marB="91425" marR="91425" marL="91425">
                    <a:solidFill>
                      <a:srgbClr val="C27BA0"/>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4"/>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Out-degree</a:t>
            </a:r>
            <a:endParaRPr/>
          </a:p>
        </p:txBody>
      </p:sp>
      <p:pic>
        <p:nvPicPr>
          <p:cNvPr id="371" name="Google Shape;371;p34"/>
          <p:cNvPicPr preferRelativeResize="0"/>
          <p:nvPr/>
        </p:nvPicPr>
        <p:blipFill>
          <a:blip r:embed="rId3">
            <a:alphaModFix/>
          </a:blip>
          <a:stretch>
            <a:fillRect/>
          </a:stretch>
        </p:blipFill>
        <p:spPr>
          <a:xfrm>
            <a:off x="5085850" y="800038"/>
            <a:ext cx="3724275" cy="3676650"/>
          </a:xfrm>
          <a:prstGeom prst="rect">
            <a:avLst/>
          </a:prstGeom>
          <a:noFill/>
          <a:ln>
            <a:noFill/>
          </a:ln>
        </p:spPr>
      </p:pic>
      <p:graphicFrame>
        <p:nvGraphicFramePr>
          <p:cNvPr id="372" name="Google Shape;372;p34"/>
          <p:cNvGraphicFramePr/>
          <p:nvPr/>
        </p:nvGraphicFramePr>
        <p:xfrm>
          <a:off x="462875" y="1343063"/>
          <a:ext cx="3000000" cy="3000000"/>
        </p:xfrm>
        <a:graphic>
          <a:graphicData uri="http://schemas.openxmlformats.org/drawingml/2006/table">
            <a:tbl>
              <a:tblPr>
                <a:noFill/>
                <a:tableStyleId>{4C1026A4-C068-4001-A158-783A1E7C6D8E}</a:tableStyleId>
              </a:tblPr>
              <a:tblGrid>
                <a:gridCol w="827275"/>
                <a:gridCol w="829450"/>
                <a:gridCol w="1031500"/>
                <a:gridCol w="1213375"/>
              </a:tblGrid>
              <a:tr h="396200">
                <a:tc>
                  <a:txBody>
                    <a:bodyPr/>
                    <a:lstStyle/>
                    <a:p>
                      <a:pPr indent="0" lvl="0" marL="0" rtl="0" algn="l">
                        <a:spcBef>
                          <a:spcPts val="0"/>
                        </a:spcBef>
                        <a:spcAft>
                          <a:spcPts val="0"/>
                        </a:spcAft>
                        <a:buNone/>
                      </a:pPr>
                      <a:r>
                        <a:rPr b="1" lang="tr"/>
                        <a:t>Node</a:t>
                      </a:r>
                      <a:endParaRPr b="1"/>
                    </a:p>
                  </a:txBody>
                  <a:tcPr marT="91425" marB="91425" marR="91425" marL="91425"/>
                </a:tc>
                <a:tc>
                  <a:txBody>
                    <a:bodyPr/>
                    <a:lstStyle/>
                    <a:p>
                      <a:pPr indent="0" lvl="0" marL="0" rtl="0" algn="l">
                        <a:spcBef>
                          <a:spcPts val="0"/>
                        </a:spcBef>
                        <a:spcAft>
                          <a:spcPts val="0"/>
                        </a:spcAft>
                        <a:buNone/>
                      </a:pPr>
                      <a:r>
                        <a:rPr b="1" lang="tr"/>
                        <a:t>Degree</a:t>
                      </a:r>
                      <a:endParaRPr b="1"/>
                    </a:p>
                  </a:txBody>
                  <a:tcPr marT="91425" marB="91425" marR="91425" marL="91425"/>
                </a:tc>
                <a:tc>
                  <a:txBody>
                    <a:bodyPr/>
                    <a:lstStyle/>
                    <a:p>
                      <a:pPr indent="0" lvl="0" marL="0" rtl="0" algn="l">
                        <a:spcBef>
                          <a:spcPts val="0"/>
                        </a:spcBef>
                        <a:spcAft>
                          <a:spcPts val="0"/>
                        </a:spcAft>
                        <a:buNone/>
                      </a:pPr>
                      <a:r>
                        <a:rPr b="1" lang="tr"/>
                        <a:t>In-degree</a:t>
                      </a:r>
                      <a:endParaRPr b="1"/>
                    </a:p>
                  </a:txBody>
                  <a:tcPr marT="91425" marB="91425" marR="91425" marL="91425">
                    <a:solidFill>
                      <a:srgbClr val="C27BA0"/>
                    </a:solidFill>
                  </a:tcPr>
                </a:tc>
                <a:tc>
                  <a:txBody>
                    <a:bodyPr/>
                    <a:lstStyle/>
                    <a:p>
                      <a:pPr indent="0" lvl="0" marL="0" rtl="0" algn="l">
                        <a:spcBef>
                          <a:spcPts val="0"/>
                        </a:spcBef>
                        <a:spcAft>
                          <a:spcPts val="0"/>
                        </a:spcAft>
                        <a:buNone/>
                      </a:pPr>
                      <a:r>
                        <a:rPr b="1" lang="tr"/>
                        <a:t>Out-degree</a:t>
                      </a:r>
                      <a:endParaRPr b="1"/>
                    </a:p>
                  </a:txBody>
                  <a:tcPr marT="91425" marB="91425" marR="91425" marL="91425">
                    <a:solidFill>
                      <a:srgbClr val="6AA84F"/>
                    </a:solidFill>
                  </a:tcPr>
                </a:tc>
              </a:tr>
              <a:tr h="396200">
                <a:tc>
                  <a:txBody>
                    <a:bodyPr/>
                    <a:lstStyle/>
                    <a:p>
                      <a:pPr indent="0" lvl="0" marL="0" rtl="0" algn="l">
                        <a:spcBef>
                          <a:spcPts val="0"/>
                        </a:spcBef>
                        <a:spcAft>
                          <a:spcPts val="0"/>
                        </a:spcAft>
                        <a:buNone/>
                      </a:pPr>
                      <a:r>
                        <a:rPr lang="tr"/>
                        <a:t>Ahmet</a:t>
                      </a:r>
                      <a:endParaRPr/>
                    </a:p>
                  </a:txBody>
                  <a:tcPr marT="91425" marB="91425" marR="91425" marL="91425"/>
                </a:tc>
                <a:tc>
                  <a:txBody>
                    <a:bodyPr/>
                    <a:lstStyle/>
                    <a:p>
                      <a:pPr indent="0" lvl="0" marL="0" rtl="0" algn="l">
                        <a:spcBef>
                          <a:spcPts val="0"/>
                        </a:spcBef>
                        <a:spcAft>
                          <a:spcPts val="0"/>
                        </a:spcAft>
                        <a:buNone/>
                      </a:pPr>
                      <a:r>
                        <a:rPr lang="tr"/>
                        <a:t>4</a:t>
                      </a:r>
                      <a:endParaRPr/>
                    </a:p>
                  </a:txBody>
                  <a:tcPr marT="91425" marB="91425" marR="91425" marL="91425"/>
                </a:tc>
                <a:tc>
                  <a:txBody>
                    <a:bodyPr/>
                    <a:lstStyle/>
                    <a:p>
                      <a:pPr indent="0" lvl="0" marL="0" rtl="0" algn="l">
                        <a:spcBef>
                          <a:spcPts val="0"/>
                        </a:spcBef>
                        <a:spcAft>
                          <a:spcPts val="0"/>
                        </a:spcAft>
                        <a:buNone/>
                      </a:pPr>
                      <a:r>
                        <a:rPr lang="tr"/>
                        <a:t>2</a:t>
                      </a:r>
                      <a:endParaRPr/>
                    </a:p>
                  </a:txBody>
                  <a:tcPr marT="91425" marB="91425" marR="91425" marL="91425">
                    <a:solidFill>
                      <a:srgbClr val="C27BA0"/>
                    </a:solidFill>
                  </a:tcPr>
                </a:tc>
                <a:tc>
                  <a:txBody>
                    <a:bodyPr/>
                    <a:lstStyle/>
                    <a:p>
                      <a:pPr indent="0" lvl="0" marL="0" rtl="0" algn="l">
                        <a:spcBef>
                          <a:spcPts val="0"/>
                        </a:spcBef>
                        <a:spcAft>
                          <a:spcPts val="0"/>
                        </a:spcAft>
                        <a:buNone/>
                      </a:pPr>
                      <a:r>
                        <a:rPr lang="tr"/>
                        <a:t>2</a:t>
                      </a:r>
                      <a:endParaRPr/>
                    </a:p>
                  </a:txBody>
                  <a:tcPr marT="91425" marB="91425" marR="91425" marL="91425">
                    <a:solidFill>
                      <a:srgbClr val="6AA84F"/>
                    </a:solidFill>
                  </a:tcPr>
                </a:tc>
              </a:tr>
              <a:tr h="396200">
                <a:tc>
                  <a:txBody>
                    <a:bodyPr/>
                    <a:lstStyle/>
                    <a:p>
                      <a:pPr indent="0" lvl="0" marL="0" rtl="0" algn="l">
                        <a:spcBef>
                          <a:spcPts val="0"/>
                        </a:spcBef>
                        <a:spcAft>
                          <a:spcPts val="0"/>
                        </a:spcAft>
                        <a:buNone/>
                      </a:pPr>
                      <a:r>
                        <a:rPr lang="tr"/>
                        <a:t>Özgür</a:t>
                      </a:r>
                      <a:endParaRPr/>
                    </a:p>
                  </a:txBody>
                  <a:tcPr marT="91425" marB="91425" marR="91425" marL="91425"/>
                </a:tc>
                <a:tc>
                  <a:txBody>
                    <a:bodyPr/>
                    <a:lstStyle/>
                    <a:p>
                      <a:pPr indent="0" lvl="0" marL="0" rtl="0" algn="l">
                        <a:spcBef>
                          <a:spcPts val="0"/>
                        </a:spcBef>
                        <a:spcAft>
                          <a:spcPts val="0"/>
                        </a:spcAft>
                        <a:buNone/>
                      </a:pPr>
                      <a:r>
                        <a:rPr lang="tr"/>
                        <a:t>2</a:t>
                      </a:r>
                      <a:endParaRPr/>
                    </a:p>
                  </a:txBody>
                  <a:tcPr marT="91425" marB="91425" marR="91425" marL="91425"/>
                </a:tc>
                <a:tc>
                  <a:txBody>
                    <a:bodyPr/>
                    <a:lstStyle/>
                    <a:p>
                      <a:pPr indent="0" lvl="0" marL="0" rtl="0" algn="l">
                        <a:spcBef>
                          <a:spcPts val="0"/>
                        </a:spcBef>
                        <a:spcAft>
                          <a:spcPts val="0"/>
                        </a:spcAft>
                        <a:buNone/>
                      </a:pPr>
                      <a:r>
                        <a:rPr lang="tr"/>
                        <a:t>1</a:t>
                      </a:r>
                      <a:endParaRPr/>
                    </a:p>
                  </a:txBody>
                  <a:tcPr marT="91425" marB="91425" marR="91425" marL="91425">
                    <a:solidFill>
                      <a:srgbClr val="C27BA0"/>
                    </a:solidFill>
                  </a:tcPr>
                </a:tc>
                <a:tc>
                  <a:txBody>
                    <a:bodyPr/>
                    <a:lstStyle/>
                    <a:p>
                      <a:pPr indent="0" lvl="0" marL="0" rtl="0" algn="l">
                        <a:spcBef>
                          <a:spcPts val="0"/>
                        </a:spcBef>
                        <a:spcAft>
                          <a:spcPts val="0"/>
                        </a:spcAft>
                        <a:buNone/>
                      </a:pPr>
                      <a:r>
                        <a:rPr lang="tr"/>
                        <a:t>1</a:t>
                      </a:r>
                      <a:endParaRPr/>
                    </a:p>
                  </a:txBody>
                  <a:tcPr marT="91425" marB="91425" marR="91425" marL="91425">
                    <a:solidFill>
                      <a:srgbClr val="6AA84F"/>
                    </a:solidFill>
                  </a:tcPr>
                </a:tc>
              </a:tr>
              <a:tr h="609575">
                <a:tc>
                  <a:txBody>
                    <a:bodyPr/>
                    <a:lstStyle/>
                    <a:p>
                      <a:pPr indent="0" lvl="0" marL="0" rtl="0" algn="l">
                        <a:spcBef>
                          <a:spcPts val="0"/>
                        </a:spcBef>
                        <a:spcAft>
                          <a:spcPts val="0"/>
                        </a:spcAft>
                        <a:buNone/>
                      </a:pPr>
                      <a:r>
                        <a:rPr lang="tr"/>
                        <a:t>İbrahim</a:t>
                      </a:r>
                      <a:endParaRPr/>
                    </a:p>
                  </a:txBody>
                  <a:tcPr marT="91425" marB="91425" marR="91425" marL="91425"/>
                </a:tc>
                <a:tc>
                  <a:txBody>
                    <a:bodyPr/>
                    <a:lstStyle/>
                    <a:p>
                      <a:pPr indent="0" lvl="0" marL="0" rtl="0" algn="l">
                        <a:spcBef>
                          <a:spcPts val="0"/>
                        </a:spcBef>
                        <a:spcAft>
                          <a:spcPts val="0"/>
                        </a:spcAft>
                        <a:buNone/>
                      </a:pPr>
                      <a:r>
                        <a:rPr lang="tr"/>
                        <a:t>3</a:t>
                      </a:r>
                      <a:endParaRPr/>
                    </a:p>
                  </a:txBody>
                  <a:tcPr marT="91425" marB="91425" marR="91425" marL="91425"/>
                </a:tc>
                <a:tc>
                  <a:txBody>
                    <a:bodyPr/>
                    <a:lstStyle/>
                    <a:p>
                      <a:pPr indent="0" lvl="0" marL="0" rtl="0" algn="l">
                        <a:spcBef>
                          <a:spcPts val="0"/>
                        </a:spcBef>
                        <a:spcAft>
                          <a:spcPts val="0"/>
                        </a:spcAft>
                        <a:buNone/>
                      </a:pPr>
                      <a:r>
                        <a:rPr lang="tr"/>
                        <a:t>0</a:t>
                      </a:r>
                      <a:endParaRPr/>
                    </a:p>
                  </a:txBody>
                  <a:tcPr marT="91425" marB="91425" marR="91425" marL="91425">
                    <a:solidFill>
                      <a:srgbClr val="C27BA0"/>
                    </a:solidFill>
                  </a:tcPr>
                </a:tc>
                <a:tc>
                  <a:txBody>
                    <a:bodyPr/>
                    <a:lstStyle/>
                    <a:p>
                      <a:pPr indent="0" lvl="0" marL="0" rtl="0" algn="l">
                        <a:spcBef>
                          <a:spcPts val="0"/>
                        </a:spcBef>
                        <a:spcAft>
                          <a:spcPts val="0"/>
                        </a:spcAft>
                        <a:buNone/>
                      </a:pPr>
                      <a:r>
                        <a:rPr lang="tr"/>
                        <a:t>3</a:t>
                      </a:r>
                      <a:endParaRPr/>
                    </a:p>
                  </a:txBody>
                  <a:tcPr marT="91425" marB="91425" marR="91425" marL="91425">
                    <a:solidFill>
                      <a:srgbClr val="6AA84F"/>
                    </a:solidFill>
                  </a:tcPr>
                </a:tc>
              </a:tr>
              <a:tr h="396200">
                <a:tc>
                  <a:txBody>
                    <a:bodyPr/>
                    <a:lstStyle/>
                    <a:p>
                      <a:pPr indent="0" lvl="0" marL="0" rtl="0" algn="l">
                        <a:spcBef>
                          <a:spcPts val="0"/>
                        </a:spcBef>
                        <a:spcAft>
                          <a:spcPts val="0"/>
                        </a:spcAft>
                        <a:buNone/>
                      </a:pPr>
                      <a:r>
                        <a:rPr lang="tr"/>
                        <a:t>Ferhat</a:t>
                      </a:r>
                      <a:endParaRPr/>
                    </a:p>
                  </a:txBody>
                  <a:tcPr marT="91425" marB="91425" marR="91425" marL="91425"/>
                </a:tc>
                <a:tc>
                  <a:txBody>
                    <a:bodyPr/>
                    <a:lstStyle/>
                    <a:p>
                      <a:pPr indent="0" lvl="0" marL="0" rtl="0" algn="l">
                        <a:spcBef>
                          <a:spcPts val="0"/>
                        </a:spcBef>
                        <a:spcAft>
                          <a:spcPts val="0"/>
                        </a:spcAft>
                        <a:buNone/>
                      </a:pPr>
                      <a:r>
                        <a:rPr lang="tr"/>
                        <a:t>1</a:t>
                      </a:r>
                      <a:endParaRPr/>
                    </a:p>
                  </a:txBody>
                  <a:tcPr marT="91425" marB="91425" marR="91425" marL="91425"/>
                </a:tc>
                <a:tc>
                  <a:txBody>
                    <a:bodyPr/>
                    <a:lstStyle/>
                    <a:p>
                      <a:pPr indent="0" lvl="0" marL="0" rtl="0" algn="l">
                        <a:spcBef>
                          <a:spcPts val="0"/>
                        </a:spcBef>
                        <a:spcAft>
                          <a:spcPts val="0"/>
                        </a:spcAft>
                        <a:buNone/>
                      </a:pPr>
                      <a:r>
                        <a:rPr lang="tr"/>
                        <a:t>1</a:t>
                      </a:r>
                      <a:endParaRPr/>
                    </a:p>
                  </a:txBody>
                  <a:tcPr marT="91425" marB="91425" marR="91425" marL="91425">
                    <a:solidFill>
                      <a:srgbClr val="C27BA0"/>
                    </a:solidFill>
                  </a:tcPr>
                </a:tc>
                <a:tc>
                  <a:txBody>
                    <a:bodyPr/>
                    <a:lstStyle/>
                    <a:p>
                      <a:pPr indent="0" lvl="0" marL="0" rtl="0" algn="l">
                        <a:spcBef>
                          <a:spcPts val="0"/>
                        </a:spcBef>
                        <a:spcAft>
                          <a:spcPts val="0"/>
                        </a:spcAft>
                        <a:buNone/>
                      </a:pPr>
                      <a:r>
                        <a:rPr lang="tr"/>
                        <a:t>0</a:t>
                      </a:r>
                      <a:endParaRPr/>
                    </a:p>
                  </a:txBody>
                  <a:tcPr marT="91425" marB="91425" marR="91425" marL="91425">
                    <a:solidFill>
                      <a:srgbClr val="6AA84F"/>
                    </a:solidFill>
                  </a:tcPr>
                </a:tc>
              </a:tr>
              <a:tr h="396200">
                <a:tc>
                  <a:txBody>
                    <a:bodyPr/>
                    <a:lstStyle/>
                    <a:p>
                      <a:pPr indent="0" lvl="0" marL="0" rtl="0" algn="l">
                        <a:spcBef>
                          <a:spcPts val="0"/>
                        </a:spcBef>
                        <a:spcAft>
                          <a:spcPts val="0"/>
                        </a:spcAft>
                        <a:buNone/>
                      </a:pPr>
                      <a:r>
                        <a:rPr lang="tr"/>
                        <a:t>Suat</a:t>
                      </a:r>
                      <a:endParaRPr/>
                    </a:p>
                  </a:txBody>
                  <a:tcPr marT="91425" marB="91425" marR="91425" marL="91425"/>
                </a:tc>
                <a:tc>
                  <a:txBody>
                    <a:bodyPr/>
                    <a:lstStyle/>
                    <a:p>
                      <a:pPr indent="0" lvl="0" marL="0" rtl="0" algn="l">
                        <a:spcBef>
                          <a:spcPts val="0"/>
                        </a:spcBef>
                        <a:spcAft>
                          <a:spcPts val="0"/>
                        </a:spcAft>
                        <a:buNone/>
                      </a:pPr>
                      <a:r>
                        <a:rPr lang="tr"/>
                        <a:t>2</a:t>
                      </a:r>
                      <a:endParaRPr/>
                    </a:p>
                  </a:txBody>
                  <a:tcPr marT="91425" marB="91425" marR="91425" marL="91425"/>
                </a:tc>
                <a:tc>
                  <a:txBody>
                    <a:bodyPr/>
                    <a:lstStyle/>
                    <a:p>
                      <a:pPr indent="0" lvl="0" marL="0" rtl="0" algn="l">
                        <a:spcBef>
                          <a:spcPts val="0"/>
                        </a:spcBef>
                        <a:spcAft>
                          <a:spcPts val="0"/>
                        </a:spcAft>
                        <a:buNone/>
                      </a:pPr>
                      <a:r>
                        <a:rPr lang="tr"/>
                        <a:t>2</a:t>
                      </a:r>
                      <a:endParaRPr/>
                    </a:p>
                  </a:txBody>
                  <a:tcPr marT="91425" marB="91425" marR="91425" marL="91425">
                    <a:solidFill>
                      <a:srgbClr val="C27BA0"/>
                    </a:solidFill>
                  </a:tcPr>
                </a:tc>
                <a:tc>
                  <a:txBody>
                    <a:bodyPr/>
                    <a:lstStyle/>
                    <a:p>
                      <a:pPr indent="0" lvl="0" marL="0" rtl="0" algn="l">
                        <a:spcBef>
                          <a:spcPts val="0"/>
                        </a:spcBef>
                        <a:spcAft>
                          <a:spcPts val="0"/>
                        </a:spcAft>
                        <a:buNone/>
                      </a:pPr>
                      <a:r>
                        <a:rPr lang="tr"/>
                        <a:t>0</a:t>
                      </a:r>
                      <a:endParaRPr/>
                    </a:p>
                  </a:txBody>
                  <a:tcPr marT="91425" marB="91425" marR="91425" marL="91425">
                    <a:solidFill>
                      <a:srgbClr val="6AA84F"/>
                    </a:solidFill>
                  </a:tcPr>
                </a:tc>
              </a:tr>
            </a:tbl>
          </a:graphicData>
        </a:graphic>
      </p:graphicFrame>
      <p:sp>
        <p:nvSpPr>
          <p:cNvPr id="373" name="Google Shape;373;p34"/>
          <p:cNvSpPr txBox="1"/>
          <p:nvPr/>
        </p:nvSpPr>
        <p:spPr>
          <a:xfrm>
            <a:off x="554175" y="4242950"/>
            <a:ext cx="109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Degree = </a:t>
            </a:r>
            <a:endParaRPr>
              <a:latin typeface="Nunito"/>
              <a:ea typeface="Nunito"/>
              <a:cs typeface="Nunito"/>
              <a:sym typeface="Nunito"/>
            </a:endParaRPr>
          </a:p>
        </p:txBody>
      </p:sp>
      <p:sp>
        <p:nvSpPr>
          <p:cNvPr id="374" name="Google Shape;374;p34"/>
          <p:cNvSpPr txBox="1"/>
          <p:nvPr/>
        </p:nvSpPr>
        <p:spPr>
          <a:xfrm>
            <a:off x="2119600" y="4242950"/>
            <a:ext cx="1031400" cy="369300"/>
          </a:xfrm>
          <a:prstGeom prst="rect">
            <a:avLst/>
          </a:prstGeom>
          <a:solidFill>
            <a:srgbClr val="E0666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200">
                <a:latin typeface="Nunito"/>
                <a:ea typeface="Nunito"/>
                <a:cs typeface="Nunito"/>
                <a:sym typeface="Nunito"/>
              </a:rPr>
              <a:t>In-degree</a:t>
            </a:r>
            <a:r>
              <a:rPr lang="tr" sz="1200">
                <a:latin typeface="Nunito"/>
                <a:ea typeface="Nunito"/>
                <a:cs typeface="Nunito"/>
                <a:sym typeface="Nunito"/>
              </a:rPr>
              <a:t> + </a:t>
            </a:r>
            <a:endParaRPr sz="1200">
              <a:latin typeface="Nunito"/>
              <a:ea typeface="Nunito"/>
              <a:cs typeface="Nunito"/>
              <a:sym typeface="Nunito"/>
            </a:endParaRPr>
          </a:p>
        </p:txBody>
      </p:sp>
      <p:sp>
        <p:nvSpPr>
          <p:cNvPr id="375" name="Google Shape;375;p34"/>
          <p:cNvSpPr txBox="1"/>
          <p:nvPr/>
        </p:nvSpPr>
        <p:spPr>
          <a:xfrm>
            <a:off x="3203875" y="4242950"/>
            <a:ext cx="1160700" cy="369300"/>
          </a:xfrm>
          <a:prstGeom prst="rect">
            <a:avLst/>
          </a:prstGeom>
          <a:solidFill>
            <a:srgbClr val="93C47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200">
                <a:latin typeface="Nunito"/>
                <a:ea typeface="Nunito"/>
                <a:cs typeface="Nunito"/>
                <a:sym typeface="Nunito"/>
              </a:rPr>
              <a:t>Out-degree</a:t>
            </a:r>
            <a:r>
              <a:rPr lang="tr" sz="1200">
                <a:latin typeface="Nunito"/>
                <a:ea typeface="Nunito"/>
                <a:cs typeface="Nunito"/>
                <a:sym typeface="Nunito"/>
              </a:rPr>
              <a:t> </a:t>
            </a:r>
            <a:endParaRPr sz="12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5"/>
                                        </p:tgtEl>
                                        <p:attrNameLst>
                                          <p:attrName>style.visibility</p:attrName>
                                        </p:attrNameLst>
                                      </p:cBhvr>
                                      <p:to>
                                        <p:strVal val="visible"/>
                                      </p:to>
                                    </p:set>
                                    <p:anim calcmode="lin" valueType="num">
                                      <p:cBhvr additive="base">
                                        <p:cTn dur="1000"/>
                                        <p:tgtEl>
                                          <p:spTgt spid="3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37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Density (Recall)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6"/>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Density</a:t>
            </a:r>
            <a:endParaRPr/>
          </a:p>
        </p:txBody>
      </p:sp>
      <p:sp>
        <p:nvSpPr>
          <p:cNvPr id="386" name="Google Shape;386;p36"/>
          <p:cNvSpPr txBox="1"/>
          <p:nvPr>
            <p:ph idx="1" type="body"/>
          </p:nvPr>
        </p:nvSpPr>
        <p:spPr>
          <a:xfrm>
            <a:off x="118675" y="1031125"/>
            <a:ext cx="3633300" cy="190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tr" sz="2400">
                <a:solidFill>
                  <a:srgbClr val="000000"/>
                </a:solidFill>
                <a:highlight>
                  <a:srgbClr val="FFFFFF"/>
                </a:highlight>
                <a:latin typeface="Roboto"/>
                <a:ea typeface="Roboto"/>
                <a:cs typeface="Roboto"/>
                <a:sym typeface="Roboto"/>
              </a:rPr>
              <a:t>The density of a network is simply the pro­portion of </a:t>
            </a:r>
            <a:r>
              <a:rPr b="1" lang="tr" sz="2400">
                <a:solidFill>
                  <a:srgbClr val="000000"/>
                </a:solidFill>
                <a:highlight>
                  <a:srgbClr val="FF9900"/>
                </a:highlight>
                <a:latin typeface="Roboto"/>
                <a:ea typeface="Roboto"/>
                <a:cs typeface="Roboto"/>
                <a:sym typeface="Roboto"/>
              </a:rPr>
              <a:t>all possible</a:t>
            </a:r>
            <a:r>
              <a:rPr b="1" lang="tr" sz="2400">
                <a:solidFill>
                  <a:srgbClr val="000000"/>
                </a:solidFill>
                <a:highlight>
                  <a:srgbClr val="FFFFFF"/>
                </a:highlight>
                <a:latin typeface="Roboto"/>
                <a:ea typeface="Roboto"/>
                <a:cs typeface="Roboto"/>
                <a:sym typeface="Roboto"/>
              </a:rPr>
              <a:t> ties that are </a:t>
            </a:r>
            <a:r>
              <a:rPr b="1" lang="tr" sz="2400">
                <a:solidFill>
                  <a:srgbClr val="000000"/>
                </a:solidFill>
                <a:highlight>
                  <a:srgbClr val="00FFFF"/>
                </a:highlight>
                <a:latin typeface="Roboto"/>
                <a:ea typeface="Roboto"/>
                <a:cs typeface="Roboto"/>
                <a:sym typeface="Roboto"/>
              </a:rPr>
              <a:t>actually</a:t>
            </a:r>
            <a:r>
              <a:rPr b="1" lang="tr" sz="2400">
                <a:solidFill>
                  <a:srgbClr val="000000"/>
                </a:solidFill>
                <a:highlight>
                  <a:srgbClr val="FFFFFF"/>
                </a:highlight>
                <a:latin typeface="Roboto"/>
                <a:ea typeface="Roboto"/>
                <a:cs typeface="Roboto"/>
                <a:sym typeface="Roboto"/>
              </a:rPr>
              <a:t> present.</a:t>
            </a:r>
            <a:endParaRPr sz="2500"/>
          </a:p>
        </p:txBody>
      </p:sp>
      <p:pic>
        <p:nvPicPr>
          <p:cNvPr descr="“Research Methods and Design in Sport Management” by Damon P. S. Andrew, Paul Mark Pedersen, Chad D. McEvoy" id="387" name="Google Shape;387;p36" title="“Research Methods and Design in Sport Management” by Damon P. S. Andrew, Paul Mark Pedersen, Chad D. McEvoy"/>
          <p:cNvPicPr preferRelativeResize="0"/>
          <p:nvPr/>
        </p:nvPicPr>
        <p:blipFill>
          <a:blip r:embed="rId3">
            <a:alphaModFix/>
          </a:blip>
          <a:stretch>
            <a:fillRect/>
          </a:stretch>
        </p:blipFill>
        <p:spPr>
          <a:xfrm>
            <a:off x="2799648" y="3360551"/>
            <a:ext cx="984259" cy="999300"/>
          </a:xfrm>
          <a:prstGeom prst="rect">
            <a:avLst/>
          </a:prstGeom>
          <a:noFill/>
          <a:ln>
            <a:noFill/>
          </a:ln>
        </p:spPr>
      </p:pic>
      <p:sp>
        <p:nvSpPr>
          <p:cNvPr id="388" name="Google Shape;388;p36"/>
          <p:cNvSpPr txBox="1"/>
          <p:nvPr/>
        </p:nvSpPr>
        <p:spPr>
          <a:xfrm>
            <a:off x="118675" y="3271600"/>
            <a:ext cx="2461500" cy="109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 sz="1000">
                <a:latin typeface="Roboto"/>
                <a:ea typeface="Roboto"/>
                <a:cs typeface="Roboto"/>
                <a:sym typeface="Roboto"/>
              </a:rPr>
              <a:t>from </a:t>
            </a:r>
            <a:r>
              <a:rPr lang="tr" sz="1000">
                <a:solidFill>
                  <a:srgbClr val="4285F4"/>
                </a:solidFill>
                <a:uFill>
                  <a:noFill/>
                </a:uFill>
                <a:latin typeface="Roboto"/>
                <a:ea typeface="Roboto"/>
                <a:cs typeface="Roboto"/>
                <a:sym typeface="Roboto"/>
                <a:hlinkClick r:id="rId4">
                  <a:extLst>
                    <a:ext uri="{A12FA001-AC4F-418D-AE19-62706E023703}">
                      <ahyp:hlinkClr val="tx"/>
                    </a:ext>
                  </a:extLst>
                </a:hlinkClick>
              </a:rPr>
              <a:t>Research Methods and Design in Sport Management</a:t>
            </a:r>
            <a:endParaRPr sz="1000">
              <a:solidFill>
                <a:srgbClr val="4285F4"/>
              </a:solidFill>
              <a:latin typeface="Roboto"/>
              <a:ea typeface="Roboto"/>
              <a:cs typeface="Roboto"/>
              <a:sym typeface="Roboto"/>
            </a:endParaRPr>
          </a:p>
          <a:p>
            <a:pPr indent="0" lvl="0" marL="0" rtl="0" algn="l">
              <a:spcBef>
                <a:spcPts val="0"/>
              </a:spcBef>
              <a:spcAft>
                <a:spcPts val="0"/>
              </a:spcAft>
              <a:buNone/>
            </a:pPr>
            <a:r>
              <a:rPr lang="tr" sz="1000">
                <a:latin typeface="Roboto"/>
                <a:ea typeface="Roboto"/>
                <a:cs typeface="Roboto"/>
                <a:sym typeface="Roboto"/>
              </a:rPr>
              <a:t>by Damon P. S. Andrew, Paul Mark Pedersen, Chad D. McEvoy</a:t>
            </a:r>
            <a:endParaRPr sz="1000">
              <a:latin typeface="Roboto"/>
              <a:ea typeface="Roboto"/>
              <a:cs typeface="Roboto"/>
              <a:sym typeface="Roboto"/>
            </a:endParaRPr>
          </a:p>
          <a:p>
            <a:pPr indent="0" lvl="0" marL="0" rtl="0" algn="l">
              <a:spcBef>
                <a:spcPts val="0"/>
              </a:spcBef>
              <a:spcAft>
                <a:spcPts val="0"/>
              </a:spcAft>
              <a:buNone/>
            </a:pPr>
            <a:r>
              <a:rPr lang="tr" sz="1000">
                <a:latin typeface="Roboto"/>
                <a:ea typeface="Roboto"/>
                <a:cs typeface="Roboto"/>
                <a:sym typeface="Roboto"/>
              </a:rPr>
              <a:t>Human Kinetics, 2019</a:t>
            </a:r>
            <a:endParaRPr sz="1000">
              <a:latin typeface="Roboto"/>
              <a:ea typeface="Roboto"/>
              <a:cs typeface="Roboto"/>
              <a:sym typeface="Roboto"/>
            </a:endParaRPr>
          </a:p>
        </p:txBody>
      </p:sp>
      <p:sp>
        <p:nvSpPr>
          <p:cNvPr id="389" name="Google Shape;389;p36"/>
          <p:cNvSpPr txBox="1"/>
          <p:nvPr/>
        </p:nvSpPr>
        <p:spPr>
          <a:xfrm>
            <a:off x="4173900" y="1146650"/>
            <a:ext cx="416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Number of </a:t>
            </a:r>
            <a:r>
              <a:rPr lang="tr">
                <a:highlight>
                  <a:srgbClr val="E69138"/>
                </a:highlight>
                <a:latin typeface="Nunito"/>
                <a:ea typeface="Nunito"/>
                <a:cs typeface="Nunito"/>
                <a:sym typeface="Nunito"/>
              </a:rPr>
              <a:t>all possible</a:t>
            </a:r>
            <a:r>
              <a:rPr lang="tr">
                <a:latin typeface="Nunito"/>
                <a:ea typeface="Nunito"/>
                <a:cs typeface="Nunito"/>
                <a:sym typeface="Nunito"/>
              </a:rPr>
              <a:t> connections: P</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Number of </a:t>
            </a:r>
            <a:r>
              <a:rPr lang="tr">
                <a:highlight>
                  <a:srgbClr val="00FFFF"/>
                </a:highlight>
                <a:latin typeface="Nunito"/>
                <a:ea typeface="Nunito"/>
                <a:cs typeface="Nunito"/>
                <a:sym typeface="Nunito"/>
              </a:rPr>
              <a:t>actual </a:t>
            </a:r>
            <a:r>
              <a:rPr lang="tr">
                <a:latin typeface="Nunito"/>
                <a:ea typeface="Nunito"/>
                <a:cs typeface="Nunito"/>
                <a:sym typeface="Nunito"/>
              </a:rPr>
              <a:t>connections: A</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n: Number of nodes</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Density: D</a:t>
            </a:r>
            <a:endParaRPr>
              <a:latin typeface="Nunito"/>
              <a:ea typeface="Nunito"/>
              <a:cs typeface="Nunito"/>
              <a:sym typeface="Nunito"/>
            </a:endParaRPr>
          </a:p>
        </p:txBody>
      </p:sp>
      <p:pic>
        <p:nvPicPr>
          <p:cNvPr descr="&lt;math xmlns=&quot;http://www.w3.org/1998/Math/MathML&quot;&gt;&lt;mi&gt;P&lt;/mi&gt;&lt;mo&gt;=&lt;/mo&gt;&lt;mo&gt;&amp;#xA0;&lt;/mo&gt;&lt;mfrac bevelled=&quot;true&quot;&gt;&lt;mrow&gt;&lt;mi&gt;n&lt;/mi&gt;&lt;mfenced&gt;&lt;mrow&gt;&lt;mi&gt;n&lt;/mi&gt;&lt;mo&gt;-&lt;/mo&gt;&lt;mn&gt;1&lt;/mn&gt;&lt;/mrow&gt;&lt;/mfenced&gt;&lt;/mrow&gt;&lt;mn&gt;2&lt;/mn&gt;&lt;/mfrac&gt;&lt;/math&gt;" id="390" name="Google Shape;390;p36" title="P equals space bevelled fraction numerator n open parentheses n minus 1 close parentheses over denominator 2 end fraction"/>
          <p:cNvPicPr preferRelativeResize="0"/>
          <p:nvPr/>
        </p:nvPicPr>
        <p:blipFill>
          <a:blip r:embed="rId5">
            <a:alphaModFix/>
          </a:blip>
          <a:stretch>
            <a:fillRect/>
          </a:stretch>
        </p:blipFill>
        <p:spPr>
          <a:xfrm>
            <a:off x="4276250" y="2325638"/>
            <a:ext cx="3076575" cy="610791"/>
          </a:xfrm>
          <a:prstGeom prst="rect">
            <a:avLst/>
          </a:prstGeom>
          <a:noFill/>
          <a:ln>
            <a:noFill/>
          </a:ln>
        </p:spPr>
      </p:pic>
      <p:pic>
        <p:nvPicPr>
          <p:cNvPr descr="&lt;math xmlns=&quot;http://www.w3.org/1998/Math/MathML&quot;&gt;&lt;mi&gt;D&lt;/mi&gt;&lt;mo&gt;&amp;#xA0;&lt;/mo&gt;&lt;mo&gt;=&lt;/mo&gt;&lt;mo&gt;&amp;#xA0;&lt;/mo&gt;&lt;mfrac&gt;&lt;mi&gt;P&lt;/mi&gt;&lt;mi&gt;A&lt;/mi&gt;&lt;/mfrac&gt;&lt;/math&gt;" id="391" name="Google Shape;391;p36" title="D space equals space P over A"/>
          <p:cNvPicPr preferRelativeResize="0"/>
          <p:nvPr/>
        </p:nvPicPr>
        <p:blipFill>
          <a:blip r:embed="rId6">
            <a:alphaModFix/>
          </a:blip>
          <a:stretch>
            <a:fillRect/>
          </a:stretch>
        </p:blipFill>
        <p:spPr>
          <a:xfrm>
            <a:off x="4225638" y="3588425"/>
            <a:ext cx="1542812" cy="9410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7"/>
          <p:cNvSpPr txBox="1"/>
          <p:nvPr>
            <p:ph type="title"/>
          </p:nvPr>
        </p:nvSpPr>
        <p:spPr>
          <a:xfrm>
            <a:off x="1303800" y="147350"/>
            <a:ext cx="7030500" cy="59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Density</a:t>
            </a:r>
            <a:endParaRPr/>
          </a:p>
        </p:txBody>
      </p:sp>
      <p:pic>
        <p:nvPicPr>
          <p:cNvPr id="397" name="Google Shape;397;p37"/>
          <p:cNvPicPr preferRelativeResize="0"/>
          <p:nvPr/>
        </p:nvPicPr>
        <p:blipFill>
          <a:blip r:embed="rId3">
            <a:alphaModFix/>
          </a:blip>
          <a:stretch>
            <a:fillRect/>
          </a:stretch>
        </p:blipFill>
        <p:spPr>
          <a:xfrm>
            <a:off x="4935700" y="877425"/>
            <a:ext cx="3254936" cy="3692050"/>
          </a:xfrm>
          <a:prstGeom prst="rect">
            <a:avLst/>
          </a:prstGeom>
          <a:noFill/>
          <a:ln>
            <a:noFill/>
          </a:ln>
        </p:spPr>
      </p:pic>
      <p:sp>
        <p:nvSpPr>
          <p:cNvPr id="398" name="Google Shape;398;p37"/>
          <p:cNvSpPr txBox="1"/>
          <p:nvPr/>
        </p:nvSpPr>
        <p:spPr>
          <a:xfrm>
            <a:off x="463850" y="1138225"/>
            <a:ext cx="416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Number of </a:t>
            </a:r>
            <a:r>
              <a:rPr lang="tr">
                <a:highlight>
                  <a:srgbClr val="E69138"/>
                </a:highlight>
                <a:latin typeface="Nunito"/>
                <a:ea typeface="Nunito"/>
                <a:cs typeface="Nunito"/>
                <a:sym typeface="Nunito"/>
              </a:rPr>
              <a:t>all possible</a:t>
            </a:r>
            <a:r>
              <a:rPr lang="tr">
                <a:latin typeface="Nunito"/>
                <a:ea typeface="Nunito"/>
                <a:cs typeface="Nunito"/>
                <a:sym typeface="Nunito"/>
              </a:rPr>
              <a:t> connections: P</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Number of </a:t>
            </a:r>
            <a:r>
              <a:rPr lang="tr">
                <a:highlight>
                  <a:srgbClr val="00FFFF"/>
                </a:highlight>
                <a:latin typeface="Nunito"/>
                <a:ea typeface="Nunito"/>
                <a:cs typeface="Nunito"/>
                <a:sym typeface="Nunito"/>
              </a:rPr>
              <a:t>actual </a:t>
            </a:r>
            <a:r>
              <a:rPr lang="tr">
                <a:latin typeface="Nunito"/>
                <a:ea typeface="Nunito"/>
                <a:cs typeface="Nunito"/>
                <a:sym typeface="Nunito"/>
              </a:rPr>
              <a:t>connections: A</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n: Number of nodes</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Density: D</a:t>
            </a:r>
            <a:endParaRPr>
              <a:latin typeface="Nunito"/>
              <a:ea typeface="Nunito"/>
              <a:cs typeface="Nunito"/>
              <a:sym typeface="Nunito"/>
            </a:endParaRPr>
          </a:p>
        </p:txBody>
      </p:sp>
      <p:pic>
        <p:nvPicPr>
          <p:cNvPr descr="&lt;math xmlns=&quot;http://www.w3.org/1998/Math/MathML&quot;&gt;&lt;mi&gt;P&lt;/mi&gt;&lt;mo&gt;=&lt;/mo&gt;&lt;mo&gt;&amp;#xA0;&lt;/mo&gt;&lt;mfrac bevelled=&quot;true&quot;&gt;&lt;mrow&gt;&lt;mi&gt;n&lt;/mi&gt;&lt;mfenced&gt;&lt;mrow&gt;&lt;mi&gt;n&lt;/mi&gt;&lt;mo&gt;-&lt;/mo&gt;&lt;mn&gt;1&lt;/mn&gt;&lt;/mrow&gt;&lt;/mfenced&gt;&lt;/mrow&gt;&lt;mn&gt;2&lt;/mn&gt;&lt;/mfrac&gt;&lt;/math&gt;" id="399" name="Google Shape;399;p37" title="P equals space bevelled fraction numerator n open parentheses n minus 1 close parentheses over denominator 2 end fraction"/>
          <p:cNvPicPr preferRelativeResize="0"/>
          <p:nvPr/>
        </p:nvPicPr>
        <p:blipFill>
          <a:blip r:embed="rId4">
            <a:alphaModFix/>
          </a:blip>
          <a:stretch>
            <a:fillRect/>
          </a:stretch>
        </p:blipFill>
        <p:spPr>
          <a:xfrm>
            <a:off x="566200" y="2317213"/>
            <a:ext cx="3076575" cy="610791"/>
          </a:xfrm>
          <a:prstGeom prst="rect">
            <a:avLst/>
          </a:prstGeom>
          <a:noFill/>
          <a:ln>
            <a:noFill/>
          </a:ln>
        </p:spPr>
      </p:pic>
      <p:pic>
        <p:nvPicPr>
          <p:cNvPr descr="&lt;math xmlns=&quot;http://www.w3.org/1998/Math/MathML&quot;&gt;&lt;mi&gt;D&lt;/mi&gt;&lt;mo&gt;&amp;#xA0;&lt;/mo&gt;&lt;mo&gt;=&lt;/mo&gt;&lt;mo&gt;&amp;#xA0;&lt;/mo&gt;&lt;mfrac&gt;&lt;mi&gt;P&lt;/mi&gt;&lt;mi&gt;A&lt;/mi&gt;&lt;/mfrac&gt;&lt;/math&gt;" id="400" name="Google Shape;400;p37" title="D space equals space P over A"/>
          <p:cNvPicPr preferRelativeResize="0"/>
          <p:nvPr/>
        </p:nvPicPr>
        <p:blipFill>
          <a:blip r:embed="rId5">
            <a:alphaModFix/>
          </a:blip>
          <a:stretch>
            <a:fillRect/>
          </a:stretch>
        </p:blipFill>
        <p:spPr>
          <a:xfrm>
            <a:off x="566188" y="3060300"/>
            <a:ext cx="1542812" cy="9410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8"/>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Comparison of two network by density</a:t>
            </a:r>
            <a:endParaRPr/>
          </a:p>
        </p:txBody>
      </p:sp>
      <p:pic>
        <p:nvPicPr>
          <p:cNvPr id="406" name="Google Shape;406;p38"/>
          <p:cNvPicPr preferRelativeResize="0"/>
          <p:nvPr/>
        </p:nvPicPr>
        <p:blipFill>
          <a:blip r:embed="rId3">
            <a:alphaModFix/>
          </a:blip>
          <a:stretch>
            <a:fillRect/>
          </a:stretch>
        </p:blipFill>
        <p:spPr>
          <a:xfrm>
            <a:off x="776375" y="1052513"/>
            <a:ext cx="7381875" cy="3038475"/>
          </a:xfrm>
          <a:prstGeom prst="rect">
            <a:avLst/>
          </a:prstGeom>
          <a:noFill/>
          <a:ln>
            <a:noFill/>
          </a:ln>
        </p:spPr>
      </p:pic>
      <p:sp>
        <p:nvSpPr>
          <p:cNvPr id="407" name="Google Shape;407;p38"/>
          <p:cNvSpPr txBox="1"/>
          <p:nvPr/>
        </p:nvSpPr>
        <p:spPr>
          <a:xfrm>
            <a:off x="1517750" y="4182250"/>
            <a:ext cx="170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latin typeface="Nunito"/>
                <a:ea typeface="Nunito"/>
                <a:cs typeface="Nunito"/>
                <a:sym typeface="Nunito"/>
              </a:rPr>
              <a:t>01.csv</a:t>
            </a:r>
            <a:endParaRPr>
              <a:latin typeface="Nunito"/>
              <a:ea typeface="Nunito"/>
              <a:cs typeface="Nunito"/>
              <a:sym typeface="Nunito"/>
            </a:endParaRPr>
          </a:p>
        </p:txBody>
      </p:sp>
      <p:sp>
        <p:nvSpPr>
          <p:cNvPr id="408" name="Google Shape;408;p38"/>
          <p:cNvSpPr txBox="1"/>
          <p:nvPr/>
        </p:nvSpPr>
        <p:spPr>
          <a:xfrm>
            <a:off x="5776525" y="4250350"/>
            <a:ext cx="170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a:latin typeface="Nunito"/>
                <a:ea typeface="Nunito"/>
                <a:cs typeface="Nunito"/>
                <a:sym typeface="Nunito"/>
              </a:rPr>
              <a:t>03.csv</a:t>
            </a:r>
            <a:endParaRPr>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9"/>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Density computation</a:t>
            </a:r>
            <a:endParaRPr/>
          </a:p>
        </p:txBody>
      </p:sp>
      <p:sp>
        <p:nvSpPr>
          <p:cNvPr id="414" name="Google Shape;414;p39"/>
          <p:cNvSpPr txBox="1"/>
          <p:nvPr>
            <p:ph idx="1" type="body"/>
          </p:nvPr>
        </p:nvSpPr>
        <p:spPr>
          <a:xfrm>
            <a:off x="278875" y="1300950"/>
            <a:ext cx="5969100" cy="34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2000"/>
              <a:t>library(igraph)</a:t>
            </a:r>
            <a:endParaRPr sz="2000"/>
          </a:p>
          <a:p>
            <a:pPr indent="0" lvl="0" marL="0" rtl="0" algn="l">
              <a:spcBef>
                <a:spcPts val="1200"/>
              </a:spcBef>
              <a:spcAft>
                <a:spcPts val="0"/>
              </a:spcAft>
              <a:buNone/>
            </a:pPr>
            <a:r>
              <a:rPr lang="tr" sz="2000"/>
              <a:t>library(readr)</a:t>
            </a:r>
            <a:endParaRPr sz="2000"/>
          </a:p>
          <a:p>
            <a:pPr indent="0" lvl="0" marL="0" rtl="0" algn="l">
              <a:spcBef>
                <a:spcPts val="1200"/>
              </a:spcBef>
              <a:spcAft>
                <a:spcPts val="0"/>
              </a:spcAft>
              <a:buNone/>
            </a:pPr>
            <a:r>
              <a:rPr lang="tr" sz="2000">
                <a:highlight>
                  <a:srgbClr val="E06666"/>
                </a:highlight>
              </a:rPr>
              <a:t>network1</a:t>
            </a:r>
            <a:r>
              <a:rPr lang="tr" sz="2000"/>
              <a:t> &lt;- readr::read_csv("../data/01.csv")</a:t>
            </a:r>
            <a:endParaRPr sz="2000"/>
          </a:p>
          <a:p>
            <a:pPr indent="0" lvl="0" marL="0" rtl="0" algn="l">
              <a:spcBef>
                <a:spcPts val="1200"/>
              </a:spcBef>
              <a:spcAft>
                <a:spcPts val="0"/>
              </a:spcAft>
              <a:buNone/>
            </a:pPr>
            <a:r>
              <a:rPr lang="tr" sz="2000">
                <a:highlight>
                  <a:srgbClr val="FFD966"/>
                </a:highlight>
              </a:rPr>
              <a:t>network2</a:t>
            </a:r>
            <a:r>
              <a:rPr lang="tr" sz="2000"/>
              <a:t> &lt;- readr::read_csv("../data/03.csv")</a:t>
            </a:r>
            <a:endParaRPr sz="2000"/>
          </a:p>
          <a:p>
            <a:pPr indent="0" lvl="0" marL="0" rtl="0" algn="l">
              <a:spcBef>
                <a:spcPts val="1200"/>
              </a:spcBef>
              <a:spcAft>
                <a:spcPts val="0"/>
              </a:spcAft>
              <a:buNone/>
            </a:pPr>
            <a:r>
              <a:rPr lang="tr" sz="2000"/>
              <a:t>g1 &lt;- graph_from_data_frame(network1)</a:t>
            </a:r>
            <a:endParaRPr sz="2000"/>
          </a:p>
          <a:p>
            <a:pPr indent="0" lvl="0" marL="0" rtl="0" algn="l">
              <a:spcBef>
                <a:spcPts val="1200"/>
              </a:spcBef>
              <a:spcAft>
                <a:spcPts val="0"/>
              </a:spcAft>
              <a:buNone/>
            </a:pPr>
            <a:r>
              <a:rPr lang="tr" sz="2000"/>
              <a:t>g2 &lt;- graph_from_data_frame(network2)</a:t>
            </a:r>
            <a:endParaRPr sz="2000"/>
          </a:p>
          <a:p>
            <a:pPr indent="0" lvl="0" marL="0" rtl="0" algn="l">
              <a:spcBef>
                <a:spcPts val="1200"/>
              </a:spcBef>
              <a:spcAft>
                <a:spcPts val="0"/>
              </a:spcAft>
              <a:buNone/>
            </a:pPr>
            <a:r>
              <a:t/>
            </a:r>
            <a:endParaRPr sz="2000"/>
          </a:p>
          <a:p>
            <a:pPr indent="0" lvl="0" marL="0" rtl="0" algn="l">
              <a:spcBef>
                <a:spcPts val="1200"/>
              </a:spcBef>
              <a:spcAft>
                <a:spcPts val="1200"/>
              </a:spcAft>
              <a:buNone/>
            </a:pPr>
            <a:r>
              <a:t/>
            </a:r>
            <a:endParaRPr sz="2000"/>
          </a:p>
        </p:txBody>
      </p:sp>
      <p:sp>
        <p:nvSpPr>
          <p:cNvPr id="415" name="Google Shape;415;p39"/>
          <p:cNvSpPr/>
          <p:nvPr/>
        </p:nvSpPr>
        <p:spPr>
          <a:xfrm>
            <a:off x="5548225" y="2445275"/>
            <a:ext cx="92700" cy="775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9"/>
          <p:cNvSpPr/>
          <p:nvPr/>
        </p:nvSpPr>
        <p:spPr>
          <a:xfrm>
            <a:off x="5548225" y="3373400"/>
            <a:ext cx="92700" cy="775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9"/>
          <p:cNvSpPr txBox="1"/>
          <p:nvPr/>
        </p:nvSpPr>
        <p:spPr>
          <a:xfrm>
            <a:off x="5860225" y="2731950"/>
            <a:ext cx="180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Importing data as data frame</a:t>
            </a:r>
            <a:endParaRPr>
              <a:latin typeface="Nunito"/>
              <a:ea typeface="Nunito"/>
              <a:cs typeface="Nunito"/>
              <a:sym typeface="Nunito"/>
            </a:endParaRPr>
          </a:p>
        </p:txBody>
      </p:sp>
      <p:sp>
        <p:nvSpPr>
          <p:cNvPr id="418" name="Google Shape;418;p39"/>
          <p:cNvSpPr txBox="1"/>
          <p:nvPr/>
        </p:nvSpPr>
        <p:spPr>
          <a:xfrm>
            <a:off x="5936125" y="3423375"/>
            <a:ext cx="1652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Converting data frame to igraph object</a:t>
            </a:r>
            <a:endParaRPr>
              <a:latin typeface="Nunito"/>
              <a:ea typeface="Nunito"/>
              <a:cs typeface="Nunito"/>
              <a:sym typeface="Nunito"/>
            </a:endParaRPr>
          </a:p>
        </p:txBody>
      </p:sp>
      <p:sp>
        <p:nvSpPr>
          <p:cNvPr id="419" name="Google Shape;419;p39"/>
          <p:cNvSpPr/>
          <p:nvPr/>
        </p:nvSpPr>
        <p:spPr>
          <a:xfrm>
            <a:off x="5109775" y="1753850"/>
            <a:ext cx="2015136" cy="716725"/>
          </a:xfrm>
          <a:custGeom>
            <a:rect b="b" l="l" r="r" t="t"/>
            <a:pathLst>
              <a:path extrusionOk="0" h="28669" w="108941">
                <a:moveTo>
                  <a:pt x="0" y="28669"/>
                </a:moveTo>
                <a:lnTo>
                  <a:pt x="674" y="0"/>
                </a:lnTo>
                <a:lnTo>
                  <a:pt x="60710" y="337"/>
                </a:lnTo>
                <a:lnTo>
                  <a:pt x="108941" y="13491"/>
                </a:lnTo>
              </a:path>
            </a:pathLst>
          </a:custGeom>
          <a:noFill/>
          <a:ln cap="flat" cmpd="sng" w="9525">
            <a:solidFill>
              <a:schemeClr val="dk2"/>
            </a:solidFill>
            <a:prstDash val="solid"/>
            <a:round/>
            <a:headEnd len="med" w="med" type="none"/>
            <a:tailEnd len="med" w="med" type="none"/>
          </a:ln>
        </p:spPr>
      </p:sp>
      <p:sp>
        <p:nvSpPr>
          <p:cNvPr id="420" name="Google Shape;420;p39"/>
          <p:cNvSpPr txBox="1"/>
          <p:nvPr/>
        </p:nvSpPr>
        <p:spPr>
          <a:xfrm>
            <a:off x="7175625" y="1408125"/>
            <a:ext cx="1610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Comma seperated</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values:</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ali,ayşe</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ali,sami</a:t>
            </a:r>
            <a:endParaRPr>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0"/>
          <p:cNvSpPr txBox="1"/>
          <p:nvPr>
            <p:ph type="title"/>
          </p:nvPr>
        </p:nvSpPr>
        <p:spPr>
          <a:xfrm>
            <a:off x="1303800" y="1473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Density computation</a:t>
            </a:r>
            <a:endParaRPr/>
          </a:p>
          <a:p>
            <a:pPr indent="0" lvl="0" marL="0" rtl="0" algn="l">
              <a:spcBef>
                <a:spcPts val="0"/>
              </a:spcBef>
              <a:spcAft>
                <a:spcPts val="0"/>
              </a:spcAft>
              <a:buNone/>
            </a:pPr>
            <a:r>
              <a:t/>
            </a:r>
            <a:endParaRPr/>
          </a:p>
        </p:txBody>
      </p:sp>
      <p:sp>
        <p:nvSpPr>
          <p:cNvPr id="426" name="Google Shape;426;p40"/>
          <p:cNvSpPr txBox="1"/>
          <p:nvPr>
            <p:ph idx="1" type="body"/>
          </p:nvPr>
        </p:nvSpPr>
        <p:spPr>
          <a:xfrm>
            <a:off x="278875" y="1300950"/>
            <a:ext cx="3018000" cy="320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000">
                <a:latin typeface="Courier New"/>
                <a:ea typeface="Courier New"/>
                <a:cs typeface="Courier New"/>
                <a:sym typeface="Courier New"/>
              </a:rPr>
              <a:t>edge_density(</a:t>
            </a:r>
            <a:r>
              <a:rPr lang="tr" sz="2000">
                <a:highlight>
                  <a:srgbClr val="E06666"/>
                </a:highlight>
                <a:latin typeface="Courier New"/>
                <a:ea typeface="Courier New"/>
                <a:cs typeface="Courier New"/>
                <a:sym typeface="Courier New"/>
              </a:rPr>
              <a:t>g1</a:t>
            </a:r>
            <a:r>
              <a:rPr lang="tr"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spcBef>
                <a:spcPts val="1200"/>
              </a:spcBef>
              <a:spcAft>
                <a:spcPts val="0"/>
              </a:spcAft>
              <a:buNone/>
            </a:pPr>
            <a:r>
              <a:rPr lang="tr" sz="2000">
                <a:latin typeface="Courier New"/>
                <a:ea typeface="Courier New"/>
                <a:cs typeface="Courier New"/>
                <a:sym typeface="Courier New"/>
              </a:rPr>
              <a:t>edge_density(</a:t>
            </a:r>
            <a:r>
              <a:rPr lang="tr" sz="2000">
                <a:highlight>
                  <a:srgbClr val="FFD966"/>
                </a:highlight>
                <a:latin typeface="Courier New"/>
                <a:ea typeface="Courier New"/>
                <a:cs typeface="Courier New"/>
                <a:sym typeface="Courier New"/>
              </a:rPr>
              <a:t>g2</a:t>
            </a:r>
            <a:r>
              <a:rPr lang="tr" sz="2000">
                <a:latin typeface="Courier New"/>
                <a:ea typeface="Courier New"/>
                <a:cs typeface="Courier New"/>
                <a:sym typeface="Courier New"/>
              </a:rPr>
              <a:t>)</a:t>
            </a:r>
            <a:endParaRPr sz="2000">
              <a:latin typeface="Courier New"/>
              <a:ea typeface="Courier New"/>
              <a:cs typeface="Courier New"/>
              <a:sym typeface="Courier New"/>
            </a:endParaRPr>
          </a:p>
          <a:p>
            <a:pPr indent="0" lvl="0" marL="0" rtl="0" algn="l">
              <a:spcBef>
                <a:spcPts val="1200"/>
              </a:spcBef>
              <a:spcAft>
                <a:spcPts val="1200"/>
              </a:spcAft>
              <a:buNone/>
            </a:pPr>
            <a:r>
              <a:t/>
            </a:r>
            <a:endParaRPr sz="2000">
              <a:latin typeface="Courier New"/>
              <a:ea typeface="Courier New"/>
              <a:cs typeface="Courier New"/>
              <a:sym typeface="Courier New"/>
            </a:endParaRPr>
          </a:p>
        </p:txBody>
      </p:sp>
      <p:sp>
        <p:nvSpPr>
          <p:cNvPr id="427" name="Google Shape;427;p40"/>
          <p:cNvSpPr txBox="1"/>
          <p:nvPr/>
        </p:nvSpPr>
        <p:spPr>
          <a:xfrm>
            <a:off x="3938450" y="1300950"/>
            <a:ext cx="1984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000">
                <a:latin typeface="Courier New"/>
                <a:ea typeface="Courier New"/>
                <a:cs typeface="Courier New"/>
                <a:sym typeface="Courier New"/>
              </a:rPr>
              <a:t> 0.9963235</a:t>
            </a:r>
            <a:endParaRPr sz="2000">
              <a:latin typeface="Courier New"/>
              <a:ea typeface="Courier New"/>
              <a:cs typeface="Courier New"/>
              <a:sym typeface="Courier New"/>
            </a:endParaRPr>
          </a:p>
          <a:p>
            <a:pPr indent="0" lvl="0" marL="0" rtl="0" algn="l">
              <a:spcBef>
                <a:spcPts val="0"/>
              </a:spcBef>
              <a:spcAft>
                <a:spcPts val="0"/>
              </a:spcAft>
              <a:buNone/>
            </a:pPr>
            <a:r>
              <a:rPr lang="tr" sz="2000">
                <a:latin typeface="Courier New"/>
                <a:ea typeface="Courier New"/>
                <a:cs typeface="Courier New"/>
                <a:sym typeface="Courier New"/>
              </a:rPr>
              <a:t> </a:t>
            </a:r>
            <a:endParaRPr sz="2000">
              <a:latin typeface="Courier New"/>
              <a:ea typeface="Courier New"/>
              <a:cs typeface="Courier New"/>
              <a:sym typeface="Courier New"/>
            </a:endParaRPr>
          </a:p>
          <a:p>
            <a:pPr indent="0" lvl="0" marL="0" rtl="0" algn="l">
              <a:spcBef>
                <a:spcPts val="0"/>
              </a:spcBef>
              <a:spcAft>
                <a:spcPts val="0"/>
              </a:spcAft>
              <a:buNone/>
            </a:pPr>
            <a:r>
              <a:rPr lang="tr" sz="2000">
                <a:latin typeface="Courier New"/>
                <a:ea typeface="Courier New"/>
                <a:cs typeface="Courier New"/>
                <a:sym typeface="Courier New"/>
              </a:rPr>
              <a:t> 0.9816176</a:t>
            </a:r>
            <a:endParaRPr sz="2000">
              <a:latin typeface="Courier New"/>
              <a:ea typeface="Courier New"/>
              <a:cs typeface="Courier New"/>
              <a:sym typeface="Courier New"/>
            </a:endParaRPr>
          </a:p>
          <a:p>
            <a:pPr indent="0" lvl="0" marL="0" rtl="0" algn="l">
              <a:spcBef>
                <a:spcPts val="0"/>
              </a:spcBef>
              <a:spcAft>
                <a:spcPts val="0"/>
              </a:spcAft>
              <a:buNone/>
            </a:pPr>
            <a:r>
              <a:t/>
            </a:r>
            <a:endParaRPr sz="2000">
              <a:latin typeface="Courier New"/>
              <a:ea typeface="Courier New"/>
              <a:cs typeface="Courier New"/>
              <a:sym typeface="Courier New"/>
            </a:endParaRPr>
          </a:p>
        </p:txBody>
      </p:sp>
      <p:cxnSp>
        <p:nvCxnSpPr>
          <p:cNvPr id="428" name="Google Shape;428;p40"/>
          <p:cNvCxnSpPr/>
          <p:nvPr/>
        </p:nvCxnSpPr>
        <p:spPr>
          <a:xfrm flipH="1" rot="10800000">
            <a:off x="2875300" y="1635825"/>
            <a:ext cx="1003500" cy="8400"/>
          </a:xfrm>
          <a:prstGeom prst="straightConnector1">
            <a:avLst/>
          </a:prstGeom>
          <a:noFill/>
          <a:ln cap="flat" cmpd="sng" w="9525">
            <a:solidFill>
              <a:schemeClr val="dk2"/>
            </a:solidFill>
            <a:prstDash val="solid"/>
            <a:round/>
            <a:headEnd len="med" w="med" type="none"/>
            <a:tailEnd len="med" w="med" type="triangle"/>
          </a:ln>
        </p:spPr>
      </p:cxnSp>
      <p:cxnSp>
        <p:nvCxnSpPr>
          <p:cNvPr id="429" name="Google Shape;429;p40"/>
          <p:cNvCxnSpPr/>
          <p:nvPr/>
        </p:nvCxnSpPr>
        <p:spPr>
          <a:xfrm flipH="1" rot="10800000">
            <a:off x="2934950" y="2133400"/>
            <a:ext cx="1003500" cy="8400"/>
          </a:xfrm>
          <a:prstGeom prst="straightConnector1">
            <a:avLst/>
          </a:prstGeom>
          <a:noFill/>
          <a:ln cap="flat" cmpd="sng" w="9525">
            <a:solidFill>
              <a:schemeClr val="dk2"/>
            </a:solidFill>
            <a:prstDash val="solid"/>
            <a:round/>
            <a:headEnd len="med" w="med" type="none"/>
            <a:tailEnd len="med" w="med" type="triangle"/>
          </a:ln>
        </p:spPr>
      </p:cxnSp>
      <p:pic>
        <p:nvPicPr>
          <p:cNvPr id="430" name="Google Shape;430;p40"/>
          <p:cNvPicPr preferRelativeResize="0"/>
          <p:nvPr/>
        </p:nvPicPr>
        <p:blipFill>
          <a:blip r:embed="rId3">
            <a:alphaModFix/>
          </a:blip>
          <a:stretch>
            <a:fillRect/>
          </a:stretch>
        </p:blipFill>
        <p:spPr>
          <a:xfrm>
            <a:off x="1821900" y="2630975"/>
            <a:ext cx="5212694" cy="2121750"/>
          </a:xfrm>
          <a:prstGeom prst="rect">
            <a:avLst/>
          </a:prstGeom>
          <a:noFill/>
          <a:ln>
            <a:noFill/>
          </a:ln>
        </p:spPr>
      </p:pic>
      <p:cxnSp>
        <p:nvCxnSpPr>
          <p:cNvPr id="431" name="Google Shape;431;p40"/>
          <p:cNvCxnSpPr>
            <a:stCxn id="427" idx="3"/>
          </p:cNvCxnSpPr>
          <p:nvPr/>
        </p:nvCxnSpPr>
        <p:spPr>
          <a:xfrm>
            <a:off x="5923250" y="2008950"/>
            <a:ext cx="189900" cy="672300"/>
          </a:xfrm>
          <a:prstGeom prst="straightConnector1">
            <a:avLst/>
          </a:prstGeom>
          <a:noFill/>
          <a:ln cap="flat" cmpd="sng" w="9525">
            <a:solidFill>
              <a:schemeClr val="dk2"/>
            </a:solidFill>
            <a:prstDash val="solid"/>
            <a:round/>
            <a:headEnd len="med" w="med" type="none"/>
            <a:tailEnd len="med" w="med" type="triangle"/>
          </a:ln>
        </p:spPr>
      </p:cxnSp>
      <p:cxnSp>
        <p:nvCxnSpPr>
          <p:cNvPr id="432" name="Google Shape;432;p40"/>
          <p:cNvCxnSpPr/>
          <p:nvPr/>
        </p:nvCxnSpPr>
        <p:spPr>
          <a:xfrm flipH="1">
            <a:off x="3364475" y="1753850"/>
            <a:ext cx="1138200" cy="1307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Shortest Path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2"/>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Shortest Path</a:t>
            </a:r>
            <a:endParaRPr/>
          </a:p>
        </p:txBody>
      </p:sp>
      <p:pic>
        <p:nvPicPr>
          <p:cNvPr id="443" name="Google Shape;443;p42"/>
          <p:cNvPicPr preferRelativeResize="0"/>
          <p:nvPr/>
        </p:nvPicPr>
        <p:blipFill>
          <a:blip r:embed="rId3">
            <a:alphaModFix/>
          </a:blip>
          <a:stretch>
            <a:fillRect/>
          </a:stretch>
        </p:blipFill>
        <p:spPr>
          <a:xfrm>
            <a:off x="4469550" y="1046100"/>
            <a:ext cx="3919253" cy="3692050"/>
          </a:xfrm>
          <a:prstGeom prst="rect">
            <a:avLst/>
          </a:prstGeom>
          <a:noFill/>
          <a:ln>
            <a:noFill/>
          </a:ln>
        </p:spPr>
      </p:pic>
      <p:sp>
        <p:nvSpPr>
          <p:cNvPr id="444" name="Google Shape;444;p42"/>
          <p:cNvSpPr txBox="1"/>
          <p:nvPr/>
        </p:nvSpPr>
        <p:spPr>
          <a:xfrm>
            <a:off x="354150" y="1635800"/>
            <a:ext cx="3000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000">
                <a:highlight>
                  <a:srgbClr val="FFFFFF"/>
                </a:highlight>
              </a:rPr>
              <a:t>A shortest path, or </a:t>
            </a:r>
            <a:r>
              <a:rPr b="1" lang="tr" sz="2000">
                <a:highlight>
                  <a:srgbClr val="FFFFFF"/>
                </a:highlight>
              </a:rPr>
              <a:t>geodesic path</a:t>
            </a:r>
            <a:r>
              <a:rPr lang="tr" sz="2000">
                <a:highlight>
                  <a:srgbClr val="FFFFFF"/>
                </a:highlight>
              </a:rPr>
              <a:t>, between two nodes in a graph is a path with the minimum number of edges.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1063175" y="1613825"/>
            <a:ext cx="56187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Degree &amp; Degree Distribution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3"/>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Small Word Theory</a:t>
            </a:r>
            <a:endParaRPr/>
          </a:p>
        </p:txBody>
      </p:sp>
      <p:sp>
        <p:nvSpPr>
          <p:cNvPr id="450" name="Google Shape;450;p43"/>
          <p:cNvSpPr txBox="1"/>
          <p:nvPr/>
        </p:nvSpPr>
        <p:spPr>
          <a:xfrm>
            <a:off x="290125" y="989125"/>
            <a:ext cx="8190000" cy="184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tr" sz="1800">
                <a:solidFill>
                  <a:srgbClr val="677B8C"/>
                </a:solidFill>
                <a:highlight>
                  <a:srgbClr val="FFFFFF"/>
                </a:highlight>
              </a:rPr>
              <a:t>“I read somewhere that everybody on this planet is separated by only six other people. Six degrees of separation. Between us and everybody else on this planet. The president of the United States. A gondolier in Venice. Fill in the names. . . . How every person is a new door, opening up into other worlds. Six degrees of separation between me and everyone else on this planet. But to find the right six people . . .”</a:t>
            </a:r>
            <a:r>
              <a:rPr lang="tr" sz="1800">
                <a:solidFill>
                  <a:srgbClr val="677B8C"/>
                </a:solidFill>
                <a:highlight>
                  <a:srgbClr val="FFFFFF"/>
                </a:highlight>
              </a:rPr>
              <a:t> – John Guare, </a:t>
            </a:r>
            <a:r>
              <a:rPr lang="tr" sz="1800">
                <a:solidFill>
                  <a:srgbClr val="008ACB"/>
                </a:solidFill>
                <a:highlight>
                  <a:srgbClr val="FFFFFF"/>
                </a:highlight>
                <a:uFill>
                  <a:noFill/>
                </a:uFill>
                <a:hlinkClick r:id="rId3">
                  <a:extLst>
                    <a:ext uri="{A12FA001-AC4F-418D-AE19-62706E023703}">
                      <ahyp:hlinkClr val="tx"/>
                    </a:ext>
                  </a:extLst>
                </a:hlinkClick>
              </a:rPr>
              <a:t>Six Degrees of Separation</a:t>
            </a:r>
            <a:r>
              <a:rPr lang="tr" sz="1800">
                <a:solidFill>
                  <a:srgbClr val="677B8C"/>
                </a:solidFill>
                <a:highlight>
                  <a:srgbClr val="FFFFFF"/>
                </a:highlight>
              </a:rPr>
              <a:t> (1990)</a:t>
            </a:r>
            <a:endParaRPr sz="1800"/>
          </a:p>
        </p:txBody>
      </p:sp>
      <p:sp>
        <p:nvSpPr>
          <p:cNvPr id="451" name="Google Shape;451;p43"/>
          <p:cNvSpPr txBox="1"/>
          <p:nvPr/>
        </p:nvSpPr>
        <p:spPr>
          <a:xfrm>
            <a:off x="290125" y="2999100"/>
            <a:ext cx="8190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800">
                <a:solidFill>
                  <a:srgbClr val="677B8C"/>
                </a:solidFill>
                <a:highlight>
                  <a:srgbClr val="FFFFFF"/>
                </a:highlight>
              </a:rPr>
              <a:t>we’ve crunched the Facebook friend graph and determined that the number is 3.57. Each person in the world (at least among the 1.59 billion people active on Facebook) is connected to every other person by an average of three and a half other people</a:t>
            </a:r>
            <a:endParaRPr b="1" sz="1800">
              <a:solidFill>
                <a:srgbClr val="677B8C"/>
              </a:solidFill>
              <a:highlight>
                <a:srgbClr val="FFFFFF"/>
              </a:highlight>
            </a:endParaRPr>
          </a:p>
          <a:p>
            <a:pPr indent="0" lvl="0" marL="0" rtl="0" algn="l">
              <a:spcBef>
                <a:spcPts val="0"/>
              </a:spcBef>
              <a:spcAft>
                <a:spcPts val="0"/>
              </a:spcAft>
              <a:buNone/>
            </a:pPr>
            <a:r>
              <a:rPr b="1" lang="tr" sz="1800">
                <a:solidFill>
                  <a:srgbClr val="677B8C"/>
                </a:solidFill>
                <a:highlight>
                  <a:srgbClr val="FFFFFF"/>
                </a:highlight>
              </a:rPr>
              <a:t>Facebook: </a:t>
            </a:r>
            <a:r>
              <a:rPr b="1" lang="tr" sz="1800">
                <a:solidFill>
                  <a:srgbClr val="4A86E8"/>
                </a:solidFill>
                <a:highlight>
                  <a:srgbClr val="FFFFFF"/>
                </a:highlight>
              </a:rPr>
              <a:t>https://research.fb.com/three-and-a-half-degrees-of-separation/</a:t>
            </a:r>
            <a:endParaRPr b="1" sz="1800">
              <a:solidFill>
                <a:srgbClr val="4A86E8"/>
              </a:solidFill>
              <a:highlight>
                <a:srgbClr val="FFFFFF"/>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4"/>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Computation for 1.6 billion person</a:t>
            </a:r>
            <a:endParaRPr/>
          </a:p>
        </p:txBody>
      </p:sp>
      <p:pic>
        <p:nvPicPr>
          <p:cNvPr id="457" name="Google Shape;457;p44"/>
          <p:cNvPicPr preferRelativeResize="0"/>
          <p:nvPr/>
        </p:nvPicPr>
        <p:blipFill>
          <a:blip r:embed="rId3">
            <a:alphaModFix/>
          </a:blip>
          <a:stretch>
            <a:fillRect/>
          </a:stretch>
        </p:blipFill>
        <p:spPr>
          <a:xfrm>
            <a:off x="710325" y="1035275"/>
            <a:ext cx="4683750" cy="3497525"/>
          </a:xfrm>
          <a:prstGeom prst="rect">
            <a:avLst/>
          </a:prstGeom>
          <a:noFill/>
          <a:ln>
            <a:noFill/>
          </a:ln>
        </p:spPr>
      </p:pic>
      <p:sp>
        <p:nvSpPr>
          <p:cNvPr id="458" name="Google Shape;458;p44"/>
          <p:cNvSpPr/>
          <p:nvPr/>
        </p:nvSpPr>
        <p:spPr>
          <a:xfrm>
            <a:off x="3376250" y="3996100"/>
            <a:ext cx="158400" cy="536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p:nvPr/>
        </p:nvCxnSpPr>
        <p:spPr>
          <a:xfrm>
            <a:off x="3336675" y="3376250"/>
            <a:ext cx="2862000" cy="13200"/>
          </a:xfrm>
          <a:prstGeom prst="straightConnector1">
            <a:avLst/>
          </a:prstGeom>
          <a:noFill/>
          <a:ln cap="flat" cmpd="sng" w="9525">
            <a:solidFill>
              <a:schemeClr val="dk2"/>
            </a:solidFill>
            <a:prstDash val="solid"/>
            <a:round/>
            <a:headEnd len="med" w="med" type="none"/>
            <a:tailEnd len="med" w="med" type="triangle"/>
          </a:ln>
        </p:spPr>
      </p:cxnSp>
      <p:cxnSp>
        <p:nvCxnSpPr>
          <p:cNvPr id="460" name="Google Shape;460;p44"/>
          <p:cNvCxnSpPr/>
          <p:nvPr/>
        </p:nvCxnSpPr>
        <p:spPr>
          <a:xfrm>
            <a:off x="3692775" y="2914650"/>
            <a:ext cx="2505900" cy="3960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p44"/>
          <p:cNvSpPr txBox="1"/>
          <p:nvPr/>
        </p:nvSpPr>
        <p:spPr>
          <a:xfrm>
            <a:off x="6356850" y="3270750"/>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Your friends</a:t>
            </a:r>
            <a:endParaRPr>
              <a:latin typeface="Nunito"/>
              <a:ea typeface="Nunito"/>
              <a:cs typeface="Nunito"/>
              <a:sym typeface="Nunito"/>
            </a:endParaRPr>
          </a:p>
        </p:txBody>
      </p:sp>
      <p:sp>
        <p:nvSpPr>
          <p:cNvPr id="462" name="Google Shape;462;p44"/>
          <p:cNvSpPr txBox="1"/>
          <p:nvPr/>
        </p:nvSpPr>
        <p:spPr>
          <a:xfrm>
            <a:off x="6422775" y="2861900"/>
            <a:ext cx="205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Friends of your friends</a:t>
            </a:r>
            <a:endParaRPr>
              <a:latin typeface="Nunito"/>
              <a:ea typeface="Nunito"/>
              <a:cs typeface="Nunito"/>
              <a:sym typeface="Nunito"/>
            </a:endParaRPr>
          </a:p>
        </p:txBody>
      </p:sp>
      <p:sp>
        <p:nvSpPr>
          <p:cNvPr id="463" name="Google Shape;463;p44"/>
          <p:cNvSpPr txBox="1"/>
          <p:nvPr/>
        </p:nvSpPr>
        <p:spPr>
          <a:xfrm>
            <a:off x="3653200" y="4180750"/>
            <a:ext cx="149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You</a:t>
            </a:r>
            <a:endParaRPr>
              <a:latin typeface="Nunito"/>
              <a:ea typeface="Nunito"/>
              <a:cs typeface="Nunito"/>
              <a:sym typeface="Nunito"/>
            </a:endParaRPr>
          </a:p>
        </p:txBody>
      </p:sp>
      <p:cxnSp>
        <p:nvCxnSpPr>
          <p:cNvPr id="464" name="Google Shape;464;p44"/>
          <p:cNvCxnSpPr/>
          <p:nvPr/>
        </p:nvCxnSpPr>
        <p:spPr>
          <a:xfrm>
            <a:off x="4075225" y="1371600"/>
            <a:ext cx="1899300" cy="26400"/>
          </a:xfrm>
          <a:prstGeom prst="straightConnector1">
            <a:avLst/>
          </a:prstGeom>
          <a:noFill/>
          <a:ln cap="flat" cmpd="sng" w="9525">
            <a:solidFill>
              <a:schemeClr val="dk2"/>
            </a:solidFill>
            <a:prstDash val="solid"/>
            <a:round/>
            <a:headEnd len="med" w="med" type="none"/>
            <a:tailEnd len="med" w="med" type="triangle"/>
          </a:ln>
        </p:spPr>
      </p:cxnSp>
      <p:sp>
        <p:nvSpPr>
          <p:cNvPr id="465" name="Google Shape;465;p44"/>
          <p:cNvSpPr txBox="1"/>
          <p:nvPr/>
        </p:nvSpPr>
        <p:spPr>
          <a:xfrm>
            <a:off x="6422775" y="1184700"/>
            <a:ext cx="17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Me: Suat ATAN</a:t>
            </a:r>
            <a:endParaRPr>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5"/>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Shortest path (review)</a:t>
            </a:r>
            <a:endParaRPr/>
          </a:p>
        </p:txBody>
      </p:sp>
      <p:pic>
        <p:nvPicPr>
          <p:cNvPr id="471" name="Google Shape;471;p45"/>
          <p:cNvPicPr preferRelativeResize="0"/>
          <p:nvPr/>
        </p:nvPicPr>
        <p:blipFill>
          <a:blip r:embed="rId3">
            <a:alphaModFix/>
          </a:blip>
          <a:stretch>
            <a:fillRect/>
          </a:stretch>
        </p:blipFill>
        <p:spPr>
          <a:xfrm>
            <a:off x="389775" y="1589200"/>
            <a:ext cx="5363274" cy="2538800"/>
          </a:xfrm>
          <a:prstGeom prst="rect">
            <a:avLst/>
          </a:prstGeom>
          <a:noFill/>
          <a:ln>
            <a:noFill/>
          </a:ln>
        </p:spPr>
      </p:pic>
      <p:pic>
        <p:nvPicPr>
          <p:cNvPr id="472" name="Google Shape;472;p45"/>
          <p:cNvPicPr preferRelativeResize="0"/>
          <p:nvPr/>
        </p:nvPicPr>
        <p:blipFill>
          <a:blip r:embed="rId4">
            <a:alphaModFix/>
          </a:blip>
          <a:stretch>
            <a:fillRect/>
          </a:stretch>
        </p:blipFill>
        <p:spPr>
          <a:xfrm>
            <a:off x="6003626" y="1505313"/>
            <a:ext cx="2873126" cy="2706569"/>
          </a:xfrm>
          <a:prstGeom prst="rect">
            <a:avLst/>
          </a:prstGeom>
          <a:noFill/>
          <a:ln>
            <a:noFill/>
          </a:ln>
        </p:spPr>
      </p:pic>
      <p:sp>
        <p:nvSpPr>
          <p:cNvPr id="473" name="Google Shape;473;p45"/>
          <p:cNvSpPr txBox="1"/>
          <p:nvPr/>
        </p:nvSpPr>
        <p:spPr>
          <a:xfrm>
            <a:off x="290175" y="4211875"/>
            <a:ext cx="327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Source: Cambridge Intelligence</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par>
                          <p:cTn fill="hold">
                            <p:stCondLst>
                              <p:cond delay="1000"/>
                            </p:stCondLst>
                            <p:childTnLst>
                              <p:par>
                                <p:cTn fill="hold" nodeType="afterEffect" presetClass="emph" presetID="8" presetSubtype="0">
                                  <p:stCondLst>
                                    <p:cond delay="0"/>
                                  </p:stCondLst>
                                  <p:childTnLst>
                                    <p:animRot by="-21600000">
                                      <p:cBhvr>
                                        <p:cTn dur="1000" fill="hold"/>
                                        <p:tgtEl>
                                          <p:spTgt spid="47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6"/>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Calculating Shortest Path with </a:t>
            </a:r>
            <a:endParaRPr/>
          </a:p>
        </p:txBody>
      </p:sp>
      <p:pic>
        <p:nvPicPr>
          <p:cNvPr id="479" name="Google Shape;479;p46"/>
          <p:cNvPicPr preferRelativeResize="0"/>
          <p:nvPr/>
        </p:nvPicPr>
        <p:blipFill>
          <a:blip r:embed="rId3">
            <a:alphaModFix/>
          </a:blip>
          <a:stretch>
            <a:fillRect/>
          </a:stretch>
        </p:blipFill>
        <p:spPr>
          <a:xfrm>
            <a:off x="5902550" y="154613"/>
            <a:ext cx="571500" cy="561975"/>
          </a:xfrm>
          <a:prstGeom prst="rect">
            <a:avLst/>
          </a:prstGeom>
          <a:noFill/>
          <a:ln>
            <a:noFill/>
          </a:ln>
        </p:spPr>
      </p:pic>
      <p:sp>
        <p:nvSpPr>
          <p:cNvPr id="480" name="Google Shape;480;p46"/>
          <p:cNvSpPr txBox="1"/>
          <p:nvPr/>
        </p:nvSpPr>
        <p:spPr>
          <a:xfrm>
            <a:off x="303325" y="1160575"/>
            <a:ext cx="80976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300">
                <a:latin typeface="Courier New"/>
                <a:ea typeface="Courier New"/>
                <a:cs typeface="Courier New"/>
                <a:sym typeface="Courier New"/>
              </a:rPr>
              <a:t>library(readr)</a:t>
            </a:r>
            <a:endParaRPr sz="2300">
              <a:latin typeface="Courier New"/>
              <a:ea typeface="Courier New"/>
              <a:cs typeface="Courier New"/>
              <a:sym typeface="Courier New"/>
            </a:endParaRPr>
          </a:p>
          <a:p>
            <a:pPr indent="0" lvl="0" marL="0" rtl="0" algn="l">
              <a:spcBef>
                <a:spcPts val="0"/>
              </a:spcBef>
              <a:spcAft>
                <a:spcPts val="0"/>
              </a:spcAft>
              <a:buNone/>
            </a:pPr>
            <a:r>
              <a:rPr lang="tr" sz="2300">
                <a:latin typeface="Courier New"/>
                <a:ea typeface="Courier New"/>
                <a:cs typeface="Courier New"/>
                <a:sym typeface="Courier New"/>
              </a:rPr>
              <a:t>library(igraph)</a:t>
            </a:r>
            <a:endParaRPr sz="2300">
              <a:latin typeface="Courier New"/>
              <a:ea typeface="Courier New"/>
              <a:cs typeface="Courier New"/>
              <a:sym typeface="Courier New"/>
            </a:endParaRPr>
          </a:p>
          <a:p>
            <a:pPr indent="0" lvl="0" marL="0" rtl="0" algn="l">
              <a:spcBef>
                <a:spcPts val="0"/>
              </a:spcBef>
              <a:spcAft>
                <a:spcPts val="0"/>
              </a:spcAft>
              <a:buNone/>
            </a:pPr>
            <a:r>
              <a:rPr b="1" lang="tr" sz="2300">
                <a:latin typeface="Courier New"/>
                <a:ea typeface="Courier New"/>
                <a:cs typeface="Courier New"/>
                <a:sym typeface="Courier New"/>
              </a:rPr>
              <a:t>networkb</a:t>
            </a:r>
            <a:r>
              <a:rPr lang="tr" sz="2300">
                <a:latin typeface="Courier New"/>
                <a:ea typeface="Courier New"/>
                <a:cs typeface="Courier New"/>
                <a:sym typeface="Courier New"/>
              </a:rPr>
              <a:t> = read_csv("../data/02.csv")</a:t>
            </a:r>
            <a:endParaRPr sz="2300">
              <a:latin typeface="Courier New"/>
              <a:ea typeface="Courier New"/>
              <a:cs typeface="Courier New"/>
              <a:sym typeface="Courier New"/>
            </a:endParaRPr>
          </a:p>
          <a:p>
            <a:pPr indent="0" lvl="0" marL="0" rtl="0" algn="l">
              <a:spcBef>
                <a:spcPts val="0"/>
              </a:spcBef>
              <a:spcAft>
                <a:spcPts val="0"/>
              </a:spcAft>
              <a:buNone/>
            </a:pPr>
            <a:r>
              <a:rPr b="1" lang="tr" sz="2300">
                <a:solidFill>
                  <a:srgbClr val="CC0000"/>
                </a:solidFill>
                <a:latin typeface="Courier New"/>
                <a:ea typeface="Courier New"/>
                <a:cs typeface="Courier New"/>
                <a:sym typeface="Courier New"/>
              </a:rPr>
              <a:t>graphb</a:t>
            </a:r>
            <a:r>
              <a:rPr lang="tr" sz="2300">
                <a:latin typeface="Courier New"/>
                <a:ea typeface="Courier New"/>
                <a:cs typeface="Courier New"/>
                <a:sym typeface="Courier New"/>
              </a:rPr>
              <a:t>   = graph_from_data_frame(</a:t>
            </a:r>
            <a:r>
              <a:rPr b="1" lang="tr" sz="2300">
                <a:latin typeface="Courier New"/>
                <a:ea typeface="Courier New"/>
                <a:cs typeface="Courier New"/>
                <a:sym typeface="Courier New"/>
              </a:rPr>
              <a:t>networkb</a:t>
            </a:r>
            <a:r>
              <a:rPr lang="tr" sz="2300">
                <a:latin typeface="Courier New"/>
                <a:ea typeface="Courier New"/>
                <a:cs typeface="Courier New"/>
                <a:sym typeface="Courier New"/>
              </a:rPr>
              <a:t>)</a:t>
            </a:r>
            <a:endParaRPr sz="2300">
              <a:latin typeface="Courier New"/>
              <a:ea typeface="Courier New"/>
              <a:cs typeface="Courier New"/>
              <a:sym typeface="Courier New"/>
            </a:endParaRPr>
          </a:p>
          <a:p>
            <a:pPr indent="0" lvl="0" marL="0" rtl="0" algn="l">
              <a:spcBef>
                <a:spcPts val="0"/>
              </a:spcBef>
              <a:spcAft>
                <a:spcPts val="0"/>
              </a:spcAft>
              <a:buNone/>
            </a:pPr>
            <a:r>
              <a:rPr lang="tr" sz="2300">
                <a:latin typeface="Courier New"/>
                <a:ea typeface="Courier New"/>
                <a:cs typeface="Courier New"/>
                <a:sym typeface="Courier New"/>
              </a:rPr>
              <a:t>plot(</a:t>
            </a:r>
            <a:r>
              <a:rPr b="1" lang="tr" sz="2300">
                <a:solidFill>
                  <a:srgbClr val="FF0000"/>
                </a:solidFill>
                <a:latin typeface="Courier New"/>
                <a:ea typeface="Courier New"/>
                <a:cs typeface="Courier New"/>
                <a:sym typeface="Courier New"/>
              </a:rPr>
              <a:t>graphb</a:t>
            </a:r>
            <a:r>
              <a:rPr lang="tr" sz="2300">
                <a:latin typeface="Courier New"/>
                <a:ea typeface="Courier New"/>
                <a:cs typeface="Courier New"/>
                <a:sym typeface="Courier New"/>
              </a:rPr>
              <a:t>, vertex.label.cex=0.8, vertex.color="</a:t>
            </a:r>
            <a:r>
              <a:rPr lang="tr" sz="2300">
                <a:highlight>
                  <a:srgbClr val="FFFF00"/>
                </a:highlight>
                <a:latin typeface="Courier New"/>
                <a:ea typeface="Courier New"/>
                <a:cs typeface="Courier New"/>
                <a:sym typeface="Courier New"/>
              </a:rPr>
              <a:t>yellow</a:t>
            </a:r>
            <a:r>
              <a:rPr lang="tr" sz="2300">
                <a:latin typeface="Courier New"/>
                <a:ea typeface="Courier New"/>
                <a:cs typeface="Courier New"/>
                <a:sym typeface="Courier New"/>
              </a:rPr>
              <a:t>")</a:t>
            </a:r>
            <a:endParaRPr sz="2300">
              <a:latin typeface="Courier New"/>
              <a:ea typeface="Courier New"/>
              <a:cs typeface="Courier New"/>
              <a:sym typeface="Courier New"/>
            </a:endParaRPr>
          </a:p>
          <a:p>
            <a:pPr indent="0" lvl="0" marL="0" rtl="0" algn="l">
              <a:spcBef>
                <a:spcPts val="0"/>
              </a:spcBef>
              <a:spcAft>
                <a:spcPts val="0"/>
              </a:spcAft>
              <a:buNone/>
            </a:pPr>
            <a:r>
              <a:t/>
            </a:r>
            <a:endParaRPr sz="2300">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7"/>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Visualization</a:t>
            </a:r>
            <a:endParaRPr/>
          </a:p>
        </p:txBody>
      </p:sp>
      <p:pic>
        <p:nvPicPr>
          <p:cNvPr id="486" name="Google Shape;486;p47"/>
          <p:cNvPicPr preferRelativeResize="0"/>
          <p:nvPr/>
        </p:nvPicPr>
        <p:blipFill>
          <a:blip r:embed="rId3">
            <a:alphaModFix/>
          </a:blip>
          <a:stretch>
            <a:fillRect/>
          </a:stretch>
        </p:blipFill>
        <p:spPr>
          <a:xfrm>
            <a:off x="3864225" y="230775"/>
            <a:ext cx="4775700" cy="4288850"/>
          </a:xfrm>
          <a:prstGeom prst="rect">
            <a:avLst/>
          </a:prstGeom>
          <a:noFill/>
          <a:ln>
            <a:noFill/>
          </a:ln>
        </p:spPr>
      </p:pic>
      <p:cxnSp>
        <p:nvCxnSpPr>
          <p:cNvPr id="487" name="Google Shape;487;p47"/>
          <p:cNvCxnSpPr/>
          <p:nvPr/>
        </p:nvCxnSpPr>
        <p:spPr>
          <a:xfrm flipH="1" rot="10800000">
            <a:off x="2822325" y="633050"/>
            <a:ext cx="4314000" cy="205740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47"/>
          <p:cNvCxnSpPr/>
          <p:nvPr/>
        </p:nvCxnSpPr>
        <p:spPr>
          <a:xfrm>
            <a:off x="2769575" y="2822325"/>
            <a:ext cx="2809200" cy="1476900"/>
          </a:xfrm>
          <a:prstGeom prst="straightConnector1">
            <a:avLst/>
          </a:prstGeom>
          <a:noFill/>
          <a:ln cap="flat" cmpd="sng" w="9525">
            <a:solidFill>
              <a:schemeClr val="dk2"/>
            </a:solidFill>
            <a:prstDash val="solid"/>
            <a:round/>
            <a:headEnd len="med" w="med" type="none"/>
            <a:tailEnd len="med" w="med" type="triangle"/>
          </a:ln>
        </p:spPr>
      </p:cxnSp>
      <p:sp>
        <p:nvSpPr>
          <p:cNvPr id="489" name="Google Shape;489;p47"/>
          <p:cNvSpPr txBox="1"/>
          <p:nvPr/>
        </p:nvSpPr>
        <p:spPr>
          <a:xfrm>
            <a:off x="1305650" y="2466250"/>
            <a:ext cx="126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Longest path</a:t>
            </a:r>
            <a:endParaRPr>
              <a:latin typeface="Nunito"/>
              <a:ea typeface="Nunito"/>
              <a:cs typeface="Nunito"/>
              <a:sym typeface="Nunito"/>
            </a:endParaRPr>
          </a:p>
        </p:txBody>
      </p:sp>
      <p:sp>
        <p:nvSpPr>
          <p:cNvPr id="490" name="Google Shape;490;p47"/>
          <p:cNvSpPr/>
          <p:nvPr/>
        </p:nvSpPr>
        <p:spPr>
          <a:xfrm>
            <a:off x="7082200" y="1226525"/>
            <a:ext cx="633500" cy="1055075"/>
          </a:xfrm>
          <a:custGeom>
            <a:rect b="b" l="l" r="r" t="t"/>
            <a:pathLst>
              <a:path extrusionOk="0" h="42203" w="25340">
                <a:moveTo>
                  <a:pt x="17936" y="0"/>
                </a:moveTo>
                <a:cubicBezTo>
                  <a:pt x="23835" y="7077"/>
                  <a:pt x="27180" y="18165"/>
                  <a:pt x="24267" y="26905"/>
                </a:cubicBezTo>
                <a:cubicBezTo>
                  <a:pt x="21243" y="35976"/>
                  <a:pt x="9562" y="42203"/>
                  <a:pt x="0" y="42203"/>
                </a:cubicBezTo>
              </a:path>
            </a:pathLst>
          </a:custGeom>
          <a:noFill/>
          <a:ln cap="flat" cmpd="sng" w="9525">
            <a:solidFill>
              <a:schemeClr val="dk2"/>
            </a:solidFill>
            <a:prstDash val="solid"/>
            <a:round/>
            <a:headEnd len="med" w="med" type="none"/>
            <a:tailEnd len="med" w="med" type="none"/>
          </a:ln>
        </p:spPr>
      </p:sp>
      <p:sp>
        <p:nvSpPr>
          <p:cNvPr id="491" name="Google Shape;491;p47"/>
          <p:cNvSpPr/>
          <p:nvPr/>
        </p:nvSpPr>
        <p:spPr>
          <a:xfrm>
            <a:off x="6304075" y="3640025"/>
            <a:ext cx="1859575" cy="358625"/>
          </a:xfrm>
          <a:custGeom>
            <a:rect b="b" l="l" r="r" t="t"/>
            <a:pathLst>
              <a:path extrusionOk="0" h="14345" w="74383">
                <a:moveTo>
                  <a:pt x="0" y="6330"/>
                </a:moveTo>
                <a:cubicBezTo>
                  <a:pt x="19239" y="17322"/>
                  <a:pt x="47234" y="16799"/>
                  <a:pt x="66470" y="5803"/>
                </a:cubicBezTo>
                <a:cubicBezTo>
                  <a:pt x="69310" y="4180"/>
                  <a:pt x="72921" y="2926"/>
                  <a:pt x="74383" y="0"/>
                </a:cubicBezTo>
              </a:path>
            </a:pathLst>
          </a:custGeom>
          <a:noFill/>
          <a:ln cap="flat" cmpd="sng" w="9525">
            <a:solidFill>
              <a:schemeClr val="dk2"/>
            </a:solidFill>
            <a:prstDash val="solid"/>
            <a:round/>
            <a:headEnd len="med" w="med" type="none"/>
            <a:tailEnd len="med" w="med" type="none"/>
          </a:ln>
        </p:spPr>
      </p:sp>
      <p:sp>
        <p:nvSpPr>
          <p:cNvPr id="492" name="Google Shape;492;p47"/>
          <p:cNvSpPr txBox="1"/>
          <p:nvPr/>
        </p:nvSpPr>
        <p:spPr>
          <a:xfrm>
            <a:off x="6792050" y="4154375"/>
            <a:ext cx="185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Shortest path</a:t>
            </a:r>
            <a:endParaRPr>
              <a:latin typeface="Nunito"/>
              <a:ea typeface="Nunito"/>
              <a:cs typeface="Nunito"/>
              <a:sym typeface="Nunito"/>
            </a:endParaRPr>
          </a:p>
        </p:txBody>
      </p:sp>
      <p:sp>
        <p:nvSpPr>
          <p:cNvPr id="493" name="Google Shape;493;p47"/>
          <p:cNvSpPr txBox="1"/>
          <p:nvPr/>
        </p:nvSpPr>
        <p:spPr>
          <a:xfrm>
            <a:off x="7794375" y="2066050"/>
            <a:ext cx="12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Shortest path</a:t>
            </a:r>
            <a:endParaRPr>
              <a:latin typeface="Nunito"/>
              <a:ea typeface="Nunito"/>
              <a:cs typeface="Nunito"/>
              <a:sym typeface="Nunito"/>
            </a:endParaRPr>
          </a:p>
        </p:txBody>
      </p:sp>
      <p:sp>
        <p:nvSpPr>
          <p:cNvPr id="494" name="Google Shape;494;p47"/>
          <p:cNvSpPr txBox="1"/>
          <p:nvPr/>
        </p:nvSpPr>
        <p:spPr>
          <a:xfrm>
            <a:off x="250575" y="1094650"/>
            <a:ext cx="4114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My friend: Path distance: 1</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Friend of my friend: Path distance 2</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So on...</a:t>
            </a:r>
            <a:endParaRPr>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8"/>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Tabulating entire path distances</a:t>
            </a:r>
            <a:endParaRPr/>
          </a:p>
        </p:txBody>
      </p:sp>
      <p:graphicFrame>
        <p:nvGraphicFramePr>
          <p:cNvPr id="500" name="Google Shape;500;p48"/>
          <p:cNvGraphicFramePr/>
          <p:nvPr/>
        </p:nvGraphicFramePr>
        <p:xfrm>
          <a:off x="310650" y="1146650"/>
          <a:ext cx="3000000" cy="3000000"/>
        </p:xfrm>
        <a:graphic>
          <a:graphicData uri="http://schemas.openxmlformats.org/drawingml/2006/table">
            <a:tbl>
              <a:tblPr>
                <a:noFill/>
                <a:tableStyleId>{2DCF0B64-906A-4907-AC88-6644C7A3E7F2}</a:tableStyleId>
              </a:tblPr>
              <a:tblGrid>
                <a:gridCol w="1009650"/>
                <a:gridCol w="571500"/>
                <a:gridCol w="571500"/>
                <a:gridCol w="571500"/>
                <a:gridCol w="571500"/>
                <a:gridCol w="571500"/>
                <a:gridCol w="571500"/>
                <a:gridCol w="571500"/>
                <a:gridCol w="571500"/>
              </a:tblGrid>
              <a:tr h="200025">
                <a:tc>
                  <a:txBody>
                    <a:bodyPr/>
                    <a:lstStyle/>
                    <a:p>
                      <a:pPr indent="0" lvl="0" marL="0" rtl="0" algn="l">
                        <a:lnSpc>
                          <a:spcPct val="115000"/>
                        </a:lnSpc>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ece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suat</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ali</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özge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ibrahim</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ahmet</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sabri</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tr" sz="1000"/>
                        <a:t>mehmet</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tr" sz="1000"/>
                        <a:t>ece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tr" sz="1000"/>
                        <a:t>suat</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tr" sz="1000"/>
                        <a:t>ali</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tr" sz="1000"/>
                        <a:t>özge</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tr" sz="1000"/>
                        <a:t>ibrahim</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tr" sz="1000"/>
                        <a:t>ahmet</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tr" sz="1000"/>
                        <a:t>sabri</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tr" sz="1000"/>
                        <a:t>mehmet</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tr" sz="1000"/>
                        <a:t>5</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0000"/>
                    </a:solidFill>
                  </a:tcPr>
                </a:tc>
                <a:tc>
                  <a:txBody>
                    <a:bodyPr/>
                    <a:lstStyle/>
                    <a:p>
                      <a:pPr indent="0" lvl="0" marL="0" rtl="0" algn="r">
                        <a:lnSpc>
                          <a:spcPct val="115000"/>
                        </a:lnSpc>
                        <a:spcBef>
                          <a:spcPts val="0"/>
                        </a:spcBef>
                        <a:spcAft>
                          <a:spcPts val="0"/>
                        </a:spcAft>
                        <a:buNone/>
                      </a:pPr>
                      <a:r>
                        <a:rPr lang="tr" sz="1000"/>
                        <a:t>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01" name="Google Shape;501;p48"/>
          <p:cNvSpPr txBox="1"/>
          <p:nvPr/>
        </p:nvSpPr>
        <p:spPr>
          <a:xfrm>
            <a:off x="6145825" y="1076725"/>
            <a:ext cx="27564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000">
                <a:latin typeface="Nunito"/>
                <a:ea typeface="Nunito"/>
                <a:cs typeface="Nunito"/>
                <a:sym typeface="Nunito"/>
              </a:rPr>
              <a:t>What is the shortest path(s) ?</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tr" sz="2000">
                <a:latin typeface="Nunito"/>
                <a:ea typeface="Nunito"/>
                <a:cs typeface="Nunito"/>
                <a:sym typeface="Nunito"/>
              </a:rPr>
              <a:t>What is the longest path(s) ?</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tr" sz="2000">
                <a:latin typeface="Nunito"/>
                <a:ea typeface="Nunito"/>
                <a:cs typeface="Nunito"/>
                <a:sym typeface="Nunito"/>
              </a:rPr>
              <a:t>What is the distance between Suat and İbrahim?</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tr" sz="2000">
                <a:latin typeface="Nunito"/>
                <a:ea typeface="Nunito"/>
                <a:cs typeface="Nunito"/>
                <a:sym typeface="Nunito"/>
              </a:rPr>
              <a:t>How did we get this table?</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p:txBody>
      </p:sp>
      <p:sp>
        <p:nvSpPr>
          <p:cNvPr id="502" name="Google Shape;502;p48"/>
          <p:cNvSpPr txBox="1"/>
          <p:nvPr/>
        </p:nvSpPr>
        <p:spPr>
          <a:xfrm>
            <a:off x="1980375" y="746450"/>
            <a:ext cx="2242200" cy="400200"/>
          </a:xfrm>
          <a:prstGeom prst="rect">
            <a:avLst/>
          </a:prstGeom>
          <a:solidFill>
            <a:srgbClr val="FF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shortest.paths(graphb)</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9"/>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To obtain the "</a:t>
            </a:r>
            <a:r>
              <a:rPr lang="tr">
                <a:solidFill>
                  <a:srgbClr val="FF0000"/>
                </a:solidFill>
              </a:rPr>
              <a:t>average</a:t>
            </a:r>
            <a:r>
              <a:rPr lang="tr"/>
              <a:t> path length" value:</a:t>
            </a:r>
            <a:endParaRPr/>
          </a:p>
        </p:txBody>
      </p:sp>
      <p:sp>
        <p:nvSpPr>
          <p:cNvPr id="508" name="Google Shape;508;p49"/>
          <p:cNvSpPr txBox="1"/>
          <p:nvPr/>
        </p:nvSpPr>
        <p:spPr>
          <a:xfrm>
            <a:off x="536400" y="2126650"/>
            <a:ext cx="4035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000">
                <a:latin typeface="Nunito"/>
                <a:ea typeface="Nunito"/>
                <a:cs typeface="Nunito"/>
                <a:sym typeface="Nunito"/>
              </a:rPr>
              <a:t>average.path.length(</a:t>
            </a:r>
            <a:r>
              <a:rPr lang="tr" sz="2000">
                <a:solidFill>
                  <a:srgbClr val="6AA84F"/>
                </a:solidFill>
                <a:latin typeface="Nunito"/>
                <a:ea typeface="Nunito"/>
                <a:cs typeface="Nunito"/>
                <a:sym typeface="Nunito"/>
              </a:rPr>
              <a:t>graphb</a:t>
            </a:r>
            <a:r>
              <a:rPr lang="tr" sz="2000">
                <a:latin typeface="Nunito"/>
                <a:ea typeface="Nunito"/>
                <a:cs typeface="Nunito"/>
                <a:sym typeface="Nunito"/>
              </a:rPr>
              <a:t>)</a:t>
            </a:r>
            <a:endParaRPr sz="2000">
              <a:latin typeface="Nunito"/>
              <a:ea typeface="Nunito"/>
              <a:cs typeface="Nunito"/>
              <a:sym typeface="Nunito"/>
            </a:endParaRPr>
          </a:p>
        </p:txBody>
      </p:sp>
      <p:sp>
        <p:nvSpPr>
          <p:cNvPr id="509" name="Google Shape;509;p49"/>
          <p:cNvSpPr/>
          <p:nvPr/>
        </p:nvSpPr>
        <p:spPr>
          <a:xfrm>
            <a:off x="4572000" y="2267500"/>
            <a:ext cx="936300" cy="210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9"/>
          <p:cNvSpPr txBox="1"/>
          <p:nvPr/>
        </p:nvSpPr>
        <p:spPr>
          <a:xfrm>
            <a:off x="6000775" y="2172850"/>
            <a:ext cx="50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1.1</a:t>
            </a:r>
            <a:endParaRPr>
              <a:latin typeface="Nunito"/>
              <a:ea typeface="Nunito"/>
              <a:cs typeface="Nunito"/>
              <a:sym typeface="Nunito"/>
            </a:endParaRPr>
          </a:p>
        </p:txBody>
      </p:sp>
      <p:pic>
        <p:nvPicPr>
          <p:cNvPr id="511" name="Google Shape;511;p49"/>
          <p:cNvPicPr preferRelativeResize="0"/>
          <p:nvPr/>
        </p:nvPicPr>
        <p:blipFill>
          <a:blip r:embed="rId3">
            <a:alphaModFix/>
          </a:blip>
          <a:stretch>
            <a:fillRect/>
          </a:stretch>
        </p:blipFill>
        <p:spPr>
          <a:xfrm rot="5400000">
            <a:off x="6741550" y="1453038"/>
            <a:ext cx="2048675" cy="1839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0"/>
          <p:cNvSpPr txBox="1"/>
          <p:nvPr>
            <p:ph type="title"/>
          </p:nvPr>
        </p:nvSpPr>
        <p:spPr>
          <a:xfrm>
            <a:off x="1081725" y="149250"/>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Comparison</a:t>
            </a:r>
            <a:r>
              <a:rPr lang="tr"/>
              <a:t> of two network in terms of average path length</a:t>
            </a:r>
            <a:endParaRPr/>
          </a:p>
        </p:txBody>
      </p:sp>
      <p:pic>
        <p:nvPicPr>
          <p:cNvPr id="517" name="Google Shape;517;p50"/>
          <p:cNvPicPr preferRelativeResize="0"/>
          <p:nvPr/>
        </p:nvPicPr>
        <p:blipFill>
          <a:blip r:embed="rId3">
            <a:alphaModFix/>
          </a:blip>
          <a:stretch>
            <a:fillRect/>
          </a:stretch>
        </p:blipFill>
        <p:spPr>
          <a:xfrm>
            <a:off x="559200" y="1346100"/>
            <a:ext cx="2439850" cy="2191125"/>
          </a:xfrm>
          <a:prstGeom prst="rect">
            <a:avLst/>
          </a:prstGeom>
          <a:noFill/>
          <a:ln>
            <a:noFill/>
          </a:ln>
        </p:spPr>
      </p:pic>
      <p:pic>
        <p:nvPicPr>
          <p:cNvPr id="518" name="Google Shape;518;p50"/>
          <p:cNvPicPr preferRelativeResize="0"/>
          <p:nvPr/>
        </p:nvPicPr>
        <p:blipFill>
          <a:blip r:embed="rId4">
            <a:alphaModFix/>
          </a:blip>
          <a:stretch>
            <a:fillRect/>
          </a:stretch>
        </p:blipFill>
        <p:spPr>
          <a:xfrm>
            <a:off x="5080100" y="1102213"/>
            <a:ext cx="3091625" cy="2678900"/>
          </a:xfrm>
          <a:prstGeom prst="rect">
            <a:avLst/>
          </a:prstGeom>
          <a:noFill/>
          <a:ln>
            <a:noFill/>
          </a:ln>
        </p:spPr>
      </p:pic>
      <p:sp>
        <p:nvSpPr>
          <p:cNvPr id="519" name="Google Shape;519;p50"/>
          <p:cNvSpPr txBox="1"/>
          <p:nvPr/>
        </p:nvSpPr>
        <p:spPr>
          <a:xfrm>
            <a:off x="618725" y="3936025"/>
            <a:ext cx="23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Average Path Length: 1.1</a:t>
            </a:r>
            <a:endParaRPr>
              <a:latin typeface="Nunito"/>
              <a:ea typeface="Nunito"/>
              <a:cs typeface="Nunito"/>
              <a:sym typeface="Nunito"/>
            </a:endParaRPr>
          </a:p>
        </p:txBody>
      </p:sp>
      <p:sp>
        <p:nvSpPr>
          <p:cNvPr id="520" name="Google Shape;520;p50"/>
          <p:cNvSpPr txBox="1"/>
          <p:nvPr/>
        </p:nvSpPr>
        <p:spPr>
          <a:xfrm>
            <a:off x="4735775" y="3936025"/>
            <a:ext cx="31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Average Path Length: 1.003676</a:t>
            </a:r>
            <a:endParaRPr>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Degree and degree distribution</a:t>
            </a:r>
            <a:endParaRPr/>
          </a:p>
        </p:txBody>
      </p:sp>
      <p:pic>
        <p:nvPicPr>
          <p:cNvPr id="230" name="Google Shape;230;p17"/>
          <p:cNvPicPr preferRelativeResize="0"/>
          <p:nvPr/>
        </p:nvPicPr>
        <p:blipFill>
          <a:blip r:embed="rId3">
            <a:alphaModFix/>
          </a:blip>
          <a:stretch>
            <a:fillRect/>
          </a:stretch>
        </p:blipFill>
        <p:spPr>
          <a:xfrm>
            <a:off x="106875" y="964575"/>
            <a:ext cx="3724275" cy="3676650"/>
          </a:xfrm>
          <a:prstGeom prst="rect">
            <a:avLst/>
          </a:prstGeom>
          <a:noFill/>
          <a:ln>
            <a:noFill/>
          </a:ln>
        </p:spPr>
      </p:pic>
      <p:sp>
        <p:nvSpPr>
          <p:cNvPr id="231" name="Google Shape;231;p17"/>
          <p:cNvSpPr txBox="1"/>
          <p:nvPr/>
        </p:nvSpPr>
        <p:spPr>
          <a:xfrm>
            <a:off x="4051075" y="4316600"/>
            <a:ext cx="47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Nunito"/>
                <a:ea typeface="Nunito"/>
                <a:cs typeface="Nunito"/>
                <a:sym typeface="Nunito"/>
              </a:rPr>
              <a:t>How many e-mail you get or send? İbrahim: 3</a:t>
            </a:r>
            <a:endParaRPr b="1">
              <a:latin typeface="Nunito"/>
              <a:ea typeface="Nunito"/>
              <a:cs typeface="Nunito"/>
              <a:sym typeface="Nunito"/>
            </a:endParaRPr>
          </a:p>
        </p:txBody>
      </p:sp>
      <p:graphicFrame>
        <p:nvGraphicFramePr>
          <p:cNvPr id="232" name="Google Shape;232;p17"/>
          <p:cNvGraphicFramePr/>
          <p:nvPr/>
        </p:nvGraphicFramePr>
        <p:xfrm>
          <a:off x="4428750" y="1264475"/>
          <a:ext cx="3000000" cy="3000000"/>
        </p:xfrm>
        <a:graphic>
          <a:graphicData uri="http://schemas.openxmlformats.org/drawingml/2006/table">
            <a:tbl>
              <a:tblPr>
                <a:noFill/>
                <a:tableStyleId>{4C1026A4-C068-4001-A158-783A1E7C6D8E}</a:tableStyleId>
              </a:tblPr>
              <a:tblGrid>
                <a:gridCol w="1437750"/>
                <a:gridCol w="1437750"/>
              </a:tblGrid>
              <a:tr h="396200">
                <a:tc>
                  <a:txBody>
                    <a:bodyPr/>
                    <a:lstStyle/>
                    <a:p>
                      <a:pPr indent="0" lvl="0" marL="0" rtl="0" algn="l">
                        <a:spcBef>
                          <a:spcPts val="0"/>
                        </a:spcBef>
                        <a:spcAft>
                          <a:spcPts val="0"/>
                        </a:spcAft>
                        <a:buNone/>
                      </a:pPr>
                      <a:r>
                        <a:rPr b="1" lang="tr"/>
                        <a:t>Node</a:t>
                      </a:r>
                      <a:endParaRPr b="1"/>
                    </a:p>
                  </a:txBody>
                  <a:tcPr marT="91425" marB="91425" marR="91425" marL="91425"/>
                </a:tc>
                <a:tc>
                  <a:txBody>
                    <a:bodyPr/>
                    <a:lstStyle/>
                    <a:p>
                      <a:pPr indent="0" lvl="0" marL="0" rtl="0" algn="l">
                        <a:spcBef>
                          <a:spcPts val="0"/>
                        </a:spcBef>
                        <a:spcAft>
                          <a:spcPts val="0"/>
                        </a:spcAft>
                        <a:buNone/>
                      </a:pPr>
                      <a:r>
                        <a:rPr b="1" lang="tr"/>
                        <a:t>Degree</a:t>
                      </a:r>
                      <a:endParaRPr b="1"/>
                    </a:p>
                  </a:txBody>
                  <a:tcPr marT="91425" marB="91425" marR="91425" marL="91425"/>
                </a:tc>
              </a:tr>
              <a:tr h="381000">
                <a:tc>
                  <a:txBody>
                    <a:bodyPr/>
                    <a:lstStyle/>
                    <a:p>
                      <a:pPr indent="0" lvl="0" marL="0" rtl="0" algn="l">
                        <a:spcBef>
                          <a:spcPts val="0"/>
                        </a:spcBef>
                        <a:spcAft>
                          <a:spcPts val="0"/>
                        </a:spcAft>
                        <a:buNone/>
                      </a:pPr>
                      <a:r>
                        <a:rPr lang="tr"/>
                        <a:t>Ahmet</a:t>
                      </a:r>
                      <a:endParaRPr/>
                    </a:p>
                  </a:txBody>
                  <a:tcPr marT="91425" marB="91425" marR="91425" marL="91425"/>
                </a:tc>
                <a:tc>
                  <a:txBody>
                    <a:bodyPr/>
                    <a:lstStyle/>
                    <a:p>
                      <a:pPr indent="0" lvl="0" marL="0" rtl="0" algn="l">
                        <a:spcBef>
                          <a:spcPts val="0"/>
                        </a:spcBef>
                        <a:spcAft>
                          <a:spcPts val="0"/>
                        </a:spcAft>
                        <a:buNone/>
                      </a:pPr>
                      <a:r>
                        <a:rPr lang="tr"/>
                        <a:t>4</a:t>
                      </a:r>
                      <a:endParaRPr/>
                    </a:p>
                  </a:txBody>
                  <a:tcPr marT="91425" marB="91425" marR="91425" marL="91425"/>
                </a:tc>
              </a:tr>
              <a:tr h="381000">
                <a:tc>
                  <a:txBody>
                    <a:bodyPr/>
                    <a:lstStyle/>
                    <a:p>
                      <a:pPr indent="0" lvl="0" marL="0" rtl="0" algn="l">
                        <a:spcBef>
                          <a:spcPts val="0"/>
                        </a:spcBef>
                        <a:spcAft>
                          <a:spcPts val="0"/>
                        </a:spcAft>
                        <a:buNone/>
                      </a:pPr>
                      <a:r>
                        <a:rPr lang="tr"/>
                        <a:t>Özgür</a:t>
                      </a:r>
                      <a:endParaRPr/>
                    </a:p>
                  </a:txBody>
                  <a:tcPr marT="91425" marB="91425" marR="91425" marL="91425"/>
                </a:tc>
                <a:tc>
                  <a:txBody>
                    <a:bodyPr/>
                    <a:lstStyle/>
                    <a:p>
                      <a:pPr indent="0" lvl="0" marL="0" rtl="0" algn="l">
                        <a:spcBef>
                          <a:spcPts val="0"/>
                        </a:spcBef>
                        <a:spcAft>
                          <a:spcPts val="0"/>
                        </a:spcAft>
                        <a:buNone/>
                      </a:pPr>
                      <a:r>
                        <a:rPr lang="tr"/>
                        <a:t>2</a:t>
                      </a:r>
                      <a:endParaRPr/>
                    </a:p>
                  </a:txBody>
                  <a:tcPr marT="91425" marB="91425" marR="91425" marL="91425"/>
                </a:tc>
              </a:tr>
              <a:tr h="381000">
                <a:tc>
                  <a:txBody>
                    <a:bodyPr/>
                    <a:lstStyle/>
                    <a:p>
                      <a:pPr indent="0" lvl="0" marL="0" rtl="0" algn="l">
                        <a:spcBef>
                          <a:spcPts val="0"/>
                        </a:spcBef>
                        <a:spcAft>
                          <a:spcPts val="0"/>
                        </a:spcAft>
                        <a:buNone/>
                      </a:pPr>
                      <a:r>
                        <a:rPr lang="tr"/>
                        <a:t>İbrahim</a:t>
                      </a:r>
                      <a:endParaRPr/>
                    </a:p>
                  </a:txBody>
                  <a:tcPr marT="91425" marB="91425" marR="91425" marL="91425"/>
                </a:tc>
                <a:tc>
                  <a:txBody>
                    <a:bodyPr/>
                    <a:lstStyle/>
                    <a:p>
                      <a:pPr indent="0" lvl="0" marL="0" rtl="0" algn="l">
                        <a:spcBef>
                          <a:spcPts val="0"/>
                        </a:spcBef>
                        <a:spcAft>
                          <a:spcPts val="0"/>
                        </a:spcAft>
                        <a:buNone/>
                      </a:pPr>
                      <a:r>
                        <a:rPr lang="tr"/>
                        <a:t>3</a:t>
                      </a:r>
                      <a:endParaRPr/>
                    </a:p>
                  </a:txBody>
                  <a:tcPr marT="91425" marB="91425" marR="91425" marL="91425"/>
                </a:tc>
              </a:tr>
              <a:tr h="381000">
                <a:tc>
                  <a:txBody>
                    <a:bodyPr/>
                    <a:lstStyle/>
                    <a:p>
                      <a:pPr indent="0" lvl="0" marL="0" rtl="0" algn="l">
                        <a:spcBef>
                          <a:spcPts val="0"/>
                        </a:spcBef>
                        <a:spcAft>
                          <a:spcPts val="0"/>
                        </a:spcAft>
                        <a:buNone/>
                      </a:pPr>
                      <a:r>
                        <a:rPr lang="tr"/>
                        <a:t>Ferhat</a:t>
                      </a:r>
                      <a:endParaRPr/>
                    </a:p>
                  </a:txBody>
                  <a:tcPr marT="91425" marB="91425" marR="91425" marL="91425"/>
                </a:tc>
                <a:tc>
                  <a:txBody>
                    <a:bodyPr/>
                    <a:lstStyle/>
                    <a:p>
                      <a:pPr indent="0" lvl="0" marL="0" rtl="0" algn="l">
                        <a:spcBef>
                          <a:spcPts val="0"/>
                        </a:spcBef>
                        <a:spcAft>
                          <a:spcPts val="0"/>
                        </a:spcAft>
                        <a:buNone/>
                      </a:pPr>
                      <a:r>
                        <a:rPr lang="tr"/>
                        <a:t>1</a:t>
                      </a:r>
                      <a:endParaRPr/>
                    </a:p>
                  </a:txBody>
                  <a:tcPr marT="91425" marB="91425" marR="91425" marL="91425"/>
                </a:tc>
              </a:tr>
              <a:tr h="381000">
                <a:tc>
                  <a:txBody>
                    <a:bodyPr/>
                    <a:lstStyle/>
                    <a:p>
                      <a:pPr indent="0" lvl="0" marL="0" rtl="0" algn="l">
                        <a:spcBef>
                          <a:spcPts val="0"/>
                        </a:spcBef>
                        <a:spcAft>
                          <a:spcPts val="0"/>
                        </a:spcAft>
                        <a:buNone/>
                      </a:pPr>
                      <a:r>
                        <a:rPr lang="tr"/>
                        <a:t>Suat</a:t>
                      </a:r>
                      <a:endParaRPr/>
                    </a:p>
                  </a:txBody>
                  <a:tcPr marT="91425" marB="91425" marR="91425" marL="91425"/>
                </a:tc>
                <a:tc>
                  <a:txBody>
                    <a:bodyPr/>
                    <a:lstStyle/>
                    <a:p>
                      <a:pPr indent="0" lvl="0" marL="0" rtl="0" algn="l">
                        <a:spcBef>
                          <a:spcPts val="0"/>
                        </a:spcBef>
                        <a:spcAft>
                          <a:spcPts val="0"/>
                        </a:spcAft>
                        <a:buNone/>
                      </a:pPr>
                      <a:r>
                        <a:rPr lang="tr"/>
                        <a:t>2</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230"/>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8"/>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Degree and degree distribution</a:t>
            </a:r>
            <a:endParaRPr/>
          </a:p>
        </p:txBody>
      </p:sp>
      <p:sp>
        <p:nvSpPr>
          <p:cNvPr id="238" name="Google Shape;238;p18"/>
          <p:cNvSpPr txBox="1"/>
          <p:nvPr/>
        </p:nvSpPr>
        <p:spPr>
          <a:xfrm>
            <a:off x="4326525" y="4316600"/>
            <a:ext cx="445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Nunito"/>
                <a:ea typeface="Nunito"/>
                <a:cs typeface="Nunito"/>
                <a:sym typeface="Nunito"/>
              </a:rPr>
              <a:t>Degree: Number of connection</a:t>
            </a:r>
            <a:endParaRPr b="1">
              <a:latin typeface="Nunito"/>
              <a:ea typeface="Nunito"/>
              <a:cs typeface="Nunito"/>
              <a:sym typeface="Nunito"/>
            </a:endParaRPr>
          </a:p>
        </p:txBody>
      </p:sp>
      <p:graphicFrame>
        <p:nvGraphicFramePr>
          <p:cNvPr id="239" name="Google Shape;239;p18"/>
          <p:cNvGraphicFramePr/>
          <p:nvPr/>
        </p:nvGraphicFramePr>
        <p:xfrm>
          <a:off x="4428750" y="1264475"/>
          <a:ext cx="3000000" cy="3000000"/>
        </p:xfrm>
        <a:graphic>
          <a:graphicData uri="http://schemas.openxmlformats.org/drawingml/2006/table">
            <a:tbl>
              <a:tblPr>
                <a:noFill/>
                <a:tableStyleId>{4C1026A4-C068-4001-A158-783A1E7C6D8E}</a:tableStyleId>
              </a:tblPr>
              <a:tblGrid>
                <a:gridCol w="1437750"/>
                <a:gridCol w="1437750"/>
              </a:tblGrid>
              <a:tr h="396200">
                <a:tc>
                  <a:txBody>
                    <a:bodyPr/>
                    <a:lstStyle/>
                    <a:p>
                      <a:pPr indent="0" lvl="0" marL="0" rtl="0" algn="l">
                        <a:spcBef>
                          <a:spcPts val="0"/>
                        </a:spcBef>
                        <a:spcAft>
                          <a:spcPts val="0"/>
                        </a:spcAft>
                        <a:buNone/>
                      </a:pPr>
                      <a:r>
                        <a:rPr b="1" lang="tr"/>
                        <a:t>Node</a:t>
                      </a:r>
                      <a:endParaRPr b="1"/>
                    </a:p>
                  </a:txBody>
                  <a:tcPr marT="91425" marB="91425" marR="91425" marL="91425">
                    <a:solidFill>
                      <a:srgbClr val="A4C2F4"/>
                    </a:solidFill>
                  </a:tcPr>
                </a:tc>
                <a:tc>
                  <a:txBody>
                    <a:bodyPr/>
                    <a:lstStyle/>
                    <a:p>
                      <a:pPr indent="0" lvl="0" marL="0" rtl="0" algn="l">
                        <a:spcBef>
                          <a:spcPts val="0"/>
                        </a:spcBef>
                        <a:spcAft>
                          <a:spcPts val="0"/>
                        </a:spcAft>
                        <a:buNone/>
                      </a:pPr>
                      <a:r>
                        <a:rPr b="1" lang="tr"/>
                        <a:t>Degree</a:t>
                      </a:r>
                      <a:endParaRPr b="1"/>
                    </a:p>
                  </a:txBody>
                  <a:tcPr marT="91425" marB="91425" marR="91425" marL="91425">
                    <a:solidFill>
                      <a:srgbClr val="A4C2F4"/>
                    </a:solidFill>
                  </a:tcPr>
                </a:tc>
              </a:tr>
              <a:tr h="381000">
                <a:tc>
                  <a:txBody>
                    <a:bodyPr/>
                    <a:lstStyle/>
                    <a:p>
                      <a:pPr indent="0" lvl="0" marL="0" rtl="0" algn="l">
                        <a:spcBef>
                          <a:spcPts val="0"/>
                        </a:spcBef>
                        <a:spcAft>
                          <a:spcPts val="0"/>
                        </a:spcAft>
                        <a:buNone/>
                      </a:pPr>
                      <a:r>
                        <a:rPr lang="tr"/>
                        <a:t>Ahmet</a:t>
                      </a:r>
                      <a:endParaRPr/>
                    </a:p>
                  </a:txBody>
                  <a:tcPr marT="91425" marB="91425" marR="91425" marL="91425">
                    <a:solidFill>
                      <a:srgbClr val="A4C2F4"/>
                    </a:solidFill>
                  </a:tcPr>
                </a:tc>
                <a:tc>
                  <a:txBody>
                    <a:bodyPr/>
                    <a:lstStyle/>
                    <a:p>
                      <a:pPr indent="0" lvl="0" marL="0" rtl="0" algn="l">
                        <a:spcBef>
                          <a:spcPts val="0"/>
                        </a:spcBef>
                        <a:spcAft>
                          <a:spcPts val="0"/>
                        </a:spcAft>
                        <a:buNone/>
                      </a:pPr>
                      <a:r>
                        <a:rPr lang="tr"/>
                        <a:t>4</a:t>
                      </a:r>
                      <a:endParaRPr/>
                    </a:p>
                  </a:txBody>
                  <a:tcPr marT="91425" marB="91425" marR="91425" marL="91425">
                    <a:solidFill>
                      <a:srgbClr val="A4C2F4"/>
                    </a:solidFill>
                  </a:tcPr>
                </a:tc>
              </a:tr>
              <a:tr h="381000">
                <a:tc>
                  <a:txBody>
                    <a:bodyPr/>
                    <a:lstStyle/>
                    <a:p>
                      <a:pPr indent="0" lvl="0" marL="0" rtl="0" algn="l">
                        <a:spcBef>
                          <a:spcPts val="0"/>
                        </a:spcBef>
                        <a:spcAft>
                          <a:spcPts val="0"/>
                        </a:spcAft>
                        <a:buNone/>
                      </a:pPr>
                      <a:r>
                        <a:rPr lang="tr"/>
                        <a:t>Özgür</a:t>
                      </a:r>
                      <a:endParaRPr/>
                    </a:p>
                  </a:txBody>
                  <a:tcPr marT="91425" marB="91425" marR="91425" marL="91425">
                    <a:solidFill>
                      <a:srgbClr val="A4C2F4"/>
                    </a:solidFill>
                  </a:tcPr>
                </a:tc>
                <a:tc>
                  <a:txBody>
                    <a:bodyPr/>
                    <a:lstStyle/>
                    <a:p>
                      <a:pPr indent="0" lvl="0" marL="0" rtl="0" algn="l">
                        <a:spcBef>
                          <a:spcPts val="0"/>
                        </a:spcBef>
                        <a:spcAft>
                          <a:spcPts val="0"/>
                        </a:spcAft>
                        <a:buNone/>
                      </a:pPr>
                      <a:r>
                        <a:rPr lang="tr"/>
                        <a:t>2</a:t>
                      </a:r>
                      <a:endParaRPr/>
                    </a:p>
                  </a:txBody>
                  <a:tcPr marT="91425" marB="91425" marR="91425" marL="91425">
                    <a:solidFill>
                      <a:srgbClr val="A4C2F4"/>
                    </a:solidFill>
                  </a:tcPr>
                </a:tc>
              </a:tr>
              <a:tr h="381000">
                <a:tc>
                  <a:txBody>
                    <a:bodyPr/>
                    <a:lstStyle/>
                    <a:p>
                      <a:pPr indent="0" lvl="0" marL="0" rtl="0" algn="l">
                        <a:spcBef>
                          <a:spcPts val="0"/>
                        </a:spcBef>
                        <a:spcAft>
                          <a:spcPts val="0"/>
                        </a:spcAft>
                        <a:buNone/>
                      </a:pPr>
                      <a:r>
                        <a:rPr lang="tr"/>
                        <a:t>İbrahim</a:t>
                      </a:r>
                      <a:endParaRPr/>
                    </a:p>
                  </a:txBody>
                  <a:tcPr marT="91425" marB="91425" marR="91425" marL="91425">
                    <a:solidFill>
                      <a:srgbClr val="A4C2F4"/>
                    </a:solidFill>
                  </a:tcPr>
                </a:tc>
                <a:tc>
                  <a:txBody>
                    <a:bodyPr/>
                    <a:lstStyle/>
                    <a:p>
                      <a:pPr indent="0" lvl="0" marL="0" rtl="0" algn="l">
                        <a:spcBef>
                          <a:spcPts val="0"/>
                        </a:spcBef>
                        <a:spcAft>
                          <a:spcPts val="0"/>
                        </a:spcAft>
                        <a:buNone/>
                      </a:pPr>
                      <a:r>
                        <a:rPr lang="tr"/>
                        <a:t>3</a:t>
                      </a:r>
                      <a:endParaRPr/>
                    </a:p>
                  </a:txBody>
                  <a:tcPr marT="91425" marB="91425" marR="91425" marL="91425">
                    <a:solidFill>
                      <a:srgbClr val="A4C2F4"/>
                    </a:solidFill>
                  </a:tcPr>
                </a:tc>
              </a:tr>
              <a:tr h="381000">
                <a:tc>
                  <a:txBody>
                    <a:bodyPr/>
                    <a:lstStyle/>
                    <a:p>
                      <a:pPr indent="0" lvl="0" marL="0" rtl="0" algn="l">
                        <a:spcBef>
                          <a:spcPts val="0"/>
                        </a:spcBef>
                        <a:spcAft>
                          <a:spcPts val="0"/>
                        </a:spcAft>
                        <a:buNone/>
                      </a:pPr>
                      <a:r>
                        <a:rPr lang="tr"/>
                        <a:t>Ferhat</a:t>
                      </a:r>
                      <a:endParaRPr/>
                    </a:p>
                  </a:txBody>
                  <a:tcPr marT="91425" marB="91425" marR="91425" marL="91425">
                    <a:solidFill>
                      <a:srgbClr val="A4C2F4"/>
                    </a:solidFill>
                  </a:tcPr>
                </a:tc>
                <a:tc>
                  <a:txBody>
                    <a:bodyPr/>
                    <a:lstStyle/>
                    <a:p>
                      <a:pPr indent="0" lvl="0" marL="0" rtl="0" algn="l">
                        <a:spcBef>
                          <a:spcPts val="0"/>
                        </a:spcBef>
                        <a:spcAft>
                          <a:spcPts val="0"/>
                        </a:spcAft>
                        <a:buNone/>
                      </a:pPr>
                      <a:r>
                        <a:rPr lang="tr"/>
                        <a:t>1</a:t>
                      </a:r>
                      <a:endParaRPr/>
                    </a:p>
                  </a:txBody>
                  <a:tcPr marT="91425" marB="91425" marR="91425" marL="91425">
                    <a:solidFill>
                      <a:srgbClr val="A4C2F4"/>
                    </a:solidFill>
                  </a:tcPr>
                </a:tc>
              </a:tr>
              <a:tr h="381000">
                <a:tc>
                  <a:txBody>
                    <a:bodyPr/>
                    <a:lstStyle/>
                    <a:p>
                      <a:pPr indent="0" lvl="0" marL="0" rtl="0" algn="l">
                        <a:spcBef>
                          <a:spcPts val="0"/>
                        </a:spcBef>
                        <a:spcAft>
                          <a:spcPts val="0"/>
                        </a:spcAft>
                        <a:buNone/>
                      </a:pPr>
                      <a:r>
                        <a:rPr lang="tr"/>
                        <a:t>Suat</a:t>
                      </a:r>
                      <a:endParaRPr/>
                    </a:p>
                  </a:txBody>
                  <a:tcPr marT="91425" marB="91425" marR="91425" marL="91425">
                    <a:solidFill>
                      <a:srgbClr val="A4C2F4"/>
                    </a:solidFill>
                  </a:tcPr>
                </a:tc>
                <a:tc>
                  <a:txBody>
                    <a:bodyPr/>
                    <a:lstStyle/>
                    <a:p>
                      <a:pPr indent="0" lvl="0" marL="0" rtl="0" algn="l">
                        <a:spcBef>
                          <a:spcPts val="0"/>
                        </a:spcBef>
                        <a:spcAft>
                          <a:spcPts val="0"/>
                        </a:spcAft>
                        <a:buNone/>
                      </a:pPr>
                      <a:r>
                        <a:rPr lang="tr"/>
                        <a:t>2</a:t>
                      </a:r>
                      <a:endParaRPr/>
                    </a:p>
                  </a:txBody>
                  <a:tcPr marT="91425" marB="91425" marR="91425" marL="91425">
                    <a:solidFill>
                      <a:srgbClr val="A4C2F4"/>
                    </a:solidFill>
                  </a:tcPr>
                </a:tc>
              </a:tr>
            </a:tbl>
          </a:graphicData>
        </a:graphic>
      </p:graphicFrame>
      <p:pic>
        <p:nvPicPr>
          <p:cNvPr id="240" name="Google Shape;240;p18"/>
          <p:cNvPicPr preferRelativeResize="0"/>
          <p:nvPr/>
        </p:nvPicPr>
        <p:blipFill>
          <a:blip r:embed="rId3">
            <a:alphaModFix/>
          </a:blip>
          <a:stretch>
            <a:fillRect/>
          </a:stretch>
        </p:blipFill>
        <p:spPr>
          <a:xfrm>
            <a:off x="152400" y="1264475"/>
            <a:ext cx="3724275" cy="3676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1303800" y="14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Degree and degree distribution</a:t>
            </a:r>
            <a:endParaRPr/>
          </a:p>
        </p:txBody>
      </p:sp>
      <p:pic>
        <p:nvPicPr>
          <p:cNvPr id="246" name="Google Shape;246;p19"/>
          <p:cNvPicPr preferRelativeResize="0"/>
          <p:nvPr/>
        </p:nvPicPr>
        <p:blipFill>
          <a:blip r:embed="rId3">
            <a:alphaModFix/>
          </a:blip>
          <a:stretch>
            <a:fillRect/>
          </a:stretch>
        </p:blipFill>
        <p:spPr>
          <a:xfrm>
            <a:off x="3877600" y="917926"/>
            <a:ext cx="5266401" cy="3463500"/>
          </a:xfrm>
          <a:prstGeom prst="rect">
            <a:avLst/>
          </a:prstGeom>
          <a:noFill/>
          <a:ln>
            <a:noFill/>
          </a:ln>
        </p:spPr>
      </p:pic>
      <p:pic>
        <p:nvPicPr>
          <p:cNvPr id="247" name="Google Shape;247;p19"/>
          <p:cNvPicPr preferRelativeResize="0"/>
          <p:nvPr/>
        </p:nvPicPr>
        <p:blipFill>
          <a:blip r:embed="rId4">
            <a:alphaModFix/>
          </a:blip>
          <a:stretch>
            <a:fillRect/>
          </a:stretch>
        </p:blipFill>
        <p:spPr>
          <a:xfrm>
            <a:off x="106875" y="964575"/>
            <a:ext cx="3724275" cy="3676650"/>
          </a:xfrm>
          <a:prstGeom prst="rect">
            <a:avLst/>
          </a:prstGeom>
          <a:noFill/>
          <a:ln>
            <a:noFill/>
          </a:ln>
        </p:spPr>
      </p:pic>
      <p:sp>
        <p:nvSpPr>
          <p:cNvPr id="248" name="Google Shape;248;p19"/>
          <p:cNvSpPr txBox="1"/>
          <p:nvPr/>
        </p:nvSpPr>
        <p:spPr>
          <a:xfrm>
            <a:off x="4051075" y="4316600"/>
            <a:ext cx="473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Nunito"/>
                <a:ea typeface="Nunito"/>
                <a:cs typeface="Nunito"/>
                <a:sym typeface="Nunito"/>
              </a:rPr>
              <a:t>Degree distribution: Tally of degree of all nodes</a:t>
            </a:r>
            <a:endParaRPr b="1">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20"/>
          <p:cNvPicPr preferRelativeResize="0"/>
          <p:nvPr/>
        </p:nvPicPr>
        <p:blipFill>
          <a:blip r:embed="rId3">
            <a:alphaModFix/>
          </a:blip>
          <a:stretch>
            <a:fillRect/>
          </a:stretch>
        </p:blipFill>
        <p:spPr>
          <a:xfrm>
            <a:off x="238625" y="1102775"/>
            <a:ext cx="3679965" cy="3692050"/>
          </a:xfrm>
          <a:prstGeom prst="rect">
            <a:avLst/>
          </a:prstGeom>
          <a:noFill/>
          <a:ln>
            <a:noFill/>
          </a:ln>
        </p:spPr>
      </p:pic>
      <p:pic>
        <p:nvPicPr>
          <p:cNvPr id="254" name="Google Shape;254;p20"/>
          <p:cNvPicPr preferRelativeResize="0"/>
          <p:nvPr/>
        </p:nvPicPr>
        <p:blipFill>
          <a:blip r:embed="rId4">
            <a:alphaModFix/>
          </a:blip>
          <a:stretch>
            <a:fillRect/>
          </a:stretch>
        </p:blipFill>
        <p:spPr>
          <a:xfrm>
            <a:off x="4178033" y="86325"/>
            <a:ext cx="4965967" cy="5057175"/>
          </a:xfrm>
          <a:prstGeom prst="rect">
            <a:avLst/>
          </a:prstGeom>
          <a:noFill/>
          <a:ln>
            <a:noFill/>
          </a:ln>
        </p:spPr>
      </p:pic>
      <p:sp>
        <p:nvSpPr>
          <p:cNvPr id="255" name="Google Shape;255;p20"/>
          <p:cNvSpPr txBox="1"/>
          <p:nvPr>
            <p:ph type="title"/>
          </p:nvPr>
        </p:nvSpPr>
        <p:spPr>
          <a:xfrm>
            <a:off x="948250" y="0"/>
            <a:ext cx="3448200" cy="100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Imbalanced Degree Distribution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1000"/>
                                        <p:tgtEl>
                                          <p:spTgt spid="2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1000"/>
                                        <p:tgtEl>
                                          <p:spTgt spid="2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21"/>
          <p:cNvPicPr preferRelativeResize="0"/>
          <p:nvPr/>
        </p:nvPicPr>
        <p:blipFill>
          <a:blip r:embed="rId3">
            <a:alphaModFix/>
          </a:blip>
          <a:stretch>
            <a:fillRect/>
          </a:stretch>
        </p:blipFill>
        <p:spPr>
          <a:xfrm>
            <a:off x="4998225" y="1054800"/>
            <a:ext cx="3951126" cy="3571475"/>
          </a:xfrm>
          <a:prstGeom prst="rect">
            <a:avLst/>
          </a:prstGeom>
          <a:noFill/>
          <a:ln>
            <a:noFill/>
          </a:ln>
        </p:spPr>
      </p:pic>
      <p:sp>
        <p:nvSpPr>
          <p:cNvPr id="261" name="Google Shape;261;p21"/>
          <p:cNvSpPr txBox="1"/>
          <p:nvPr>
            <p:ph type="title"/>
          </p:nvPr>
        </p:nvSpPr>
        <p:spPr>
          <a:xfrm>
            <a:off x="1303800" y="147350"/>
            <a:ext cx="2963400" cy="120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Balanced Degree </a:t>
            </a:r>
            <a:endParaRPr/>
          </a:p>
          <a:p>
            <a:pPr indent="0" lvl="0" marL="0" rtl="0" algn="l">
              <a:spcBef>
                <a:spcPts val="0"/>
              </a:spcBef>
              <a:spcAft>
                <a:spcPts val="0"/>
              </a:spcAft>
              <a:buNone/>
            </a:pPr>
            <a:r>
              <a:rPr lang="tr"/>
              <a:t>Distribution</a:t>
            </a:r>
            <a:endParaRPr/>
          </a:p>
        </p:txBody>
      </p:sp>
      <p:pic>
        <p:nvPicPr>
          <p:cNvPr id="262" name="Google Shape;262;p21"/>
          <p:cNvPicPr preferRelativeResize="0"/>
          <p:nvPr/>
        </p:nvPicPr>
        <p:blipFill>
          <a:blip r:embed="rId4">
            <a:alphaModFix/>
          </a:blip>
          <a:stretch>
            <a:fillRect/>
          </a:stretch>
        </p:blipFill>
        <p:spPr>
          <a:xfrm>
            <a:off x="152400" y="1503050"/>
            <a:ext cx="4671801" cy="2807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Degree &amp; Degree Distribution (Application)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