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 id="266" r:id="rId11"/>
    <p:sldId id="267" r:id="rId12"/>
    <p:sldId id="268" r:id="rId13"/>
    <p:sldId id="269" r:id="rId14"/>
    <p:sldId id="271" r:id="rId15"/>
    <p:sldId id="272" r:id="rId16"/>
    <p:sldId id="273" r:id="rId17"/>
    <p:sldId id="275" r:id="rId18"/>
    <p:sldId id="274"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50C0-EEC9-E72D-F319-098B5C57D5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D22276-3D4C-BB2B-E853-6523CCD41D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C0744-BE40-F6BC-067E-395B98422183}"/>
              </a:ext>
            </a:extLst>
          </p:cNvPr>
          <p:cNvSpPr>
            <a:spLocks noGrp="1"/>
          </p:cNvSpPr>
          <p:nvPr>
            <p:ph type="dt" sz="half" idx="10"/>
          </p:nvPr>
        </p:nvSpPr>
        <p:spPr/>
        <p:txBody>
          <a:bodyPr/>
          <a:lstStyle/>
          <a:p>
            <a:fld id="{CBE25B53-6887-4D4F-A345-439FAA524100}" type="datetimeFigureOut">
              <a:rPr lang="en-US" smtClean="0"/>
              <a:t>1/21/2025</a:t>
            </a:fld>
            <a:endParaRPr lang="en-US"/>
          </a:p>
        </p:txBody>
      </p:sp>
      <p:sp>
        <p:nvSpPr>
          <p:cNvPr id="5" name="Footer Placeholder 4">
            <a:extLst>
              <a:ext uri="{FF2B5EF4-FFF2-40B4-BE49-F238E27FC236}">
                <a16:creationId xmlns:a16="http://schemas.microsoft.com/office/drawing/2014/main" id="{E197042F-E288-DED1-5E8B-61A51D44F1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3E9D8C-16F6-B45F-E111-03186F2D34F8}"/>
              </a:ext>
            </a:extLst>
          </p:cNvPr>
          <p:cNvSpPr>
            <a:spLocks noGrp="1"/>
          </p:cNvSpPr>
          <p:nvPr>
            <p:ph type="sldNum" sz="quarter" idx="12"/>
          </p:nvPr>
        </p:nvSpPr>
        <p:spPr/>
        <p:txBody>
          <a:bodyPr/>
          <a:lstStyle/>
          <a:p>
            <a:fld id="{C432AE10-0210-481E-A823-44AE07D349C6}" type="slidenum">
              <a:rPr lang="en-US" smtClean="0"/>
              <a:t>‹#›</a:t>
            </a:fld>
            <a:endParaRPr lang="en-US"/>
          </a:p>
        </p:txBody>
      </p:sp>
    </p:spTree>
    <p:extLst>
      <p:ext uri="{BB962C8B-B14F-4D97-AF65-F5344CB8AC3E}">
        <p14:creationId xmlns:p14="http://schemas.microsoft.com/office/powerpoint/2010/main" val="280020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91E7C-CEB1-6582-4292-D747741A79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11747-46ED-96D6-3016-0A0E4B04B1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AB74CF-9D82-FE63-1560-8F0D2059F954}"/>
              </a:ext>
            </a:extLst>
          </p:cNvPr>
          <p:cNvSpPr>
            <a:spLocks noGrp="1"/>
          </p:cNvSpPr>
          <p:nvPr>
            <p:ph type="dt" sz="half" idx="10"/>
          </p:nvPr>
        </p:nvSpPr>
        <p:spPr/>
        <p:txBody>
          <a:bodyPr/>
          <a:lstStyle/>
          <a:p>
            <a:fld id="{CBE25B53-6887-4D4F-A345-439FAA524100}" type="datetimeFigureOut">
              <a:rPr lang="en-US" smtClean="0"/>
              <a:t>1/21/2025</a:t>
            </a:fld>
            <a:endParaRPr lang="en-US"/>
          </a:p>
        </p:txBody>
      </p:sp>
      <p:sp>
        <p:nvSpPr>
          <p:cNvPr id="5" name="Footer Placeholder 4">
            <a:extLst>
              <a:ext uri="{FF2B5EF4-FFF2-40B4-BE49-F238E27FC236}">
                <a16:creationId xmlns:a16="http://schemas.microsoft.com/office/drawing/2014/main" id="{5F9833F5-F972-77FE-C381-6929B9C147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3EE9A-2097-C27F-BC2A-BFB1BDD364E7}"/>
              </a:ext>
            </a:extLst>
          </p:cNvPr>
          <p:cNvSpPr>
            <a:spLocks noGrp="1"/>
          </p:cNvSpPr>
          <p:nvPr>
            <p:ph type="sldNum" sz="quarter" idx="12"/>
          </p:nvPr>
        </p:nvSpPr>
        <p:spPr/>
        <p:txBody>
          <a:bodyPr/>
          <a:lstStyle/>
          <a:p>
            <a:fld id="{C432AE10-0210-481E-A823-44AE07D349C6}" type="slidenum">
              <a:rPr lang="en-US" smtClean="0"/>
              <a:t>‹#›</a:t>
            </a:fld>
            <a:endParaRPr lang="en-US"/>
          </a:p>
        </p:txBody>
      </p:sp>
    </p:spTree>
    <p:extLst>
      <p:ext uri="{BB962C8B-B14F-4D97-AF65-F5344CB8AC3E}">
        <p14:creationId xmlns:p14="http://schemas.microsoft.com/office/powerpoint/2010/main" val="21556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B5AC03-0845-0ADC-01FD-CD9436F228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DB1545-54B0-6D61-FF5B-1145F4351B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B0B63-ACE7-9A03-4B75-3E5B416E400C}"/>
              </a:ext>
            </a:extLst>
          </p:cNvPr>
          <p:cNvSpPr>
            <a:spLocks noGrp="1"/>
          </p:cNvSpPr>
          <p:nvPr>
            <p:ph type="dt" sz="half" idx="10"/>
          </p:nvPr>
        </p:nvSpPr>
        <p:spPr/>
        <p:txBody>
          <a:bodyPr/>
          <a:lstStyle/>
          <a:p>
            <a:fld id="{CBE25B53-6887-4D4F-A345-439FAA524100}" type="datetimeFigureOut">
              <a:rPr lang="en-US" smtClean="0"/>
              <a:t>1/21/2025</a:t>
            </a:fld>
            <a:endParaRPr lang="en-US"/>
          </a:p>
        </p:txBody>
      </p:sp>
      <p:sp>
        <p:nvSpPr>
          <p:cNvPr id="5" name="Footer Placeholder 4">
            <a:extLst>
              <a:ext uri="{FF2B5EF4-FFF2-40B4-BE49-F238E27FC236}">
                <a16:creationId xmlns:a16="http://schemas.microsoft.com/office/drawing/2014/main" id="{87A4D8FD-AF75-BF70-66A9-DA957ED1C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27E37A-A69A-7FCB-0922-5EF29CC3C516}"/>
              </a:ext>
            </a:extLst>
          </p:cNvPr>
          <p:cNvSpPr>
            <a:spLocks noGrp="1"/>
          </p:cNvSpPr>
          <p:nvPr>
            <p:ph type="sldNum" sz="quarter" idx="12"/>
          </p:nvPr>
        </p:nvSpPr>
        <p:spPr/>
        <p:txBody>
          <a:bodyPr/>
          <a:lstStyle/>
          <a:p>
            <a:fld id="{C432AE10-0210-481E-A823-44AE07D349C6}" type="slidenum">
              <a:rPr lang="en-US" smtClean="0"/>
              <a:t>‹#›</a:t>
            </a:fld>
            <a:endParaRPr lang="en-US"/>
          </a:p>
        </p:txBody>
      </p:sp>
    </p:spTree>
    <p:extLst>
      <p:ext uri="{BB962C8B-B14F-4D97-AF65-F5344CB8AC3E}">
        <p14:creationId xmlns:p14="http://schemas.microsoft.com/office/powerpoint/2010/main" val="4136163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AE56-3231-8E0F-CFA8-6CE48A49A3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96C43-5347-D3CA-BF12-4832C51714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ED536-CB77-45DF-442D-6C379078A1E9}"/>
              </a:ext>
            </a:extLst>
          </p:cNvPr>
          <p:cNvSpPr>
            <a:spLocks noGrp="1"/>
          </p:cNvSpPr>
          <p:nvPr>
            <p:ph type="dt" sz="half" idx="10"/>
          </p:nvPr>
        </p:nvSpPr>
        <p:spPr/>
        <p:txBody>
          <a:bodyPr/>
          <a:lstStyle/>
          <a:p>
            <a:fld id="{CBE25B53-6887-4D4F-A345-439FAA524100}" type="datetimeFigureOut">
              <a:rPr lang="en-US" smtClean="0"/>
              <a:t>1/21/2025</a:t>
            </a:fld>
            <a:endParaRPr lang="en-US"/>
          </a:p>
        </p:txBody>
      </p:sp>
      <p:sp>
        <p:nvSpPr>
          <p:cNvPr id="5" name="Footer Placeholder 4">
            <a:extLst>
              <a:ext uri="{FF2B5EF4-FFF2-40B4-BE49-F238E27FC236}">
                <a16:creationId xmlns:a16="http://schemas.microsoft.com/office/drawing/2014/main" id="{1F098A61-FE68-2B12-4171-80C96FD83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4C766-2D88-7109-61BE-9293452F47B7}"/>
              </a:ext>
            </a:extLst>
          </p:cNvPr>
          <p:cNvSpPr>
            <a:spLocks noGrp="1"/>
          </p:cNvSpPr>
          <p:nvPr>
            <p:ph type="sldNum" sz="quarter" idx="12"/>
          </p:nvPr>
        </p:nvSpPr>
        <p:spPr/>
        <p:txBody>
          <a:bodyPr/>
          <a:lstStyle/>
          <a:p>
            <a:fld id="{C432AE10-0210-481E-A823-44AE07D349C6}" type="slidenum">
              <a:rPr lang="en-US" smtClean="0"/>
              <a:t>‹#›</a:t>
            </a:fld>
            <a:endParaRPr lang="en-US"/>
          </a:p>
        </p:txBody>
      </p:sp>
    </p:spTree>
    <p:extLst>
      <p:ext uri="{BB962C8B-B14F-4D97-AF65-F5344CB8AC3E}">
        <p14:creationId xmlns:p14="http://schemas.microsoft.com/office/powerpoint/2010/main" val="3443081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77D4-B722-0F3B-9914-98894E659A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D8F6C0-331D-0EB9-D9F6-8E13D306A9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D7BB1E-DDB4-2796-1753-FAC7CB105473}"/>
              </a:ext>
            </a:extLst>
          </p:cNvPr>
          <p:cNvSpPr>
            <a:spLocks noGrp="1"/>
          </p:cNvSpPr>
          <p:nvPr>
            <p:ph type="dt" sz="half" idx="10"/>
          </p:nvPr>
        </p:nvSpPr>
        <p:spPr/>
        <p:txBody>
          <a:bodyPr/>
          <a:lstStyle/>
          <a:p>
            <a:fld id="{CBE25B53-6887-4D4F-A345-439FAA524100}" type="datetimeFigureOut">
              <a:rPr lang="en-US" smtClean="0"/>
              <a:t>1/21/2025</a:t>
            </a:fld>
            <a:endParaRPr lang="en-US"/>
          </a:p>
        </p:txBody>
      </p:sp>
      <p:sp>
        <p:nvSpPr>
          <p:cNvPr id="5" name="Footer Placeholder 4">
            <a:extLst>
              <a:ext uri="{FF2B5EF4-FFF2-40B4-BE49-F238E27FC236}">
                <a16:creationId xmlns:a16="http://schemas.microsoft.com/office/drawing/2014/main" id="{7285582F-6E60-A1B7-A9C5-A4DC6B9B4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44F7D-481B-454E-B077-2BF439AEFB7E}"/>
              </a:ext>
            </a:extLst>
          </p:cNvPr>
          <p:cNvSpPr>
            <a:spLocks noGrp="1"/>
          </p:cNvSpPr>
          <p:nvPr>
            <p:ph type="sldNum" sz="quarter" idx="12"/>
          </p:nvPr>
        </p:nvSpPr>
        <p:spPr/>
        <p:txBody>
          <a:bodyPr/>
          <a:lstStyle/>
          <a:p>
            <a:fld id="{C432AE10-0210-481E-A823-44AE07D349C6}" type="slidenum">
              <a:rPr lang="en-US" smtClean="0"/>
              <a:t>‹#›</a:t>
            </a:fld>
            <a:endParaRPr lang="en-US"/>
          </a:p>
        </p:txBody>
      </p:sp>
    </p:spTree>
    <p:extLst>
      <p:ext uri="{BB962C8B-B14F-4D97-AF65-F5344CB8AC3E}">
        <p14:creationId xmlns:p14="http://schemas.microsoft.com/office/powerpoint/2010/main" val="91670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A6E4-0ED3-DC4F-0795-13E94329E7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CDF113-27A1-7CFE-2B1A-A85E261975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B7F06A-403D-4B62-0D44-DF0C738674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8735E2-D3CA-9511-A9FA-10685AD6C4A1}"/>
              </a:ext>
            </a:extLst>
          </p:cNvPr>
          <p:cNvSpPr>
            <a:spLocks noGrp="1"/>
          </p:cNvSpPr>
          <p:nvPr>
            <p:ph type="dt" sz="half" idx="10"/>
          </p:nvPr>
        </p:nvSpPr>
        <p:spPr/>
        <p:txBody>
          <a:bodyPr/>
          <a:lstStyle/>
          <a:p>
            <a:fld id="{CBE25B53-6887-4D4F-A345-439FAA524100}" type="datetimeFigureOut">
              <a:rPr lang="en-US" smtClean="0"/>
              <a:t>1/21/2025</a:t>
            </a:fld>
            <a:endParaRPr lang="en-US"/>
          </a:p>
        </p:txBody>
      </p:sp>
      <p:sp>
        <p:nvSpPr>
          <p:cNvPr id="6" name="Footer Placeholder 5">
            <a:extLst>
              <a:ext uri="{FF2B5EF4-FFF2-40B4-BE49-F238E27FC236}">
                <a16:creationId xmlns:a16="http://schemas.microsoft.com/office/drawing/2014/main" id="{3DEB0FB6-2469-DA93-DBBD-2B615A504D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1A6217-802E-ACF4-8992-205A94CA5E2B}"/>
              </a:ext>
            </a:extLst>
          </p:cNvPr>
          <p:cNvSpPr>
            <a:spLocks noGrp="1"/>
          </p:cNvSpPr>
          <p:nvPr>
            <p:ph type="sldNum" sz="quarter" idx="12"/>
          </p:nvPr>
        </p:nvSpPr>
        <p:spPr/>
        <p:txBody>
          <a:bodyPr/>
          <a:lstStyle/>
          <a:p>
            <a:fld id="{C432AE10-0210-481E-A823-44AE07D349C6}" type="slidenum">
              <a:rPr lang="en-US" smtClean="0"/>
              <a:t>‹#›</a:t>
            </a:fld>
            <a:endParaRPr lang="en-US"/>
          </a:p>
        </p:txBody>
      </p:sp>
    </p:spTree>
    <p:extLst>
      <p:ext uri="{BB962C8B-B14F-4D97-AF65-F5344CB8AC3E}">
        <p14:creationId xmlns:p14="http://schemas.microsoft.com/office/powerpoint/2010/main" val="3338750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F117-4632-1A67-26A7-8487A7A8E6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2CA639-CDB6-B774-ED24-6D7A204772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E49127-5A7D-986E-DB93-C405124230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1984C8-4CA6-12AB-6F07-16EFEE34A4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876FB-7C56-D53F-DC27-F7E2624DBC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D069CA-C2C5-B024-8735-AB7ACD0C5B76}"/>
              </a:ext>
            </a:extLst>
          </p:cNvPr>
          <p:cNvSpPr>
            <a:spLocks noGrp="1"/>
          </p:cNvSpPr>
          <p:nvPr>
            <p:ph type="dt" sz="half" idx="10"/>
          </p:nvPr>
        </p:nvSpPr>
        <p:spPr/>
        <p:txBody>
          <a:bodyPr/>
          <a:lstStyle/>
          <a:p>
            <a:fld id="{CBE25B53-6887-4D4F-A345-439FAA524100}" type="datetimeFigureOut">
              <a:rPr lang="en-US" smtClean="0"/>
              <a:t>1/21/2025</a:t>
            </a:fld>
            <a:endParaRPr lang="en-US"/>
          </a:p>
        </p:txBody>
      </p:sp>
      <p:sp>
        <p:nvSpPr>
          <p:cNvPr id="8" name="Footer Placeholder 7">
            <a:extLst>
              <a:ext uri="{FF2B5EF4-FFF2-40B4-BE49-F238E27FC236}">
                <a16:creationId xmlns:a16="http://schemas.microsoft.com/office/drawing/2014/main" id="{C232D175-21D6-265B-471C-A7E5D4BCBD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B190A6-E396-44FE-4B28-DF510BAAE0B9}"/>
              </a:ext>
            </a:extLst>
          </p:cNvPr>
          <p:cNvSpPr>
            <a:spLocks noGrp="1"/>
          </p:cNvSpPr>
          <p:nvPr>
            <p:ph type="sldNum" sz="quarter" idx="12"/>
          </p:nvPr>
        </p:nvSpPr>
        <p:spPr/>
        <p:txBody>
          <a:bodyPr/>
          <a:lstStyle/>
          <a:p>
            <a:fld id="{C432AE10-0210-481E-A823-44AE07D349C6}" type="slidenum">
              <a:rPr lang="en-US" smtClean="0"/>
              <a:t>‹#›</a:t>
            </a:fld>
            <a:endParaRPr lang="en-US"/>
          </a:p>
        </p:txBody>
      </p:sp>
    </p:spTree>
    <p:extLst>
      <p:ext uri="{BB962C8B-B14F-4D97-AF65-F5344CB8AC3E}">
        <p14:creationId xmlns:p14="http://schemas.microsoft.com/office/powerpoint/2010/main" val="3127864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0B10-7CA7-3A2B-4B31-8C7F2AD2D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62331C-36F7-3344-CD09-AE13AF1ECCD6}"/>
              </a:ext>
            </a:extLst>
          </p:cNvPr>
          <p:cNvSpPr>
            <a:spLocks noGrp="1"/>
          </p:cNvSpPr>
          <p:nvPr>
            <p:ph type="dt" sz="half" idx="10"/>
          </p:nvPr>
        </p:nvSpPr>
        <p:spPr/>
        <p:txBody>
          <a:bodyPr/>
          <a:lstStyle/>
          <a:p>
            <a:fld id="{CBE25B53-6887-4D4F-A345-439FAA524100}" type="datetimeFigureOut">
              <a:rPr lang="en-US" smtClean="0"/>
              <a:t>1/21/2025</a:t>
            </a:fld>
            <a:endParaRPr lang="en-US"/>
          </a:p>
        </p:txBody>
      </p:sp>
      <p:sp>
        <p:nvSpPr>
          <p:cNvPr id="4" name="Footer Placeholder 3">
            <a:extLst>
              <a:ext uri="{FF2B5EF4-FFF2-40B4-BE49-F238E27FC236}">
                <a16:creationId xmlns:a16="http://schemas.microsoft.com/office/drawing/2014/main" id="{2FEC1CBB-5A58-B30D-E3EA-203C540078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2E60E2-853F-AAA7-DA76-E78B044CB918}"/>
              </a:ext>
            </a:extLst>
          </p:cNvPr>
          <p:cNvSpPr>
            <a:spLocks noGrp="1"/>
          </p:cNvSpPr>
          <p:nvPr>
            <p:ph type="sldNum" sz="quarter" idx="12"/>
          </p:nvPr>
        </p:nvSpPr>
        <p:spPr/>
        <p:txBody>
          <a:bodyPr/>
          <a:lstStyle/>
          <a:p>
            <a:fld id="{C432AE10-0210-481E-A823-44AE07D349C6}" type="slidenum">
              <a:rPr lang="en-US" smtClean="0"/>
              <a:t>‹#›</a:t>
            </a:fld>
            <a:endParaRPr lang="en-US"/>
          </a:p>
        </p:txBody>
      </p:sp>
    </p:spTree>
    <p:extLst>
      <p:ext uri="{BB962C8B-B14F-4D97-AF65-F5344CB8AC3E}">
        <p14:creationId xmlns:p14="http://schemas.microsoft.com/office/powerpoint/2010/main" val="407175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FAC7D-C31C-37E7-D659-53191B7D18F9}"/>
              </a:ext>
            </a:extLst>
          </p:cNvPr>
          <p:cNvSpPr>
            <a:spLocks noGrp="1"/>
          </p:cNvSpPr>
          <p:nvPr>
            <p:ph type="dt" sz="half" idx="10"/>
          </p:nvPr>
        </p:nvSpPr>
        <p:spPr/>
        <p:txBody>
          <a:bodyPr/>
          <a:lstStyle/>
          <a:p>
            <a:fld id="{CBE25B53-6887-4D4F-A345-439FAA524100}" type="datetimeFigureOut">
              <a:rPr lang="en-US" smtClean="0"/>
              <a:t>1/21/2025</a:t>
            </a:fld>
            <a:endParaRPr lang="en-US"/>
          </a:p>
        </p:txBody>
      </p:sp>
      <p:sp>
        <p:nvSpPr>
          <p:cNvPr id="3" name="Footer Placeholder 2">
            <a:extLst>
              <a:ext uri="{FF2B5EF4-FFF2-40B4-BE49-F238E27FC236}">
                <a16:creationId xmlns:a16="http://schemas.microsoft.com/office/drawing/2014/main" id="{1FA7D1D2-CBD9-A983-20DF-B92AAEB277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95562-4840-8D2D-6D76-882112AAE3C4}"/>
              </a:ext>
            </a:extLst>
          </p:cNvPr>
          <p:cNvSpPr>
            <a:spLocks noGrp="1"/>
          </p:cNvSpPr>
          <p:nvPr>
            <p:ph type="sldNum" sz="quarter" idx="12"/>
          </p:nvPr>
        </p:nvSpPr>
        <p:spPr/>
        <p:txBody>
          <a:bodyPr/>
          <a:lstStyle/>
          <a:p>
            <a:fld id="{C432AE10-0210-481E-A823-44AE07D349C6}" type="slidenum">
              <a:rPr lang="en-US" smtClean="0"/>
              <a:t>‹#›</a:t>
            </a:fld>
            <a:endParaRPr lang="en-US"/>
          </a:p>
        </p:txBody>
      </p:sp>
    </p:spTree>
    <p:extLst>
      <p:ext uri="{BB962C8B-B14F-4D97-AF65-F5344CB8AC3E}">
        <p14:creationId xmlns:p14="http://schemas.microsoft.com/office/powerpoint/2010/main" val="3925765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1F53-1D70-37B8-31F0-B7226EAFC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652829-760F-B94C-2162-C76E85D82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95EBF5-5B10-6A11-3328-3A09BF81D7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A5E87-2CA5-467F-893C-E176E8177E2A}"/>
              </a:ext>
            </a:extLst>
          </p:cNvPr>
          <p:cNvSpPr>
            <a:spLocks noGrp="1"/>
          </p:cNvSpPr>
          <p:nvPr>
            <p:ph type="dt" sz="half" idx="10"/>
          </p:nvPr>
        </p:nvSpPr>
        <p:spPr/>
        <p:txBody>
          <a:bodyPr/>
          <a:lstStyle/>
          <a:p>
            <a:fld id="{CBE25B53-6887-4D4F-A345-439FAA524100}" type="datetimeFigureOut">
              <a:rPr lang="en-US" smtClean="0"/>
              <a:t>1/21/2025</a:t>
            </a:fld>
            <a:endParaRPr lang="en-US"/>
          </a:p>
        </p:txBody>
      </p:sp>
      <p:sp>
        <p:nvSpPr>
          <p:cNvPr id="6" name="Footer Placeholder 5">
            <a:extLst>
              <a:ext uri="{FF2B5EF4-FFF2-40B4-BE49-F238E27FC236}">
                <a16:creationId xmlns:a16="http://schemas.microsoft.com/office/drawing/2014/main" id="{360984CD-E139-2B68-55F8-56969B57E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8820E-A76E-4627-4E2A-99F78923F054}"/>
              </a:ext>
            </a:extLst>
          </p:cNvPr>
          <p:cNvSpPr>
            <a:spLocks noGrp="1"/>
          </p:cNvSpPr>
          <p:nvPr>
            <p:ph type="sldNum" sz="quarter" idx="12"/>
          </p:nvPr>
        </p:nvSpPr>
        <p:spPr/>
        <p:txBody>
          <a:bodyPr/>
          <a:lstStyle/>
          <a:p>
            <a:fld id="{C432AE10-0210-481E-A823-44AE07D349C6}" type="slidenum">
              <a:rPr lang="en-US" smtClean="0"/>
              <a:t>‹#›</a:t>
            </a:fld>
            <a:endParaRPr lang="en-US"/>
          </a:p>
        </p:txBody>
      </p:sp>
    </p:spTree>
    <p:extLst>
      <p:ext uri="{BB962C8B-B14F-4D97-AF65-F5344CB8AC3E}">
        <p14:creationId xmlns:p14="http://schemas.microsoft.com/office/powerpoint/2010/main" val="28950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1F1A9-07A9-122C-ED02-789255AB6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539752-2858-0EA6-C922-3B543B2B7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68F227-2DDD-8695-BF84-84769B4BD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595FD-78C5-5EC8-39B0-FDC09D20D0BF}"/>
              </a:ext>
            </a:extLst>
          </p:cNvPr>
          <p:cNvSpPr>
            <a:spLocks noGrp="1"/>
          </p:cNvSpPr>
          <p:nvPr>
            <p:ph type="dt" sz="half" idx="10"/>
          </p:nvPr>
        </p:nvSpPr>
        <p:spPr/>
        <p:txBody>
          <a:bodyPr/>
          <a:lstStyle/>
          <a:p>
            <a:fld id="{CBE25B53-6887-4D4F-A345-439FAA524100}" type="datetimeFigureOut">
              <a:rPr lang="en-US" smtClean="0"/>
              <a:t>1/21/2025</a:t>
            </a:fld>
            <a:endParaRPr lang="en-US"/>
          </a:p>
        </p:txBody>
      </p:sp>
      <p:sp>
        <p:nvSpPr>
          <p:cNvPr id="6" name="Footer Placeholder 5">
            <a:extLst>
              <a:ext uri="{FF2B5EF4-FFF2-40B4-BE49-F238E27FC236}">
                <a16:creationId xmlns:a16="http://schemas.microsoft.com/office/drawing/2014/main" id="{D53D4911-B0C4-F874-9EE2-F90675414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B1433-3546-AB19-92A4-D6FEE55A0935}"/>
              </a:ext>
            </a:extLst>
          </p:cNvPr>
          <p:cNvSpPr>
            <a:spLocks noGrp="1"/>
          </p:cNvSpPr>
          <p:nvPr>
            <p:ph type="sldNum" sz="quarter" idx="12"/>
          </p:nvPr>
        </p:nvSpPr>
        <p:spPr/>
        <p:txBody>
          <a:bodyPr/>
          <a:lstStyle/>
          <a:p>
            <a:fld id="{C432AE10-0210-481E-A823-44AE07D349C6}" type="slidenum">
              <a:rPr lang="en-US" smtClean="0"/>
              <a:t>‹#›</a:t>
            </a:fld>
            <a:endParaRPr lang="en-US"/>
          </a:p>
        </p:txBody>
      </p:sp>
    </p:spTree>
    <p:extLst>
      <p:ext uri="{BB962C8B-B14F-4D97-AF65-F5344CB8AC3E}">
        <p14:creationId xmlns:p14="http://schemas.microsoft.com/office/powerpoint/2010/main" val="296511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2D59E5-823D-D888-E280-4BF873A8A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4160F9-6A34-BBDD-AA40-B8AA0E9BAA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2F759B-6E6C-C0D5-62D6-7908DEF4A0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E25B53-6887-4D4F-A345-439FAA524100}" type="datetimeFigureOut">
              <a:rPr lang="en-US" smtClean="0"/>
              <a:t>1/21/2025</a:t>
            </a:fld>
            <a:endParaRPr lang="en-US"/>
          </a:p>
        </p:txBody>
      </p:sp>
      <p:sp>
        <p:nvSpPr>
          <p:cNvPr id="5" name="Footer Placeholder 4">
            <a:extLst>
              <a:ext uri="{FF2B5EF4-FFF2-40B4-BE49-F238E27FC236}">
                <a16:creationId xmlns:a16="http://schemas.microsoft.com/office/drawing/2014/main" id="{CB0EDF11-4C70-857E-1454-4CCC4463C8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7AFE7DB-875A-8454-E4B1-B0C53E3C5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32AE10-0210-481E-A823-44AE07D349C6}" type="slidenum">
              <a:rPr lang="en-US" smtClean="0"/>
              <a:t>‹#›</a:t>
            </a:fld>
            <a:endParaRPr lang="en-US"/>
          </a:p>
        </p:txBody>
      </p:sp>
    </p:spTree>
    <p:extLst>
      <p:ext uri="{BB962C8B-B14F-4D97-AF65-F5344CB8AC3E}">
        <p14:creationId xmlns:p14="http://schemas.microsoft.com/office/powerpoint/2010/main" val="3462252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2674-A62D-A377-A59A-852AC3679DF6}"/>
              </a:ext>
            </a:extLst>
          </p:cNvPr>
          <p:cNvSpPr>
            <a:spLocks noGrp="1"/>
          </p:cNvSpPr>
          <p:nvPr>
            <p:ph type="ctrTitle"/>
          </p:nvPr>
        </p:nvSpPr>
        <p:spPr>
          <a:xfrm>
            <a:off x="1524000" y="2235200"/>
            <a:ext cx="9144000" cy="2387600"/>
          </a:xfrm>
        </p:spPr>
        <p:txBody>
          <a:bodyPr>
            <a:normAutofit fontScale="90000"/>
          </a:bodyPr>
          <a:lstStyle/>
          <a:p>
            <a:r>
              <a:rPr lang="en-US" sz="4800" b="1" kern="100" dirty="0">
                <a:effectLst/>
                <a:latin typeface="Calibri" panose="020F0502020204030204" pitchFamily="34" charset="0"/>
                <a:ea typeface="Calibri" panose="020F0502020204030204" pitchFamily="34" charset="0"/>
                <a:cs typeface="Times New Roman" panose="02020603050405020304" pitchFamily="18" charset="0"/>
              </a:rPr>
              <a:t>Using Deep Reinforcement Learning for Autonomous Navigation</a:t>
            </a:r>
            <a:br>
              <a:rPr lang="en-US" sz="4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800" dirty="0"/>
          </a:p>
        </p:txBody>
      </p:sp>
      <p:sp>
        <p:nvSpPr>
          <p:cNvPr id="3" name="Subtitle 2">
            <a:extLst>
              <a:ext uri="{FF2B5EF4-FFF2-40B4-BE49-F238E27FC236}">
                <a16:creationId xmlns:a16="http://schemas.microsoft.com/office/drawing/2014/main" id="{DCE383A0-BE31-FD2D-2E18-A6A876978601}"/>
              </a:ext>
            </a:extLst>
          </p:cNvPr>
          <p:cNvSpPr>
            <a:spLocks noGrp="1"/>
          </p:cNvSpPr>
          <p:nvPr>
            <p:ph type="subTitle" idx="1"/>
          </p:nvPr>
        </p:nvSpPr>
        <p:spPr/>
        <p:txBody>
          <a:bodyPr>
            <a:normAutofit/>
          </a:bodyPr>
          <a:lstStyle/>
          <a:p>
            <a:r>
              <a:rPr lang="en-US" dirty="0"/>
              <a:t> </a:t>
            </a:r>
          </a:p>
        </p:txBody>
      </p:sp>
    </p:spTree>
    <p:extLst>
      <p:ext uri="{BB962C8B-B14F-4D97-AF65-F5344CB8AC3E}">
        <p14:creationId xmlns:p14="http://schemas.microsoft.com/office/powerpoint/2010/main" val="35398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3B68-D68E-D852-DF95-1702B00C59FC}"/>
              </a:ext>
            </a:extLst>
          </p:cNvPr>
          <p:cNvSpPr>
            <a:spLocks noGrp="1"/>
          </p:cNvSpPr>
          <p:nvPr>
            <p:ph type="title"/>
          </p:nvPr>
        </p:nvSpPr>
        <p:spPr/>
        <p:txBody>
          <a:bodyPr/>
          <a:lstStyle/>
          <a:p>
            <a:r>
              <a:rPr lang="en-US" dirty="0"/>
              <a:t>Bellman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1E85CD-AB72-1796-7D80-73F089D8D922}"/>
                  </a:ext>
                </a:extLst>
              </p:cNvPr>
              <p:cNvSpPr>
                <a:spLocks noGrp="1"/>
              </p:cNvSpPr>
              <p:nvPr>
                <p:ph idx="1"/>
              </p:nvPr>
            </p:nvSpPr>
            <p:spPr/>
            <p:txBody>
              <a:bodyPr>
                <a:normAutofit/>
              </a:bodyPr>
              <a:lstStyle/>
              <a:p>
                <a:r>
                  <a:rPr lang="en-US" sz="2400" dirty="0"/>
                  <a:t>The Bellman Equation enables DQN to iteratively improve Q-value estimates, converging towards the optimal policy. </a:t>
                </a:r>
              </a:p>
              <a:p>
                <a:endParaRPr lang="en-US" sz="2400" dirty="0"/>
              </a:p>
              <a:p>
                <a:pPr marL="0" indent="0">
                  <a:buNone/>
                </a:pPr>
                <a14:m>
                  <m:oMathPara xmlns:m="http://schemas.openxmlformats.org/officeDocument/2006/math">
                    <m:oMathParaPr>
                      <m:jc m:val="center"/>
                    </m:oMathParaPr>
                    <m:oMath xmlns:m="http://schemas.openxmlformats.org/officeDocument/2006/math">
                      <m:r>
                        <a:rPr lang="en-US" sz="3200" i="1" smtClean="0">
                          <a:effectLst/>
                          <a:latin typeface="Cambria Math" panose="02040503050406030204" pitchFamily="18" charset="0"/>
                          <a:ea typeface="Calibri" panose="020F0502020204030204" pitchFamily="34" charset="0"/>
                          <a:cs typeface="Times New Roman" panose="02020603050405020304" pitchFamily="18" charset="0"/>
                        </a:rPr>
                        <m:t>𝑄</m:t>
                      </m:r>
                      <m:d>
                        <m:dPr>
                          <m:ctrlPr>
                            <a:rPr lang="en-US" i="1">
                              <a:effectLst/>
                              <a:latin typeface="Cambria Math" panose="02040503050406030204" pitchFamily="18" charset="0"/>
                            </a:rPr>
                          </m:ctrlPr>
                        </m:d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𝑠</m:t>
                          </m:r>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𝑎</m:t>
                          </m:r>
                        </m:e>
                      </m:d>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𝑟</m:t>
                      </m:r>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𝛾</m:t>
                      </m:r>
                      <m:r>
                        <a:rPr lang="en-US" sz="3200" i="1">
                          <a:effectLst/>
                          <a:latin typeface="Cambria Math" panose="02040503050406030204" pitchFamily="18" charset="0"/>
                          <a:ea typeface="Calibri" panose="020F0502020204030204" pitchFamily="34" charset="0"/>
                          <a:cs typeface="Times New Roman" panose="02020603050405020304" pitchFamily="18" charset="0"/>
                        </a:rPr>
                        <m:t> </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𝑚𝑎𝑥</m:t>
                      </m:r>
                      <m:sSup>
                        <m:sSupPr>
                          <m:ctrlPr>
                            <a:rPr lang="en-US" i="1">
                              <a:effectLst/>
                              <a:latin typeface="Cambria Math" panose="02040503050406030204" pitchFamily="18" charset="0"/>
                            </a:rPr>
                          </m:ctrlPr>
                        </m:sSupPr>
                        <m:e>
                          <m:r>
                            <a:rPr lang="en-US" sz="3200" i="1">
                              <a:effectLst/>
                              <a:latin typeface="Cambria Math" panose="02040503050406030204" pitchFamily="18" charset="0"/>
                              <a:ea typeface="Calibri" panose="020F0502020204030204" pitchFamily="34" charset="0"/>
                              <a:cs typeface="Times New Roman" panose="02020603050405020304" pitchFamily="18" charset="0"/>
                            </a:rPr>
                            <m:t>𝑎</m:t>
                          </m:r>
                        </m:e>
                        <m:sup>
                          <m:r>
                            <a:rPr lang="en-US" sz="32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𝑄</m:t>
                      </m:r>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𝑠</m:t>
                      </m:r>
                      <m:r>
                        <a:rPr lang="en-US" sz="3200" i="1">
                          <a:effectLst/>
                          <a:latin typeface="Cambria Math" panose="02040503050406030204" pitchFamily="18" charset="0"/>
                          <a:ea typeface="Calibri" panose="020F0502020204030204" pitchFamily="34" charset="0"/>
                          <a:cs typeface="Times New Roman" panose="02020603050405020304" pitchFamily="18" charset="0"/>
                        </a:rPr>
                        <m:t>′,</m:t>
                      </m:r>
                      <m:r>
                        <a:rPr lang="en-US" sz="3200" i="1">
                          <a:effectLst/>
                          <a:latin typeface="Cambria Math" panose="02040503050406030204" pitchFamily="18" charset="0"/>
                          <a:ea typeface="Calibri" panose="020F0502020204030204" pitchFamily="34" charset="0"/>
                          <a:cs typeface="Times New Roman" panose="02020603050405020304" pitchFamily="18" charset="0"/>
                        </a:rPr>
                        <m:t>𝑎</m:t>
                      </m:r>
                      <m:r>
                        <a:rPr lang="en-US" sz="32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4000" dirty="0"/>
              </a:p>
              <a:p>
                <a:pPr marL="0" indent="0">
                  <a:buNone/>
                </a:pPr>
                <a:endParaRPr lang="en-US" sz="1800" b="1" dirty="0"/>
              </a:p>
              <a:p>
                <a14:m>
                  <m:oMath xmlns:m="http://schemas.openxmlformats.org/officeDocument/2006/math">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𝑸</m:t>
                    </m:r>
                    <m:d>
                      <m:dPr>
                        <m:ctrlP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𝒔</m:t>
                        </m:r>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𝒂</m:t>
                        </m:r>
                      </m:e>
                    </m:d>
                  </m:oMath>
                </a14:m>
                <a:r>
                  <a:rPr lang="en-US" sz="2000" b="1" kern="100" dirty="0">
                    <a:effectLst/>
                    <a:latin typeface="+mj-lt"/>
                    <a:ea typeface="Calibri" panose="020F0502020204030204" pitchFamily="34" charset="0"/>
                    <a:cs typeface="Times New Roman" panose="02020603050405020304" pitchFamily="18" charset="0"/>
                  </a:rPr>
                  <a:t>: </a:t>
                </a:r>
                <a:r>
                  <a:rPr lang="en-US" sz="2000" kern="100" dirty="0">
                    <a:effectLst/>
                    <a:latin typeface="+mj-lt"/>
                    <a:ea typeface="Calibri" panose="020F0502020204030204" pitchFamily="34" charset="0"/>
                    <a:cs typeface="Times New Roman" panose="02020603050405020304" pitchFamily="18" charset="0"/>
                  </a:rPr>
                  <a:t>The Q-value of state </a:t>
                </a:r>
                <a14:m>
                  <m:oMath xmlns:m="http://schemas.openxmlformats.org/officeDocument/2006/math">
                    <m:r>
                      <a:rPr lang="en-US" sz="2000" b="0" i="1" kern="100" smtClean="0">
                        <a:effectLst/>
                        <a:latin typeface="Cambria Math" panose="02040503050406030204" pitchFamily="18" charset="0"/>
                        <a:ea typeface="Calibri" panose="020F0502020204030204" pitchFamily="34" charset="0"/>
                        <a:cs typeface="Times New Roman" panose="02020603050405020304" pitchFamily="18" charset="0"/>
                      </a:rPr>
                      <m:t>𝑠</m:t>
                    </m:r>
                  </m:oMath>
                </a14:m>
                <a:r>
                  <a:rPr lang="en-US" sz="2000" kern="100" dirty="0">
                    <a:effectLst/>
                    <a:latin typeface="+mj-lt"/>
                    <a:ea typeface="Calibri" panose="020F0502020204030204" pitchFamily="34" charset="0"/>
                    <a:cs typeface="Times New Roman" panose="02020603050405020304" pitchFamily="18" charset="0"/>
                  </a:rPr>
                  <a:t> and action </a:t>
                </a:r>
                <a14:m>
                  <m:oMath xmlns:m="http://schemas.openxmlformats.org/officeDocument/2006/math">
                    <m:r>
                      <a:rPr lang="en-US" sz="2000" b="0" i="1" kern="100" smtClean="0">
                        <a:effectLst/>
                        <a:latin typeface="Cambria Math" panose="02040503050406030204" pitchFamily="18" charset="0"/>
                        <a:ea typeface="Calibri" panose="020F0502020204030204" pitchFamily="34" charset="0"/>
                        <a:cs typeface="Times New Roman" panose="02020603050405020304" pitchFamily="18" charset="0"/>
                      </a:rPr>
                      <m:t>𝑎</m:t>
                    </m:r>
                  </m:oMath>
                </a14:m>
                <a:r>
                  <a:rPr lang="en-US" sz="2000" kern="100" dirty="0">
                    <a:effectLst/>
                    <a:latin typeface="+mj-lt"/>
                    <a:ea typeface="Calibri" panose="020F0502020204030204" pitchFamily="34" charset="0"/>
                    <a:cs typeface="Times New Roman" panose="02020603050405020304" pitchFamily="18" charset="0"/>
                  </a:rPr>
                  <a:t>.</a:t>
                </a:r>
              </a:p>
              <a:p>
                <a14:m>
                  <m:oMath xmlns:m="http://schemas.openxmlformats.org/officeDocument/2006/math">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𝒓</m:t>
                    </m:r>
                  </m:oMath>
                </a14:m>
                <a:r>
                  <a:rPr lang="en-US" sz="2000" b="1" kern="100" dirty="0">
                    <a:effectLst/>
                    <a:latin typeface="+mj-lt"/>
                    <a:ea typeface="Calibri" panose="020F0502020204030204" pitchFamily="34" charset="0"/>
                    <a:cs typeface="Times New Roman" panose="02020603050405020304" pitchFamily="18" charset="0"/>
                  </a:rPr>
                  <a:t>: </a:t>
                </a:r>
                <a:r>
                  <a:rPr lang="en-US" sz="2000" kern="100" dirty="0">
                    <a:effectLst/>
                    <a:latin typeface="+mj-lt"/>
                    <a:ea typeface="Calibri" panose="020F0502020204030204" pitchFamily="34" charset="0"/>
                    <a:cs typeface="Times New Roman" panose="02020603050405020304" pitchFamily="18" charset="0"/>
                  </a:rPr>
                  <a:t>The immediate reward after acting </a:t>
                </a:r>
                <a14:m>
                  <m:oMath xmlns:m="http://schemas.openxmlformats.org/officeDocument/2006/math">
                    <m:r>
                      <a:rPr lang="en-US" sz="2000" b="0" i="1" kern="100" smtClean="0">
                        <a:effectLst/>
                        <a:latin typeface="Cambria Math" panose="02040503050406030204" pitchFamily="18" charset="0"/>
                        <a:ea typeface="Calibri" panose="020F0502020204030204" pitchFamily="34" charset="0"/>
                        <a:cs typeface="Times New Roman" panose="02020603050405020304" pitchFamily="18" charset="0"/>
                      </a:rPr>
                      <m:t>𝑎</m:t>
                    </m:r>
                  </m:oMath>
                </a14:m>
                <a:r>
                  <a:rPr lang="en-US" sz="2000" kern="100" dirty="0">
                    <a:effectLst/>
                    <a:latin typeface="+mj-lt"/>
                    <a:ea typeface="Calibri" panose="020F0502020204030204" pitchFamily="34" charset="0"/>
                    <a:cs typeface="Times New Roman" panose="02020603050405020304" pitchFamily="18" charset="0"/>
                  </a:rPr>
                  <a:t> in state</a:t>
                </a:r>
                <a:r>
                  <a:rPr lang="en-US" sz="2000" i="1" kern="100" dirty="0">
                    <a:effectLst/>
                    <a:latin typeface="+mj-lt"/>
                    <a:ea typeface="Calibri" panose="020F0502020204030204" pitchFamily="34" charset="0"/>
                    <a:cs typeface="Times New Roman" panose="02020603050405020304" pitchFamily="18" charset="0"/>
                  </a:rPr>
                  <a:t> </a:t>
                </a:r>
                <a:endParaRPr lang="en-US" sz="2000" kern="100" dirty="0">
                  <a:effectLst/>
                  <a:latin typeface="+mj-lt"/>
                  <a:ea typeface="Calibri" panose="020F0502020204030204" pitchFamily="34" charset="0"/>
                  <a:cs typeface="Times New Roman" panose="02020603050405020304" pitchFamily="18" charset="0"/>
                </a:endParaRPr>
              </a:p>
              <a:p>
                <a14:m>
                  <m:oMath xmlns:m="http://schemas.openxmlformats.org/officeDocument/2006/math">
                    <m:r>
                      <a:rPr lang="en-US" sz="2000" b="1" i="1" smtClean="0">
                        <a:effectLst/>
                        <a:latin typeface="Cambria Math" panose="02040503050406030204" pitchFamily="18" charset="0"/>
                        <a:ea typeface="Calibri" panose="020F0502020204030204" pitchFamily="34" charset="0"/>
                        <a:cs typeface="Times New Roman" panose="02020603050405020304" pitchFamily="18" charset="0"/>
                      </a:rPr>
                      <m:t>𝜸</m:t>
                    </m:r>
                  </m:oMath>
                </a14:m>
                <a:r>
                  <a:rPr lang="en-US" sz="2000" b="1" dirty="0">
                    <a:effectLst/>
                    <a:latin typeface="+mj-lt"/>
                    <a:ea typeface="Calibri" panose="020F0502020204030204" pitchFamily="34" charset="0"/>
                    <a:cs typeface="Times New Roman" panose="02020603050405020304" pitchFamily="18" charset="0"/>
                  </a:rPr>
                  <a:t>: </a:t>
                </a:r>
                <a:r>
                  <a:rPr lang="en-US" sz="2000" dirty="0">
                    <a:effectLst/>
                    <a:latin typeface="+mj-lt"/>
                    <a:ea typeface="Calibri" panose="020F0502020204030204" pitchFamily="34" charset="0"/>
                    <a:cs typeface="Times New Roman" panose="02020603050405020304" pitchFamily="18" charset="0"/>
                  </a:rPr>
                  <a:t>The discount factor, which balances the importance of future rewards (</a:t>
                </a:r>
                <a14:m>
                  <m:oMath xmlns:m="http://schemas.openxmlformats.org/officeDocument/2006/math">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0≤</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𝛾</m:t>
                    </m:r>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≤10 </m:t>
                    </m:r>
                  </m:oMath>
                </a14:m>
                <a:r>
                  <a:rPr lang="en-US" sz="2000" dirty="0">
                    <a:effectLst/>
                    <a:latin typeface="+mj-lt"/>
                    <a:ea typeface="Calibri" panose="020F0502020204030204" pitchFamily="34" charset="0"/>
                    <a:cs typeface="Times New Roman" panose="02020603050405020304" pitchFamily="18" charset="0"/>
                  </a:rPr>
                  <a:t>)</a:t>
                </a:r>
              </a:p>
              <a:p>
                <a14:m>
                  <m:oMath xmlns:m="http://schemas.openxmlformats.org/officeDocument/2006/math">
                    <m:r>
                      <a:rPr lang="en-US" sz="2000" b="1" i="1" smtClean="0">
                        <a:effectLst/>
                        <a:latin typeface="Cambria Math" panose="02040503050406030204" pitchFamily="18" charset="0"/>
                        <a:ea typeface="Calibri" panose="020F0502020204030204" pitchFamily="34" charset="0"/>
                        <a:cs typeface="Times New Roman" panose="02020603050405020304" pitchFamily="18" charset="0"/>
                      </a:rPr>
                      <m:t>𝒔</m:t>
                    </m:r>
                    <m:r>
                      <a:rPr lang="en-US" sz="2000" b="1" i="1"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b="1" dirty="0">
                    <a:effectLst/>
                    <a:latin typeface="+mj-lt"/>
                    <a:ea typeface="Calibri" panose="020F0502020204030204" pitchFamily="34" charset="0"/>
                    <a:cs typeface="Times New Roman" panose="02020603050405020304" pitchFamily="18" charset="0"/>
                  </a:rPr>
                  <a:t>: </a:t>
                </a:r>
                <a:r>
                  <a:rPr lang="en-US" sz="2000" dirty="0">
                    <a:effectLst/>
                    <a:latin typeface="+mj-lt"/>
                    <a:ea typeface="Calibri" panose="020F0502020204030204" pitchFamily="34" charset="0"/>
                    <a:cs typeface="Times New Roman" panose="02020603050405020304" pitchFamily="18" charset="0"/>
                  </a:rPr>
                  <a:t>The next state resulting from action </a:t>
                </a:r>
                <a14:m>
                  <m:oMath xmlns:m="http://schemas.openxmlformats.org/officeDocument/2006/math">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𝑎</m:t>
                    </m:r>
                  </m:oMath>
                </a14:m>
                <a:endParaRPr lang="en-US" sz="2000" dirty="0">
                  <a:latin typeface="+mj-lt"/>
                  <a:ea typeface="Calibri" panose="020F0502020204030204" pitchFamily="34" charset="0"/>
                  <a:cs typeface="Times New Roman" panose="02020603050405020304" pitchFamily="18" charset="0"/>
                </a:endParaRPr>
              </a:p>
              <a:p>
                <a14:m>
                  <m:oMath xmlns:m="http://schemas.openxmlformats.org/officeDocument/2006/math">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𝒎𝒂𝒙</m:t>
                    </m:r>
                    <m:sSup>
                      <m:sSupPr>
                        <m:ctrlP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𝒂</m:t>
                        </m:r>
                      </m:e>
                      <m:sup>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𝑸</m:t>
                    </m:r>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𝒔</m:t>
                    </m:r>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𝒂</m:t>
                    </m:r>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b="1" kern="100" dirty="0">
                    <a:effectLst/>
                    <a:latin typeface="+mj-lt"/>
                    <a:ea typeface="Calibri" panose="020F0502020204030204" pitchFamily="34" charset="0"/>
                    <a:cs typeface="Times New Roman" panose="02020603050405020304" pitchFamily="18" charset="0"/>
                  </a:rPr>
                  <a:t>: </a:t>
                </a:r>
                <a:r>
                  <a:rPr lang="en-US" sz="2000" kern="100" dirty="0">
                    <a:effectLst/>
                    <a:latin typeface="+mj-lt"/>
                    <a:ea typeface="Calibri" panose="020F0502020204030204" pitchFamily="34" charset="0"/>
                    <a:cs typeface="Times New Roman" panose="02020603050405020304" pitchFamily="18" charset="0"/>
                  </a:rPr>
                  <a:t>The maximum Q-value over all possible actions </a:t>
                </a:r>
                <a14:m>
                  <m:oMath xmlns:m="http://schemas.openxmlformats.org/officeDocument/2006/math">
                    <m:r>
                      <a:rPr lang="en-US" sz="2000" b="0" i="1" kern="100" smtClean="0">
                        <a:effectLst/>
                        <a:latin typeface="Cambria Math" panose="02040503050406030204" pitchFamily="18" charset="0"/>
                        <a:ea typeface="Calibri" panose="020F0502020204030204" pitchFamily="34" charset="0"/>
                        <a:cs typeface="Times New Roman" panose="02020603050405020304" pitchFamily="18" charset="0"/>
                      </a:rPr>
                      <m:t>𝑎</m:t>
                    </m:r>
                    <m:r>
                      <a:rPr lang="en-US" sz="2000" b="0" i="1" kern="100"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kern="100" dirty="0">
                    <a:effectLst/>
                    <a:latin typeface="+mj-lt"/>
                    <a:ea typeface="Calibri" panose="020F0502020204030204" pitchFamily="34" charset="0"/>
                    <a:cs typeface="Times New Roman" panose="02020603050405020304" pitchFamily="18" charset="0"/>
                  </a:rPr>
                  <a:t> in the next state </a:t>
                </a:r>
                <a14:m>
                  <m:oMath xmlns:m="http://schemas.openxmlformats.org/officeDocument/2006/math">
                    <m:r>
                      <a:rPr lang="en-US" sz="2000" b="0" i="1" kern="100" smtClean="0">
                        <a:effectLst/>
                        <a:latin typeface="Cambria Math" panose="02040503050406030204" pitchFamily="18" charset="0"/>
                        <a:ea typeface="Calibri" panose="020F0502020204030204" pitchFamily="34" charset="0"/>
                        <a:cs typeface="Times New Roman" panose="02020603050405020304" pitchFamily="18" charset="0"/>
                      </a:rPr>
                      <m:t>𝑠</m:t>
                    </m:r>
                    <m:r>
                      <a:rPr lang="en-US" sz="2000" b="0" i="1" kern="100"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kern="100" dirty="0">
                    <a:effectLst/>
                    <a:latin typeface="+mj-lt"/>
                    <a:ea typeface="Calibri" panose="020F0502020204030204" pitchFamily="34" charset="0"/>
                    <a:cs typeface="Times New Roman" panose="02020603050405020304" pitchFamily="18" charset="0"/>
                  </a:rPr>
                  <a:t>.</a:t>
                </a:r>
              </a:p>
              <a:p>
                <a:endParaRPr lang="en-US" sz="2400" dirty="0"/>
              </a:p>
            </p:txBody>
          </p:sp>
        </mc:Choice>
        <mc:Fallback xmlns="">
          <p:sp>
            <p:nvSpPr>
              <p:cNvPr id="3" name="Content Placeholder 2">
                <a:extLst>
                  <a:ext uri="{FF2B5EF4-FFF2-40B4-BE49-F238E27FC236}">
                    <a16:creationId xmlns:a16="http://schemas.microsoft.com/office/drawing/2014/main" id="{C11E85CD-AB72-1796-7D80-73F089D8D922}"/>
                  </a:ext>
                </a:extLst>
              </p:cNvPr>
              <p:cNvSpPr>
                <a:spLocks noGrp="1" noRot="1" noChangeAspect="1" noMove="1" noResize="1" noEditPoints="1" noAdjustHandles="1" noChangeArrowheads="1" noChangeShapeType="1" noTextEdit="1"/>
              </p:cNvSpPr>
              <p:nvPr>
                <p:ph idx="1"/>
              </p:nvPr>
            </p:nvSpPr>
            <p:spPr>
              <a:blipFill>
                <a:blip r:embed="rId2"/>
                <a:stretch>
                  <a:fillRect l="-812" t="-1821" r="-696"/>
                </a:stretch>
              </a:blipFill>
            </p:spPr>
            <p:txBody>
              <a:bodyPr/>
              <a:lstStyle/>
              <a:p>
                <a:r>
                  <a:rPr lang="en-US">
                    <a:noFill/>
                  </a:rPr>
                  <a:t> </a:t>
                </a:r>
              </a:p>
            </p:txBody>
          </p:sp>
        </mc:Fallback>
      </mc:AlternateContent>
    </p:spTree>
    <p:extLst>
      <p:ext uri="{BB962C8B-B14F-4D97-AF65-F5344CB8AC3E}">
        <p14:creationId xmlns:p14="http://schemas.microsoft.com/office/powerpoint/2010/main" val="165537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1E9C-01D2-CB78-22FA-30ED66C5B327}"/>
              </a:ext>
            </a:extLst>
          </p:cNvPr>
          <p:cNvSpPr>
            <a:spLocks noGrp="1"/>
          </p:cNvSpPr>
          <p:nvPr>
            <p:ph type="title"/>
          </p:nvPr>
        </p:nvSpPr>
        <p:spPr/>
        <p:txBody>
          <a:bodyPr/>
          <a:lstStyle/>
          <a:p>
            <a:r>
              <a:rPr lang="en-US" dirty="0"/>
              <a:t>Proximal Policy Optimization(PPO)</a:t>
            </a:r>
          </a:p>
        </p:txBody>
      </p:sp>
      <p:sp>
        <p:nvSpPr>
          <p:cNvPr id="3" name="Content Placeholder 2">
            <a:extLst>
              <a:ext uri="{FF2B5EF4-FFF2-40B4-BE49-F238E27FC236}">
                <a16:creationId xmlns:a16="http://schemas.microsoft.com/office/drawing/2014/main" id="{5DD5C1A1-4B94-05B8-BA82-BC4632DD6001}"/>
              </a:ext>
            </a:extLst>
          </p:cNvPr>
          <p:cNvSpPr>
            <a:spLocks noGrp="1"/>
          </p:cNvSpPr>
          <p:nvPr>
            <p:ph idx="1"/>
          </p:nvPr>
        </p:nvSpPr>
        <p:spPr/>
        <p:txBody>
          <a:bodyPr>
            <a:normAutofit/>
          </a:bodyPr>
          <a:lstStyle/>
          <a:p>
            <a:r>
              <a:rPr lang="en-US" sz="2400" dirty="0"/>
              <a:t>Proximal Policy Optimization (PPO) is a reinforcement learning algorithm that optimizes policies by balancing exploration and exploitation while maintaining stability and efficiency. </a:t>
            </a:r>
          </a:p>
          <a:p>
            <a:endParaRPr lang="en-US" sz="2400" dirty="0"/>
          </a:p>
          <a:p>
            <a:r>
              <a:rPr lang="en-US" sz="2400" dirty="0"/>
              <a:t>It uses a neural network to parameterize the policy and uses a surrogate objective function to iteratively improve the policy. </a:t>
            </a:r>
          </a:p>
          <a:p>
            <a:endParaRPr lang="en-US" sz="2400" dirty="0"/>
          </a:p>
          <a:p>
            <a:r>
              <a:rPr lang="en-US" sz="2400" dirty="0"/>
              <a:t>PPO imposes a constraint on the size of policy updates by trimming the likelihood ratio between new and old policies, ensuring that updates stay within a trust region. </a:t>
            </a:r>
          </a:p>
        </p:txBody>
      </p:sp>
    </p:spTree>
    <p:extLst>
      <p:ext uri="{BB962C8B-B14F-4D97-AF65-F5344CB8AC3E}">
        <p14:creationId xmlns:p14="http://schemas.microsoft.com/office/powerpoint/2010/main" val="132793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15DB2-C149-2C65-3A5D-001962CCD95C}"/>
              </a:ext>
            </a:extLst>
          </p:cNvPr>
          <p:cNvSpPr>
            <a:spLocks noGrp="1"/>
          </p:cNvSpPr>
          <p:nvPr>
            <p:ph type="title"/>
          </p:nvPr>
        </p:nvSpPr>
        <p:spPr/>
        <p:txBody>
          <a:bodyPr/>
          <a:lstStyle/>
          <a:p>
            <a:r>
              <a:rPr lang="en-US" dirty="0"/>
              <a:t>PPO Objective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6010B1-A40A-E637-E415-68527D9FEF16}"/>
                  </a:ext>
                </a:extLst>
              </p:cNvPr>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r>
                        <m:rPr>
                          <m:sty m:val="p"/>
                        </m:rP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L</m:t>
                      </m:r>
                      <m: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θ</m:t>
                      </m:r>
                      <m: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E</m:t>
                      </m:r>
                      <m: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min</m:t>
                      </m:r>
                      <m: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rt</m:t>
                      </m:r>
                      <m: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θ</m:t>
                      </m:r>
                      <m: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A</m:t>
                      </m:r>
                      <m: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t</m:t>
                      </m:r>
                      <m:r>
                        <a:rPr lang="en-US" sz="2400" i="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i="0">
                          <a:effectLst/>
                          <a:latin typeface="Cambria Math" panose="02040503050406030204" pitchFamily="18" charset="0"/>
                          <a:ea typeface="Calibri" panose="020F0502020204030204" pitchFamily="34" charset="0"/>
                          <a:cs typeface="Times New Roman" panose="02020603050405020304" pitchFamily="18" charset="0"/>
                        </a:rPr>
                        <m:t>clip</m:t>
                      </m:r>
                      <m:r>
                        <a:rPr lang="en-US" sz="2400" i="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i="0">
                          <a:effectLst/>
                          <a:latin typeface="Cambria Math" panose="02040503050406030204" pitchFamily="18" charset="0"/>
                          <a:ea typeface="Calibri" panose="020F0502020204030204" pitchFamily="34" charset="0"/>
                          <a:cs typeface="Times New Roman" panose="02020603050405020304" pitchFamily="18" charset="0"/>
                        </a:rPr>
                        <m:t>rt</m:t>
                      </m:r>
                      <m:r>
                        <a:rPr lang="en-US" sz="2400" i="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i="0">
                          <a:effectLst/>
                          <a:latin typeface="Cambria Math" panose="02040503050406030204" pitchFamily="18" charset="0"/>
                          <a:ea typeface="Calibri" panose="020F0502020204030204" pitchFamily="34" charset="0"/>
                          <a:cs typeface="Times New Roman" panose="02020603050405020304" pitchFamily="18" charset="0"/>
                        </a:rPr>
                        <m:t>θ</m:t>
                      </m:r>
                      <m:r>
                        <a:rPr lang="en-US" sz="2400" i="0">
                          <a:effectLst/>
                          <a:latin typeface="Cambria Math" panose="02040503050406030204" pitchFamily="18" charset="0"/>
                          <a:ea typeface="Calibri" panose="020F0502020204030204" pitchFamily="34" charset="0"/>
                          <a:cs typeface="Times New Roman" panose="02020603050405020304" pitchFamily="18" charset="0"/>
                        </a:rPr>
                        <m:t>)</m:t>
                      </m:r>
                      <m:r>
                        <a:rPr lang="en-US" sz="2400" b="1" i="0">
                          <a:effectLst/>
                          <a:latin typeface="Cambria Math" panose="02040503050406030204" pitchFamily="18" charset="0"/>
                          <a:ea typeface="Calibri" panose="020F0502020204030204" pitchFamily="34" charset="0"/>
                          <a:cs typeface="Times New Roman" panose="02020603050405020304" pitchFamily="18" charset="0"/>
                        </a:rPr>
                        <m:t>,</m:t>
                      </m:r>
                      <m:r>
                        <a:rPr lang="en-US" sz="2400" i="0">
                          <a:effectLst/>
                          <a:latin typeface="Cambria Math" panose="02040503050406030204" pitchFamily="18" charset="0"/>
                          <a:ea typeface="Calibri" panose="020F0502020204030204" pitchFamily="34" charset="0"/>
                          <a:cs typeface="Times New Roman" panose="02020603050405020304" pitchFamily="18" charset="0"/>
                        </a:rPr>
                        <m:t>1−</m:t>
                      </m:r>
                      <m:r>
                        <m:rPr>
                          <m:sty m:val="p"/>
                        </m:rPr>
                        <a:rPr lang="en-US" sz="2400" i="0">
                          <a:effectLst/>
                          <a:latin typeface="Cambria Math" panose="02040503050406030204" pitchFamily="18" charset="0"/>
                          <a:ea typeface="Calibri" panose="020F0502020204030204" pitchFamily="34" charset="0"/>
                          <a:cs typeface="Times New Roman" panose="02020603050405020304" pitchFamily="18" charset="0"/>
                        </a:rPr>
                        <m:t>ϵ</m:t>
                      </m:r>
                      <m:r>
                        <a:rPr lang="en-US" sz="2400" b="1" i="0">
                          <a:effectLst/>
                          <a:latin typeface="Cambria Math" panose="02040503050406030204" pitchFamily="18" charset="0"/>
                          <a:ea typeface="Calibri" panose="020F0502020204030204" pitchFamily="34" charset="0"/>
                          <a:cs typeface="Times New Roman" panose="02020603050405020304" pitchFamily="18" charset="0"/>
                        </a:rPr>
                        <m:t>,</m:t>
                      </m:r>
                      <m:r>
                        <a:rPr lang="en-US" sz="2400" i="0">
                          <a:effectLst/>
                          <a:latin typeface="Cambria Math" panose="02040503050406030204" pitchFamily="18" charset="0"/>
                          <a:ea typeface="Calibri" panose="020F0502020204030204" pitchFamily="34" charset="0"/>
                          <a:cs typeface="Times New Roman" panose="02020603050405020304" pitchFamily="18" charset="0"/>
                        </a:rPr>
                        <m:t>1+</m:t>
                      </m:r>
                      <m:r>
                        <m:rPr>
                          <m:sty m:val="p"/>
                        </m:rPr>
                        <a:rPr lang="en-US" sz="2400" i="0">
                          <a:effectLst/>
                          <a:latin typeface="Cambria Math" panose="02040503050406030204" pitchFamily="18" charset="0"/>
                          <a:ea typeface="Calibri" panose="020F0502020204030204" pitchFamily="34" charset="0"/>
                          <a:cs typeface="Times New Roman" panose="02020603050405020304" pitchFamily="18" charset="0"/>
                        </a:rPr>
                        <m:t>ϵ</m:t>
                      </m:r>
                      <m:r>
                        <a:rPr lang="en-US" sz="2400" i="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i="0">
                          <a:effectLst/>
                          <a:latin typeface="Cambria Math" panose="02040503050406030204" pitchFamily="18" charset="0"/>
                          <a:ea typeface="Calibri" panose="020F0502020204030204" pitchFamily="34" charset="0"/>
                          <a:cs typeface="Times New Roman" panose="02020603050405020304" pitchFamily="18" charset="0"/>
                        </a:rPr>
                        <m:t>A</m:t>
                      </m:r>
                      <m:r>
                        <a:rPr lang="en-US" sz="2400" i="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2400" i="0">
                          <a:effectLst/>
                          <a:latin typeface="Cambria Math" panose="02040503050406030204" pitchFamily="18" charset="0"/>
                          <a:ea typeface="Calibri" panose="020F0502020204030204" pitchFamily="34" charset="0"/>
                          <a:cs typeface="Times New Roman" panose="02020603050405020304" pitchFamily="18" charset="0"/>
                        </a:rPr>
                        <m:t>t</m:t>
                      </m:r>
                      <m:r>
                        <a:rPr lang="en-US" sz="2400" i="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dirty="0"/>
              </a:p>
              <a:p>
                <a:pPr marL="0" indent="0">
                  <a:buNone/>
                </a:pPr>
                <a:endParaRPr lang="en-US" dirty="0"/>
              </a:p>
              <a:p>
                <a:pPr marL="342900" marR="0" lvl="0" indent="-342900" algn="just">
                  <a:lnSpc>
                    <a:spcPct val="107000"/>
                  </a:lnSpc>
                  <a:buFont typeface="Symbol" panose="05050102010706020507" pitchFamily="18" charset="2"/>
                  <a:buChar char=""/>
                </a:pPr>
                <a14:m>
                  <m:oMath xmlns:m="http://schemas.openxmlformats.org/officeDocument/2006/math">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𝒓𝒕</m:t>
                    </m:r>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𝜽</m:t>
                    </m:r>
                    <m:r>
                      <a:rPr lang="en-US" sz="2000" b="1" i="1" kern="100" smtClean="0">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b="1" kern="100" dirty="0">
                    <a:effectLst/>
                    <a:latin typeface="+mj-lt"/>
                    <a:ea typeface="Times New Roman" panose="02020603050405020304" pitchFamily="18" charset="0"/>
                    <a:cs typeface="Times New Roman" panose="02020603050405020304" pitchFamily="18" charset="0"/>
                  </a:rPr>
                  <a:t>:</a:t>
                </a:r>
                <a:r>
                  <a:rPr lang="en-US" sz="2000" kern="100" dirty="0">
                    <a:effectLst/>
                    <a:latin typeface="+mj-lt"/>
                    <a:ea typeface="Times New Roman" panose="02020603050405020304" pitchFamily="18" charset="0"/>
                    <a:cs typeface="Times New Roman" panose="02020603050405020304" pitchFamily="18" charset="0"/>
                  </a:rPr>
                  <a:t> </a:t>
                </a:r>
                <a:r>
                  <a:rPr lang="en-US" sz="2000" kern="100" dirty="0">
                    <a:effectLst/>
                    <a:latin typeface="+mj-lt"/>
                    <a:ea typeface="Calibri" panose="020F0502020204030204" pitchFamily="34" charset="0"/>
                    <a:cs typeface="Times New Roman" panose="02020603050405020304" pitchFamily="18" charset="0"/>
                  </a:rPr>
                  <a:t>Measures the change in action probabilities between the new policy and the old policy.</a:t>
                </a:r>
              </a:p>
              <a:p>
                <a:pPr marL="342900" marR="0" lvl="0" indent="-342900" algn="just">
                  <a:lnSpc>
                    <a:spcPct val="107000"/>
                  </a:lnSpc>
                  <a:buFont typeface="Symbol" panose="05050102010706020507" pitchFamily="18" charset="2"/>
                  <a:buChar char=""/>
                </a:pPr>
                <a14:m>
                  <m:oMath xmlns:m="http://schemas.openxmlformats.org/officeDocument/2006/math">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𝑨</m:t>
                    </m:r>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𝒕</m:t>
                    </m:r>
                  </m:oMath>
                </a14:m>
                <a:r>
                  <a:rPr lang="en-US" sz="2000" b="1" kern="100" dirty="0">
                    <a:effectLst/>
                    <a:latin typeface="+mj-lt"/>
                    <a:ea typeface="Calibri" panose="020F0502020204030204" pitchFamily="34" charset="0"/>
                    <a:cs typeface="Times New Roman" panose="02020603050405020304" pitchFamily="18" charset="0"/>
                  </a:rPr>
                  <a:t>:</a:t>
                </a:r>
                <a:r>
                  <a:rPr lang="en-US" sz="2000" kern="100" dirty="0">
                    <a:effectLst/>
                    <a:latin typeface="+mj-lt"/>
                    <a:ea typeface="Calibri" panose="020F0502020204030204" pitchFamily="34" charset="0"/>
                    <a:cs typeface="Times New Roman" panose="02020603050405020304" pitchFamily="18" charset="0"/>
                  </a:rPr>
                  <a:t> Indicates how much better or worse an action performed compared to the expected baseline.</a:t>
                </a:r>
              </a:p>
              <a:p>
                <a:pPr marL="342900" marR="0" lvl="0" indent="-342900" algn="just">
                  <a:lnSpc>
                    <a:spcPct val="107000"/>
                  </a:lnSpc>
                  <a:buFont typeface="Symbol" panose="05050102010706020507" pitchFamily="18" charset="2"/>
                  <a:buChar char=""/>
                </a:pPr>
                <a14:m>
                  <m:oMath xmlns:m="http://schemas.openxmlformats.org/officeDocument/2006/math">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𝟏</m:t>
                    </m:r>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𝝐</m:t>
                    </m:r>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𝟏</m:t>
                    </m:r>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m:t>
                    </m:r>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𝝐</m:t>
                    </m:r>
                  </m:oMath>
                </a14:m>
                <a:r>
                  <a:rPr lang="en-US" sz="2000" b="1" kern="100" dirty="0">
                    <a:effectLst/>
                    <a:latin typeface="+mj-lt"/>
                    <a:ea typeface="Calibri" panose="020F0502020204030204" pitchFamily="34" charset="0"/>
                    <a:cs typeface="Times New Roman" panose="02020603050405020304" pitchFamily="18" charset="0"/>
                  </a:rPr>
                  <a:t> (Clipping Range):</a:t>
                </a:r>
                <a:r>
                  <a:rPr lang="en-US" sz="2000" kern="100" dirty="0">
                    <a:effectLst/>
                    <a:latin typeface="+mj-lt"/>
                    <a:ea typeface="Calibri" panose="020F0502020204030204" pitchFamily="34" charset="0"/>
                    <a:cs typeface="Times New Roman" panose="02020603050405020304" pitchFamily="18" charset="0"/>
                  </a:rPr>
                  <a:t> Restricts the policy update magnitude to prevent overly large changes and ensure stable learning.</a:t>
                </a:r>
              </a:p>
              <a:p>
                <a:pPr marL="342900" marR="0" lvl="0" indent="-342900" algn="just">
                  <a:lnSpc>
                    <a:spcPct val="107000"/>
                  </a:lnSpc>
                  <a:spcAft>
                    <a:spcPts val="800"/>
                  </a:spcAft>
                  <a:buFont typeface="Symbol" panose="05050102010706020507" pitchFamily="18" charset="2"/>
                  <a:buChar char=""/>
                </a:pPr>
                <a14:m>
                  <m:oMath xmlns:m="http://schemas.openxmlformats.org/officeDocument/2006/math">
                    <m:r>
                      <a:rPr lang="en-US" sz="2000" b="1" i="1" kern="100">
                        <a:effectLst/>
                        <a:latin typeface="Cambria Math" panose="02040503050406030204" pitchFamily="18" charset="0"/>
                        <a:ea typeface="Calibri" panose="020F0502020204030204" pitchFamily="34" charset="0"/>
                        <a:cs typeface="Times New Roman" panose="02020603050405020304" pitchFamily="18" charset="0"/>
                      </a:rPr>
                      <m:t>𝐄</m:t>
                    </m:r>
                  </m:oMath>
                </a14:m>
                <a:r>
                  <a:rPr lang="en-US" sz="2000" b="1" kern="100" dirty="0">
                    <a:effectLst/>
                    <a:latin typeface="+mj-lt"/>
                    <a:ea typeface="Calibri" panose="020F0502020204030204" pitchFamily="34" charset="0"/>
                    <a:cs typeface="Times New Roman" panose="02020603050405020304" pitchFamily="18" charset="0"/>
                  </a:rPr>
                  <a:t> (Expectation): </a:t>
                </a:r>
                <a:r>
                  <a:rPr lang="en-US" sz="2000" kern="100" dirty="0">
                    <a:effectLst/>
                    <a:latin typeface="+mj-lt"/>
                    <a:ea typeface="Calibri" panose="020F0502020204030204" pitchFamily="34" charset="0"/>
                    <a:cs typeface="Times New Roman" panose="02020603050405020304" pitchFamily="18" charset="0"/>
                  </a:rPr>
                  <a:t>Averages the objective over sampled trajectories to compute a stable update for the policy.</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C6010B1-A40A-E637-E415-68527D9FEF16}"/>
                  </a:ext>
                </a:extLst>
              </p:cNvPr>
              <p:cNvSpPr>
                <a:spLocks noGrp="1" noRot="1" noChangeAspect="1" noMove="1" noResize="1" noEditPoints="1" noAdjustHandles="1" noChangeArrowheads="1" noChangeShapeType="1" noTextEdit="1"/>
              </p:cNvSpPr>
              <p:nvPr>
                <p:ph idx="1"/>
              </p:nvPr>
            </p:nvSpPr>
            <p:spPr>
              <a:blipFill>
                <a:blip r:embed="rId2"/>
                <a:stretch>
                  <a:fillRect l="-638" r="-580"/>
                </a:stretch>
              </a:blipFill>
            </p:spPr>
            <p:txBody>
              <a:bodyPr/>
              <a:lstStyle/>
              <a:p>
                <a:r>
                  <a:rPr lang="en-US">
                    <a:noFill/>
                  </a:rPr>
                  <a:t> </a:t>
                </a:r>
              </a:p>
            </p:txBody>
          </p:sp>
        </mc:Fallback>
      </mc:AlternateContent>
    </p:spTree>
    <p:extLst>
      <p:ext uri="{BB962C8B-B14F-4D97-AF65-F5344CB8AC3E}">
        <p14:creationId xmlns:p14="http://schemas.microsoft.com/office/powerpoint/2010/main" val="305823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73A3-145B-A605-0744-453323E5E401}"/>
              </a:ext>
            </a:extLst>
          </p:cNvPr>
          <p:cNvSpPr>
            <a:spLocks noGrp="1"/>
          </p:cNvSpPr>
          <p:nvPr>
            <p:ph type="title"/>
          </p:nvPr>
        </p:nvSpPr>
        <p:spPr/>
        <p:txBody>
          <a:bodyPr/>
          <a:lstStyle/>
          <a:p>
            <a:r>
              <a:rPr lang="en-US" dirty="0"/>
              <a:t>Software Specifications</a:t>
            </a:r>
          </a:p>
        </p:txBody>
      </p:sp>
      <p:sp>
        <p:nvSpPr>
          <p:cNvPr id="3" name="Content Placeholder 2">
            <a:extLst>
              <a:ext uri="{FF2B5EF4-FFF2-40B4-BE49-F238E27FC236}">
                <a16:creationId xmlns:a16="http://schemas.microsoft.com/office/drawing/2014/main" id="{0DE33484-8DD9-E000-C5B3-CEBE6DCEC54F}"/>
              </a:ext>
            </a:extLst>
          </p:cNvPr>
          <p:cNvSpPr>
            <a:spLocks noGrp="1"/>
          </p:cNvSpPr>
          <p:nvPr>
            <p:ph idx="1"/>
          </p:nvPr>
        </p:nvSpPr>
        <p:spPr/>
        <p:txBody>
          <a:bodyPr/>
          <a:lstStyle/>
          <a:p>
            <a:r>
              <a:rPr lang="en-US" sz="2400" kern="100" dirty="0">
                <a:effectLst/>
                <a:latin typeface="+mj-lt"/>
                <a:ea typeface="Calibri" panose="020F0502020204030204" pitchFamily="34" charset="0"/>
                <a:cs typeface="Times New Roman" panose="02020603050405020304" pitchFamily="18" charset="0"/>
              </a:rPr>
              <a:t>In this study, the codes required to perform the experiments were written in Python. </a:t>
            </a:r>
          </a:p>
          <a:p>
            <a:endParaRPr lang="en-US" sz="2400" kern="100" dirty="0">
              <a:effectLst/>
              <a:latin typeface="+mj-lt"/>
              <a:ea typeface="Calibri" panose="020F0502020204030204" pitchFamily="34" charset="0"/>
              <a:cs typeface="Times New Roman" panose="02020603050405020304" pitchFamily="18" charset="0"/>
            </a:endParaRPr>
          </a:p>
          <a:p>
            <a:r>
              <a:rPr lang="en-US" sz="2400" kern="100" dirty="0" err="1">
                <a:effectLst/>
                <a:latin typeface="+mj-lt"/>
                <a:ea typeface="Calibri" panose="020F0502020204030204" pitchFamily="34" charset="0"/>
                <a:cs typeface="Times New Roman" panose="02020603050405020304" pitchFamily="18" charset="0"/>
              </a:rPr>
              <a:t>Keras</a:t>
            </a:r>
            <a:r>
              <a:rPr lang="en-US" sz="2400" kern="100" dirty="0">
                <a:effectLst/>
                <a:latin typeface="+mj-lt"/>
                <a:ea typeface="Calibri" panose="020F0502020204030204" pitchFamily="34" charset="0"/>
                <a:cs typeface="Times New Roman" panose="02020603050405020304" pitchFamily="18" charset="0"/>
              </a:rPr>
              <a:t> and </a:t>
            </a:r>
            <a:r>
              <a:rPr lang="en-US" sz="2400" kern="100" dirty="0" err="1">
                <a:effectLst/>
                <a:latin typeface="+mj-lt"/>
                <a:ea typeface="Calibri" panose="020F0502020204030204" pitchFamily="34" charset="0"/>
                <a:cs typeface="Times New Roman" panose="02020603050405020304" pitchFamily="18" charset="0"/>
              </a:rPr>
              <a:t>Tensorflow</a:t>
            </a:r>
            <a:r>
              <a:rPr lang="en-US" sz="2400" kern="100" dirty="0">
                <a:effectLst/>
                <a:latin typeface="+mj-lt"/>
                <a:ea typeface="Calibri" panose="020F0502020204030204" pitchFamily="34" charset="0"/>
                <a:cs typeface="Times New Roman" panose="02020603050405020304" pitchFamily="18" charset="0"/>
              </a:rPr>
              <a:t> libraries were used for model training. </a:t>
            </a:r>
          </a:p>
          <a:p>
            <a:endParaRPr lang="en-US" sz="2400" kern="100" dirty="0">
              <a:effectLst/>
              <a:latin typeface="+mj-lt"/>
              <a:ea typeface="Calibri" panose="020F0502020204030204" pitchFamily="34" charset="0"/>
              <a:cs typeface="Times New Roman" panose="02020603050405020304" pitchFamily="18" charset="0"/>
            </a:endParaRPr>
          </a:p>
          <a:p>
            <a:r>
              <a:rPr lang="en-US" sz="2400" kern="100" dirty="0">
                <a:effectLst/>
                <a:latin typeface="+mj-lt"/>
                <a:ea typeface="Calibri" panose="020F0502020204030204" pitchFamily="34" charset="0"/>
                <a:cs typeface="Times New Roman" panose="02020603050405020304" pitchFamily="18" charset="0"/>
              </a:rPr>
              <a:t>OpenAI Gym environment was used for the simulation environment.</a:t>
            </a:r>
            <a:endParaRPr lang="en-US" dirty="0"/>
          </a:p>
        </p:txBody>
      </p:sp>
    </p:spTree>
    <p:extLst>
      <p:ext uri="{BB962C8B-B14F-4D97-AF65-F5344CB8AC3E}">
        <p14:creationId xmlns:p14="http://schemas.microsoft.com/office/powerpoint/2010/main" val="137014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C14C-D2F7-E250-72ED-4A72EDF705E6}"/>
              </a:ext>
            </a:extLst>
          </p:cNvPr>
          <p:cNvSpPr>
            <a:spLocks noGrp="1"/>
          </p:cNvSpPr>
          <p:nvPr>
            <p:ph type="title"/>
          </p:nvPr>
        </p:nvSpPr>
        <p:spPr/>
        <p:txBody>
          <a:bodyPr/>
          <a:lstStyle/>
          <a:p>
            <a:r>
              <a:rPr lang="en-US" dirty="0"/>
              <a:t>Simulation Environment</a:t>
            </a:r>
          </a:p>
        </p:txBody>
      </p:sp>
      <p:sp>
        <p:nvSpPr>
          <p:cNvPr id="3" name="Content Placeholder 2">
            <a:extLst>
              <a:ext uri="{FF2B5EF4-FFF2-40B4-BE49-F238E27FC236}">
                <a16:creationId xmlns:a16="http://schemas.microsoft.com/office/drawing/2014/main" id="{324EC8B7-A8A1-1490-52EB-8D829FD3DCBB}"/>
              </a:ext>
            </a:extLst>
          </p:cNvPr>
          <p:cNvSpPr>
            <a:spLocks noGrp="1"/>
          </p:cNvSpPr>
          <p:nvPr>
            <p:ph idx="1"/>
          </p:nvPr>
        </p:nvSpPr>
        <p:spPr/>
        <p:txBody>
          <a:bodyPr>
            <a:normAutofit/>
          </a:bodyPr>
          <a:lstStyle/>
          <a:p>
            <a:r>
              <a:rPr lang="en-US" sz="2400" dirty="0"/>
              <a:t>The chosen environment is a square grid with 25 rows and 25 columns, so there are 625 different states in the environment </a:t>
            </a:r>
          </a:p>
          <a:p>
            <a:r>
              <a:rPr lang="en-US" sz="2400" dirty="0"/>
              <a:t>4 available actions (up, down, left and right) for each state.</a:t>
            </a:r>
          </a:p>
          <a:p>
            <a:r>
              <a:rPr lang="en-US" sz="2400" dirty="0"/>
              <a:t>Target as a red square and the agent state as a green square. </a:t>
            </a:r>
          </a:p>
        </p:txBody>
      </p:sp>
      <p:pic>
        <p:nvPicPr>
          <p:cNvPr id="4" name="Picture 3" descr="A screenshot of a game&#10;&#10;Description automatically generated">
            <a:extLst>
              <a:ext uri="{FF2B5EF4-FFF2-40B4-BE49-F238E27FC236}">
                <a16:creationId xmlns:a16="http://schemas.microsoft.com/office/drawing/2014/main" id="{D65F51AB-2657-558C-C620-B9FEC56402D7}"/>
              </a:ext>
            </a:extLst>
          </p:cNvPr>
          <p:cNvPicPr>
            <a:picLocks noChangeAspect="1"/>
          </p:cNvPicPr>
          <p:nvPr/>
        </p:nvPicPr>
        <p:blipFill>
          <a:blip r:embed="rId2"/>
          <a:stretch>
            <a:fillRect/>
          </a:stretch>
        </p:blipFill>
        <p:spPr>
          <a:xfrm>
            <a:off x="3698875" y="3678709"/>
            <a:ext cx="4794250" cy="2350770"/>
          </a:xfrm>
          <a:prstGeom prst="rect">
            <a:avLst/>
          </a:prstGeom>
        </p:spPr>
      </p:pic>
    </p:spTree>
    <p:extLst>
      <p:ext uri="{BB962C8B-B14F-4D97-AF65-F5344CB8AC3E}">
        <p14:creationId xmlns:p14="http://schemas.microsoft.com/office/powerpoint/2010/main" val="2266835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552F-8FAF-410C-37D3-F9BE31EA322B}"/>
              </a:ext>
            </a:extLst>
          </p:cNvPr>
          <p:cNvSpPr>
            <a:spLocks noGrp="1"/>
          </p:cNvSpPr>
          <p:nvPr>
            <p:ph type="title"/>
          </p:nvPr>
        </p:nvSpPr>
        <p:spPr/>
        <p:txBody>
          <a:bodyPr/>
          <a:lstStyle/>
          <a:p>
            <a:r>
              <a:rPr lang="en-US" dirty="0"/>
              <a:t>Environment State</a:t>
            </a:r>
          </a:p>
        </p:txBody>
      </p:sp>
      <p:sp>
        <p:nvSpPr>
          <p:cNvPr id="3" name="Content Placeholder 2">
            <a:extLst>
              <a:ext uri="{FF2B5EF4-FFF2-40B4-BE49-F238E27FC236}">
                <a16:creationId xmlns:a16="http://schemas.microsoft.com/office/drawing/2014/main" id="{364CE3DD-9E00-D344-5306-57FEBD42B0B7}"/>
              </a:ext>
            </a:extLst>
          </p:cNvPr>
          <p:cNvSpPr>
            <a:spLocks noGrp="1"/>
          </p:cNvSpPr>
          <p:nvPr>
            <p:ph idx="1"/>
          </p:nvPr>
        </p:nvSpPr>
        <p:spPr/>
        <p:txBody>
          <a:bodyPr/>
          <a:lstStyle/>
          <a:p>
            <a:pPr marL="0" marR="0" indent="0" algn="just">
              <a:lnSpc>
                <a:spcPct val="107000"/>
              </a:lnSpc>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Observation space: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The free cells are represented by a 0, obstacles are 1, the agent is 2 and the target is 3.</a:t>
            </a:r>
          </a:p>
          <a:p>
            <a:endParaRPr lang="en-US" dirty="0"/>
          </a:p>
        </p:txBody>
      </p:sp>
      <p:pic>
        <p:nvPicPr>
          <p:cNvPr id="4" name="Picture 3" descr="A white sheet with black numbers&#10;&#10;Description automatically generated">
            <a:extLst>
              <a:ext uri="{FF2B5EF4-FFF2-40B4-BE49-F238E27FC236}">
                <a16:creationId xmlns:a16="http://schemas.microsoft.com/office/drawing/2014/main" id="{94A3793D-B066-8B2D-3374-251A2172657B}"/>
              </a:ext>
            </a:extLst>
          </p:cNvPr>
          <p:cNvPicPr>
            <a:picLocks noChangeAspect="1"/>
          </p:cNvPicPr>
          <p:nvPr/>
        </p:nvPicPr>
        <p:blipFill>
          <a:blip r:embed="rId2"/>
          <a:stretch>
            <a:fillRect/>
          </a:stretch>
        </p:blipFill>
        <p:spPr>
          <a:xfrm>
            <a:off x="4257368" y="2703650"/>
            <a:ext cx="3677264" cy="3908544"/>
          </a:xfrm>
          <a:prstGeom prst="rect">
            <a:avLst/>
          </a:prstGeom>
        </p:spPr>
      </p:pic>
    </p:spTree>
    <p:extLst>
      <p:ext uri="{BB962C8B-B14F-4D97-AF65-F5344CB8AC3E}">
        <p14:creationId xmlns:p14="http://schemas.microsoft.com/office/powerpoint/2010/main" val="2945633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5883F-EC03-C42E-F0B2-DA597107C171}"/>
              </a:ext>
            </a:extLst>
          </p:cNvPr>
          <p:cNvSpPr>
            <a:spLocks noGrp="1"/>
          </p:cNvSpPr>
          <p:nvPr>
            <p:ph type="title"/>
          </p:nvPr>
        </p:nvSpPr>
        <p:spPr/>
        <p:txBody>
          <a:bodyPr/>
          <a:lstStyle/>
          <a:p>
            <a:r>
              <a:rPr lang="en-US" dirty="0"/>
              <a:t>DQN Implementation</a:t>
            </a:r>
          </a:p>
        </p:txBody>
      </p:sp>
      <p:graphicFrame>
        <p:nvGraphicFramePr>
          <p:cNvPr id="4" name="Content Placeholder 3">
            <a:extLst>
              <a:ext uri="{FF2B5EF4-FFF2-40B4-BE49-F238E27FC236}">
                <a16:creationId xmlns:a16="http://schemas.microsoft.com/office/drawing/2014/main" id="{C2DC9928-732F-A512-5411-006A0C587EAF}"/>
              </a:ext>
            </a:extLst>
          </p:cNvPr>
          <p:cNvGraphicFramePr>
            <a:graphicFrameLocks noGrp="1"/>
          </p:cNvGraphicFramePr>
          <p:nvPr>
            <p:ph idx="1"/>
            <p:extLst>
              <p:ext uri="{D42A27DB-BD31-4B8C-83A1-F6EECF244321}">
                <p14:modId xmlns:p14="http://schemas.microsoft.com/office/powerpoint/2010/main" val="2450469293"/>
              </p:ext>
            </p:extLst>
          </p:nvPr>
        </p:nvGraphicFramePr>
        <p:xfrm>
          <a:off x="3355160" y="3372711"/>
          <a:ext cx="5481679" cy="2824504"/>
        </p:xfrm>
        <a:graphic>
          <a:graphicData uri="http://schemas.openxmlformats.org/drawingml/2006/table">
            <a:tbl>
              <a:tblPr firstRow="1" firstCol="1" bandRow="1">
                <a:tableStyleId>{5C22544A-7EE6-4342-B048-85BDC9FD1C3A}</a:tableStyleId>
              </a:tblPr>
              <a:tblGrid>
                <a:gridCol w="2740399">
                  <a:extLst>
                    <a:ext uri="{9D8B030D-6E8A-4147-A177-3AD203B41FA5}">
                      <a16:colId xmlns:a16="http://schemas.microsoft.com/office/drawing/2014/main" val="138386704"/>
                    </a:ext>
                  </a:extLst>
                </a:gridCol>
                <a:gridCol w="2741280">
                  <a:extLst>
                    <a:ext uri="{9D8B030D-6E8A-4147-A177-3AD203B41FA5}">
                      <a16:colId xmlns:a16="http://schemas.microsoft.com/office/drawing/2014/main" val="3458314451"/>
                    </a:ext>
                  </a:extLst>
                </a:gridCol>
              </a:tblGrid>
              <a:tr h="353063">
                <a:tc>
                  <a:txBody>
                    <a:bodyPr/>
                    <a:lstStyle/>
                    <a:p>
                      <a:pPr marL="0" marR="0" algn="ctr">
                        <a:lnSpc>
                          <a:spcPct val="107000"/>
                        </a:lnSpc>
                        <a:spcAft>
                          <a:spcPts val="800"/>
                        </a:spcAft>
                      </a:pPr>
                      <a:r>
                        <a:rPr lang="en-US" sz="1400" kern="100" dirty="0">
                          <a:effectLst/>
                        </a:rPr>
                        <a:t>Hyper-parameters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Value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7268483"/>
                  </a:ext>
                </a:extLst>
              </a:tr>
              <a:tr h="353063">
                <a:tc>
                  <a:txBody>
                    <a:bodyPr/>
                    <a:lstStyle/>
                    <a:p>
                      <a:pPr marL="0" marR="0" algn="just">
                        <a:lnSpc>
                          <a:spcPct val="107000"/>
                        </a:lnSpc>
                        <a:spcAft>
                          <a:spcPts val="800"/>
                        </a:spcAft>
                      </a:pPr>
                      <a:r>
                        <a:rPr lang="en-US" sz="1400" kern="100">
                          <a:effectLst/>
                        </a:rPr>
                        <a:t>Episode count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Aft>
                          <a:spcPts val="800"/>
                        </a:spcAft>
                      </a:pPr>
                      <a:r>
                        <a:rPr lang="en-US" sz="1400" kern="100">
                          <a:effectLst/>
                        </a:rPr>
                        <a:t>500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5117157"/>
                  </a:ext>
                </a:extLst>
              </a:tr>
              <a:tr h="353063">
                <a:tc>
                  <a:txBody>
                    <a:bodyPr/>
                    <a:lstStyle/>
                    <a:p>
                      <a:pPr marL="0" marR="0" algn="just">
                        <a:lnSpc>
                          <a:spcPct val="107000"/>
                        </a:lnSpc>
                        <a:spcAft>
                          <a:spcPts val="800"/>
                        </a:spcAft>
                      </a:pPr>
                      <a:r>
                        <a:rPr lang="en-US" sz="1400" kern="100">
                          <a:effectLst/>
                        </a:rPr>
                        <a:t>Step count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Aft>
                          <a:spcPts val="800"/>
                        </a:spcAft>
                      </a:pPr>
                      <a:r>
                        <a:rPr lang="en-US" sz="1400" kern="100">
                          <a:effectLst/>
                        </a:rPr>
                        <a:t>2000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7696410"/>
                  </a:ext>
                </a:extLst>
              </a:tr>
              <a:tr h="353063">
                <a:tc>
                  <a:txBody>
                    <a:bodyPr/>
                    <a:lstStyle/>
                    <a:p>
                      <a:pPr marL="0" marR="0" algn="just">
                        <a:lnSpc>
                          <a:spcPct val="107000"/>
                        </a:lnSpc>
                        <a:spcAft>
                          <a:spcPts val="800"/>
                        </a:spcAft>
                      </a:pPr>
                      <a:r>
                        <a:rPr lang="en-US" sz="1400" kern="100">
                          <a:effectLst/>
                        </a:rPr>
                        <a:t>Learning rate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Aft>
                          <a:spcPts val="800"/>
                        </a:spcAft>
                      </a:pPr>
                      <a:r>
                        <a:rPr lang="en-US" sz="1400" kern="100">
                          <a:effectLst/>
                        </a:rPr>
                        <a:t>0.001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9060068"/>
                  </a:ext>
                </a:extLst>
              </a:tr>
              <a:tr h="353063">
                <a:tc>
                  <a:txBody>
                    <a:bodyPr/>
                    <a:lstStyle/>
                    <a:p>
                      <a:pPr marL="0" marR="0" algn="just">
                        <a:lnSpc>
                          <a:spcPct val="107000"/>
                        </a:lnSpc>
                        <a:spcAft>
                          <a:spcPts val="800"/>
                        </a:spcAft>
                      </a:pPr>
                      <a:r>
                        <a:rPr lang="en-US" sz="1400" kern="100">
                          <a:effectLst/>
                        </a:rPr>
                        <a:t>Discount factor</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Aft>
                          <a:spcPts val="800"/>
                        </a:spcAft>
                      </a:pPr>
                      <a:r>
                        <a:rPr lang="en-US" sz="1400" kern="100">
                          <a:effectLst/>
                        </a:rPr>
                        <a:t>0.99</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7992580"/>
                  </a:ext>
                </a:extLst>
              </a:tr>
              <a:tr h="353063">
                <a:tc>
                  <a:txBody>
                    <a:bodyPr/>
                    <a:lstStyle/>
                    <a:p>
                      <a:pPr marL="0" marR="0" algn="just">
                        <a:lnSpc>
                          <a:spcPct val="107000"/>
                        </a:lnSpc>
                        <a:spcAft>
                          <a:spcPts val="800"/>
                        </a:spcAft>
                      </a:pPr>
                      <a:r>
                        <a:rPr lang="en-US" sz="1400" kern="100">
                          <a:effectLst/>
                        </a:rPr>
                        <a:t>Memory size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Aft>
                          <a:spcPts val="800"/>
                        </a:spcAft>
                      </a:pPr>
                      <a:r>
                        <a:rPr lang="en-US" sz="1400" kern="100">
                          <a:effectLst/>
                        </a:rPr>
                        <a:t>20000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685364"/>
                  </a:ext>
                </a:extLst>
              </a:tr>
              <a:tr h="353063">
                <a:tc>
                  <a:txBody>
                    <a:bodyPr/>
                    <a:lstStyle/>
                    <a:p>
                      <a:pPr marL="0" marR="0" algn="just">
                        <a:lnSpc>
                          <a:spcPct val="107000"/>
                        </a:lnSpc>
                        <a:spcAft>
                          <a:spcPts val="800"/>
                        </a:spcAft>
                      </a:pPr>
                      <a:r>
                        <a:rPr lang="en-US" sz="1400" kern="100">
                          <a:effectLst/>
                        </a:rPr>
                        <a:t>Epsilon decay</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Aft>
                          <a:spcPts val="800"/>
                        </a:spcAft>
                      </a:pPr>
                      <a:r>
                        <a:rPr lang="en-US" sz="1400" kern="100">
                          <a:effectLst/>
                        </a:rPr>
                        <a:t>0.995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4590820"/>
                  </a:ext>
                </a:extLst>
              </a:tr>
              <a:tr h="353063">
                <a:tc>
                  <a:txBody>
                    <a:bodyPr/>
                    <a:lstStyle/>
                    <a:p>
                      <a:pPr marL="0" marR="0" algn="just">
                        <a:lnSpc>
                          <a:spcPct val="107000"/>
                        </a:lnSpc>
                        <a:spcAft>
                          <a:spcPts val="800"/>
                        </a:spcAft>
                      </a:pPr>
                      <a:r>
                        <a:rPr lang="en-US" sz="1400" kern="100">
                          <a:effectLst/>
                        </a:rPr>
                        <a:t>Exploration rate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Aft>
                          <a:spcPts val="800"/>
                        </a:spcAft>
                      </a:pPr>
                      <a:r>
                        <a:rPr lang="en-US" sz="1400" kern="100" dirty="0">
                          <a:effectLst/>
                        </a:rPr>
                        <a:t>1 - 0.01</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1558997"/>
                  </a:ext>
                </a:extLst>
              </a:tr>
            </a:tbl>
          </a:graphicData>
        </a:graphic>
      </p:graphicFrame>
      <p:sp>
        <p:nvSpPr>
          <p:cNvPr id="5" name="Rectangle 1">
            <a:extLst>
              <a:ext uri="{FF2B5EF4-FFF2-40B4-BE49-F238E27FC236}">
                <a16:creationId xmlns:a16="http://schemas.microsoft.com/office/drawing/2014/main" id="{A2CF7A92-2EA3-8122-CB79-FC2BC76BFBC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Table 1. DQN Hyper-parameters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83FB7E8-14ED-4444-FB8A-C4BD2EB88561}"/>
              </a:ext>
            </a:extLst>
          </p:cNvPr>
          <p:cNvSpPr txBox="1"/>
          <p:nvPr/>
        </p:nvSpPr>
        <p:spPr>
          <a:xfrm>
            <a:off x="838200" y="1690688"/>
            <a:ext cx="10884108" cy="1724318"/>
          </a:xfrm>
          <a:prstGeom prst="rect">
            <a:avLst/>
          </a:prstGeom>
          <a:noFill/>
        </p:spPr>
        <p:txBody>
          <a:bodyPr wrap="square">
            <a:spAutoFit/>
          </a:bodyPr>
          <a:lstStyle/>
          <a:p>
            <a:pPr marL="0" marR="0" algn="just">
              <a:lnSpc>
                <a:spcPct val="107000"/>
              </a:lnSpc>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network consists of an input layer matching the size of the flattened environment (625 neurons), one hidden layer with 32 neurons, and an output layer corresponding to the number of actions in the environment. The network uses </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tanh</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activation for hidden layers and a </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linear</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activation for the output layer. The agent trains the model with the </a:t>
            </a:r>
            <a:r>
              <a:rPr lang="en-US" sz="2000" i="1" kern="100" dirty="0">
                <a:effectLst/>
                <a:latin typeface="Calibri" panose="020F0502020204030204" pitchFamily="34" charset="0"/>
                <a:ea typeface="Calibri" panose="020F0502020204030204" pitchFamily="34" charset="0"/>
                <a:cs typeface="Times New Roman" panose="02020603050405020304" pitchFamily="18" charset="0"/>
              </a:rPr>
              <a:t>Adam</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optimizer, minimizing the mean squared error (MSE) loss.</a:t>
            </a:r>
          </a:p>
        </p:txBody>
      </p:sp>
    </p:spTree>
    <p:extLst>
      <p:ext uri="{BB962C8B-B14F-4D97-AF65-F5344CB8AC3E}">
        <p14:creationId xmlns:p14="http://schemas.microsoft.com/office/powerpoint/2010/main" val="1207242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7D37-A122-49AB-2692-23EBBFEB7212}"/>
              </a:ext>
            </a:extLst>
          </p:cNvPr>
          <p:cNvSpPr>
            <a:spLocks noGrp="1"/>
          </p:cNvSpPr>
          <p:nvPr>
            <p:ph type="title"/>
          </p:nvPr>
        </p:nvSpPr>
        <p:spPr/>
        <p:txBody>
          <a:bodyPr/>
          <a:lstStyle/>
          <a:p>
            <a:r>
              <a:rPr lang="en-US" dirty="0"/>
              <a:t>DQN episode/reward graph </a:t>
            </a:r>
          </a:p>
        </p:txBody>
      </p:sp>
      <p:sp>
        <p:nvSpPr>
          <p:cNvPr id="3" name="Content Placeholder 2">
            <a:extLst>
              <a:ext uri="{FF2B5EF4-FFF2-40B4-BE49-F238E27FC236}">
                <a16:creationId xmlns:a16="http://schemas.microsoft.com/office/drawing/2014/main" id="{84704370-544A-5523-40A3-ABB741DAF35A}"/>
              </a:ext>
            </a:extLst>
          </p:cNvPr>
          <p:cNvSpPr>
            <a:spLocks noGrp="1"/>
          </p:cNvSpPr>
          <p:nvPr>
            <p:ph idx="1"/>
          </p:nvPr>
        </p:nvSpPr>
        <p:spPr/>
        <p:txBody>
          <a:bodyPr/>
          <a:lstStyle/>
          <a:p>
            <a:endParaRPr lang="en-US" dirty="0"/>
          </a:p>
        </p:txBody>
      </p:sp>
      <p:pic>
        <p:nvPicPr>
          <p:cNvPr id="4" name="Picture 3" descr="A barcode with blue lines&#10;&#10;Description automatically generated">
            <a:extLst>
              <a:ext uri="{FF2B5EF4-FFF2-40B4-BE49-F238E27FC236}">
                <a16:creationId xmlns:a16="http://schemas.microsoft.com/office/drawing/2014/main" id="{4F0D9904-5DCA-139B-FD1A-9344E20D9C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591357" cy="4197584"/>
          </a:xfrm>
          <a:prstGeom prst="rect">
            <a:avLst/>
          </a:prstGeom>
          <a:noFill/>
          <a:ln>
            <a:noFill/>
          </a:ln>
        </p:spPr>
      </p:pic>
      <p:pic>
        <p:nvPicPr>
          <p:cNvPr id="5" name="Picture 4" descr="A graph with blue lines&#10;&#10;Description automatically generated">
            <a:extLst>
              <a:ext uri="{FF2B5EF4-FFF2-40B4-BE49-F238E27FC236}">
                <a16:creationId xmlns:a16="http://schemas.microsoft.com/office/drawing/2014/main" id="{58CF0BD8-64C9-C40A-5848-B536570CEE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25625"/>
            <a:ext cx="5600547" cy="4197584"/>
          </a:xfrm>
          <a:prstGeom prst="rect">
            <a:avLst/>
          </a:prstGeom>
          <a:noFill/>
          <a:ln>
            <a:noFill/>
          </a:ln>
        </p:spPr>
      </p:pic>
    </p:spTree>
    <p:extLst>
      <p:ext uri="{BB962C8B-B14F-4D97-AF65-F5344CB8AC3E}">
        <p14:creationId xmlns:p14="http://schemas.microsoft.com/office/powerpoint/2010/main" val="3329056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EA5B-FFAC-A41D-7009-8F3BBB464114}"/>
              </a:ext>
            </a:extLst>
          </p:cNvPr>
          <p:cNvSpPr>
            <a:spLocks noGrp="1"/>
          </p:cNvSpPr>
          <p:nvPr>
            <p:ph type="title"/>
          </p:nvPr>
        </p:nvSpPr>
        <p:spPr/>
        <p:txBody>
          <a:bodyPr/>
          <a:lstStyle/>
          <a:p>
            <a:r>
              <a:rPr lang="en-US" dirty="0"/>
              <a:t>DQN Results</a:t>
            </a:r>
          </a:p>
        </p:txBody>
      </p:sp>
      <p:sp>
        <p:nvSpPr>
          <p:cNvPr id="3" name="Content Placeholder 2">
            <a:extLst>
              <a:ext uri="{FF2B5EF4-FFF2-40B4-BE49-F238E27FC236}">
                <a16:creationId xmlns:a16="http://schemas.microsoft.com/office/drawing/2014/main" id="{ECAE7D41-240E-EA44-FBC2-C13F728A75CB}"/>
              </a:ext>
            </a:extLst>
          </p:cNvPr>
          <p:cNvSpPr>
            <a:spLocks noGrp="1"/>
          </p:cNvSpPr>
          <p:nvPr>
            <p:ph idx="1"/>
          </p:nvPr>
        </p:nvSpPr>
        <p:spPr/>
        <p:txBody>
          <a:bodyPr/>
          <a:lstStyle/>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DQN agent took 350 episodes to converge to its optimal policy, which allows the agent to reach the goal in 138 steps with a cumulative reward of 10.27 and a success rate of 51%. The DQN agent converges relatively slowly with a small success rate, taking approximately 8 hours to train.</a:t>
            </a:r>
          </a:p>
          <a:p>
            <a:endParaRPr lang="en-US" dirty="0"/>
          </a:p>
        </p:txBody>
      </p:sp>
      <p:graphicFrame>
        <p:nvGraphicFramePr>
          <p:cNvPr id="6" name="Table 5">
            <a:extLst>
              <a:ext uri="{FF2B5EF4-FFF2-40B4-BE49-F238E27FC236}">
                <a16:creationId xmlns:a16="http://schemas.microsoft.com/office/drawing/2014/main" id="{BAEBB73D-BD38-5FD7-8495-C40F0E4A7264}"/>
              </a:ext>
            </a:extLst>
          </p:cNvPr>
          <p:cNvGraphicFramePr>
            <a:graphicFrameLocks noGrp="1"/>
          </p:cNvGraphicFramePr>
          <p:nvPr>
            <p:extLst>
              <p:ext uri="{D42A27DB-BD31-4B8C-83A1-F6EECF244321}">
                <p14:modId xmlns:p14="http://schemas.microsoft.com/office/powerpoint/2010/main" val="343087867"/>
              </p:ext>
            </p:extLst>
          </p:nvPr>
        </p:nvGraphicFramePr>
        <p:xfrm>
          <a:off x="2893102" y="3537678"/>
          <a:ext cx="5486400" cy="2276400"/>
        </p:xfrm>
        <a:graphic>
          <a:graphicData uri="http://schemas.openxmlformats.org/drawingml/2006/table">
            <a:tbl>
              <a:tblPr firstRow="1" firstCol="1" bandRow="1">
                <a:tableStyleId>{5C22544A-7EE6-4342-B048-85BDC9FD1C3A}</a:tableStyleId>
              </a:tblPr>
              <a:tblGrid>
                <a:gridCol w="3747530">
                  <a:extLst>
                    <a:ext uri="{9D8B030D-6E8A-4147-A177-3AD203B41FA5}">
                      <a16:colId xmlns:a16="http://schemas.microsoft.com/office/drawing/2014/main" val="2210284203"/>
                    </a:ext>
                  </a:extLst>
                </a:gridCol>
                <a:gridCol w="1738870">
                  <a:extLst>
                    <a:ext uri="{9D8B030D-6E8A-4147-A177-3AD203B41FA5}">
                      <a16:colId xmlns:a16="http://schemas.microsoft.com/office/drawing/2014/main" val="715904480"/>
                    </a:ext>
                  </a:extLst>
                </a:gridCol>
              </a:tblGrid>
              <a:tr h="338035">
                <a:tc>
                  <a:txBody>
                    <a:bodyPr/>
                    <a:lstStyle/>
                    <a:p>
                      <a:pPr marL="0" marR="0" algn="ctr">
                        <a:lnSpc>
                          <a:spcPct val="107000"/>
                        </a:lnSpc>
                        <a:spcAft>
                          <a:spcPts val="800"/>
                        </a:spcAft>
                      </a:pPr>
                      <a:r>
                        <a:rPr lang="en-US" sz="1100" kern="100">
                          <a:effectLst/>
                        </a:rPr>
                        <a:t>Measure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Value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9537415"/>
                  </a:ext>
                </a:extLst>
              </a:tr>
              <a:tr h="411474">
                <a:tc>
                  <a:txBody>
                    <a:bodyPr/>
                    <a:lstStyle/>
                    <a:p>
                      <a:pPr marL="0" marR="0" algn="just">
                        <a:lnSpc>
                          <a:spcPct val="115000"/>
                        </a:lnSpc>
                        <a:spcAft>
                          <a:spcPts val="800"/>
                        </a:spcAft>
                      </a:pPr>
                      <a:r>
                        <a:rPr lang="en-US" sz="1400" kern="100">
                          <a:effectLst/>
                        </a:rPr>
                        <a:t>Maximum cumulative reward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400" kern="100">
                          <a:effectLst/>
                        </a:rPr>
                        <a:t>10.27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8692549"/>
                  </a:ext>
                </a:extLst>
              </a:tr>
              <a:tr h="357658">
                <a:tc>
                  <a:txBody>
                    <a:bodyPr/>
                    <a:lstStyle/>
                    <a:p>
                      <a:pPr marL="0" marR="0" algn="just">
                        <a:lnSpc>
                          <a:spcPct val="115000"/>
                        </a:lnSpc>
                        <a:spcAft>
                          <a:spcPts val="800"/>
                        </a:spcAft>
                      </a:pPr>
                      <a:r>
                        <a:rPr lang="en-US" sz="1400" kern="100">
                          <a:effectLst/>
                        </a:rPr>
                        <a:t>Convergence speed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400" kern="100">
                          <a:effectLst/>
                        </a:rPr>
                        <a:t>350 episodes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5260314"/>
                  </a:ext>
                </a:extLst>
              </a:tr>
              <a:tr h="357658">
                <a:tc>
                  <a:txBody>
                    <a:bodyPr/>
                    <a:lstStyle/>
                    <a:p>
                      <a:pPr marL="0" marR="0" algn="just">
                        <a:lnSpc>
                          <a:spcPct val="115000"/>
                        </a:lnSpc>
                        <a:spcAft>
                          <a:spcPts val="800"/>
                        </a:spcAft>
                      </a:pPr>
                      <a:r>
                        <a:rPr lang="en-US" sz="1400" kern="100">
                          <a:effectLst/>
                        </a:rPr>
                        <a:t>Success rate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400" kern="100">
                          <a:effectLst/>
                        </a:rPr>
                        <a:t>%51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0995419"/>
                  </a:ext>
                </a:extLst>
              </a:tr>
              <a:tr h="453917">
                <a:tc>
                  <a:txBody>
                    <a:bodyPr/>
                    <a:lstStyle/>
                    <a:p>
                      <a:pPr marL="0" marR="0" algn="just">
                        <a:lnSpc>
                          <a:spcPct val="115000"/>
                        </a:lnSpc>
                        <a:spcAft>
                          <a:spcPts val="800"/>
                        </a:spcAft>
                      </a:pPr>
                      <a:r>
                        <a:rPr lang="en-US" sz="1400" kern="100" dirty="0">
                          <a:effectLst/>
                        </a:rPr>
                        <a:t>Number of actions of the optimal policy</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400" kern="100" dirty="0">
                          <a:effectLst/>
                        </a:rPr>
                        <a:t>138</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1670146"/>
                  </a:ext>
                </a:extLst>
              </a:tr>
              <a:tr h="357658">
                <a:tc>
                  <a:txBody>
                    <a:bodyPr/>
                    <a:lstStyle/>
                    <a:p>
                      <a:pPr marL="0" marR="0" algn="just">
                        <a:lnSpc>
                          <a:spcPct val="115000"/>
                        </a:lnSpc>
                        <a:spcAft>
                          <a:spcPts val="800"/>
                        </a:spcAft>
                      </a:pPr>
                      <a:r>
                        <a:rPr lang="en-US" sz="1400" kern="100">
                          <a:effectLst/>
                        </a:rPr>
                        <a:t>Training time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400" kern="100" dirty="0">
                          <a:effectLst/>
                        </a:rPr>
                        <a:t>493 minutes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4210059"/>
                  </a:ext>
                </a:extLst>
              </a:tr>
            </a:tbl>
          </a:graphicData>
        </a:graphic>
      </p:graphicFrame>
    </p:spTree>
    <p:extLst>
      <p:ext uri="{BB962C8B-B14F-4D97-AF65-F5344CB8AC3E}">
        <p14:creationId xmlns:p14="http://schemas.microsoft.com/office/powerpoint/2010/main" val="940953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2050-9412-AFD9-3CD5-41B57D806084}"/>
              </a:ext>
            </a:extLst>
          </p:cNvPr>
          <p:cNvSpPr>
            <a:spLocks noGrp="1"/>
          </p:cNvSpPr>
          <p:nvPr>
            <p:ph type="title"/>
          </p:nvPr>
        </p:nvSpPr>
        <p:spPr>
          <a:xfrm>
            <a:off x="838200" y="320155"/>
            <a:ext cx="10515600" cy="1325563"/>
          </a:xfrm>
        </p:spPr>
        <p:txBody>
          <a:bodyPr/>
          <a:lstStyle/>
          <a:p>
            <a:r>
              <a:rPr lang="en-US" dirty="0"/>
              <a:t>PPO Implementation</a:t>
            </a:r>
          </a:p>
        </p:txBody>
      </p:sp>
      <p:sp>
        <p:nvSpPr>
          <p:cNvPr id="3" name="Content Placeholder 2">
            <a:extLst>
              <a:ext uri="{FF2B5EF4-FFF2-40B4-BE49-F238E27FC236}">
                <a16:creationId xmlns:a16="http://schemas.microsoft.com/office/drawing/2014/main" id="{468E9256-9E2F-4C2F-C10F-A1FBB28B491D}"/>
              </a:ext>
            </a:extLst>
          </p:cNvPr>
          <p:cNvSpPr>
            <a:spLocks noGrp="1"/>
          </p:cNvSpPr>
          <p:nvPr>
            <p:ph idx="1"/>
          </p:nvPr>
        </p:nvSpPr>
        <p:spPr>
          <a:xfrm>
            <a:off x="838200" y="1700606"/>
            <a:ext cx="10515600" cy="4351338"/>
          </a:xfrm>
        </p:spPr>
        <p:txBody>
          <a:bodyPr>
            <a:norm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In this implementation there is an agent with two separate neural networks: a policy network that outputs a probability distribution over actions (the actor) and a value network that estimates the expected payoff for a given state (the critic). Both networks have a hidden layer of 128 neurons using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ReLU</a:t>
            </a:r>
            <a:r>
              <a:rPr lang="en-US" sz="2000" dirty="0">
                <a:effectLst/>
                <a:latin typeface="Calibri" panose="020F0502020204030204" pitchFamily="34" charset="0"/>
                <a:ea typeface="Calibri" panose="020F0502020204030204" pitchFamily="34" charset="0"/>
                <a:cs typeface="Times New Roman" panose="02020603050405020304" pitchFamily="18" charset="0"/>
              </a:rPr>
              <a:t> activation functions, while the output layers of the actor and critic use </a:t>
            </a:r>
            <a:r>
              <a:rPr lang="en-US" sz="2000" dirty="0" err="1">
                <a:effectLst/>
                <a:latin typeface="Calibri" panose="020F0502020204030204" pitchFamily="34" charset="0"/>
                <a:ea typeface="Calibri" panose="020F0502020204030204" pitchFamily="34" charset="0"/>
                <a:cs typeface="Times New Roman" panose="02020603050405020304" pitchFamily="18" charset="0"/>
              </a:rPr>
              <a:t>softmax</a:t>
            </a:r>
            <a:r>
              <a:rPr lang="en-US" sz="2000" dirty="0">
                <a:effectLst/>
                <a:latin typeface="Calibri" panose="020F0502020204030204" pitchFamily="34" charset="0"/>
                <a:ea typeface="Calibri" panose="020F0502020204030204" pitchFamily="34" charset="0"/>
                <a:cs typeface="Times New Roman" panose="02020603050405020304" pitchFamily="18" charset="0"/>
              </a:rPr>
              <a:t> activations. The models are optimized using the Adam optimizer with a learning rate of 0.001.</a:t>
            </a:r>
            <a:endParaRPr lang="en-US" sz="3200" dirty="0"/>
          </a:p>
        </p:txBody>
      </p:sp>
      <p:graphicFrame>
        <p:nvGraphicFramePr>
          <p:cNvPr id="4" name="Table 3">
            <a:extLst>
              <a:ext uri="{FF2B5EF4-FFF2-40B4-BE49-F238E27FC236}">
                <a16:creationId xmlns:a16="http://schemas.microsoft.com/office/drawing/2014/main" id="{228692BD-7C0A-FC0D-34BE-D6B7CE4AC46A}"/>
              </a:ext>
            </a:extLst>
          </p:cNvPr>
          <p:cNvGraphicFramePr>
            <a:graphicFrameLocks noGrp="1"/>
          </p:cNvGraphicFramePr>
          <p:nvPr>
            <p:extLst>
              <p:ext uri="{D42A27DB-BD31-4B8C-83A1-F6EECF244321}">
                <p14:modId xmlns:p14="http://schemas.microsoft.com/office/powerpoint/2010/main" val="2853027700"/>
              </p:ext>
            </p:extLst>
          </p:nvPr>
        </p:nvGraphicFramePr>
        <p:xfrm>
          <a:off x="3342081" y="3657602"/>
          <a:ext cx="5507838" cy="2394342"/>
        </p:xfrm>
        <a:graphic>
          <a:graphicData uri="http://schemas.openxmlformats.org/drawingml/2006/table">
            <a:tbl>
              <a:tblPr firstRow="1" firstCol="1" bandRow="1">
                <a:tableStyleId>{5C22544A-7EE6-4342-B048-85BDC9FD1C3A}</a:tableStyleId>
              </a:tblPr>
              <a:tblGrid>
                <a:gridCol w="3823087">
                  <a:extLst>
                    <a:ext uri="{9D8B030D-6E8A-4147-A177-3AD203B41FA5}">
                      <a16:colId xmlns:a16="http://schemas.microsoft.com/office/drawing/2014/main" val="2253350764"/>
                    </a:ext>
                  </a:extLst>
                </a:gridCol>
                <a:gridCol w="1684751">
                  <a:extLst>
                    <a:ext uri="{9D8B030D-6E8A-4147-A177-3AD203B41FA5}">
                      <a16:colId xmlns:a16="http://schemas.microsoft.com/office/drawing/2014/main" val="2226068132"/>
                    </a:ext>
                  </a:extLst>
                </a:gridCol>
              </a:tblGrid>
              <a:tr h="399057">
                <a:tc>
                  <a:txBody>
                    <a:bodyPr/>
                    <a:lstStyle/>
                    <a:p>
                      <a:pPr marL="0" marR="0" algn="ctr">
                        <a:lnSpc>
                          <a:spcPct val="107000"/>
                        </a:lnSpc>
                        <a:spcAft>
                          <a:spcPts val="800"/>
                        </a:spcAft>
                      </a:pPr>
                      <a:r>
                        <a:rPr lang="en-US" sz="1400" kern="100">
                          <a:effectLst/>
                        </a:rPr>
                        <a:t>Hyper-parameters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Value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1045168"/>
                  </a:ext>
                </a:extLst>
              </a:tr>
              <a:tr h="399057">
                <a:tc>
                  <a:txBody>
                    <a:bodyPr/>
                    <a:lstStyle/>
                    <a:p>
                      <a:pPr marL="0" marR="0" algn="just">
                        <a:lnSpc>
                          <a:spcPct val="107000"/>
                        </a:lnSpc>
                        <a:spcAft>
                          <a:spcPts val="800"/>
                        </a:spcAft>
                      </a:pPr>
                      <a:r>
                        <a:rPr lang="en-US" sz="1400" kern="100">
                          <a:effectLst/>
                        </a:rPr>
                        <a:t>Episode count</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Aft>
                          <a:spcPts val="800"/>
                        </a:spcAft>
                      </a:pPr>
                      <a:r>
                        <a:rPr lang="en-US" sz="1400" kern="100">
                          <a:effectLst/>
                        </a:rPr>
                        <a:t>500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4834065"/>
                  </a:ext>
                </a:extLst>
              </a:tr>
              <a:tr h="399057">
                <a:tc>
                  <a:txBody>
                    <a:bodyPr/>
                    <a:lstStyle/>
                    <a:p>
                      <a:pPr marL="0" marR="0" algn="just">
                        <a:lnSpc>
                          <a:spcPct val="107000"/>
                        </a:lnSpc>
                        <a:spcAft>
                          <a:spcPts val="800"/>
                        </a:spcAft>
                      </a:pPr>
                      <a:r>
                        <a:rPr lang="en-US" sz="1400" kern="100" dirty="0">
                          <a:effectLst/>
                        </a:rPr>
                        <a:t>Step count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Aft>
                          <a:spcPts val="800"/>
                        </a:spcAft>
                      </a:pPr>
                      <a:r>
                        <a:rPr lang="en-US" sz="1400" kern="100" dirty="0">
                          <a:effectLst/>
                        </a:rPr>
                        <a:t>2000</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8225110"/>
                  </a:ext>
                </a:extLst>
              </a:tr>
              <a:tr h="399057">
                <a:tc>
                  <a:txBody>
                    <a:bodyPr/>
                    <a:lstStyle/>
                    <a:p>
                      <a:pPr marL="0" marR="0" algn="just">
                        <a:lnSpc>
                          <a:spcPct val="107000"/>
                        </a:lnSpc>
                        <a:spcAft>
                          <a:spcPts val="800"/>
                        </a:spcAft>
                      </a:pPr>
                      <a:r>
                        <a:rPr lang="en-US" sz="1400" kern="100">
                          <a:effectLst/>
                        </a:rPr>
                        <a:t>Learning rate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Aft>
                          <a:spcPts val="800"/>
                        </a:spcAft>
                      </a:pPr>
                      <a:r>
                        <a:rPr lang="en-US" sz="1400" kern="100">
                          <a:effectLst/>
                        </a:rPr>
                        <a:t>0.001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6661948"/>
                  </a:ext>
                </a:extLst>
              </a:tr>
              <a:tr h="399057">
                <a:tc>
                  <a:txBody>
                    <a:bodyPr/>
                    <a:lstStyle/>
                    <a:p>
                      <a:pPr marL="0" marR="0" algn="just">
                        <a:lnSpc>
                          <a:spcPct val="107000"/>
                        </a:lnSpc>
                        <a:spcAft>
                          <a:spcPts val="800"/>
                        </a:spcAft>
                      </a:pPr>
                      <a:r>
                        <a:rPr lang="en-US" sz="1400" kern="100">
                          <a:effectLst/>
                        </a:rPr>
                        <a:t>Discount factor (gamma)</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Aft>
                          <a:spcPts val="800"/>
                        </a:spcAft>
                      </a:pPr>
                      <a:r>
                        <a:rPr lang="en-US" sz="1400" kern="100">
                          <a:effectLst/>
                        </a:rPr>
                        <a:t>0.99</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1588433"/>
                  </a:ext>
                </a:extLst>
              </a:tr>
              <a:tr h="399057">
                <a:tc>
                  <a:txBody>
                    <a:bodyPr/>
                    <a:lstStyle/>
                    <a:p>
                      <a:pPr marL="0" marR="0" algn="just">
                        <a:lnSpc>
                          <a:spcPct val="107000"/>
                        </a:lnSpc>
                        <a:spcAft>
                          <a:spcPts val="800"/>
                        </a:spcAft>
                      </a:pPr>
                      <a:r>
                        <a:rPr lang="en-US" sz="1400" kern="100">
                          <a:effectLst/>
                        </a:rPr>
                        <a:t>Clip ratio</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Aft>
                          <a:spcPts val="800"/>
                        </a:spcAft>
                      </a:pPr>
                      <a:r>
                        <a:rPr lang="en-US" sz="1400" kern="100" dirty="0">
                          <a:effectLst/>
                        </a:rPr>
                        <a:t>0.2</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6589534"/>
                  </a:ext>
                </a:extLst>
              </a:tr>
            </a:tbl>
          </a:graphicData>
        </a:graphic>
      </p:graphicFrame>
    </p:spTree>
    <p:extLst>
      <p:ext uri="{BB962C8B-B14F-4D97-AF65-F5344CB8AC3E}">
        <p14:creationId xmlns:p14="http://schemas.microsoft.com/office/powerpoint/2010/main" val="2652089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489FC-ED7D-52C5-6E91-60ED94A63488}"/>
              </a:ext>
            </a:extLst>
          </p:cNvPr>
          <p:cNvSpPr>
            <a:spLocks noGrp="1"/>
          </p:cNvSpPr>
          <p:nvPr>
            <p:ph type="title"/>
          </p:nvPr>
        </p:nvSpPr>
        <p:spPr/>
        <p:txBody>
          <a:bodyPr/>
          <a:lstStyle/>
          <a:p>
            <a:r>
              <a:rPr lang="en-US" dirty="0"/>
              <a:t>Autonomous Navigation</a:t>
            </a:r>
          </a:p>
        </p:txBody>
      </p:sp>
      <p:sp>
        <p:nvSpPr>
          <p:cNvPr id="3" name="Content Placeholder 2">
            <a:extLst>
              <a:ext uri="{FF2B5EF4-FFF2-40B4-BE49-F238E27FC236}">
                <a16:creationId xmlns:a16="http://schemas.microsoft.com/office/drawing/2014/main" id="{DEA84C46-DE57-F0C4-86D2-C871B45FCCEE}"/>
              </a:ext>
            </a:extLst>
          </p:cNvPr>
          <p:cNvSpPr>
            <a:spLocks noGrp="1"/>
          </p:cNvSpPr>
          <p:nvPr>
            <p:ph idx="1"/>
          </p:nvPr>
        </p:nvSpPr>
        <p:spPr/>
        <p:txBody>
          <a:bodyPr/>
          <a:lstStyle/>
          <a:p>
            <a:r>
              <a:rPr lang="en-US" sz="2400" dirty="0"/>
              <a:t>Autonomous navigation refers to the ability of an agent, such as a robot or vehicle, to plan and execute paths from a starting point to a destination using its own decision-making capabilities without any outside intervention</a:t>
            </a:r>
          </a:p>
          <a:p>
            <a:endParaRPr lang="en-US" sz="2400" dirty="0"/>
          </a:p>
          <a:p>
            <a:r>
              <a:rPr lang="en-US" sz="2400" dirty="0"/>
              <a:t> An autonomous navigation system basically involves sensing the environment, understanding its structure and making decisions to reach destinations while avoiding obstacles</a:t>
            </a:r>
          </a:p>
          <a:p>
            <a:endParaRPr lang="en-US" sz="2400" dirty="0"/>
          </a:p>
          <a:p>
            <a:r>
              <a:rPr lang="en-US" sz="2400" dirty="0"/>
              <a:t>The system must also handle uncertainties and changes in the environment in real time.</a:t>
            </a:r>
          </a:p>
          <a:p>
            <a:endParaRPr lang="en-US" dirty="0"/>
          </a:p>
          <a:p>
            <a:pPr marL="0" indent="0">
              <a:buNone/>
            </a:pPr>
            <a:endParaRPr lang="en-US" dirty="0"/>
          </a:p>
        </p:txBody>
      </p:sp>
    </p:spTree>
    <p:extLst>
      <p:ext uri="{BB962C8B-B14F-4D97-AF65-F5344CB8AC3E}">
        <p14:creationId xmlns:p14="http://schemas.microsoft.com/office/powerpoint/2010/main" val="2845402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59965-90B1-C2F1-619E-3C9C8FD02188}"/>
              </a:ext>
            </a:extLst>
          </p:cNvPr>
          <p:cNvSpPr>
            <a:spLocks noGrp="1"/>
          </p:cNvSpPr>
          <p:nvPr>
            <p:ph type="title"/>
          </p:nvPr>
        </p:nvSpPr>
        <p:spPr/>
        <p:txBody>
          <a:bodyPr/>
          <a:lstStyle/>
          <a:p>
            <a:r>
              <a:rPr lang="en-US" dirty="0"/>
              <a:t>PPO episode/reward graph</a:t>
            </a:r>
          </a:p>
        </p:txBody>
      </p:sp>
      <p:sp>
        <p:nvSpPr>
          <p:cNvPr id="3" name="Content Placeholder 2">
            <a:extLst>
              <a:ext uri="{FF2B5EF4-FFF2-40B4-BE49-F238E27FC236}">
                <a16:creationId xmlns:a16="http://schemas.microsoft.com/office/drawing/2014/main" id="{B409568D-65A0-10B3-DD38-C60BCA4DE060}"/>
              </a:ext>
            </a:extLst>
          </p:cNvPr>
          <p:cNvSpPr>
            <a:spLocks noGrp="1"/>
          </p:cNvSpPr>
          <p:nvPr>
            <p:ph idx="1"/>
          </p:nvPr>
        </p:nvSpPr>
        <p:spPr/>
        <p:txBody>
          <a:bodyPr/>
          <a:lstStyle/>
          <a:p>
            <a:endParaRPr lang="en-US"/>
          </a:p>
        </p:txBody>
      </p:sp>
      <p:pic>
        <p:nvPicPr>
          <p:cNvPr id="4" name="Picture 3" descr="A graph of a barcode&#10;&#10;Description automatically generated">
            <a:extLst>
              <a:ext uri="{FF2B5EF4-FFF2-40B4-BE49-F238E27FC236}">
                <a16:creationId xmlns:a16="http://schemas.microsoft.com/office/drawing/2014/main" id="{0DDA1772-28A3-FEEB-18E6-635B552040D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4781" y="1461357"/>
            <a:ext cx="5818282" cy="4361603"/>
          </a:xfrm>
          <a:prstGeom prst="rect">
            <a:avLst/>
          </a:prstGeom>
          <a:noFill/>
          <a:ln>
            <a:noFill/>
          </a:ln>
        </p:spPr>
      </p:pic>
      <p:pic>
        <p:nvPicPr>
          <p:cNvPr id="5" name="Picture 4">
            <a:extLst>
              <a:ext uri="{FF2B5EF4-FFF2-40B4-BE49-F238E27FC236}">
                <a16:creationId xmlns:a16="http://schemas.microsoft.com/office/drawing/2014/main" id="{F8BA47C0-6407-ADB6-7DC0-8008B389243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3062" y="1546909"/>
            <a:ext cx="5704158" cy="4276051"/>
          </a:xfrm>
          <a:prstGeom prst="rect">
            <a:avLst/>
          </a:prstGeom>
          <a:noFill/>
          <a:ln>
            <a:noFill/>
          </a:ln>
        </p:spPr>
      </p:pic>
    </p:spTree>
    <p:extLst>
      <p:ext uri="{BB962C8B-B14F-4D97-AF65-F5344CB8AC3E}">
        <p14:creationId xmlns:p14="http://schemas.microsoft.com/office/powerpoint/2010/main" val="4246433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13FC-0F16-73A0-A996-D93A7ED8EC45}"/>
              </a:ext>
            </a:extLst>
          </p:cNvPr>
          <p:cNvSpPr>
            <a:spLocks noGrp="1"/>
          </p:cNvSpPr>
          <p:nvPr>
            <p:ph type="title"/>
          </p:nvPr>
        </p:nvSpPr>
        <p:spPr/>
        <p:txBody>
          <a:bodyPr/>
          <a:lstStyle/>
          <a:p>
            <a:r>
              <a:rPr lang="en-US" dirty="0"/>
              <a:t>PPO Results</a:t>
            </a:r>
          </a:p>
        </p:txBody>
      </p:sp>
      <p:sp>
        <p:nvSpPr>
          <p:cNvPr id="3" name="Content Placeholder 2">
            <a:extLst>
              <a:ext uri="{FF2B5EF4-FFF2-40B4-BE49-F238E27FC236}">
                <a16:creationId xmlns:a16="http://schemas.microsoft.com/office/drawing/2014/main" id="{49214C04-5500-715E-2BA6-DDA8AFE375FC}"/>
              </a:ext>
            </a:extLst>
          </p:cNvPr>
          <p:cNvSpPr>
            <a:spLocks noGrp="1"/>
          </p:cNvSpPr>
          <p:nvPr>
            <p:ph idx="1"/>
          </p:nvPr>
        </p:nvSpPr>
        <p:spPr/>
        <p:txBody>
          <a:bodyPr/>
          <a:lstStyle/>
          <a:p>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PPO agent took the 250 episodes to converge to its optimal policy, which allows the agent to reach the goal in only 26 steps with a cumulative reward of 0.74 and a success rate of 76%. The PPO agent took about 41 minutes to train and successfully found the optimal path after 250 episodes</a:t>
            </a:r>
          </a:p>
          <a:p>
            <a:endParaRPr lang="en-US" dirty="0"/>
          </a:p>
        </p:txBody>
      </p:sp>
      <p:graphicFrame>
        <p:nvGraphicFramePr>
          <p:cNvPr id="4" name="Table 3">
            <a:extLst>
              <a:ext uri="{FF2B5EF4-FFF2-40B4-BE49-F238E27FC236}">
                <a16:creationId xmlns:a16="http://schemas.microsoft.com/office/drawing/2014/main" id="{37D50D10-CAA5-C74B-BFE5-38D18CC9B53B}"/>
              </a:ext>
            </a:extLst>
          </p:cNvPr>
          <p:cNvGraphicFramePr>
            <a:graphicFrameLocks noGrp="1"/>
          </p:cNvGraphicFramePr>
          <p:nvPr>
            <p:extLst>
              <p:ext uri="{D42A27DB-BD31-4B8C-83A1-F6EECF244321}">
                <p14:modId xmlns:p14="http://schemas.microsoft.com/office/powerpoint/2010/main" val="4143188055"/>
              </p:ext>
            </p:extLst>
          </p:nvPr>
        </p:nvGraphicFramePr>
        <p:xfrm>
          <a:off x="2852031" y="3657601"/>
          <a:ext cx="6487938" cy="2195738"/>
        </p:xfrm>
        <a:graphic>
          <a:graphicData uri="http://schemas.openxmlformats.org/drawingml/2006/table">
            <a:tbl>
              <a:tblPr firstRow="1" firstCol="1" bandRow="1">
                <a:tableStyleId>{5C22544A-7EE6-4342-B048-85BDC9FD1C3A}</a:tableStyleId>
              </a:tblPr>
              <a:tblGrid>
                <a:gridCol w="4809040">
                  <a:extLst>
                    <a:ext uri="{9D8B030D-6E8A-4147-A177-3AD203B41FA5}">
                      <a16:colId xmlns:a16="http://schemas.microsoft.com/office/drawing/2014/main" val="2151256604"/>
                    </a:ext>
                  </a:extLst>
                </a:gridCol>
                <a:gridCol w="1678898">
                  <a:extLst>
                    <a:ext uri="{9D8B030D-6E8A-4147-A177-3AD203B41FA5}">
                      <a16:colId xmlns:a16="http://schemas.microsoft.com/office/drawing/2014/main" val="197417340"/>
                    </a:ext>
                  </a:extLst>
                </a:gridCol>
              </a:tblGrid>
              <a:tr h="332639">
                <a:tc>
                  <a:txBody>
                    <a:bodyPr/>
                    <a:lstStyle/>
                    <a:p>
                      <a:pPr marL="0" marR="0" algn="ctr">
                        <a:lnSpc>
                          <a:spcPct val="107000"/>
                        </a:lnSpc>
                        <a:spcAft>
                          <a:spcPts val="800"/>
                        </a:spcAft>
                      </a:pPr>
                      <a:r>
                        <a:rPr lang="en-US" sz="1400" kern="100">
                          <a:effectLst/>
                        </a:rPr>
                        <a:t>Measure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400" kern="100">
                          <a:effectLst/>
                        </a:rPr>
                        <a:t>Value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6950406"/>
                  </a:ext>
                </a:extLst>
              </a:tr>
              <a:tr h="351948">
                <a:tc>
                  <a:txBody>
                    <a:bodyPr/>
                    <a:lstStyle/>
                    <a:p>
                      <a:pPr marL="0" marR="0" algn="just">
                        <a:lnSpc>
                          <a:spcPct val="115000"/>
                        </a:lnSpc>
                        <a:spcAft>
                          <a:spcPts val="800"/>
                        </a:spcAft>
                      </a:pPr>
                      <a:r>
                        <a:rPr lang="en-US" sz="1400" kern="100">
                          <a:effectLst/>
                        </a:rPr>
                        <a:t>Maximum cumulative reward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400" kern="100">
                          <a:effectLst/>
                        </a:rPr>
                        <a:t>0.74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8755807"/>
                  </a:ext>
                </a:extLst>
              </a:tr>
              <a:tr h="351948">
                <a:tc>
                  <a:txBody>
                    <a:bodyPr/>
                    <a:lstStyle/>
                    <a:p>
                      <a:pPr marL="0" marR="0" algn="just">
                        <a:lnSpc>
                          <a:spcPct val="115000"/>
                        </a:lnSpc>
                        <a:spcAft>
                          <a:spcPts val="800"/>
                        </a:spcAft>
                      </a:pPr>
                      <a:r>
                        <a:rPr lang="en-US" sz="1400" kern="100">
                          <a:effectLst/>
                        </a:rPr>
                        <a:t>Convergence speed</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400" kern="100">
                          <a:effectLst/>
                        </a:rPr>
                        <a:t>250 episodes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8115222"/>
                  </a:ext>
                </a:extLst>
              </a:tr>
              <a:tr h="351948">
                <a:tc>
                  <a:txBody>
                    <a:bodyPr/>
                    <a:lstStyle/>
                    <a:p>
                      <a:pPr marL="0" marR="0" algn="just">
                        <a:lnSpc>
                          <a:spcPct val="115000"/>
                        </a:lnSpc>
                        <a:spcAft>
                          <a:spcPts val="800"/>
                        </a:spcAft>
                      </a:pPr>
                      <a:r>
                        <a:rPr lang="en-US" sz="1400" kern="100">
                          <a:effectLst/>
                        </a:rPr>
                        <a:t>Success rate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400" kern="100">
                          <a:effectLst/>
                        </a:rPr>
                        <a:t>%76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2882970"/>
                  </a:ext>
                </a:extLst>
              </a:tr>
              <a:tr h="455307">
                <a:tc>
                  <a:txBody>
                    <a:bodyPr/>
                    <a:lstStyle/>
                    <a:p>
                      <a:pPr marL="0" marR="0" algn="just">
                        <a:lnSpc>
                          <a:spcPct val="115000"/>
                        </a:lnSpc>
                        <a:spcAft>
                          <a:spcPts val="800"/>
                        </a:spcAft>
                      </a:pPr>
                      <a:r>
                        <a:rPr lang="en-US" sz="1400" kern="100">
                          <a:effectLst/>
                        </a:rPr>
                        <a:t>Number of actions of the optimal policy</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400" kern="100">
                          <a:effectLst/>
                        </a:rPr>
                        <a:t>26 actions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6143454"/>
                  </a:ext>
                </a:extLst>
              </a:tr>
              <a:tr h="351948">
                <a:tc>
                  <a:txBody>
                    <a:bodyPr/>
                    <a:lstStyle/>
                    <a:p>
                      <a:pPr marL="0" marR="0" algn="just">
                        <a:lnSpc>
                          <a:spcPct val="115000"/>
                        </a:lnSpc>
                        <a:spcAft>
                          <a:spcPts val="800"/>
                        </a:spcAft>
                      </a:pPr>
                      <a:r>
                        <a:rPr lang="en-US" sz="1400" kern="100">
                          <a:effectLst/>
                        </a:rPr>
                        <a:t>Training time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Aft>
                          <a:spcPts val="800"/>
                        </a:spcAft>
                      </a:pPr>
                      <a:r>
                        <a:rPr lang="en-US" sz="1400" kern="100" dirty="0">
                          <a:effectLst/>
                        </a:rPr>
                        <a:t>41 minutes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3848431"/>
                  </a:ext>
                </a:extLst>
              </a:tr>
            </a:tbl>
          </a:graphicData>
        </a:graphic>
      </p:graphicFrame>
    </p:spTree>
    <p:extLst>
      <p:ext uri="{BB962C8B-B14F-4D97-AF65-F5344CB8AC3E}">
        <p14:creationId xmlns:p14="http://schemas.microsoft.com/office/powerpoint/2010/main" val="1093596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702EB-A74A-C629-94A3-7C91B697A2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40301AE-F722-316F-D5F7-16C28B71108C}"/>
              </a:ext>
            </a:extLst>
          </p:cNvPr>
          <p:cNvSpPr>
            <a:spLocks noGrp="1"/>
          </p:cNvSpPr>
          <p:nvPr>
            <p:ph idx="1"/>
          </p:nvPr>
        </p:nvSpPr>
        <p:spPr/>
        <p:txBody>
          <a:bodyPr>
            <a:normAutofit/>
          </a:bodyPr>
          <a:lstStyle/>
          <a:p>
            <a:r>
              <a:rPr lang="en-US" sz="2400" dirty="0"/>
              <a:t>This work aims to find a solution to the autonomous navigation of agents using reinforcement learning. </a:t>
            </a:r>
          </a:p>
          <a:p>
            <a:r>
              <a:rPr lang="en-US" sz="2400" dirty="0"/>
              <a:t>Within the scope of the study, DQN and PPO algorithms are implemented, and experimental results are shared. </a:t>
            </a:r>
          </a:p>
          <a:p>
            <a:r>
              <a:rPr lang="en-US" sz="2400" dirty="0"/>
              <a:t>To validate the algorithms used, simulations were designed and implemented in the Python based OpenAI Gym environment. </a:t>
            </a:r>
          </a:p>
          <a:p>
            <a:r>
              <a:rPr lang="en-US" sz="2400" dirty="0"/>
              <a:t>The designed algorithms are compared according to 3 main criteria: convergence speed, success rate and cumulative reward. </a:t>
            </a:r>
          </a:p>
          <a:p>
            <a:r>
              <a:rPr lang="en-US" sz="2400" dirty="0"/>
              <a:t>According to the experimental results, the graphs show that the PPO algorithm gives more successful results than the DQN algorithm.</a:t>
            </a:r>
          </a:p>
        </p:txBody>
      </p:sp>
    </p:spTree>
    <p:extLst>
      <p:ext uri="{BB962C8B-B14F-4D97-AF65-F5344CB8AC3E}">
        <p14:creationId xmlns:p14="http://schemas.microsoft.com/office/powerpoint/2010/main" val="2435346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880AF-53C1-285C-CE49-4F234C0E4461}"/>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97F0F932-0777-B696-42A5-A8CC2F0931B4}"/>
              </a:ext>
            </a:extLst>
          </p:cNvPr>
          <p:cNvSpPr>
            <a:spLocks noGrp="1"/>
          </p:cNvSpPr>
          <p:nvPr>
            <p:ph idx="1"/>
          </p:nvPr>
        </p:nvSpPr>
        <p:spPr/>
        <p:txBody>
          <a:bodyPr>
            <a:normAutofit/>
          </a:bodyPr>
          <a:lstStyle/>
          <a:p>
            <a:pPr marL="0" indent="0" algn="ctr">
              <a:buNone/>
            </a:pPr>
            <a:endParaRPr lang="en-US" sz="4800" dirty="0"/>
          </a:p>
          <a:p>
            <a:pPr marL="0" indent="0" algn="ctr">
              <a:buNone/>
            </a:pPr>
            <a:r>
              <a:rPr lang="en-US" sz="4800" dirty="0"/>
              <a:t>THANK YOU</a:t>
            </a:r>
          </a:p>
        </p:txBody>
      </p:sp>
    </p:spTree>
    <p:extLst>
      <p:ext uri="{BB962C8B-B14F-4D97-AF65-F5344CB8AC3E}">
        <p14:creationId xmlns:p14="http://schemas.microsoft.com/office/powerpoint/2010/main" val="390309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1AED-5721-3372-35A3-68928DBA49A6}"/>
              </a:ext>
            </a:extLst>
          </p:cNvPr>
          <p:cNvSpPr>
            <a:spLocks noGrp="1"/>
          </p:cNvSpPr>
          <p:nvPr>
            <p:ph type="title"/>
          </p:nvPr>
        </p:nvSpPr>
        <p:spPr/>
        <p:txBody>
          <a:bodyPr/>
          <a:lstStyle/>
          <a:p>
            <a:r>
              <a:rPr lang="en-US" dirty="0"/>
              <a:t>Autonomous Navigation</a:t>
            </a:r>
          </a:p>
        </p:txBody>
      </p:sp>
      <p:sp>
        <p:nvSpPr>
          <p:cNvPr id="3" name="Content Placeholder 2">
            <a:extLst>
              <a:ext uri="{FF2B5EF4-FFF2-40B4-BE49-F238E27FC236}">
                <a16:creationId xmlns:a16="http://schemas.microsoft.com/office/drawing/2014/main" id="{2C4125B2-5126-79A6-60EB-FDCFE32A4A0F}"/>
              </a:ext>
            </a:extLst>
          </p:cNvPr>
          <p:cNvSpPr>
            <a:spLocks noGrp="1"/>
          </p:cNvSpPr>
          <p:nvPr>
            <p:ph idx="1"/>
          </p:nvPr>
        </p:nvSpPr>
        <p:spPr/>
        <p:txBody>
          <a:bodyPr>
            <a:normAutofit/>
          </a:bodyPr>
          <a:lstStyle/>
          <a:p>
            <a:r>
              <a:rPr lang="en-US" sz="2400" dirty="0"/>
              <a:t>The problem of autonomous navigation is challenging due to dynamic obstacles, incomplete information and the complexity real-world environments.</a:t>
            </a:r>
          </a:p>
          <a:p>
            <a:endParaRPr lang="en-US" sz="2400" dirty="0"/>
          </a:p>
          <a:p>
            <a:r>
              <a:rPr lang="en-US" sz="2400" dirty="0"/>
              <a:t>Solutions to this problem require sophisticated algorithms that can sense the environment, generate feasible paths and efficiently adapt to unpredictable situations</a:t>
            </a:r>
          </a:p>
        </p:txBody>
      </p:sp>
    </p:spTree>
    <p:extLst>
      <p:ext uri="{BB962C8B-B14F-4D97-AF65-F5344CB8AC3E}">
        <p14:creationId xmlns:p14="http://schemas.microsoft.com/office/powerpoint/2010/main" val="54752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87B86-3489-DFD9-84DD-D4B2E02A7D93}"/>
              </a:ext>
            </a:extLst>
          </p:cNvPr>
          <p:cNvSpPr>
            <a:spLocks noGrp="1"/>
          </p:cNvSpPr>
          <p:nvPr>
            <p:ph type="title"/>
          </p:nvPr>
        </p:nvSpPr>
        <p:spPr/>
        <p:txBody>
          <a:bodyPr/>
          <a:lstStyle/>
          <a:p>
            <a:r>
              <a:rPr lang="en-US" dirty="0"/>
              <a:t>Autonomous Navigation</a:t>
            </a:r>
          </a:p>
        </p:txBody>
      </p:sp>
      <p:sp>
        <p:nvSpPr>
          <p:cNvPr id="3" name="Content Placeholder 2">
            <a:extLst>
              <a:ext uri="{FF2B5EF4-FFF2-40B4-BE49-F238E27FC236}">
                <a16:creationId xmlns:a16="http://schemas.microsoft.com/office/drawing/2014/main" id="{E45FA451-790D-A323-2D0A-561604078061}"/>
              </a:ext>
            </a:extLst>
          </p:cNvPr>
          <p:cNvSpPr>
            <a:spLocks noGrp="1"/>
          </p:cNvSpPr>
          <p:nvPr>
            <p:ph idx="1"/>
          </p:nvPr>
        </p:nvSpPr>
        <p:spPr/>
        <p:txBody>
          <a:bodyPr>
            <a:normAutofit/>
          </a:bodyPr>
          <a:lstStyle/>
          <a:p>
            <a:r>
              <a:rPr lang="en-US" sz="2400" dirty="0"/>
              <a:t>Deep reinforcement learning (DRL) has emerged as a promising approach for autonomous navigation by exploiting the ability to learn complex decision-making problems.</a:t>
            </a:r>
          </a:p>
        </p:txBody>
      </p:sp>
      <p:pic>
        <p:nvPicPr>
          <p:cNvPr id="5122" name="Picture 2" descr="Deep Reinforcement Learning: Value Functions, DQN, Actor-Critic method,  Back-propagation through stochastic functions | by Vishnu Vijayan PV |  Medium">
            <a:extLst>
              <a:ext uri="{FF2B5EF4-FFF2-40B4-BE49-F238E27FC236}">
                <a16:creationId xmlns:a16="http://schemas.microsoft.com/office/drawing/2014/main" id="{FD71A521-6CE9-FC6F-957D-63F273B12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3016250"/>
            <a:ext cx="7620000"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66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420C-C028-CCEB-700B-35736236D579}"/>
              </a:ext>
            </a:extLst>
          </p:cNvPr>
          <p:cNvSpPr>
            <a:spLocks noGrp="1"/>
          </p:cNvSpPr>
          <p:nvPr>
            <p:ph type="title"/>
          </p:nvPr>
        </p:nvSpPr>
        <p:spPr/>
        <p:txBody>
          <a:bodyPr/>
          <a:lstStyle/>
          <a:p>
            <a:r>
              <a:rPr lang="en-US" dirty="0"/>
              <a:t>Deep Reinforcement Learning</a:t>
            </a:r>
          </a:p>
        </p:txBody>
      </p:sp>
      <p:sp>
        <p:nvSpPr>
          <p:cNvPr id="3" name="Content Placeholder 2">
            <a:extLst>
              <a:ext uri="{FF2B5EF4-FFF2-40B4-BE49-F238E27FC236}">
                <a16:creationId xmlns:a16="http://schemas.microsoft.com/office/drawing/2014/main" id="{B43CB6BA-566B-25A1-D657-53F010069976}"/>
              </a:ext>
            </a:extLst>
          </p:cNvPr>
          <p:cNvSpPr>
            <a:spLocks noGrp="1"/>
          </p:cNvSpPr>
          <p:nvPr>
            <p:ph idx="1"/>
          </p:nvPr>
        </p:nvSpPr>
        <p:spPr/>
        <p:txBody>
          <a:bodyPr>
            <a:normAutofit/>
          </a:bodyPr>
          <a:lstStyle/>
          <a:p>
            <a:r>
              <a:rPr lang="en-US" sz="2400" dirty="0"/>
              <a:t>DRL is a machine learning approach that combines Reinforcement Learning (RL) and Deep Learning (DL) to solve complex decision-making problems.</a:t>
            </a:r>
          </a:p>
          <a:p>
            <a:endParaRPr lang="en-US" sz="2400" dirty="0"/>
          </a:p>
          <a:p>
            <a:r>
              <a:rPr lang="en-US" sz="2400" dirty="0"/>
              <a:t>DRL enables an agent to learn optimal policies by interacting with its environment, receiving feedback in the form of rewards and using deep neural networks to handle high-dimensional input spaces.</a:t>
            </a:r>
          </a:p>
        </p:txBody>
      </p:sp>
    </p:spTree>
    <p:extLst>
      <p:ext uri="{BB962C8B-B14F-4D97-AF65-F5344CB8AC3E}">
        <p14:creationId xmlns:p14="http://schemas.microsoft.com/office/powerpoint/2010/main" val="151369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6326-DBDA-5476-31DB-F9471E658531}"/>
              </a:ext>
            </a:extLst>
          </p:cNvPr>
          <p:cNvSpPr>
            <a:spLocks noGrp="1"/>
          </p:cNvSpPr>
          <p:nvPr>
            <p:ph type="title"/>
          </p:nvPr>
        </p:nvSpPr>
        <p:spPr/>
        <p:txBody>
          <a:bodyPr/>
          <a:lstStyle/>
          <a:p>
            <a:r>
              <a:rPr lang="en-US" dirty="0"/>
              <a:t>Deep Reinforcement Learning</a:t>
            </a:r>
          </a:p>
        </p:txBody>
      </p:sp>
      <p:sp>
        <p:nvSpPr>
          <p:cNvPr id="3" name="Content Placeholder 2">
            <a:extLst>
              <a:ext uri="{FF2B5EF4-FFF2-40B4-BE49-F238E27FC236}">
                <a16:creationId xmlns:a16="http://schemas.microsoft.com/office/drawing/2014/main" id="{997BA757-B62D-2F4C-9E85-D70858E8FB16}"/>
              </a:ext>
            </a:extLst>
          </p:cNvPr>
          <p:cNvSpPr>
            <a:spLocks noGrp="1"/>
          </p:cNvSpPr>
          <p:nvPr>
            <p:ph idx="1"/>
          </p:nvPr>
        </p:nvSpPr>
        <p:spPr/>
        <p:txBody>
          <a:bodyPr>
            <a:normAutofit/>
          </a:bodyPr>
          <a:lstStyle/>
          <a:p>
            <a:r>
              <a:rPr lang="en-US" sz="2400" dirty="0"/>
              <a:t>In studies, DRL is especially effective for tasks requiring adaptive behavior in dynamic and uncertain environments, such as robotics, gaming and autonomous systems. </a:t>
            </a:r>
          </a:p>
          <a:p>
            <a:endParaRPr lang="en-US" sz="2400" dirty="0"/>
          </a:p>
          <a:p>
            <a:r>
              <a:rPr lang="en-US" sz="2400" dirty="0"/>
              <a:t>Popular DRL algorithms include Deep Q-Networks (DQN), Proximal Policy Optimization (PPO) and Actor-Critic methods etc.</a:t>
            </a:r>
          </a:p>
        </p:txBody>
      </p:sp>
    </p:spTree>
    <p:extLst>
      <p:ext uri="{BB962C8B-B14F-4D97-AF65-F5344CB8AC3E}">
        <p14:creationId xmlns:p14="http://schemas.microsoft.com/office/powerpoint/2010/main" val="115709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0870-F4F7-8A6C-F229-83E3A225F4B9}"/>
              </a:ext>
            </a:extLst>
          </p:cNvPr>
          <p:cNvSpPr>
            <a:spLocks noGrp="1"/>
          </p:cNvSpPr>
          <p:nvPr>
            <p:ph type="title"/>
          </p:nvPr>
        </p:nvSpPr>
        <p:spPr/>
        <p:txBody>
          <a:bodyPr/>
          <a:lstStyle/>
          <a:p>
            <a:r>
              <a:rPr lang="en-US" dirty="0"/>
              <a:t>Aim of the work</a:t>
            </a:r>
          </a:p>
        </p:txBody>
      </p:sp>
      <p:sp>
        <p:nvSpPr>
          <p:cNvPr id="3" name="Content Placeholder 2">
            <a:extLst>
              <a:ext uri="{FF2B5EF4-FFF2-40B4-BE49-F238E27FC236}">
                <a16:creationId xmlns:a16="http://schemas.microsoft.com/office/drawing/2014/main" id="{47C3B266-F448-7F2D-D188-2DE4F8B54958}"/>
              </a:ext>
            </a:extLst>
          </p:cNvPr>
          <p:cNvSpPr>
            <a:spLocks noGrp="1"/>
          </p:cNvSpPr>
          <p:nvPr>
            <p:ph idx="1"/>
          </p:nvPr>
        </p:nvSpPr>
        <p:spPr/>
        <p:txBody>
          <a:bodyPr>
            <a:normAutofit/>
          </a:bodyPr>
          <a:lstStyle/>
          <a:p>
            <a:r>
              <a:rPr lang="en-US" sz="2400" dirty="0"/>
              <a:t>By enabling agents to learn directly from their interactions with the environment, DRL provides a framework for developing adaptive and flexible navigation systems.</a:t>
            </a:r>
          </a:p>
          <a:p>
            <a:endParaRPr lang="en-US" sz="2400" dirty="0"/>
          </a:p>
          <a:p>
            <a:r>
              <a:rPr lang="en-US" sz="2400" dirty="0"/>
              <a:t>With algorithms such as DQN and PPO, machines can learn optimal navigation strategies, maximizing rewards while minimizing risks, even in high-dimensional and uncertain environments.</a:t>
            </a:r>
          </a:p>
        </p:txBody>
      </p:sp>
    </p:spTree>
    <p:extLst>
      <p:ext uri="{BB962C8B-B14F-4D97-AF65-F5344CB8AC3E}">
        <p14:creationId xmlns:p14="http://schemas.microsoft.com/office/powerpoint/2010/main" val="131996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EE64E-305C-D285-C676-44BF199BE4A9}"/>
              </a:ext>
            </a:extLst>
          </p:cNvPr>
          <p:cNvSpPr>
            <a:spLocks noGrp="1"/>
          </p:cNvSpPr>
          <p:nvPr>
            <p:ph type="title"/>
          </p:nvPr>
        </p:nvSpPr>
        <p:spPr/>
        <p:txBody>
          <a:bodyPr/>
          <a:lstStyle/>
          <a:p>
            <a:r>
              <a:rPr lang="en-US" dirty="0"/>
              <a:t>Aim of the work</a:t>
            </a:r>
          </a:p>
        </p:txBody>
      </p:sp>
      <p:sp>
        <p:nvSpPr>
          <p:cNvPr id="3" name="Content Placeholder 2">
            <a:extLst>
              <a:ext uri="{FF2B5EF4-FFF2-40B4-BE49-F238E27FC236}">
                <a16:creationId xmlns:a16="http://schemas.microsoft.com/office/drawing/2014/main" id="{B84409FB-20AD-25E8-E80F-925F2FFB0BE9}"/>
              </a:ext>
            </a:extLst>
          </p:cNvPr>
          <p:cNvSpPr>
            <a:spLocks noGrp="1"/>
          </p:cNvSpPr>
          <p:nvPr>
            <p:ph idx="1"/>
          </p:nvPr>
        </p:nvSpPr>
        <p:spPr/>
        <p:txBody>
          <a:bodyPr>
            <a:normAutofit/>
          </a:bodyPr>
          <a:lstStyle/>
          <a:p>
            <a:r>
              <a:rPr lang="en-US" sz="2400" dirty="0"/>
              <a:t>This work aims to explore the application of deep reinforcement learning to autonomous navigation, investigating its potential to address real-world challenges and providing efficient, adaptive solutions.</a:t>
            </a:r>
          </a:p>
          <a:p>
            <a:endParaRPr lang="en-US" sz="2400" dirty="0"/>
          </a:p>
          <a:p>
            <a:r>
              <a:rPr lang="en-US" sz="2400" dirty="0"/>
              <a:t>By implementing and analyzing the DQN and PPO algorithms in the OpenAI Gym simulation environment, it aims to compare the success of deep reinforcement learning algorithms in the path-finding autonomous navigation problem.</a:t>
            </a:r>
          </a:p>
        </p:txBody>
      </p:sp>
    </p:spTree>
    <p:extLst>
      <p:ext uri="{BB962C8B-B14F-4D97-AF65-F5344CB8AC3E}">
        <p14:creationId xmlns:p14="http://schemas.microsoft.com/office/powerpoint/2010/main" val="62913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806D-CE21-1F0E-B702-B67747EEA56E}"/>
              </a:ext>
            </a:extLst>
          </p:cNvPr>
          <p:cNvSpPr>
            <a:spLocks noGrp="1"/>
          </p:cNvSpPr>
          <p:nvPr>
            <p:ph type="title"/>
          </p:nvPr>
        </p:nvSpPr>
        <p:spPr/>
        <p:txBody>
          <a:bodyPr/>
          <a:lstStyle/>
          <a:p>
            <a:r>
              <a:rPr lang="en-US" dirty="0"/>
              <a:t>Deep Q-Networks(DQN)</a:t>
            </a:r>
          </a:p>
        </p:txBody>
      </p:sp>
      <p:sp>
        <p:nvSpPr>
          <p:cNvPr id="3" name="Content Placeholder 2">
            <a:extLst>
              <a:ext uri="{FF2B5EF4-FFF2-40B4-BE49-F238E27FC236}">
                <a16:creationId xmlns:a16="http://schemas.microsoft.com/office/drawing/2014/main" id="{03510852-6EC3-859C-527E-0BE0CAB758D7}"/>
              </a:ext>
            </a:extLst>
          </p:cNvPr>
          <p:cNvSpPr>
            <a:spLocks noGrp="1"/>
          </p:cNvSpPr>
          <p:nvPr>
            <p:ph idx="1"/>
          </p:nvPr>
        </p:nvSpPr>
        <p:spPr/>
        <p:txBody>
          <a:bodyPr>
            <a:normAutofit/>
          </a:bodyPr>
          <a:lstStyle/>
          <a:p>
            <a:r>
              <a:rPr lang="en-US" sz="2400" dirty="0"/>
              <a:t>DQN is a reinforcement learning algorithm that uses deep neural networks to approximate the Q-value function and enables decision making in complex environments with high-dimensional state spaces. </a:t>
            </a:r>
          </a:p>
          <a:p>
            <a:endParaRPr lang="en-US" sz="2400" dirty="0"/>
          </a:p>
          <a:p>
            <a:r>
              <a:rPr lang="en-US" sz="2400" dirty="0"/>
              <a:t>It estimates the expected cumulative reward for taking an action in each state and then following the optimal policy. </a:t>
            </a:r>
          </a:p>
          <a:p>
            <a:pPr marL="0" indent="0">
              <a:buNone/>
            </a:pPr>
            <a:endParaRPr lang="en-US" sz="2400" dirty="0"/>
          </a:p>
        </p:txBody>
      </p:sp>
    </p:spTree>
    <p:extLst>
      <p:ext uri="{BB962C8B-B14F-4D97-AF65-F5344CB8AC3E}">
        <p14:creationId xmlns:p14="http://schemas.microsoft.com/office/powerpoint/2010/main" val="3100263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398</TotalTime>
  <Words>1378</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Calibri</vt:lpstr>
      <vt:lpstr>Cambria Math</vt:lpstr>
      <vt:lpstr>Symbol</vt:lpstr>
      <vt:lpstr>Office Theme</vt:lpstr>
      <vt:lpstr>Using Deep Reinforcement Learning for Autonomous Navigation </vt:lpstr>
      <vt:lpstr>Autonomous Navigation</vt:lpstr>
      <vt:lpstr>Autonomous Navigation</vt:lpstr>
      <vt:lpstr>Autonomous Navigation</vt:lpstr>
      <vt:lpstr>Deep Reinforcement Learning</vt:lpstr>
      <vt:lpstr>Deep Reinforcement Learning</vt:lpstr>
      <vt:lpstr>Aim of the work</vt:lpstr>
      <vt:lpstr>Aim of the work</vt:lpstr>
      <vt:lpstr>Deep Q-Networks(DQN)</vt:lpstr>
      <vt:lpstr>Bellman Equation</vt:lpstr>
      <vt:lpstr>Proximal Policy Optimization(PPO)</vt:lpstr>
      <vt:lpstr>PPO Objective Function</vt:lpstr>
      <vt:lpstr>Software Specifications</vt:lpstr>
      <vt:lpstr>Simulation Environment</vt:lpstr>
      <vt:lpstr>Environment State</vt:lpstr>
      <vt:lpstr>DQN Implementation</vt:lpstr>
      <vt:lpstr>DQN episode/reward graph </vt:lpstr>
      <vt:lpstr>DQN Results</vt:lpstr>
      <vt:lpstr>PPO Implementation</vt:lpstr>
      <vt:lpstr>PPO episode/reward graph</vt:lpstr>
      <vt:lpstr>PPO Results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Suat bayır</dc:creator>
  <cp:lastModifiedBy>Suat bayır</cp:lastModifiedBy>
  <cp:revision>91</cp:revision>
  <dcterms:created xsi:type="dcterms:W3CDTF">2025-01-20T12:15:02Z</dcterms:created>
  <dcterms:modified xsi:type="dcterms:W3CDTF">2025-01-21T09:59:41Z</dcterms:modified>
</cp:coreProperties>
</file>