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65"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53A6545-C129-4C2A-B493-0531F61B6766}" type="datetimeFigureOut">
              <a:rPr lang="tr-TR" smtClean="0"/>
              <a:t>9.05.2019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C02B1808-4429-46B8-888F-49CC983FC9DD}" type="slidenum">
              <a:rPr lang="tr-TR" smtClean="0"/>
              <a:t>‹#›</a:t>
            </a:fld>
            <a:endParaRPr lang="tr-TR"/>
          </a:p>
        </p:txBody>
      </p:sp>
    </p:spTree>
    <p:extLst>
      <p:ext uri="{BB962C8B-B14F-4D97-AF65-F5344CB8AC3E}">
        <p14:creationId xmlns:p14="http://schemas.microsoft.com/office/powerpoint/2010/main" val="256299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B53A6545-C129-4C2A-B493-0531F61B6766}" type="datetimeFigureOut">
              <a:rPr lang="tr-TR" smtClean="0"/>
              <a:t>9.05.2019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C02B1808-4429-46B8-888F-49CC983FC9DD}" type="slidenum">
              <a:rPr lang="tr-TR" smtClean="0"/>
              <a:t>‹#›</a:t>
            </a:fld>
            <a:endParaRPr lang="tr-TR"/>
          </a:p>
        </p:txBody>
      </p:sp>
    </p:spTree>
    <p:extLst>
      <p:ext uri="{BB962C8B-B14F-4D97-AF65-F5344CB8AC3E}">
        <p14:creationId xmlns:p14="http://schemas.microsoft.com/office/powerpoint/2010/main" val="1175953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B53A6545-C129-4C2A-B493-0531F61B6766}" type="datetimeFigureOut">
              <a:rPr lang="tr-TR" smtClean="0"/>
              <a:t>9.05.2019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C02B1808-4429-46B8-888F-49CC983FC9DD}" type="slidenum">
              <a:rPr lang="tr-TR" smtClean="0"/>
              <a:t>‹#›</a:t>
            </a:fld>
            <a:endParaRPr lang="tr-TR"/>
          </a:p>
        </p:txBody>
      </p:sp>
    </p:spTree>
    <p:extLst>
      <p:ext uri="{BB962C8B-B14F-4D97-AF65-F5344CB8AC3E}">
        <p14:creationId xmlns:p14="http://schemas.microsoft.com/office/powerpoint/2010/main" val="1417071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B53A6545-C129-4C2A-B493-0531F61B6766}" type="datetimeFigureOut">
              <a:rPr lang="tr-TR" smtClean="0"/>
              <a:t>9.05.2019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C02B1808-4429-46B8-888F-49CC983FC9DD}"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7191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B53A6545-C129-4C2A-B493-0531F61B6766}" type="datetimeFigureOut">
              <a:rPr lang="tr-TR" smtClean="0"/>
              <a:t>9.05.2019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C02B1808-4429-46B8-888F-49CC983FC9DD}" type="slidenum">
              <a:rPr lang="tr-TR" smtClean="0"/>
              <a:t>‹#›</a:t>
            </a:fld>
            <a:endParaRPr lang="tr-TR"/>
          </a:p>
        </p:txBody>
      </p:sp>
    </p:spTree>
    <p:extLst>
      <p:ext uri="{BB962C8B-B14F-4D97-AF65-F5344CB8AC3E}">
        <p14:creationId xmlns:p14="http://schemas.microsoft.com/office/powerpoint/2010/main" val="2238331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B53A6545-C129-4C2A-B493-0531F61B6766}" type="datetimeFigureOut">
              <a:rPr lang="tr-TR" smtClean="0"/>
              <a:t>9.05.2019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02B1808-4429-46B8-888F-49CC983FC9DD}" type="slidenum">
              <a:rPr lang="tr-TR" smtClean="0"/>
              <a:t>‹#›</a:t>
            </a:fld>
            <a:endParaRPr lang="tr-TR"/>
          </a:p>
        </p:txBody>
      </p:sp>
    </p:spTree>
    <p:extLst>
      <p:ext uri="{BB962C8B-B14F-4D97-AF65-F5344CB8AC3E}">
        <p14:creationId xmlns:p14="http://schemas.microsoft.com/office/powerpoint/2010/main" val="2992965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B53A6545-C129-4C2A-B493-0531F61B6766}" type="datetimeFigureOut">
              <a:rPr lang="tr-TR" smtClean="0"/>
              <a:t>9.05.2019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02B1808-4429-46B8-888F-49CC983FC9DD}" type="slidenum">
              <a:rPr lang="tr-TR" smtClean="0"/>
              <a:t>‹#›</a:t>
            </a:fld>
            <a:endParaRPr lang="tr-TR"/>
          </a:p>
        </p:txBody>
      </p:sp>
    </p:spTree>
    <p:extLst>
      <p:ext uri="{BB962C8B-B14F-4D97-AF65-F5344CB8AC3E}">
        <p14:creationId xmlns:p14="http://schemas.microsoft.com/office/powerpoint/2010/main" val="2768513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53A6545-C129-4C2A-B493-0531F61B6766}" type="datetimeFigureOut">
              <a:rPr lang="tr-TR" smtClean="0"/>
              <a:t>9.05.2019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02B1808-4429-46B8-888F-49CC983FC9DD}" type="slidenum">
              <a:rPr lang="tr-TR" smtClean="0"/>
              <a:t>‹#›</a:t>
            </a:fld>
            <a:endParaRPr lang="tr-TR"/>
          </a:p>
        </p:txBody>
      </p:sp>
    </p:spTree>
    <p:extLst>
      <p:ext uri="{BB962C8B-B14F-4D97-AF65-F5344CB8AC3E}">
        <p14:creationId xmlns:p14="http://schemas.microsoft.com/office/powerpoint/2010/main" val="678393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53A6545-C129-4C2A-B493-0531F61B6766}" type="datetimeFigureOut">
              <a:rPr lang="tr-TR" smtClean="0"/>
              <a:t>9.05.2019</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02B1808-4429-46B8-888F-49CC983FC9DD}" type="slidenum">
              <a:rPr lang="tr-TR" smtClean="0"/>
              <a:t>‹#›</a:t>
            </a:fld>
            <a:endParaRPr lang="tr-TR"/>
          </a:p>
        </p:txBody>
      </p:sp>
    </p:spTree>
    <p:extLst>
      <p:ext uri="{BB962C8B-B14F-4D97-AF65-F5344CB8AC3E}">
        <p14:creationId xmlns:p14="http://schemas.microsoft.com/office/powerpoint/2010/main" val="135752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53A6545-C129-4C2A-B493-0531F61B6766}" type="datetimeFigureOut">
              <a:rPr lang="tr-TR" smtClean="0"/>
              <a:t>9.05.2019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02B1808-4429-46B8-888F-49CC983FC9DD}" type="slidenum">
              <a:rPr lang="tr-TR" smtClean="0"/>
              <a:t>‹#›</a:t>
            </a:fld>
            <a:endParaRPr lang="tr-TR"/>
          </a:p>
        </p:txBody>
      </p:sp>
    </p:spTree>
    <p:extLst>
      <p:ext uri="{BB962C8B-B14F-4D97-AF65-F5344CB8AC3E}">
        <p14:creationId xmlns:p14="http://schemas.microsoft.com/office/powerpoint/2010/main" val="412805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53A6545-C129-4C2A-B493-0531F61B6766}" type="datetimeFigureOut">
              <a:rPr lang="tr-TR" smtClean="0"/>
              <a:t>9.05.2019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C02B1808-4429-46B8-888F-49CC983FC9DD}" type="slidenum">
              <a:rPr lang="tr-TR" smtClean="0"/>
              <a:t>‹#›</a:t>
            </a:fld>
            <a:endParaRPr lang="tr-TR"/>
          </a:p>
        </p:txBody>
      </p:sp>
    </p:spTree>
    <p:extLst>
      <p:ext uri="{BB962C8B-B14F-4D97-AF65-F5344CB8AC3E}">
        <p14:creationId xmlns:p14="http://schemas.microsoft.com/office/powerpoint/2010/main" val="61658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53A6545-C129-4C2A-B493-0531F61B6766}" type="datetimeFigureOut">
              <a:rPr lang="tr-TR" smtClean="0"/>
              <a:t>9.05.2019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02B1808-4429-46B8-888F-49CC983FC9DD}" type="slidenum">
              <a:rPr lang="tr-TR" smtClean="0"/>
              <a:t>‹#›</a:t>
            </a:fld>
            <a:endParaRPr lang="tr-TR"/>
          </a:p>
        </p:txBody>
      </p:sp>
    </p:spTree>
    <p:extLst>
      <p:ext uri="{BB962C8B-B14F-4D97-AF65-F5344CB8AC3E}">
        <p14:creationId xmlns:p14="http://schemas.microsoft.com/office/powerpoint/2010/main" val="98464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53A6545-C129-4C2A-B493-0531F61B6766}" type="datetimeFigureOut">
              <a:rPr lang="tr-TR" smtClean="0"/>
              <a:t>9.05.2019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02B1808-4429-46B8-888F-49CC983FC9DD}" type="slidenum">
              <a:rPr lang="tr-TR" smtClean="0"/>
              <a:t>‹#›</a:t>
            </a:fld>
            <a:endParaRPr lang="tr-TR"/>
          </a:p>
        </p:txBody>
      </p:sp>
    </p:spTree>
    <p:extLst>
      <p:ext uri="{BB962C8B-B14F-4D97-AF65-F5344CB8AC3E}">
        <p14:creationId xmlns:p14="http://schemas.microsoft.com/office/powerpoint/2010/main" val="380560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53A6545-C129-4C2A-B493-0531F61B6766}" type="datetimeFigureOut">
              <a:rPr lang="tr-TR" smtClean="0"/>
              <a:t>9.05.2019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02B1808-4429-46B8-888F-49CC983FC9DD}" type="slidenum">
              <a:rPr lang="tr-TR" smtClean="0"/>
              <a:t>‹#›</a:t>
            </a:fld>
            <a:endParaRPr lang="tr-TR"/>
          </a:p>
        </p:txBody>
      </p:sp>
    </p:spTree>
    <p:extLst>
      <p:ext uri="{BB962C8B-B14F-4D97-AF65-F5344CB8AC3E}">
        <p14:creationId xmlns:p14="http://schemas.microsoft.com/office/powerpoint/2010/main" val="169525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53A6545-C129-4C2A-B493-0531F61B6766}" type="datetimeFigureOut">
              <a:rPr lang="tr-TR" smtClean="0"/>
              <a:t>9.05.2019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02B1808-4429-46B8-888F-49CC983FC9DD}" type="slidenum">
              <a:rPr lang="tr-TR" smtClean="0"/>
              <a:t>‹#›</a:t>
            </a:fld>
            <a:endParaRPr lang="tr-TR"/>
          </a:p>
        </p:txBody>
      </p:sp>
    </p:spTree>
    <p:extLst>
      <p:ext uri="{BB962C8B-B14F-4D97-AF65-F5344CB8AC3E}">
        <p14:creationId xmlns:p14="http://schemas.microsoft.com/office/powerpoint/2010/main" val="140899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B53A6545-C129-4C2A-B493-0531F61B6766}" type="datetimeFigureOut">
              <a:rPr lang="tr-TR" smtClean="0"/>
              <a:t>9.05.2019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02B1808-4429-46B8-888F-49CC983FC9DD}" type="slidenum">
              <a:rPr lang="tr-TR" smtClean="0"/>
              <a:t>‹#›</a:t>
            </a:fld>
            <a:endParaRPr lang="tr-TR"/>
          </a:p>
        </p:txBody>
      </p:sp>
    </p:spTree>
    <p:extLst>
      <p:ext uri="{BB962C8B-B14F-4D97-AF65-F5344CB8AC3E}">
        <p14:creationId xmlns:p14="http://schemas.microsoft.com/office/powerpoint/2010/main" val="62712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B53A6545-C129-4C2A-B493-0531F61B6766}" type="datetimeFigureOut">
              <a:rPr lang="tr-TR" smtClean="0"/>
              <a:t>9.05.2019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02B1808-4429-46B8-888F-49CC983FC9DD}" type="slidenum">
              <a:rPr lang="tr-TR" smtClean="0"/>
              <a:t>‹#›</a:t>
            </a:fld>
            <a:endParaRPr lang="tr-TR"/>
          </a:p>
        </p:txBody>
      </p:sp>
    </p:spTree>
    <p:extLst>
      <p:ext uri="{BB962C8B-B14F-4D97-AF65-F5344CB8AC3E}">
        <p14:creationId xmlns:p14="http://schemas.microsoft.com/office/powerpoint/2010/main" val="373458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3A6545-C129-4C2A-B493-0531F61B6766}" type="datetimeFigureOut">
              <a:rPr lang="tr-TR" smtClean="0"/>
              <a:t>9.05.2019</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02B1808-4429-46B8-888F-49CC983FC9DD}" type="slidenum">
              <a:rPr lang="tr-TR" smtClean="0"/>
              <a:t>‹#›</a:t>
            </a:fld>
            <a:endParaRPr lang="tr-TR"/>
          </a:p>
        </p:txBody>
      </p:sp>
    </p:spTree>
    <p:extLst>
      <p:ext uri="{BB962C8B-B14F-4D97-AF65-F5344CB8AC3E}">
        <p14:creationId xmlns:p14="http://schemas.microsoft.com/office/powerpoint/2010/main" val="23779434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itepoint.com/a-step-by-step-guide-to-building-an-android-audio-player-app/" TargetMode="External"/><Relationship Id="rId2" Type="http://schemas.openxmlformats.org/officeDocument/2006/relationships/hyperlink" Target="http://helloraspberrypi.blogspot.com/2016/07/stream-video-from-raspberry-pi-3-camera.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7CCEA68-9A2B-42D9-81F9-0246F9B88149}"/>
              </a:ext>
            </a:extLst>
          </p:cNvPr>
          <p:cNvSpPr>
            <a:spLocks noGrp="1"/>
          </p:cNvSpPr>
          <p:nvPr>
            <p:ph type="ctrTitle"/>
          </p:nvPr>
        </p:nvSpPr>
        <p:spPr>
          <a:xfrm>
            <a:off x="485192" y="2733709"/>
            <a:ext cx="8339264" cy="1373070"/>
          </a:xfrm>
        </p:spPr>
        <p:txBody>
          <a:bodyPr/>
          <a:lstStyle/>
          <a:p>
            <a:r>
              <a:rPr lang="tr-TR" dirty="0"/>
              <a:t>EE444-IMAGE PROCESSING UNIT</a:t>
            </a:r>
          </a:p>
        </p:txBody>
      </p:sp>
      <p:sp>
        <p:nvSpPr>
          <p:cNvPr id="3" name="Alt Başlık 2">
            <a:extLst>
              <a:ext uri="{FF2B5EF4-FFF2-40B4-BE49-F238E27FC236}">
                <a16:creationId xmlns:a16="http://schemas.microsoft.com/office/drawing/2014/main" id="{ADF17874-CBDE-4401-9E66-A88127359A02}"/>
              </a:ext>
            </a:extLst>
          </p:cNvPr>
          <p:cNvSpPr>
            <a:spLocks noGrp="1"/>
          </p:cNvSpPr>
          <p:nvPr>
            <p:ph type="subTitle" idx="1"/>
          </p:nvPr>
        </p:nvSpPr>
        <p:spPr/>
        <p:txBody>
          <a:bodyPr>
            <a:normAutofit lnSpcReduction="10000"/>
          </a:bodyPr>
          <a:lstStyle/>
          <a:p>
            <a:r>
              <a:rPr lang="tr-TR" dirty="0"/>
              <a:t>ŞUAYB TALHA ÖZÇELİK</a:t>
            </a:r>
          </a:p>
          <a:p>
            <a:r>
              <a:rPr lang="tr-TR" dirty="0"/>
              <a:t>ANIL AYDINER</a:t>
            </a:r>
          </a:p>
          <a:p>
            <a:r>
              <a:rPr lang="tr-TR" dirty="0"/>
              <a:t>METİN OZAN HAZAR</a:t>
            </a:r>
          </a:p>
        </p:txBody>
      </p:sp>
      <p:pic>
        <p:nvPicPr>
          <p:cNvPr id="4" name="Resim 3">
            <a:extLst>
              <a:ext uri="{FF2B5EF4-FFF2-40B4-BE49-F238E27FC236}">
                <a16:creationId xmlns:a16="http://schemas.microsoft.com/office/drawing/2014/main" id="{FC929CA2-71F6-4DB8-A678-72FB8650874F}"/>
              </a:ext>
            </a:extLst>
          </p:cNvPr>
          <p:cNvPicPr/>
          <p:nvPr/>
        </p:nvPicPr>
        <p:blipFill rotWithShape="1">
          <a:blip r:embed="rId2">
            <a:extLst>
              <a:ext uri="{28A0092B-C50C-407E-A947-70E740481C1C}">
                <a14:useLocalDpi xmlns:a14="http://schemas.microsoft.com/office/drawing/2010/main" val="0"/>
              </a:ext>
            </a:extLst>
          </a:blip>
          <a:srcRect l="23182" t="9830" r="15188" b="11399"/>
          <a:stretch/>
        </p:blipFill>
        <p:spPr bwMode="auto">
          <a:xfrm>
            <a:off x="1306286" y="4364061"/>
            <a:ext cx="3853543" cy="2361323"/>
          </a:xfrm>
          <a:prstGeom prst="rect">
            <a:avLst/>
          </a:prstGeom>
          <a:noFill/>
          <a:ln>
            <a:noFill/>
          </a:ln>
        </p:spPr>
      </p:pic>
      <p:pic>
        <p:nvPicPr>
          <p:cNvPr id="5" name="Resim 4">
            <a:extLst>
              <a:ext uri="{FF2B5EF4-FFF2-40B4-BE49-F238E27FC236}">
                <a16:creationId xmlns:a16="http://schemas.microsoft.com/office/drawing/2014/main" id="{84010B37-33CC-4494-A467-658093752243}"/>
              </a:ext>
            </a:extLst>
          </p:cNvPr>
          <p:cNvPicPr/>
          <p:nvPr/>
        </p:nvPicPr>
        <p:blipFill rotWithShape="1">
          <a:blip r:embed="rId3">
            <a:extLst>
              <a:ext uri="{28A0092B-C50C-407E-A947-70E740481C1C}">
                <a14:useLocalDpi xmlns:a14="http://schemas.microsoft.com/office/drawing/2010/main" val="0"/>
              </a:ext>
            </a:extLst>
          </a:blip>
          <a:srcRect l="16282" t="5888" r="23775" b="17358"/>
          <a:stretch/>
        </p:blipFill>
        <p:spPr bwMode="auto">
          <a:xfrm>
            <a:off x="9122287" y="2593489"/>
            <a:ext cx="3068964" cy="1758562"/>
          </a:xfrm>
          <a:prstGeom prst="rect">
            <a:avLst/>
          </a:prstGeom>
          <a:noFill/>
          <a:ln>
            <a:noFill/>
          </a:ln>
        </p:spPr>
      </p:pic>
    </p:spTree>
    <p:extLst>
      <p:ext uri="{BB962C8B-B14F-4D97-AF65-F5344CB8AC3E}">
        <p14:creationId xmlns:p14="http://schemas.microsoft.com/office/powerpoint/2010/main" val="162566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9B9935A-E024-40B8-8A1D-CCDFEFBA67F9}"/>
              </a:ext>
            </a:extLst>
          </p:cNvPr>
          <p:cNvSpPr>
            <a:spLocks noGrp="1"/>
          </p:cNvSpPr>
          <p:nvPr>
            <p:ph type="title"/>
          </p:nvPr>
        </p:nvSpPr>
        <p:spPr/>
        <p:txBody>
          <a:bodyPr/>
          <a:lstStyle/>
          <a:p>
            <a:r>
              <a:rPr lang="tr-TR" dirty="0" err="1"/>
              <a:t>References</a:t>
            </a:r>
            <a:endParaRPr lang="tr-TR" dirty="0"/>
          </a:p>
        </p:txBody>
      </p:sp>
      <p:sp>
        <p:nvSpPr>
          <p:cNvPr id="3" name="İçerik Yer Tutucusu 2">
            <a:extLst>
              <a:ext uri="{FF2B5EF4-FFF2-40B4-BE49-F238E27FC236}">
                <a16:creationId xmlns:a16="http://schemas.microsoft.com/office/drawing/2014/main" id="{7F513449-9260-44D9-827A-E5A2512FB742}"/>
              </a:ext>
            </a:extLst>
          </p:cNvPr>
          <p:cNvSpPr>
            <a:spLocks noGrp="1"/>
          </p:cNvSpPr>
          <p:nvPr>
            <p:ph idx="1"/>
          </p:nvPr>
        </p:nvSpPr>
        <p:spPr/>
        <p:txBody>
          <a:bodyPr/>
          <a:lstStyle/>
          <a:p>
            <a:r>
              <a:rPr lang="en-US" dirty="0"/>
              <a:t>[1] Ramazan </a:t>
            </a:r>
            <a:r>
              <a:rPr lang="en-US" dirty="0" err="1"/>
              <a:t>Köprü</a:t>
            </a:r>
            <a:r>
              <a:rPr lang="en-US" dirty="0"/>
              <a:t>, “On PWM generation via Raspberry platform”, April 1, 2019, </a:t>
            </a:r>
            <a:r>
              <a:rPr lang="en-US" i="1" dirty="0" err="1"/>
              <a:t>Radioengineering</a:t>
            </a:r>
            <a:r>
              <a:rPr lang="en-US" dirty="0"/>
              <a:t>, pp. 12-34.</a:t>
            </a:r>
            <a:endParaRPr lang="tr-TR" dirty="0"/>
          </a:p>
          <a:p>
            <a:r>
              <a:rPr lang="en-US" dirty="0"/>
              <a:t>[2] Isaac Newton, “</a:t>
            </a:r>
            <a:r>
              <a:rPr lang="en-US" dirty="0" err="1"/>
              <a:t>Planatery</a:t>
            </a:r>
            <a:r>
              <a:rPr lang="en-US" dirty="0"/>
              <a:t> motion equations”, April 1, 1717, </a:t>
            </a:r>
            <a:r>
              <a:rPr lang="en-US" i="1" dirty="0"/>
              <a:t>Physics</a:t>
            </a:r>
            <a:r>
              <a:rPr lang="en-US" dirty="0"/>
              <a:t>, pp. 212-134.</a:t>
            </a:r>
            <a:endParaRPr lang="tr-TR" dirty="0"/>
          </a:p>
          <a:p>
            <a:r>
              <a:rPr lang="en-US" dirty="0"/>
              <a:t>[3] </a:t>
            </a:r>
            <a:r>
              <a:rPr lang="en-US" u="sng" dirty="0">
                <a:hlinkClick r:id="rId2"/>
              </a:rPr>
              <a:t>http://helloraspberrypi.blogspot.com/2016/07/stream-video-from-raspberry-pi-3-camera.html</a:t>
            </a:r>
            <a:endParaRPr lang="tr-TR" dirty="0"/>
          </a:p>
          <a:p>
            <a:r>
              <a:rPr lang="en-US" dirty="0"/>
              <a:t>[4] </a:t>
            </a:r>
            <a:r>
              <a:rPr lang="en-US" u="sng" dirty="0">
                <a:hlinkClick r:id="rId3"/>
              </a:rPr>
              <a:t>https://www.sitepoint.com/a-step-by-step-guide-to-building-an-android-audio-player-app/</a:t>
            </a:r>
            <a:endParaRPr lang="tr-TR" dirty="0"/>
          </a:p>
          <a:p>
            <a:endParaRPr lang="tr-TR" dirty="0"/>
          </a:p>
        </p:txBody>
      </p:sp>
    </p:spTree>
    <p:extLst>
      <p:ext uri="{BB962C8B-B14F-4D97-AF65-F5344CB8AC3E}">
        <p14:creationId xmlns:p14="http://schemas.microsoft.com/office/powerpoint/2010/main" val="122718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F4EFFC8-7C8C-4C40-8A26-25957A30E0F9}"/>
              </a:ext>
            </a:extLst>
          </p:cNvPr>
          <p:cNvSpPr>
            <a:spLocks noGrp="1"/>
          </p:cNvSpPr>
          <p:nvPr>
            <p:ph type="title"/>
          </p:nvPr>
        </p:nvSpPr>
        <p:spPr/>
        <p:txBody>
          <a:bodyPr/>
          <a:lstStyle/>
          <a:p>
            <a:r>
              <a:rPr lang="tr-TR" dirty="0" err="1"/>
              <a:t>Materials</a:t>
            </a:r>
            <a:endParaRPr lang="tr-TR" dirty="0"/>
          </a:p>
        </p:txBody>
      </p:sp>
      <p:sp>
        <p:nvSpPr>
          <p:cNvPr id="3" name="İçerik Yer Tutucusu 2">
            <a:extLst>
              <a:ext uri="{FF2B5EF4-FFF2-40B4-BE49-F238E27FC236}">
                <a16:creationId xmlns:a16="http://schemas.microsoft.com/office/drawing/2014/main" id="{FB5DA0F9-D13D-49FE-A2BD-37DB6CC5581A}"/>
              </a:ext>
            </a:extLst>
          </p:cNvPr>
          <p:cNvSpPr>
            <a:spLocks noGrp="1"/>
          </p:cNvSpPr>
          <p:nvPr>
            <p:ph idx="1"/>
          </p:nvPr>
        </p:nvSpPr>
        <p:spPr>
          <a:xfrm>
            <a:off x="680321" y="2192694"/>
            <a:ext cx="9613861" cy="4058815"/>
          </a:xfrm>
        </p:spPr>
        <p:txBody>
          <a:bodyPr>
            <a:normAutofit/>
          </a:bodyPr>
          <a:lstStyle/>
          <a:p>
            <a:r>
              <a:rPr lang="en-US" b="1" dirty="0"/>
              <a:t>Raspberry Pi 3 Model B+</a:t>
            </a:r>
            <a:endParaRPr lang="tr-TR" dirty="0"/>
          </a:p>
          <a:p>
            <a:r>
              <a:rPr lang="en-US" b="1" dirty="0"/>
              <a:t>L9110 Dual Motor Driver Board</a:t>
            </a:r>
            <a:endParaRPr lang="tr-TR" b="1" dirty="0"/>
          </a:p>
          <a:p>
            <a:r>
              <a:rPr lang="en-US" b="1" dirty="0"/>
              <a:t>Carbon monoxide and Combustible Gas Sensor Board - MQ-9</a:t>
            </a:r>
            <a:endParaRPr lang="tr-TR" dirty="0"/>
          </a:p>
          <a:p>
            <a:r>
              <a:rPr lang="en-US" b="1" dirty="0"/>
              <a:t>Arduino UNO R3</a:t>
            </a:r>
            <a:endParaRPr lang="tr-TR" dirty="0"/>
          </a:p>
          <a:p>
            <a:r>
              <a:rPr lang="en-US" b="1" dirty="0"/>
              <a:t>ESP8266 </a:t>
            </a:r>
            <a:r>
              <a:rPr lang="en-US" b="1" dirty="0" err="1"/>
              <a:t>NodeMCU</a:t>
            </a:r>
            <a:r>
              <a:rPr lang="en-US" b="1" dirty="0"/>
              <a:t> Cp2102 V2 Development Card</a:t>
            </a:r>
            <a:endParaRPr lang="tr-TR" dirty="0"/>
          </a:p>
          <a:p>
            <a:r>
              <a:rPr lang="en-US" b="1" dirty="0"/>
              <a:t>4wd Smart Car</a:t>
            </a:r>
            <a:endParaRPr lang="tr-TR" dirty="0"/>
          </a:p>
          <a:p>
            <a:r>
              <a:rPr lang="en-US" b="1" dirty="0"/>
              <a:t>Raspberry Pi Camera</a:t>
            </a:r>
            <a:endParaRPr lang="tr-TR" dirty="0"/>
          </a:p>
          <a:p>
            <a:r>
              <a:rPr lang="en-US" b="1" dirty="0"/>
              <a:t>Gear Motor</a:t>
            </a:r>
            <a:endParaRPr lang="tr-TR" dirty="0"/>
          </a:p>
          <a:p>
            <a:endParaRPr lang="tr-TR" dirty="0"/>
          </a:p>
        </p:txBody>
      </p:sp>
    </p:spTree>
    <p:extLst>
      <p:ext uri="{BB962C8B-B14F-4D97-AF65-F5344CB8AC3E}">
        <p14:creationId xmlns:p14="http://schemas.microsoft.com/office/powerpoint/2010/main" val="181862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0A36A5D-32C1-4743-AD6C-8C18E070F10A}"/>
              </a:ext>
            </a:extLst>
          </p:cNvPr>
          <p:cNvSpPr>
            <a:spLocks noGrp="1"/>
          </p:cNvSpPr>
          <p:nvPr>
            <p:ph type="title"/>
          </p:nvPr>
        </p:nvSpPr>
        <p:spPr/>
        <p:txBody>
          <a:bodyPr/>
          <a:lstStyle/>
          <a:p>
            <a:r>
              <a:rPr lang="tr-TR" dirty="0" err="1"/>
              <a:t>Introduction</a:t>
            </a:r>
            <a:endParaRPr lang="tr-TR" dirty="0"/>
          </a:p>
        </p:txBody>
      </p:sp>
      <p:sp>
        <p:nvSpPr>
          <p:cNvPr id="3" name="İçerik Yer Tutucusu 2">
            <a:extLst>
              <a:ext uri="{FF2B5EF4-FFF2-40B4-BE49-F238E27FC236}">
                <a16:creationId xmlns:a16="http://schemas.microsoft.com/office/drawing/2014/main" id="{99F58021-9B72-46CE-9751-BDE8E30937C7}"/>
              </a:ext>
            </a:extLst>
          </p:cNvPr>
          <p:cNvSpPr>
            <a:spLocks noGrp="1"/>
          </p:cNvSpPr>
          <p:nvPr>
            <p:ph idx="1"/>
          </p:nvPr>
        </p:nvSpPr>
        <p:spPr/>
        <p:txBody>
          <a:bodyPr>
            <a:normAutofit fontScale="92500" lnSpcReduction="10000"/>
          </a:bodyPr>
          <a:lstStyle/>
          <a:p>
            <a:r>
              <a:rPr lang="en-US" dirty="0"/>
              <a:t>In the 21st century, Internet has become a worldwide mean of communication and a place to express ideas. Using internet in electrical engineering project is also become a phenomenon. People use mobile phones in every where we think that if we combine electrical engineering and android devices maybe it become more useful. In our group we have 2 Computer Engineers we have a code knowledge so we try to make text recognition in android devices with raspberry pi camera . We try to transfer the live stream video to android devices. In this way we see our raspberry camera image in every where with internet. We build the raspberry camera in car devices to make it portable. So our document is about car device(motor control), gas sensor, Raspberry Pi 3 B+, Raspberry Cam, Android Studio coding to image process.</a:t>
            </a:r>
            <a:endParaRPr lang="tr-TR" dirty="0"/>
          </a:p>
        </p:txBody>
      </p:sp>
    </p:spTree>
    <p:extLst>
      <p:ext uri="{BB962C8B-B14F-4D97-AF65-F5344CB8AC3E}">
        <p14:creationId xmlns:p14="http://schemas.microsoft.com/office/powerpoint/2010/main" val="261433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DD816C6-33A8-4EDC-9871-5A7A394B48D1}"/>
              </a:ext>
            </a:extLst>
          </p:cNvPr>
          <p:cNvSpPr>
            <a:spLocks noGrp="1"/>
          </p:cNvSpPr>
          <p:nvPr>
            <p:ph type="title"/>
          </p:nvPr>
        </p:nvSpPr>
        <p:spPr/>
        <p:txBody>
          <a:bodyPr/>
          <a:lstStyle/>
          <a:p>
            <a:r>
              <a:rPr lang="tr-TR" dirty="0"/>
              <a:t>Software (</a:t>
            </a:r>
            <a:r>
              <a:rPr lang="tr-TR" dirty="0" err="1"/>
              <a:t>Code</a:t>
            </a:r>
            <a:r>
              <a:rPr lang="tr-TR" dirty="0"/>
              <a:t>)</a:t>
            </a:r>
          </a:p>
        </p:txBody>
      </p:sp>
      <p:sp>
        <p:nvSpPr>
          <p:cNvPr id="4" name="Rectangle 1">
            <a:extLst>
              <a:ext uri="{FF2B5EF4-FFF2-40B4-BE49-F238E27FC236}">
                <a16:creationId xmlns:a16="http://schemas.microsoft.com/office/drawing/2014/main" id="{4062A80F-294A-4568-BA71-ED20CED3B781}"/>
              </a:ext>
            </a:extLst>
          </p:cNvPr>
          <p:cNvSpPr>
            <a:spLocks noGrp="1" noChangeArrowheads="1"/>
          </p:cNvSpPr>
          <p:nvPr>
            <p:ph idx="1"/>
          </p:nvPr>
        </p:nvSpPr>
        <p:spPr bwMode="auto">
          <a:xfrm>
            <a:off x="0" y="0"/>
            <a:ext cx="5533867" cy="63401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Override</a:t>
            </a:r>
            <a:br>
              <a:rPr kumimoji="0" lang="tr-TR" altLang="tr-TR"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protected</a:t>
            </a:r>
            <a:r>
              <a:rPr kumimoji="0" lang="tr-TR" altLang="tr-TR"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tr-TR" altLang="tr-TR"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tr-TR" altLang="tr-TR"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activity_image</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tr-TR" altLang="tr-TR"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graphicOverlay</a:t>
            </a:r>
            <a: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tr-TR" altLang="tr-TR"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GraphicOverlay</a:t>
            </a:r>
            <a: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tr-TR" altLang="tr-TR"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findViewById</a:t>
            </a:r>
            <a: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tr-TR" altLang="tr-TR"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R.id.graphic_overlay</a:t>
            </a:r>
            <a: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btnCapture</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Button</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tr-TR" altLang="tr-TR"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btn_capture</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rel</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RelativeLayout</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tr-TR" altLang="tr-TR"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rel</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ımage_view</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ImageView</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tr-TR" altLang="tr-TR"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image_view</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textToSpeech</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tr-TR" altLang="tr-TR"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TextToSpeech</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tr-TR" altLang="tr-TR"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TextToSpeech.OnInitListener</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Override</a:t>
            </a:r>
            <a:br>
              <a:rPr kumimoji="0" lang="tr-TR" altLang="tr-TR"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tr-TR" altLang="tr-TR"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tr-TR" altLang="tr-TR"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onInit</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tr-TR" altLang="tr-TR"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status</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if</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status</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TextToSpeech.</a:t>
            </a:r>
            <a:r>
              <a:rPr kumimoji="0" lang="tr-TR" altLang="tr-TR"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SUCCESS</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tr-TR" altLang="tr-TR"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tr-TR" altLang="tr-TR"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textToSpeech</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.setLanguage</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Locale.</a:t>
            </a:r>
            <a:r>
              <a:rPr kumimoji="0" lang="tr-TR" altLang="tr-TR"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ENGLISH</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if</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TextToSpeech.</a:t>
            </a:r>
            <a:r>
              <a:rPr kumimoji="0" lang="tr-TR" altLang="tr-TR"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LANG_MISSING_DATA</a:t>
            </a:r>
            <a:br>
              <a:rPr kumimoji="0" lang="tr-TR" altLang="tr-TR" sz="9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tr-TR" altLang="tr-TR" sz="9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TextToSpeech.</a:t>
            </a:r>
            <a:r>
              <a:rPr kumimoji="0" lang="tr-TR" altLang="tr-TR"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LANG_NOT_SUPPORTED</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tr-TR" altLang="tr-TR" sz="9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tr-TR" altLang="tr-TR"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TTS"</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tr-TR" altLang="tr-TR"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"Language</a:t>
            </a:r>
            <a:r>
              <a:rPr kumimoji="0" lang="tr-TR" altLang="tr-TR"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not </a:t>
            </a:r>
            <a:r>
              <a:rPr kumimoji="0" lang="tr-TR" altLang="tr-TR"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supported</a:t>
            </a:r>
            <a:r>
              <a:rPr kumimoji="0" lang="tr-TR" altLang="tr-TR"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tr-TR" altLang="tr-TR"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"Listen </a:t>
            </a:r>
            <a:r>
              <a:rPr kumimoji="0" lang="tr-TR" altLang="tr-TR"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Enabled</a:t>
            </a:r>
            <a:r>
              <a:rPr kumimoji="0" lang="tr-TR" altLang="tr-TR"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tr-TR" altLang="tr-TR" sz="9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"TTS"</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tr-TR" altLang="tr-TR"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Initiliaze</a:t>
            </a:r>
            <a:r>
              <a:rPr kumimoji="0" lang="tr-TR" altLang="tr-TR"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failed</a:t>
            </a:r>
            <a:r>
              <a:rPr kumimoji="0" lang="tr-TR" altLang="tr-TR"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if</a:t>
            </a:r>
            <a:r>
              <a:rPr kumimoji="0" lang="tr-TR" altLang="tr-TR"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android.os.Build.VERSION.</a:t>
            </a:r>
            <a:r>
              <a:rPr kumimoji="0" lang="tr-TR" altLang="tr-TR"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SDK_INT</a:t>
            </a:r>
            <a:r>
              <a:rPr kumimoji="0" lang="tr-TR" altLang="tr-TR" sz="9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tr-TR" altLang="tr-TR"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StrictMode.ThreadPolicy</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br>
              <a:rPr kumimoji="0" lang="tr-TR" altLang="tr-TR"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tr-TR" altLang="tr-TR"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StrictMode.ThreadPolicy.Builder</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permitAll</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build</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StrictMode.</a:t>
            </a:r>
            <a:r>
              <a:rPr kumimoji="0" lang="tr-TR" altLang="tr-TR" sz="9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setThreadPolicy</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streamView</a:t>
            </a:r>
            <a:r>
              <a:rPr kumimoji="0" lang="tr-TR" altLang="tr-TR"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WebView</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tr-TR" altLang="tr-TR"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streamview</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Uri</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video =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Uri.</a:t>
            </a:r>
            <a:r>
              <a:rPr kumimoji="0" lang="tr-TR" altLang="tr-TR" sz="9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parse</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videoUrL</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streamView</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.loadUrl</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videoUrL</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btnCapture</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.setOnClickListener</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tr-TR" altLang="tr-TR"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View.OnClickListener</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Override</a:t>
            </a:r>
            <a:br>
              <a:rPr kumimoji="0" lang="tr-TR" altLang="tr-TR"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tr-TR" altLang="tr-TR"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tr-TR" altLang="tr-TR"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onClick</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 {</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tr-TR" altLang="tr-TR"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create</a:t>
            </a:r>
            <a: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tr-TR" altLang="tr-TR"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bitmap</a:t>
            </a:r>
            <a: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tr-TR" altLang="tr-TR"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screen</a:t>
            </a:r>
            <a: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tr-TR" altLang="tr-TR"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capture</a:t>
            </a:r>
            <a:b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bitmap</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getBitmapFromWebView</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streamView</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ımage_view</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.setImageBitmap</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bitmap</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tr-TR" altLang="tr-TR"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ımage_view.setVisibility</a:t>
            </a:r>
            <a: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tr-TR" altLang="tr-TR"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View.VISIBLE</a:t>
            </a:r>
            <a: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tr-TR" altLang="tr-TR"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tr-TR" altLang="tr-TR"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textRecognize</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bitmap</a:t>
            </a: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A99B25-95DD-4AD3-810D-FC2931A76A8D}"/>
              </a:ext>
            </a:extLst>
          </p:cNvPr>
          <p:cNvSpPr>
            <a:spLocks noChangeArrowheads="1"/>
          </p:cNvSpPr>
          <p:nvPr/>
        </p:nvSpPr>
        <p:spPr bwMode="auto">
          <a:xfrm>
            <a:off x="5533867" y="0"/>
            <a:ext cx="6658133" cy="57554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textRecognize</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(Bitmap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photo</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FirebaseVisionImage</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FirebaseVisionImage.</a:t>
            </a:r>
            <a:r>
              <a:rPr kumimoji="0" lang="tr-TR" altLang="tr-TR" sz="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fromBitmap</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photo</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FirebaseVisionTextRecognizer</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detector</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FirebaseVision.</a:t>
            </a:r>
            <a:r>
              <a:rPr kumimoji="0" lang="tr-TR" altLang="tr-TR" sz="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getInstance</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getOnDeviceTextRecognizer</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FirebaseVisionText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detector.processImage</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addOnSuccessListener</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OnSuccessListener</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FirebaseVisionText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Override</a:t>
            </a:r>
            <a:br>
              <a:rPr kumimoji="0" lang="tr-TR" altLang="tr-TR" sz="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onSuccess</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FirebaseVisionText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firebaseVisionText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for</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FirebaseVisionText.TextBlock</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block:firebaseVisionText.getTextBlocks</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Rect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rect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block.getBoundingBox</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Point[]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corner</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block.getCornerPoints</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block.getText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tr-TR" altLang="tr-TR" sz="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makeText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(Image.</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 "</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tr-TR" altLang="tr-TR" sz="8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LENGTH_SHORT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AlertDialog.Builder</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builder1=</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AlertDialog.Builder</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builder1.setTitle(</a:t>
            </a:r>
            <a:r>
              <a:rPr kumimoji="0" lang="tr-TR" altLang="tr-TR" sz="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tr-TR" altLang="tr-TR" sz="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Your</a:t>
            </a:r>
            <a:r>
              <a:rPr kumimoji="0" lang="tr-TR" altLang="tr-TR" sz="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Text</a:t>
            </a:r>
            <a:r>
              <a:rPr kumimoji="0" lang="tr-TR" altLang="tr-TR" sz="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builder1.setMessage(</a:t>
            </a:r>
            <a:r>
              <a:rPr kumimoji="0" lang="tr-TR" altLang="tr-TR" sz="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tr-TR" altLang="tr-TR" sz="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Recognized</a:t>
            </a:r>
            <a:r>
              <a:rPr kumimoji="0" lang="tr-TR" altLang="tr-TR" sz="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Text</a:t>
            </a:r>
            <a:r>
              <a:rPr kumimoji="0" lang="tr-TR" altLang="tr-TR" sz="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builder1.setCancelable(</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false</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builder1.setPositiveButton(</a:t>
            </a:r>
            <a:r>
              <a:rPr kumimoji="0" lang="tr-TR" altLang="tr-TR" sz="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tr-TR" altLang="tr-TR" sz="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Repeat</a:t>
            </a:r>
            <a:r>
              <a:rPr kumimoji="0" lang="tr-TR" altLang="tr-TR" sz="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DialogInterface.OnClickListener</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Override</a:t>
            </a:r>
            <a:br>
              <a:rPr kumimoji="0" lang="tr-TR" altLang="tr-TR" sz="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onClick</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DialogInterface</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dialogInterface</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builder1.setNegativeButton(</a:t>
            </a:r>
            <a:r>
              <a:rPr kumimoji="0" lang="tr-TR" altLang="tr-TR" sz="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"Listen"</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DialogInterface.OnClickListener</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Override</a:t>
            </a:r>
            <a:br>
              <a:rPr kumimoji="0" lang="tr-TR" altLang="tr-TR" sz="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onClick</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DialogInterface</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dialog</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which</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speak</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builder1.show();</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tr-TR" altLang="tr-TR" sz="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addOnFailureListener</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OnFailureListener</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Override</a:t>
            </a:r>
            <a:br>
              <a:rPr kumimoji="0" lang="tr-TR" altLang="tr-TR" sz="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tr-TR" altLang="tr-TR"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onFailure</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NonNull</a:t>
            </a:r>
            <a:r>
              <a:rPr kumimoji="0" lang="tr-TR" altLang="tr-TR" sz="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Exception</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tr-TR" altLang="tr-TR" sz="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makeText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(Image.</a:t>
            </a:r>
            <a:r>
              <a:rPr kumimoji="0" lang="tr-TR" altLang="tr-TR" sz="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tr-TR" altLang="tr-TR" sz="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Failed</a:t>
            </a:r>
            <a:r>
              <a:rPr kumimoji="0" lang="tr-TR" altLang="tr-TR" sz="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to</a:t>
            </a:r>
            <a:r>
              <a:rPr kumimoji="0" lang="tr-TR" altLang="tr-TR" sz="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tr-TR" altLang="tr-TR" sz="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Recognize</a:t>
            </a:r>
            <a:r>
              <a:rPr kumimoji="0" lang="tr-TR" altLang="tr-TR" sz="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tr-TR" altLang="tr-TR" sz="8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LENGTH_SHORT</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a:t>
            </a: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tr-TR" altLang="tr-TR" sz="14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F8CAFC39-8176-431A-9DC4-CEAF1888A465}"/>
              </a:ext>
            </a:extLst>
          </p:cNvPr>
          <p:cNvSpPr>
            <a:spLocks noChangeArrowheads="1"/>
          </p:cNvSpPr>
          <p:nvPr/>
        </p:nvSpPr>
        <p:spPr bwMode="auto">
          <a:xfrm>
            <a:off x="7616890" y="5495964"/>
            <a:ext cx="4652865"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UP</a:t>
            </a:r>
            <a:r>
              <a:rPr kumimoji="0" lang="tr-TR" altLang="tr-T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.setOnClickListener</a:t>
            </a: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tr-TR" altLang="tr-T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View.OnClickListener</a:t>
            </a: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tr-TR" altLang="tr-TR" sz="10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Override</a:t>
            </a:r>
            <a:br>
              <a:rPr kumimoji="0" lang="tr-TR" altLang="tr-TR"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tr-TR" altLang="tr-TR"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tr-TR" altLang="tr-T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tr-TR" altLang="tr-T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tr-TR" altLang="tr-T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onClick</a:t>
            </a: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a:t>
            </a: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 {</a:t>
            </a:r>
            <a:b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//yukarı kod komutları buraya</a:t>
            </a:r>
            <a:br>
              <a:rPr kumimoji="0" lang="tr-TR" altLang="tr-TR"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tr-TR" altLang="tr-TR"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tr-TR" altLang="tr-T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mediaController</a:t>
            </a:r>
            <a:r>
              <a:rPr kumimoji="0" lang="tr-TR" altLang="tr-TR"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new</a:t>
            </a:r>
            <a:r>
              <a:rPr kumimoji="0" lang="tr-TR" altLang="tr-T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tr-TR" altLang="tr-T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MediaController</a:t>
            </a: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CarControl.</a:t>
            </a:r>
            <a:r>
              <a:rPr kumimoji="0" lang="tr-TR" altLang="tr-T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mediaController</a:t>
            </a:r>
            <a:r>
              <a:rPr kumimoji="0" lang="tr-TR" altLang="tr-T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.setAnchorView</a:t>
            </a: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streamView</a:t>
            </a: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streamView</a:t>
            </a:r>
            <a:r>
              <a:rPr kumimoji="0" lang="tr-TR" altLang="tr-T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.loadUrl</a:t>
            </a: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videoUrLUp</a:t>
            </a: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tr-TR" altLang="tr-T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5736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DF94DFF-2495-44E9-B3DA-19FA86596D26}"/>
              </a:ext>
            </a:extLst>
          </p:cNvPr>
          <p:cNvSpPr>
            <a:spLocks noGrp="1"/>
          </p:cNvSpPr>
          <p:nvPr>
            <p:ph type="title"/>
          </p:nvPr>
        </p:nvSpPr>
        <p:spPr/>
        <p:txBody>
          <a:bodyPr/>
          <a:lstStyle/>
          <a:p>
            <a:r>
              <a:rPr lang="tr-TR" dirty="0"/>
              <a:t>Car Control </a:t>
            </a:r>
            <a:r>
              <a:rPr lang="tr-TR" dirty="0" err="1"/>
              <a:t>Ardunio</a:t>
            </a:r>
            <a:endParaRPr lang="tr-TR" dirty="0"/>
          </a:p>
        </p:txBody>
      </p:sp>
      <p:sp>
        <p:nvSpPr>
          <p:cNvPr id="7" name="İçerik Yer Tutucusu 6">
            <a:extLst>
              <a:ext uri="{FF2B5EF4-FFF2-40B4-BE49-F238E27FC236}">
                <a16:creationId xmlns:a16="http://schemas.microsoft.com/office/drawing/2014/main" id="{19341948-D592-4ED8-8C31-6A051BFFA9CA}"/>
              </a:ext>
            </a:extLst>
          </p:cNvPr>
          <p:cNvSpPr>
            <a:spLocks noGrp="1"/>
          </p:cNvSpPr>
          <p:nvPr>
            <p:ph idx="1"/>
          </p:nvPr>
        </p:nvSpPr>
        <p:spPr>
          <a:xfrm>
            <a:off x="232452" y="2058807"/>
            <a:ext cx="9613861" cy="4631242"/>
          </a:xfrm>
        </p:spPr>
        <p:txBody>
          <a:bodyPr>
            <a:noAutofit/>
          </a:bodyPr>
          <a:lstStyle/>
          <a:p>
            <a:r>
              <a:rPr lang="en-US" sz="1400" dirty="0"/>
              <a:t>#include &lt;</a:t>
            </a:r>
            <a:r>
              <a:rPr lang="en-US" sz="1400" dirty="0" err="1"/>
              <a:t>SoftwareSerial.h</a:t>
            </a:r>
            <a:r>
              <a:rPr lang="en-US" sz="1400" dirty="0"/>
              <a:t>&gt;</a:t>
            </a:r>
            <a:endParaRPr lang="tr-TR" sz="1400" dirty="0"/>
          </a:p>
          <a:p>
            <a:r>
              <a:rPr lang="en-US" sz="1400" dirty="0" err="1"/>
              <a:t>SoftwareSerial</a:t>
            </a:r>
            <a:r>
              <a:rPr lang="en-US" sz="1400" dirty="0"/>
              <a:t> </a:t>
            </a:r>
            <a:r>
              <a:rPr lang="en-US" sz="1400" dirty="0" err="1"/>
              <a:t>ArduinoUno</a:t>
            </a:r>
            <a:r>
              <a:rPr lang="en-US" sz="1400" dirty="0"/>
              <a:t>(2,3);</a:t>
            </a:r>
            <a:endParaRPr lang="tr-TR" sz="1400" dirty="0"/>
          </a:p>
          <a:p>
            <a:r>
              <a:rPr lang="en-US" sz="1400" dirty="0"/>
              <a:t>#define MotorA1 8</a:t>
            </a:r>
            <a:endParaRPr lang="tr-TR" sz="1400" dirty="0"/>
          </a:p>
          <a:p>
            <a:r>
              <a:rPr lang="en-US" sz="1400" dirty="0"/>
              <a:t>#define MotorA2 9</a:t>
            </a:r>
            <a:endParaRPr lang="tr-TR" sz="1400" dirty="0"/>
          </a:p>
          <a:p>
            <a:r>
              <a:rPr lang="en-US" sz="1400" dirty="0"/>
              <a:t>#define MotorB1 6</a:t>
            </a:r>
            <a:endParaRPr lang="tr-TR" sz="1400" dirty="0"/>
          </a:p>
          <a:p>
            <a:r>
              <a:rPr lang="en-US" sz="1400" dirty="0"/>
              <a:t>#define MotorB2 7</a:t>
            </a:r>
            <a:endParaRPr lang="tr-TR" sz="1400" dirty="0"/>
          </a:p>
          <a:p>
            <a:r>
              <a:rPr lang="en-US" sz="1400" dirty="0"/>
              <a:t>void setup() {</a:t>
            </a:r>
            <a:endParaRPr lang="tr-TR" sz="1400" dirty="0"/>
          </a:p>
          <a:p>
            <a:r>
              <a:rPr lang="en-US" sz="1400" dirty="0"/>
              <a:t>  </a:t>
            </a:r>
            <a:r>
              <a:rPr lang="en-US" sz="1400" dirty="0" err="1"/>
              <a:t>pinMode</a:t>
            </a:r>
            <a:r>
              <a:rPr lang="en-US" sz="1400" dirty="0"/>
              <a:t>(MotorA1, OUTPUT);</a:t>
            </a:r>
            <a:endParaRPr lang="tr-TR" sz="1400" dirty="0"/>
          </a:p>
          <a:p>
            <a:r>
              <a:rPr lang="en-US" sz="1400" dirty="0"/>
              <a:t>  </a:t>
            </a:r>
            <a:r>
              <a:rPr lang="en-US" sz="1400" dirty="0" err="1"/>
              <a:t>pinMode</a:t>
            </a:r>
            <a:r>
              <a:rPr lang="en-US" sz="1400" dirty="0"/>
              <a:t>(MotorA2, OUTPUT);</a:t>
            </a:r>
            <a:endParaRPr lang="tr-TR" sz="1400" dirty="0"/>
          </a:p>
          <a:p>
            <a:r>
              <a:rPr lang="en-US" sz="1400" dirty="0"/>
              <a:t>  </a:t>
            </a:r>
            <a:r>
              <a:rPr lang="en-US" sz="1400" dirty="0" err="1"/>
              <a:t>pinMode</a:t>
            </a:r>
            <a:r>
              <a:rPr lang="en-US" sz="1400" dirty="0"/>
              <a:t>(MotorB1, OUTPUT);</a:t>
            </a:r>
            <a:endParaRPr lang="tr-TR" sz="1400" dirty="0"/>
          </a:p>
          <a:p>
            <a:r>
              <a:rPr lang="en-US" sz="1400" dirty="0"/>
              <a:t>  </a:t>
            </a:r>
            <a:r>
              <a:rPr lang="en-US" sz="1400" dirty="0" err="1"/>
              <a:t>pinMode</a:t>
            </a:r>
            <a:r>
              <a:rPr lang="en-US" sz="1400" dirty="0"/>
              <a:t>(MotorB2, OUTPUT);</a:t>
            </a:r>
            <a:endParaRPr lang="tr-TR" sz="1400" dirty="0"/>
          </a:p>
          <a:p>
            <a:r>
              <a:rPr lang="en-US" sz="1400" dirty="0"/>
              <a:t>  </a:t>
            </a:r>
            <a:r>
              <a:rPr lang="en-US" sz="1400" dirty="0" err="1"/>
              <a:t>Serial.begin</a:t>
            </a:r>
            <a:r>
              <a:rPr lang="en-US" sz="1400" dirty="0"/>
              <a:t>(9600);</a:t>
            </a:r>
            <a:endParaRPr lang="tr-TR" sz="1400" dirty="0"/>
          </a:p>
          <a:p>
            <a:r>
              <a:rPr lang="en-US" sz="1400" dirty="0"/>
              <a:t>  </a:t>
            </a:r>
            <a:r>
              <a:rPr lang="en-US" sz="1400" dirty="0" err="1"/>
              <a:t>ArduinoUno.begin</a:t>
            </a:r>
            <a:r>
              <a:rPr lang="en-US" sz="1400" dirty="0"/>
              <a:t>(4800);</a:t>
            </a:r>
            <a:endParaRPr lang="tr-TR" sz="1400" dirty="0"/>
          </a:p>
          <a:p>
            <a:r>
              <a:rPr lang="en-US" sz="1400" dirty="0"/>
              <a:t>}</a:t>
            </a:r>
            <a:endParaRPr lang="tr-TR" sz="1400" dirty="0"/>
          </a:p>
        </p:txBody>
      </p:sp>
      <p:sp>
        <p:nvSpPr>
          <p:cNvPr id="8" name="Metin kutusu 7">
            <a:extLst>
              <a:ext uri="{FF2B5EF4-FFF2-40B4-BE49-F238E27FC236}">
                <a16:creationId xmlns:a16="http://schemas.microsoft.com/office/drawing/2014/main" id="{77494203-2CE4-4E78-949F-B577DC9739CB}"/>
              </a:ext>
            </a:extLst>
          </p:cNvPr>
          <p:cNvSpPr txBox="1"/>
          <p:nvPr/>
        </p:nvSpPr>
        <p:spPr>
          <a:xfrm>
            <a:off x="5039382" y="2042623"/>
            <a:ext cx="6157353" cy="4647426"/>
          </a:xfrm>
          <a:prstGeom prst="rect">
            <a:avLst/>
          </a:prstGeom>
          <a:noFill/>
        </p:spPr>
        <p:txBody>
          <a:bodyPr wrap="square" rtlCol="0">
            <a:spAutoFit/>
          </a:bodyPr>
          <a:lstStyle/>
          <a:p>
            <a:r>
              <a:rPr lang="en-US" sz="1600" dirty="0"/>
              <a:t>void loop() {</a:t>
            </a:r>
            <a:endParaRPr lang="tr-TR" sz="1600" dirty="0"/>
          </a:p>
          <a:p>
            <a:r>
              <a:rPr lang="en-US" sz="1600" dirty="0"/>
              <a:t> </a:t>
            </a:r>
            <a:endParaRPr lang="tr-TR" sz="1600" dirty="0"/>
          </a:p>
          <a:p>
            <a:r>
              <a:rPr lang="en-US" sz="1600" dirty="0"/>
              <a:t>  while(</a:t>
            </a:r>
            <a:r>
              <a:rPr lang="en-US" sz="1600" dirty="0" err="1"/>
              <a:t>ArduinoUno.available</a:t>
            </a:r>
            <a:r>
              <a:rPr lang="en-US" sz="1600" dirty="0"/>
              <a:t>()&gt;0){</a:t>
            </a:r>
            <a:endParaRPr lang="tr-TR" sz="1600" dirty="0"/>
          </a:p>
          <a:p>
            <a:r>
              <a:rPr lang="en-US" sz="1600" dirty="0"/>
              <a:t>    float </a:t>
            </a:r>
            <a:r>
              <a:rPr lang="en-US" sz="1600" dirty="0" err="1"/>
              <a:t>val</a:t>
            </a:r>
            <a:r>
              <a:rPr lang="en-US" sz="1600" dirty="0"/>
              <a:t>= </a:t>
            </a:r>
            <a:r>
              <a:rPr lang="en-US" sz="1600" dirty="0" err="1"/>
              <a:t>ArduinoUno.parseFloat</a:t>
            </a:r>
            <a:r>
              <a:rPr lang="en-US" sz="1600" dirty="0"/>
              <a:t>();</a:t>
            </a:r>
            <a:endParaRPr lang="tr-TR" sz="1600" dirty="0"/>
          </a:p>
          <a:p>
            <a:r>
              <a:rPr lang="en-US" sz="1600" dirty="0"/>
              <a:t>    if(</a:t>
            </a:r>
            <a:r>
              <a:rPr lang="en-US" sz="1600" dirty="0" err="1"/>
              <a:t>ArduinoUno.read</a:t>
            </a:r>
            <a:r>
              <a:rPr lang="en-US" sz="1600" dirty="0"/>
              <a:t>()=='\n'){</a:t>
            </a:r>
            <a:endParaRPr lang="tr-TR" sz="1600" dirty="0"/>
          </a:p>
          <a:p>
            <a:r>
              <a:rPr lang="en-US" sz="1600" dirty="0"/>
              <a:t>      </a:t>
            </a:r>
            <a:r>
              <a:rPr lang="en-US" sz="1600" dirty="0" err="1"/>
              <a:t>Serial.println</a:t>
            </a:r>
            <a:r>
              <a:rPr lang="en-US" sz="1600" dirty="0"/>
              <a:t>(</a:t>
            </a:r>
            <a:r>
              <a:rPr lang="en-US" sz="1600" dirty="0" err="1"/>
              <a:t>val</a:t>
            </a:r>
            <a:r>
              <a:rPr lang="en-US" sz="1600" dirty="0"/>
              <a:t>);// this is the value coming from </a:t>
            </a:r>
            <a:r>
              <a:rPr lang="en-US" sz="1600" dirty="0" err="1"/>
              <a:t>nodemcu</a:t>
            </a:r>
            <a:endParaRPr lang="tr-TR" sz="1600" dirty="0"/>
          </a:p>
          <a:p>
            <a:r>
              <a:rPr lang="en-US" sz="1600" dirty="0"/>
              <a:t>      if(</a:t>
            </a:r>
            <a:r>
              <a:rPr lang="en-US" sz="1600" dirty="0" err="1"/>
              <a:t>val</a:t>
            </a:r>
            <a:r>
              <a:rPr lang="en-US" sz="1600" dirty="0"/>
              <a:t>==1){//if </a:t>
            </a:r>
            <a:r>
              <a:rPr lang="en-US" sz="1600" dirty="0" err="1"/>
              <a:t>val</a:t>
            </a:r>
            <a:r>
              <a:rPr lang="en-US" sz="1600" dirty="0"/>
              <a:t> is equal to 1 is going to move forward</a:t>
            </a:r>
            <a:endParaRPr lang="tr-TR" sz="1600" dirty="0"/>
          </a:p>
          <a:p>
            <a:r>
              <a:rPr lang="en-US" sz="1600" dirty="0"/>
              <a:t>  </a:t>
            </a:r>
            <a:r>
              <a:rPr lang="en-US" sz="1600" dirty="0" err="1"/>
              <a:t>digitalWrite</a:t>
            </a:r>
            <a:r>
              <a:rPr lang="en-US" sz="1600" dirty="0"/>
              <a:t>(MotorA1, HIGH);</a:t>
            </a:r>
            <a:endParaRPr lang="tr-TR" sz="1600" dirty="0"/>
          </a:p>
          <a:p>
            <a:r>
              <a:rPr lang="en-US" sz="1600" dirty="0"/>
              <a:t>  </a:t>
            </a:r>
            <a:r>
              <a:rPr lang="en-US" sz="1600" dirty="0" err="1"/>
              <a:t>digitalWrite</a:t>
            </a:r>
            <a:r>
              <a:rPr lang="en-US" sz="1600" dirty="0"/>
              <a:t>(MotorA2, LOW);</a:t>
            </a:r>
            <a:endParaRPr lang="tr-TR" sz="1600" dirty="0"/>
          </a:p>
          <a:p>
            <a:r>
              <a:rPr lang="en-US" sz="1600" dirty="0"/>
              <a:t>  </a:t>
            </a:r>
            <a:r>
              <a:rPr lang="en-US" sz="1600" dirty="0" err="1"/>
              <a:t>digitalWrite</a:t>
            </a:r>
            <a:r>
              <a:rPr lang="en-US" sz="1600" dirty="0"/>
              <a:t>(MotorB1, HIGH);</a:t>
            </a:r>
            <a:endParaRPr lang="tr-TR" sz="1600" dirty="0"/>
          </a:p>
          <a:p>
            <a:r>
              <a:rPr lang="en-US" sz="1600" dirty="0"/>
              <a:t>  </a:t>
            </a:r>
            <a:r>
              <a:rPr lang="en-US" sz="1600" dirty="0" err="1"/>
              <a:t>digitalWrite</a:t>
            </a:r>
            <a:r>
              <a:rPr lang="en-US" sz="1600" dirty="0"/>
              <a:t>(MotorB2, LOW);</a:t>
            </a:r>
            <a:endParaRPr lang="tr-TR" sz="1600" dirty="0"/>
          </a:p>
          <a:p>
            <a:r>
              <a:rPr lang="en-US" sz="1600" dirty="0"/>
              <a:t>  delay(2000);</a:t>
            </a:r>
            <a:endParaRPr lang="tr-TR" sz="1600" dirty="0"/>
          </a:p>
          <a:p>
            <a:r>
              <a:rPr lang="en-US" sz="1600" dirty="0"/>
              <a:t>  </a:t>
            </a:r>
            <a:r>
              <a:rPr lang="en-US" sz="1600" dirty="0" err="1"/>
              <a:t>digitalWrite</a:t>
            </a:r>
            <a:r>
              <a:rPr lang="en-US" sz="1600" dirty="0"/>
              <a:t>(MotorA1, LOW);</a:t>
            </a:r>
            <a:endParaRPr lang="tr-TR" sz="1600" dirty="0"/>
          </a:p>
          <a:p>
            <a:r>
              <a:rPr lang="en-US" sz="1600" dirty="0"/>
              <a:t>  </a:t>
            </a:r>
            <a:r>
              <a:rPr lang="en-US" sz="1600" dirty="0" err="1"/>
              <a:t>digitalWrite</a:t>
            </a:r>
            <a:r>
              <a:rPr lang="en-US" sz="1600" dirty="0"/>
              <a:t>(MotorA2, LOW);</a:t>
            </a:r>
            <a:endParaRPr lang="tr-TR" sz="1600" dirty="0"/>
          </a:p>
          <a:p>
            <a:r>
              <a:rPr lang="en-US" sz="1600" dirty="0"/>
              <a:t>  </a:t>
            </a:r>
            <a:r>
              <a:rPr lang="en-US" sz="1600" dirty="0" err="1"/>
              <a:t>digitalWrite</a:t>
            </a:r>
            <a:r>
              <a:rPr lang="en-US" sz="1600" dirty="0"/>
              <a:t>(MotorB1, LOW);</a:t>
            </a:r>
            <a:endParaRPr lang="tr-TR" sz="1600" dirty="0"/>
          </a:p>
          <a:p>
            <a:r>
              <a:rPr lang="en-US" sz="1600" dirty="0"/>
              <a:t>  </a:t>
            </a:r>
            <a:r>
              <a:rPr lang="en-US" sz="1600" dirty="0" err="1"/>
              <a:t>digitalWrite</a:t>
            </a:r>
            <a:r>
              <a:rPr lang="en-US" sz="1600" dirty="0"/>
              <a:t>(MotorB2, LOW);</a:t>
            </a:r>
            <a:endParaRPr lang="tr-TR" sz="1600" dirty="0"/>
          </a:p>
          <a:p>
            <a:r>
              <a:rPr lang="en-US" sz="1600" dirty="0"/>
              <a:t>      }</a:t>
            </a:r>
            <a:endParaRPr lang="tr-TR" sz="1600" dirty="0"/>
          </a:p>
          <a:p>
            <a:endParaRPr lang="tr-TR" dirty="0"/>
          </a:p>
        </p:txBody>
      </p:sp>
    </p:spTree>
    <p:extLst>
      <p:ext uri="{BB962C8B-B14F-4D97-AF65-F5344CB8AC3E}">
        <p14:creationId xmlns:p14="http://schemas.microsoft.com/office/powerpoint/2010/main" val="356874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FC2A8F7-21E8-43D6-AE39-1CB80792E67E}"/>
              </a:ext>
            </a:extLst>
          </p:cNvPr>
          <p:cNvSpPr>
            <a:spLocks noGrp="1"/>
          </p:cNvSpPr>
          <p:nvPr>
            <p:ph type="title"/>
          </p:nvPr>
        </p:nvSpPr>
        <p:spPr/>
        <p:txBody>
          <a:bodyPr/>
          <a:lstStyle/>
          <a:p>
            <a:r>
              <a:rPr lang="tr-TR" dirty="0" err="1"/>
              <a:t>Gas</a:t>
            </a:r>
            <a:r>
              <a:rPr lang="tr-TR" dirty="0"/>
              <a:t> Sensor </a:t>
            </a:r>
            <a:r>
              <a:rPr lang="tr-TR" dirty="0" err="1"/>
              <a:t>NodeMcu</a:t>
            </a:r>
            <a:endParaRPr lang="tr-TR" dirty="0"/>
          </a:p>
        </p:txBody>
      </p:sp>
      <p:sp>
        <p:nvSpPr>
          <p:cNvPr id="3" name="İçerik Yer Tutucusu 2">
            <a:extLst>
              <a:ext uri="{FF2B5EF4-FFF2-40B4-BE49-F238E27FC236}">
                <a16:creationId xmlns:a16="http://schemas.microsoft.com/office/drawing/2014/main" id="{F4C84884-4F1E-4718-BEBF-7670D6CB4C62}"/>
              </a:ext>
            </a:extLst>
          </p:cNvPr>
          <p:cNvSpPr>
            <a:spLocks noGrp="1"/>
          </p:cNvSpPr>
          <p:nvPr>
            <p:ph idx="1"/>
          </p:nvPr>
        </p:nvSpPr>
        <p:spPr>
          <a:xfrm>
            <a:off x="279104" y="2056954"/>
            <a:ext cx="9613861" cy="3599316"/>
          </a:xfrm>
        </p:spPr>
        <p:txBody>
          <a:bodyPr>
            <a:normAutofit fontScale="47500" lnSpcReduction="20000"/>
          </a:bodyPr>
          <a:lstStyle/>
          <a:p>
            <a:pPr marL="0" indent="0">
              <a:buNone/>
            </a:pPr>
            <a:r>
              <a:rPr lang="en-US" sz="2500" dirty="0"/>
              <a:t>void setup() {</a:t>
            </a:r>
            <a:endParaRPr lang="tr-TR" sz="2500" dirty="0"/>
          </a:p>
          <a:p>
            <a:pPr marL="0" indent="0">
              <a:buNone/>
            </a:pPr>
            <a:r>
              <a:rPr lang="en-US" sz="2500" dirty="0"/>
              <a:t> </a:t>
            </a:r>
            <a:r>
              <a:rPr lang="en-US" sz="2500" dirty="0" err="1"/>
              <a:t>pinMode</a:t>
            </a:r>
            <a:r>
              <a:rPr lang="en-US" sz="2500" dirty="0"/>
              <a:t>(BUILTIN_LED, OUTPUT);</a:t>
            </a:r>
            <a:endParaRPr lang="tr-TR" sz="2500" dirty="0"/>
          </a:p>
          <a:p>
            <a:pPr marL="0" indent="0">
              <a:buNone/>
            </a:pPr>
            <a:r>
              <a:rPr lang="en-US" sz="2500" dirty="0"/>
              <a:t> </a:t>
            </a:r>
            <a:r>
              <a:rPr lang="en-US" sz="2500" dirty="0" err="1"/>
              <a:t>pinMode</a:t>
            </a:r>
            <a:r>
              <a:rPr lang="en-US" sz="2500" dirty="0"/>
              <a:t>(D5, INPUT);</a:t>
            </a:r>
            <a:endParaRPr lang="tr-TR" sz="2500" dirty="0"/>
          </a:p>
          <a:p>
            <a:pPr marL="0" indent="0">
              <a:buNone/>
            </a:pPr>
            <a:r>
              <a:rPr lang="en-US" sz="2500" dirty="0"/>
              <a:t>  </a:t>
            </a:r>
            <a:r>
              <a:rPr lang="en-US" sz="2500" dirty="0" err="1"/>
              <a:t>pinMode</a:t>
            </a:r>
            <a:r>
              <a:rPr lang="en-US" sz="2500" dirty="0"/>
              <a:t>(D7, OUTPUT);</a:t>
            </a:r>
            <a:endParaRPr lang="tr-TR" sz="2500" dirty="0"/>
          </a:p>
          <a:p>
            <a:pPr marL="0" indent="0">
              <a:buNone/>
            </a:pPr>
            <a:r>
              <a:rPr lang="en-US" sz="2500" dirty="0"/>
              <a:t>  </a:t>
            </a:r>
            <a:r>
              <a:rPr lang="en-US" sz="2500" dirty="0" err="1"/>
              <a:t>Serial.begin</a:t>
            </a:r>
            <a:r>
              <a:rPr lang="en-US" sz="2500" dirty="0"/>
              <a:t>(9600);</a:t>
            </a:r>
            <a:endParaRPr lang="tr-TR" sz="2500" dirty="0"/>
          </a:p>
          <a:p>
            <a:pPr marL="0" indent="0">
              <a:buNone/>
            </a:pPr>
            <a:r>
              <a:rPr lang="en-US" sz="2500" dirty="0"/>
              <a:t>  ESP8266WiFi.begin(4800);</a:t>
            </a:r>
            <a:endParaRPr lang="tr-TR" sz="2500" dirty="0"/>
          </a:p>
          <a:p>
            <a:pPr marL="0" indent="0">
              <a:buNone/>
            </a:pPr>
            <a:r>
              <a:rPr lang="en-US" sz="2500" dirty="0"/>
              <a:t>  </a:t>
            </a:r>
            <a:r>
              <a:rPr lang="en-US" sz="2500" dirty="0" err="1"/>
              <a:t>setup_wifi</a:t>
            </a:r>
            <a:r>
              <a:rPr lang="en-US" sz="2500" dirty="0"/>
              <a:t>();</a:t>
            </a:r>
            <a:endParaRPr lang="tr-TR" sz="2500" dirty="0"/>
          </a:p>
          <a:p>
            <a:pPr marL="0" indent="0">
              <a:buNone/>
            </a:pPr>
            <a:r>
              <a:rPr lang="en-US" sz="2500" dirty="0"/>
              <a:t>  </a:t>
            </a:r>
            <a:r>
              <a:rPr lang="en-US" sz="2500" dirty="0" err="1"/>
              <a:t>client.setServer</a:t>
            </a:r>
            <a:r>
              <a:rPr lang="en-US" sz="2500" dirty="0"/>
              <a:t>(</a:t>
            </a:r>
            <a:r>
              <a:rPr lang="en-US" sz="2500" dirty="0" err="1"/>
              <a:t>mqtt_server</a:t>
            </a:r>
            <a:r>
              <a:rPr lang="en-US" sz="2500" dirty="0"/>
              <a:t>, 10876);</a:t>
            </a:r>
            <a:endParaRPr lang="tr-TR" sz="2500" dirty="0"/>
          </a:p>
          <a:p>
            <a:pPr marL="0" indent="0">
              <a:buNone/>
            </a:pPr>
            <a:r>
              <a:rPr lang="en-US" sz="2500" dirty="0"/>
              <a:t>  </a:t>
            </a:r>
            <a:r>
              <a:rPr lang="en-US" sz="2500" dirty="0" err="1"/>
              <a:t>client.setCallback</a:t>
            </a:r>
            <a:r>
              <a:rPr lang="en-US" sz="2500" dirty="0"/>
              <a:t>(callback);</a:t>
            </a:r>
            <a:endParaRPr lang="tr-TR" sz="2500" dirty="0"/>
          </a:p>
          <a:p>
            <a:pPr marL="0" indent="0">
              <a:buNone/>
            </a:pPr>
            <a:r>
              <a:rPr lang="en-US" sz="2500" dirty="0"/>
              <a:t>  reconnect();</a:t>
            </a:r>
            <a:endParaRPr lang="tr-TR" sz="2500" dirty="0"/>
          </a:p>
          <a:p>
            <a:pPr marL="0" indent="0">
              <a:buNone/>
            </a:pPr>
            <a:r>
              <a:rPr lang="en-US" sz="2500" dirty="0" err="1"/>
              <a:t>server.on</a:t>
            </a:r>
            <a:r>
              <a:rPr lang="en-US" sz="2500" dirty="0"/>
              <a:t>("/sensorvalue.txt", [](){</a:t>
            </a:r>
            <a:endParaRPr lang="tr-TR" sz="2500" dirty="0"/>
          </a:p>
          <a:p>
            <a:pPr marL="0" indent="0">
              <a:buNone/>
            </a:pPr>
            <a:r>
              <a:rPr lang="en-US" sz="2500" dirty="0"/>
              <a:t>   text = (String)</a:t>
            </a:r>
            <a:r>
              <a:rPr lang="en-US" sz="2500" dirty="0" err="1"/>
              <a:t>sensorValue</a:t>
            </a:r>
            <a:r>
              <a:rPr lang="en-US" sz="2500" dirty="0"/>
              <a:t>;</a:t>
            </a:r>
            <a:endParaRPr lang="tr-TR" sz="2500" dirty="0"/>
          </a:p>
          <a:p>
            <a:pPr marL="0" indent="0">
              <a:buNone/>
            </a:pPr>
            <a:r>
              <a:rPr lang="en-US" sz="2500" dirty="0"/>
              <a:t>   </a:t>
            </a:r>
            <a:r>
              <a:rPr lang="en-US" sz="2500" dirty="0" err="1"/>
              <a:t>server.send</a:t>
            </a:r>
            <a:r>
              <a:rPr lang="en-US" sz="2500" dirty="0"/>
              <a:t>(200, "text/html", text);</a:t>
            </a:r>
            <a:endParaRPr lang="tr-TR" sz="2500" dirty="0"/>
          </a:p>
          <a:p>
            <a:pPr marL="0" indent="0">
              <a:buNone/>
            </a:pPr>
            <a:r>
              <a:rPr lang="en-US" sz="2500" dirty="0"/>
              <a:t> });</a:t>
            </a:r>
            <a:endParaRPr lang="tr-TR" sz="2500" dirty="0"/>
          </a:p>
          <a:p>
            <a:endParaRPr lang="tr-TR" dirty="0"/>
          </a:p>
        </p:txBody>
      </p:sp>
      <p:sp>
        <p:nvSpPr>
          <p:cNvPr id="4" name="Metin kutusu 3">
            <a:extLst>
              <a:ext uri="{FF2B5EF4-FFF2-40B4-BE49-F238E27FC236}">
                <a16:creationId xmlns:a16="http://schemas.microsoft.com/office/drawing/2014/main" id="{2310A720-9091-40F6-95E2-6B712E7841A9}"/>
              </a:ext>
            </a:extLst>
          </p:cNvPr>
          <p:cNvSpPr txBox="1"/>
          <p:nvPr/>
        </p:nvSpPr>
        <p:spPr>
          <a:xfrm>
            <a:off x="3545633" y="2056954"/>
            <a:ext cx="11044784" cy="4555093"/>
          </a:xfrm>
          <a:prstGeom prst="rect">
            <a:avLst/>
          </a:prstGeom>
          <a:noFill/>
        </p:spPr>
        <p:txBody>
          <a:bodyPr wrap="square" rtlCol="0">
            <a:spAutoFit/>
          </a:bodyPr>
          <a:lstStyle/>
          <a:p>
            <a:r>
              <a:rPr lang="en-US" sz="1400" dirty="0"/>
              <a:t> </a:t>
            </a:r>
            <a:r>
              <a:rPr lang="en-US" sz="1200" dirty="0" err="1"/>
              <a:t>server.on</a:t>
            </a:r>
            <a:r>
              <a:rPr lang="en-US" sz="1200" dirty="0"/>
              <a:t>("/", [](){</a:t>
            </a:r>
            <a:endParaRPr lang="tr-TR" sz="1200" dirty="0"/>
          </a:p>
          <a:p>
            <a:r>
              <a:rPr lang="en-US" sz="1200" dirty="0"/>
              <a:t>   page = "&lt;h1&gt;Sensor to Node MCU Web Server&lt;/h1&gt;&lt;h1&gt;Sensor Value:&lt;/h1&gt; &lt;h1 id=\"</a:t>
            </a:r>
            <a:r>
              <a:rPr lang="en-US" sz="1200" dirty="0" err="1"/>
              <a:t>sensorvalue</a:t>
            </a:r>
            <a:r>
              <a:rPr lang="en-US" sz="1200" dirty="0"/>
              <a:t>\"&gt;""&lt;/h1&gt;\r\n";</a:t>
            </a:r>
            <a:endParaRPr lang="tr-TR" sz="1200" dirty="0"/>
          </a:p>
          <a:p>
            <a:r>
              <a:rPr lang="en-US" sz="1200" dirty="0"/>
              <a:t>   page += "&lt;script&gt;\r\n";</a:t>
            </a:r>
            <a:endParaRPr lang="tr-TR" sz="1200" dirty="0"/>
          </a:p>
          <a:p>
            <a:r>
              <a:rPr lang="en-US" sz="1200" dirty="0"/>
              <a:t>   page += "var x = </a:t>
            </a:r>
            <a:r>
              <a:rPr lang="en-US" sz="1200" dirty="0" err="1"/>
              <a:t>setInterval</a:t>
            </a:r>
            <a:r>
              <a:rPr lang="en-US" sz="1200" dirty="0"/>
              <a:t>(function() {</a:t>
            </a:r>
            <a:r>
              <a:rPr lang="en-US" sz="1200" dirty="0" err="1"/>
              <a:t>loadData</a:t>
            </a:r>
            <a:r>
              <a:rPr lang="en-US" sz="1200" dirty="0"/>
              <a:t>(\"sensorvalue.txt\",</a:t>
            </a:r>
            <a:r>
              <a:rPr lang="en-US" sz="1200" dirty="0" err="1"/>
              <a:t>updateData</a:t>
            </a:r>
            <a:r>
              <a:rPr lang="en-US" sz="1200" dirty="0"/>
              <a:t>)}, 1000);\r\n";</a:t>
            </a:r>
            <a:endParaRPr lang="tr-TR" sz="1200" dirty="0"/>
          </a:p>
          <a:p>
            <a:r>
              <a:rPr lang="en-US" sz="1200" dirty="0"/>
              <a:t>   page += "function </a:t>
            </a:r>
            <a:r>
              <a:rPr lang="en-US" sz="1200" dirty="0" err="1"/>
              <a:t>loadData</a:t>
            </a:r>
            <a:r>
              <a:rPr lang="en-US" sz="1200" dirty="0"/>
              <a:t>(</a:t>
            </a:r>
            <a:r>
              <a:rPr lang="en-US" sz="1200" dirty="0" err="1"/>
              <a:t>url</a:t>
            </a:r>
            <a:r>
              <a:rPr lang="en-US" sz="1200" dirty="0"/>
              <a:t>, callback){\r\n";</a:t>
            </a:r>
            <a:endParaRPr lang="tr-TR" sz="1200" dirty="0"/>
          </a:p>
          <a:p>
            <a:r>
              <a:rPr lang="en-US" sz="1200" dirty="0"/>
              <a:t>   page += "var </a:t>
            </a:r>
            <a:r>
              <a:rPr lang="en-US" sz="1200" dirty="0" err="1"/>
              <a:t>xhttp</a:t>
            </a:r>
            <a:r>
              <a:rPr lang="en-US" sz="1200" dirty="0"/>
              <a:t> = new </a:t>
            </a:r>
            <a:r>
              <a:rPr lang="en-US" sz="1200" dirty="0" err="1"/>
              <a:t>XMLHttpRequest</a:t>
            </a:r>
            <a:r>
              <a:rPr lang="en-US" sz="1200" dirty="0"/>
              <a:t>();\r\n";</a:t>
            </a:r>
            <a:endParaRPr lang="tr-TR" sz="1200" dirty="0"/>
          </a:p>
          <a:p>
            <a:r>
              <a:rPr lang="en-US" sz="1200" dirty="0"/>
              <a:t>   page += "</a:t>
            </a:r>
            <a:r>
              <a:rPr lang="en-US" sz="1200" dirty="0" err="1"/>
              <a:t>xhttp.onreadystatechange</a:t>
            </a:r>
            <a:r>
              <a:rPr lang="en-US" sz="1200" dirty="0"/>
              <a:t> = function(){\r\n";</a:t>
            </a:r>
            <a:endParaRPr lang="tr-TR" sz="1200" dirty="0"/>
          </a:p>
          <a:p>
            <a:r>
              <a:rPr lang="en-US" sz="1200" dirty="0"/>
              <a:t>   page += " if(</a:t>
            </a:r>
            <a:r>
              <a:rPr lang="en-US" sz="1200" dirty="0" err="1"/>
              <a:t>this.readyState</a:t>
            </a:r>
            <a:r>
              <a:rPr lang="en-US" sz="1200" dirty="0"/>
              <a:t> == 4 &amp;&amp; </a:t>
            </a:r>
            <a:r>
              <a:rPr lang="en-US" sz="1200" dirty="0" err="1"/>
              <a:t>this.status</a:t>
            </a:r>
            <a:r>
              <a:rPr lang="en-US" sz="1200" dirty="0"/>
              <a:t> == 200){\r\n";</a:t>
            </a:r>
            <a:endParaRPr lang="tr-TR" sz="1200" dirty="0"/>
          </a:p>
          <a:p>
            <a:r>
              <a:rPr lang="en-US" sz="1200" dirty="0"/>
              <a:t>   page += " </a:t>
            </a:r>
            <a:r>
              <a:rPr lang="en-US" sz="1200" dirty="0" err="1"/>
              <a:t>callback.apply</a:t>
            </a:r>
            <a:r>
              <a:rPr lang="en-US" sz="1200" dirty="0"/>
              <a:t>(</a:t>
            </a:r>
            <a:r>
              <a:rPr lang="en-US" sz="1200" dirty="0" err="1"/>
              <a:t>xhttp</a:t>
            </a:r>
            <a:r>
              <a:rPr lang="en-US" sz="1200" dirty="0"/>
              <a:t>);\r\n";</a:t>
            </a:r>
            <a:endParaRPr lang="tr-TR" sz="1200" dirty="0"/>
          </a:p>
          <a:p>
            <a:r>
              <a:rPr lang="en-US" sz="1200" dirty="0"/>
              <a:t>   page += " }\r\n";</a:t>
            </a:r>
            <a:endParaRPr lang="tr-TR" sz="1200" dirty="0"/>
          </a:p>
          <a:p>
            <a:r>
              <a:rPr lang="en-US" sz="1200" dirty="0"/>
              <a:t>   page += "};\r\n";</a:t>
            </a:r>
            <a:endParaRPr lang="tr-TR" sz="1200" dirty="0"/>
          </a:p>
          <a:p>
            <a:r>
              <a:rPr lang="en-US" sz="1200" dirty="0"/>
              <a:t>   page += "</a:t>
            </a:r>
            <a:r>
              <a:rPr lang="en-US" sz="1200" dirty="0" err="1"/>
              <a:t>xhttp.open</a:t>
            </a:r>
            <a:r>
              <a:rPr lang="en-US" sz="1200" dirty="0"/>
              <a:t>(\"GET\", </a:t>
            </a:r>
            <a:r>
              <a:rPr lang="en-US" sz="1200" dirty="0" err="1"/>
              <a:t>url</a:t>
            </a:r>
            <a:r>
              <a:rPr lang="en-US" sz="1200" dirty="0"/>
              <a:t>, true);\r\n";</a:t>
            </a:r>
            <a:endParaRPr lang="tr-TR" sz="1200" dirty="0"/>
          </a:p>
          <a:p>
            <a:r>
              <a:rPr lang="en-US" sz="1200" dirty="0"/>
              <a:t>   page += "</a:t>
            </a:r>
            <a:r>
              <a:rPr lang="en-US" sz="1200" dirty="0" err="1"/>
              <a:t>xhttp.send</a:t>
            </a:r>
            <a:r>
              <a:rPr lang="en-US" sz="1200" dirty="0"/>
              <a:t>();\r\n";</a:t>
            </a:r>
            <a:endParaRPr lang="tr-TR" sz="1200" dirty="0"/>
          </a:p>
          <a:p>
            <a:r>
              <a:rPr lang="en-US" sz="1200" dirty="0"/>
              <a:t>   page += "}\r\n";</a:t>
            </a:r>
            <a:endParaRPr lang="tr-TR" sz="1200" dirty="0"/>
          </a:p>
          <a:p>
            <a:r>
              <a:rPr lang="en-US" sz="1200" dirty="0"/>
              <a:t>   page += "function </a:t>
            </a:r>
            <a:r>
              <a:rPr lang="en-US" sz="1200" dirty="0" err="1"/>
              <a:t>updateData</a:t>
            </a:r>
            <a:r>
              <a:rPr lang="en-US" sz="1200" dirty="0"/>
              <a:t>(){\r\n";</a:t>
            </a:r>
            <a:endParaRPr lang="tr-TR" sz="1200" dirty="0"/>
          </a:p>
          <a:p>
            <a:r>
              <a:rPr lang="en-US" sz="1200" dirty="0"/>
              <a:t>   page += " </a:t>
            </a:r>
            <a:r>
              <a:rPr lang="en-US" sz="1200" dirty="0" err="1"/>
              <a:t>document.getElementById</a:t>
            </a:r>
            <a:r>
              <a:rPr lang="en-US" sz="1200" dirty="0"/>
              <a:t>(\"</a:t>
            </a:r>
            <a:r>
              <a:rPr lang="en-US" sz="1200" dirty="0" err="1"/>
              <a:t>sensorvalue</a:t>
            </a:r>
            <a:r>
              <a:rPr lang="en-US" sz="1200" dirty="0"/>
              <a:t>\").</a:t>
            </a:r>
            <a:r>
              <a:rPr lang="en-US" sz="1200" dirty="0" err="1"/>
              <a:t>innerHTML</a:t>
            </a:r>
            <a:r>
              <a:rPr lang="en-US" sz="1200" dirty="0"/>
              <a:t> = </a:t>
            </a:r>
            <a:r>
              <a:rPr lang="en-US" sz="1200" dirty="0" err="1"/>
              <a:t>this.responseText</a:t>
            </a:r>
            <a:r>
              <a:rPr lang="en-US" sz="1200" dirty="0"/>
              <a:t>;\r\n";</a:t>
            </a:r>
            <a:endParaRPr lang="tr-TR" sz="1200" dirty="0"/>
          </a:p>
          <a:p>
            <a:r>
              <a:rPr lang="en-US" sz="1200" dirty="0"/>
              <a:t>   page += "}\r\n";</a:t>
            </a:r>
            <a:endParaRPr lang="tr-TR" sz="1200" dirty="0"/>
          </a:p>
          <a:p>
            <a:r>
              <a:rPr lang="en-US" sz="1200" dirty="0"/>
              <a:t>   page += "&lt;/script&gt;\r\n";</a:t>
            </a:r>
            <a:endParaRPr lang="tr-TR" sz="1200" dirty="0"/>
          </a:p>
          <a:p>
            <a:r>
              <a:rPr lang="en-US" sz="1200" dirty="0"/>
              <a:t>   </a:t>
            </a:r>
            <a:r>
              <a:rPr lang="en-US" sz="1200" dirty="0" err="1"/>
              <a:t>server.send</a:t>
            </a:r>
            <a:r>
              <a:rPr lang="en-US" sz="1200" dirty="0"/>
              <a:t>(200, "text/html", page);</a:t>
            </a:r>
            <a:endParaRPr lang="tr-TR" sz="1200" dirty="0"/>
          </a:p>
          <a:p>
            <a:r>
              <a:rPr lang="en-US" sz="1200" dirty="0"/>
              <a:t>});</a:t>
            </a:r>
            <a:endParaRPr lang="tr-TR" sz="1200" dirty="0"/>
          </a:p>
          <a:p>
            <a:r>
              <a:rPr lang="en-US" sz="1200" dirty="0"/>
              <a:t>  //</a:t>
            </a:r>
            <a:r>
              <a:rPr lang="en-US" sz="1200" dirty="0" err="1"/>
              <a:t>server.begin</a:t>
            </a:r>
            <a:r>
              <a:rPr lang="en-US" sz="1200" dirty="0"/>
              <a:t>();</a:t>
            </a:r>
            <a:endParaRPr lang="tr-TR" sz="1200" dirty="0"/>
          </a:p>
          <a:p>
            <a:r>
              <a:rPr lang="en-US" sz="1200" dirty="0"/>
              <a:t>  //</a:t>
            </a:r>
            <a:r>
              <a:rPr lang="en-US" sz="1200" dirty="0" err="1"/>
              <a:t>Serial.println</a:t>
            </a:r>
            <a:r>
              <a:rPr lang="en-US" sz="1200" dirty="0"/>
              <a:t>("Web Server Started");</a:t>
            </a:r>
            <a:endParaRPr lang="tr-TR" sz="1200" dirty="0"/>
          </a:p>
          <a:p>
            <a:r>
              <a:rPr lang="en-US" sz="1200" dirty="0"/>
              <a:t>  server2.begin();</a:t>
            </a:r>
            <a:endParaRPr lang="tr-TR" sz="1200" dirty="0"/>
          </a:p>
          <a:p>
            <a:r>
              <a:rPr lang="en-US" sz="1200" dirty="0"/>
              <a:t>}</a:t>
            </a:r>
            <a:endParaRPr lang="tr-TR" sz="1400" dirty="0"/>
          </a:p>
        </p:txBody>
      </p:sp>
    </p:spTree>
    <p:extLst>
      <p:ext uri="{BB962C8B-B14F-4D97-AF65-F5344CB8AC3E}">
        <p14:creationId xmlns:p14="http://schemas.microsoft.com/office/powerpoint/2010/main" val="109769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EA5CFC4-FE67-46E1-9330-580FDA0FA7F8}"/>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17F62153-1B81-476A-AE4E-ED4AF24727ED}"/>
              </a:ext>
            </a:extLst>
          </p:cNvPr>
          <p:cNvSpPr>
            <a:spLocks noGrp="1"/>
          </p:cNvSpPr>
          <p:nvPr>
            <p:ph idx="1"/>
          </p:nvPr>
        </p:nvSpPr>
        <p:spPr>
          <a:xfrm>
            <a:off x="428394" y="2100792"/>
            <a:ext cx="9613861" cy="4757208"/>
          </a:xfrm>
        </p:spPr>
        <p:txBody>
          <a:bodyPr>
            <a:normAutofit/>
          </a:bodyPr>
          <a:lstStyle/>
          <a:p>
            <a:pPr marL="0" indent="0">
              <a:buNone/>
            </a:pPr>
            <a:r>
              <a:rPr lang="en-US" sz="1600" dirty="0"/>
              <a:t> String s = "HTTP/1.1 200 OK\r\n";</a:t>
            </a:r>
            <a:endParaRPr lang="tr-TR" sz="1600" dirty="0"/>
          </a:p>
          <a:p>
            <a:pPr marL="0" indent="0">
              <a:buNone/>
            </a:pPr>
            <a:r>
              <a:rPr lang="en-US" sz="1600" dirty="0"/>
              <a:t>  s += "Content-Type: application/json\r\n\r\n";</a:t>
            </a:r>
            <a:endParaRPr lang="tr-TR" sz="1600" dirty="0"/>
          </a:p>
          <a:p>
            <a:pPr marL="0" indent="0">
              <a:buNone/>
            </a:pPr>
            <a:r>
              <a:rPr lang="en-US" sz="1600" dirty="0"/>
              <a:t>  s += "{\"data\":{\"message\":\"success\",\"value\":\"";</a:t>
            </a:r>
            <a:endParaRPr lang="tr-TR" sz="1600" dirty="0"/>
          </a:p>
          <a:p>
            <a:pPr marL="0" indent="0">
              <a:buNone/>
            </a:pPr>
            <a:r>
              <a:rPr lang="en-US" sz="1600" dirty="0"/>
              <a:t>  s += value;</a:t>
            </a:r>
            <a:endParaRPr lang="tr-TR" sz="1600" dirty="0"/>
          </a:p>
          <a:p>
            <a:pPr marL="0" indent="0">
              <a:buNone/>
            </a:pPr>
            <a:r>
              <a:rPr lang="en-US" sz="1600" dirty="0"/>
              <a:t>  s += "\"}}\r\n";</a:t>
            </a:r>
            <a:endParaRPr lang="tr-TR" sz="1600" dirty="0"/>
          </a:p>
          <a:p>
            <a:pPr marL="0" indent="0">
              <a:buNone/>
            </a:pPr>
            <a:r>
              <a:rPr lang="en-US" sz="1600" dirty="0"/>
              <a:t>  s += "\n";</a:t>
            </a:r>
            <a:endParaRPr lang="tr-TR" sz="1600" dirty="0"/>
          </a:p>
          <a:p>
            <a:pPr marL="0" indent="0">
              <a:buNone/>
            </a:pPr>
            <a:r>
              <a:rPr lang="en-US" sz="1600" dirty="0"/>
              <a:t>  // Send the response to the client</a:t>
            </a:r>
            <a:endParaRPr lang="tr-TR" sz="1600" dirty="0"/>
          </a:p>
          <a:p>
            <a:pPr marL="0" indent="0">
              <a:buNone/>
            </a:pPr>
            <a:r>
              <a:rPr lang="en-US" sz="1600" dirty="0"/>
              <a:t>  client2.print(s);</a:t>
            </a:r>
            <a:endParaRPr lang="tr-TR" sz="1600" dirty="0"/>
          </a:p>
          <a:p>
            <a:pPr marL="0" indent="0">
              <a:buNone/>
            </a:pPr>
            <a:r>
              <a:rPr lang="en-US" sz="1600" dirty="0"/>
              <a:t>  delay(1);</a:t>
            </a:r>
            <a:endParaRPr lang="tr-TR" sz="1600" dirty="0"/>
          </a:p>
          <a:p>
            <a:pPr marL="0" indent="0">
              <a:buNone/>
            </a:pPr>
            <a:r>
              <a:rPr lang="en-US" sz="1600" dirty="0"/>
              <a:t>  </a:t>
            </a:r>
            <a:r>
              <a:rPr lang="en-US" sz="1600" dirty="0" err="1"/>
              <a:t>Serial.println</a:t>
            </a:r>
            <a:r>
              <a:rPr lang="en-US" sz="1600" dirty="0"/>
              <a:t>("Client disconnected");</a:t>
            </a:r>
            <a:endParaRPr lang="tr-TR" sz="1600" dirty="0"/>
          </a:p>
          <a:p>
            <a:pPr marL="0" indent="0">
              <a:buNone/>
            </a:pPr>
            <a:r>
              <a:rPr lang="en-US" sz="800" dirty="0"/>
              <a:t> </a:t>
            </a:r>
            <a:endParaRPr lang="tr-TR" sz="800" dirty="0"/>
          </a:p>
        </p:txBody>
      </p:sp>
      <p:sp>
        <p:nvSpPr>
          <p:cNvPr id="4" name="Metin kutusu 3">
            <a:extLst>
              <a:ext uri="{FF2B5EF4-FFF2-40B4-BE49-F238E27FC236}">
                <a16:creationId xmlns:a16="http://schemas.microsoft.com/office/drawing/2014/main" id="{ED1B5E66-6C0A-4C60-96DC-F6333FD2799C}"/>
              </a:ext>
            </a:extLst>
          </p:cNvPr>
          <p:cNvSpPr txBox="1"/>
          <p:nvPr/>
        </p:nvSpPr>
        <p:spPr>
          <a:xfrm>
            <a:off x="5487251" y="1987420"/>
            <a:ext cx="6076792" cy="4247317"/>
          </a:xfrm>
          <a:prstGeom prst="rect">
            <a:avLst/>
          </a:prstGeom>
          <a:noFill/>
        </p:spPr>
        <p:txBody>
          <a:bodyPr wrap="none" rtlCol="0">
            <a:spAutoFit/>
          </a:bodyPr>
          <a:lstStyle/>
          <a:p>
            <a:r>
              <a:rPr lang="en-US" dirty="0"/>
              <a:t> </a:t>
            </a:r>
            <a:r>
              <a:rPr lang="en-US" dirty="0" err="1"/>
              <a:t>sensorValue</a:t>
            </a:r>
            <a:r>
              <a:rPr lang="en-US" dirty="0"/>
              <a:t> = </a:t>
            </a:r>
            <a:r>
              <a:rPr lang="en-US" dirty="0" err="1"/>
              <a:t>analogRead</a:t>
            </a:r>
            <a:r>
              <a:rPr lang="en-US" dirty="0"/>
              <a:t>(A0);</a:t>
            </a:r>
            <a:endParaRPr lang="tr-TR" dirty="0"/>
          </a:p>
          <a:p>
            <a:r>
              <a:rPr lang="en-US" dirty="0"/>
              <a:t>  </a:t>
            </a:r>
            <a:r>
              <a:rPr lang="en-US" dirty="0" err="1"/>
              <a:t>Serial.println</a:t>
            </a:r>
            <a:r>
              <a:rPr lang="en-US" dirty="0"/>
              <a:t>("Current gas value "+String(</a:t>
            </a:r>
            <a:r>
              <a:rPr lang="en-US" dirty="0" err="1"/>
              <a:t>sensorValue</a:t>
            </a:r>
            <a:r>
              <a:rPr lang="en-US" dirty="0"/>
              <a:t>));</a:t>
            </a:r>
            <a:endParaRPr lang="tr-TR" dirty="0"/>
          </a:p>
          <a:p>
            <a:r>
              <a:rPr lang="en-US" dirty="0"/>
              <a:t>  </a:t>
            </a:r>
            <a:r>
              <a:rPr lang="en-US" dirty="0" err="1"/>
              <a:t>server.handleClient</a:t>
            </a:r>
            <a:r>
              <a:rPr lang="en-US" dirty="0"/>
              <a:t>();</a:t>
            </a:r>
            <a:endParaRPr lang="tr-TR" dirty="0"/>
          </a:p>
          <a:p>
            <a:r>
              <a:rPr lang="en-US" dirty="0"/>
              <a:t>  String gas= String(</a:t>
            </a:r>
            <a:r>
              <a:rPr lang="en-US" dirty="0" err="1"/>
              <a:t>sensorValue</a:t>
            </a:r>
            <a:r>
              <a:rPr lang="en-US" dirty="0"/>
              <a:t>);</a:t>
            </a:r>
            <a:endParaRPr lang="tr-TR" dirty="0"/>
          </a:p>
          <a:p>
            <a:r>
              <a:rPr lang="en-US" dirty="0"/>
              <a:t>  //ESP8266WiFi.print(</a:t>
            </a:r>
            <a:r>
              <a:rPr lang="en-US" dirty="0" err="1"/>
              <a:t>sensorValue</a:t>
            </a:r>
            <a:r>
              <a:rPr lang="en-US" dirty="0"/>
              <a:t>);</a:t>
            </a:r>
            <a:endParaRPr lang="tr-TR" dirty="0"/>
          </a:p>
          <a:p>
            <a:r>
              <a:rPr lang="en-US" dirty="0"/>
              <a:t>  //ESP8266WiFi.println("\n");</a:t>
            </a:r>
            <a:endParaRPr lang="tr-TR" dirty="0"/>
          </a:p>
          <a:p>
            <a:r>
              <a:rPr lang="en-US" dirty="0"/>
              <a:t>  </a:t>
            </a:r>
            <a:r>
              <a:rPr lang="en-US" dirty="0" err="1"/>
              <a:t>Serial.println</a:t>
            </a:r>
            <a:r>
              <a:rPr lang="en-US" dirty="0"/>
              <a:t>("Publish message: ");</a:t>
            </a:r>
            <a:endParaRPr lang="tr-TR" dirty="0"/>
          </a:p>
          <a:p>
            <a:r>
              <a:rPr lang="en-US" dirty="0"/>
              <a:t>  </a:t>
            </a:r>
            <a:r>
              <a:rPr lang="en-US" dirty="0" err="1"/>
              <a:t>Serial.println</a:t>
            </a:r>
            <a:r>
              <a:rPr lang="en-US" dirty="0"/>
              <a:t>(gas);</a:t>
            </a:r>
            <a:endParaRPr lang="tr-TR" dirty="0"/>
          </a:p>
          <a:p>
            <a:r>
              <a:rPr lang="en-US" dirty="0"/>
              <a:t> </a:t>
            </a:r>
            <a:endParaRPr lang="tr-TR" dirty="0"/>
          </a:p>
          <a:p>
            <a:r>
              <a:rPr lang="en-US" dirty="0"/>
              <a:t>  int </a:t>
            </a:r>
            <a:r>
              <a:rPr lang="en-US" dirty="0" err="1"/>
              <a:t>numgas</a:t>
            </a:r>
            <a:r>
              <a:rPr lang="en-US" dirty="0"/>
              <a:t>= </a:t>
            </a:r>
            <a:r>
              <a:rPr lang="en-US" dirty="0" err="1"/>
              <a:t>sensorValue</a:t>
            </a:r>
            <a:r>
              <a:rPr lang="en-US" dirty="0"/>
              <a:t>;</a:t>
            </a:r>
            <a:endParaRPr lang="tr-TR" dirty="0"/>
          </a:p>
          <a:p>
            <a:r>
              <a:rPr lang="en-US" dirty="0"/>
              <a:t>  char </a:t>
            </a:r>
            <a:r>
              <a:rPr lang="en-US" dirty="0" err="1"/>
              <a:t>csgas</a:t>
            </a:r>
            <a:r>
              <a:rPr lang="en-US" dirty="0"/>
              <a:t>[16];</a:t>
            </a:r>
            <a:endParaRPr lang="tr-TR" dirty="0"/>
          </a:p>
          <a:p>
            <a:r>
              <a:rPr lang="en-US" dirty="0"/>
              <a:t>  </a:t>
            </a:r>
            <a:r>
              <a:rPr lang="en-US" dirty="0" err="1"/>
              <a:t>itoa</a:t>
            </a:r>
            <a:r>
              <a:rPr lang="en-US" dirty="0"/>
              <a:t>(</a:t>
            </a:r>
            <a:r>
              <a:rPr lang="en-US" dirty="0" err="1"/>
              <a:t>numgas</a:t>
            </a:r>
            <a:r>
              <a:rPr lang="en-US" dirty="0"/>
              <a:t>, </a:t>
            </a:r>
            <a:r>
              <a:rPr lang="en-US" dirty="0" err="1"/>
              <a:t>csgas</a:t>
            </a:r>
            <a:r>
              <a:rPr lang="en-US" dirty="0"/>
              <a:t>, 10);</a:t>
            </a:r>
            <a:endParaRPr lang="tr-TR" dirty="0"/>
          </a:p>
          <a:p>
            <a:r>
              <a:rPr lang="en-US" dirty="0"/>
              <a:t>  delay(1500);</a:t>
            </a:r>
            <a:endParaRPr lang="tr-TR" dirty="0"/>
          </a:p>
          <a:p>
            <a:r>
              <a:rPr lang="en-US" dirty="0"/>
              <a:t>  </a:t>
            </a:r>
            <a:r>
              <a:rPr lang="en-US" dirty="0" err="1"/>
              <a:t>client.publish</a:t>
            </a:r>
            <a:r>
              <a:rPr lang="en-US" dirty="0"/>
              <a:t>("Gas", </a:t>
            </a:r>
            <a:r>
              <a:rPr lang="en-US" dirty="0" err="1"/>
              <a:t>csgas</a:t>
            </a:r>
            <a:r>
              <a:rPr lang="en-US" dirty="0"/>
              <a:t>);</a:t>
            </a:r>
            <a:endParaRPr lang="tr-TR" dirty="0"/>
          </a:p>
          <a:p>
            <a:r>
              <a:rPr lang="en-US" dirty="0"/>
              <a:t>}</a:t>
            </a:r>
            <a:endParaRPr lang="tr-TR" dirty="0"/>
          </a:p>
        </p:txBody>
      </p:sp>
    </p:spTree>
    <p:extLst>
      <p:ext uri="{BB962C8B-B14F-4D97-AF65-F5344CB8AC3E}">
        <p14:creationId xmlns:p14="http://schemas.microsoft.com/office/powerpoint/2010/main" val="799795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844D816-7865-4640-BE5A-700FD695494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31EF8A4-D762-48F7-9ABA-C93297FFEEDC}"/>
              </a:ext>
            </a:extLst>
          </p:cNvPr>
          <p:cNvSpPr>
            <a:spLocks noGrp="1"/>
          </p:cNvSpPr>
          <p:nvPr>
            <p:ph idx="1"/>
          </p:nvPr>
        </p:nvSpPr>
        <p:spPr/>
        <p:txBody>
          <a:bodyPr/>
          <a:lstStyle/>
          <a:p>
            <a:endParaRPr lang="tr-TR"/>
          </a:p>
        </p:txBody>
      </p:sp>
      <p:pic>
        <p:nvPicPr>
          <p:cNvPr id="4" name="Resim 3" descr="C:\Users\talha\Downloads\arduino.png">
            <a:extLst>
              <a:ext uri="{FF2B5EF4-FFF2-40B4-BE49-F238E27FC236}">
                <a16:creationId xmlns:a16="http://schemas.microsoft.com/office/drawing/2014/main" id="{8B464789-B4A3-4FC0-9086-4F0D1C2137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3042" y="654758"/>
            <a:ext cx="5052870" cy="3364230"/>
          </a:xfrm>
          <a:prstGeom prst="rect">
            <a:avLst/>
          </a:prstGeom>
          <a:noFill/>
          <a:ln>
            <a:noFill/>
          </a:ln>
        </p:spPr>
      </p:pic>
      <p:pic>
        <p:nvPicPr>
          <p:cNvPr id="5" name="Resim 4" descr="C:\Users\talha\Downloads\node mcu son.png">
            <a:extLst>
              <a:ext uri="{FF2B5EF4-FFF2-40B4-BE49-F238E27FC236}">
                <a16:creationId xmlns:a16="http://schemas.microsoft.com/office/drawing/2014/main" id="{59A813C0-B9E3-42D3-9D84-2DD8B565E5C7}"/>
              </a:ext>
            </a:extLst>
          </p:cNvPr>
          <p:cNvPicPr/>
          <p:nvPr/>
        </p:nvPicPr>
        <p:blipFill rotWithShape="1">
          <a:blip r:embed="rId3">
            <a:extLst>
              <a:ext uri="{28A0092B-C50C-407E-A947-70E740481C1C}">
                <a14:useLocalDpi xmlns:a14="http://schemas.microsoft.com/office/drawing/2010/main" val="0"/>
              </a:ext>
            </a:extLst>
          </a:blip>
          <a:srcRect l="6104" t="11692" r="-3"/>
          <a:stretch/>
        </p:blipFill>
        <p:spPr bwMode="auto">
          <a:xfrm>
            <a:off x="6180663" y="654758"/>
            <a:ext cx="5408295" cy="3364230"/>
          </a:xfrm>
          <a:prstGeom prst="rect">
            <a:avLst/>
          </a:prstGeom>
          <a:noFill/>
          <a:ln>
            <a:noFill/>
          </a:ln>
          <a:extLst>
            <a:ext uri="{53640926-AAD7-44D8-BBD7-CCE9431645EC}">
              <a14:shadowObscured xmlns:a14="http://schemas.microsoft.com/office/drawing/2010/main"/>
            </a:ext>
          </a:extLst>
        </p:spPr>
      </p:pic>
      <p:pic>
        <p:nvPicPr>
          <p:cNvPr id="6" name="Resim 5" descr="C:\Users\talha\Desktop\2019 Bahar\EE444\Proje\diagrams\raspcam.png">
            <a:extLst>
              <a:ext uri="{FF2B5EF4-FFF2-40B4-BE49-F238E27FC236}">
                <a16:creationId xmlns:a16="http://schemas.microsoft.com/office/drawing/2014/main" id="{8E55DE81-C4BA-40CA-B1A2-49A34FCE5D00}"/>
              </a:ext>
            </a:extLst>
          </p:cNvPr>
          <p:cNvPicPr/>
          <p:nvPr/>
        </p:nvPicPr>
        <p:blipFill rotWithShape="1">
          <a:blip r:embed="rId4">
            <a:extLst>
              <a:ext uri="{28A0092B-C50C-407E-A947-70E740481C1C}">
                <a14:useLocalDpi xmlns:a14="http://schemas.microsoft.com/office/drawing/2010/main" val="0"/>
              </a:ext>
            </a:extLst>
          </a:blip>
          <a:srcRect r="61840" b="32193"/>
          <a:stretch/>
        </p:blipFill>
        <p:spPr bwMode="auto">
          <a:xfrm>
            <a:off x="3884193" y="4363213"/>
            <a:ext cx="3206115" cy="21977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7987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E7673E9-2AAD-46E6-B398-9A8F3FB76E87}"/>
              </a:ext>
            </a:extLst>
          </p:cNvPr>
          <p:cNvSpPr>
            <a:spLocks noGrp="1"/>
          </p:cNvSpPr>
          <p:nvPr>
            <p:ph type="title"/>
          </p:nvPr>
        </p:nvSpPr>
        <p:spPr/>
        <p:txBody>
          <a:bodyPr/>
          <a:lstStyle/>
          <a:p>
            <a:r>
              <a:rPr lang="tr-TR" dirty="0" err="1"/>
              <a:t>Conclusion</a:t>
            </a:r>
            <a:endParaRPr lang="tr-TR" dirty="0"/>
          </a:p>
        </p:txBody>
      </p:sp>
      <p:sp>
        <p:nvSpPr>
          <p:cNvPr id="3" name="İçerik Yer Tutucusu 2">
            <a:extLst>
              <a:ext uri="{FF2B5EF4-FFF2-40B4-BE49-F238E27FC236}">
                <a16:creationId xmlns:a16="http://schemas.microsoft.com/office/drawing/2014/main" id="{36CCA318-55FF-46BF-9202-9A22E010CDE4}"/>
              </a:ext>
            </a:extLst>
          </p:cNvPr>
          <p:cNvSpPr>
            <a:spLocks noGrp="1"/>
          </p:cNvSpPr>
          <p:nvPr>
            <p:ph idx="1"/>
          </p:nvPr>
        </p:nvSpPr>
        <p:spPr/>
        <p:txBody>
          <a:bodyPr/>
          <a:lstStyle/>
          <a:p>
            <a:r>
              <a:rPr lang="tr-TR" dirty="0" err="1"/>
              <a:t>In</a:t>
            </a:r>
            <a:r>
              <a:rPr lang="tr-TR" dirty="0"/>
              <a:t> </a:t>
            </a:r>
            <a:r>
              <a:rPr lang="tr-TR" dirty="0" err="1"/>
              <a:t>the</a:t>
            </a:r>
            <a:r>
              <a:rPr lang="tr-TR" dirty="0"/>
              <a:t> final, </a:t>
            </a:r>
            <a:r>
              <a:rPr lang="tr-TR" dirty="0" err="1"/>
              <a:t>being</a:t>
            </a:r>
            <a:r>
              <a:rPr lang="tr-TR" dirty="0"/>
              <a:t> </a:t>
            </a:r>
            <a:r>
              <a:rPr lang="tr-TR" dirty="0" err="1"/>
              <a:t>able</a:t>
            </a:r>
            <a:r>
              <a:rPr lang="tr-TR" dirty="0"/>
              <a:t> </a:t>
            </a:r>
            <a:r>
              <a:rPr lang="tr-TR" dirty="0" err="1"/>
              <a:t>to</a:t>
            </a:r>
            <a:r>
              <a:rPr lang="tr-TR" dirty="0"/>
              <a:t> </a:t>
            </a:r>
            <a:r>
              <a:rPr lang="tr-TR" dirty="0" err="1"/>
              <a:t>finish</a:t>
            </a:r>
            <a:r>
              <a:rPr lang="tr-TR" dirty="0"/>
              <a:t> </a:t>
            </a:r>
            <a:r>
              <a:rPr lang="tr-TR" dirty="0" err="1"/>
              <a:t>this</a:t>
            </a:r>
            <a:r>
              <a:rPr lang="tr-TR" dirty="0"/>
              <a:t> </a:t>
            </a:r>
            <a:r>
              <a:rPr lang="tr-TR" dirty="0" err="1"/>
              <a:t>project</a:t>
            </a:r>
            <a:r>
              <a:rPr lang="tr-TR" dirty="0"/>
              <a:t> has </a:t>
            </a:r>
            <a:r>
              <a:rPr lang="tr-TR" dirty="0" err="1"/>
              <a:t>shifted</a:t>
            </a:r>
            <a:r>
              <a:rPr lang="tr-TR" dirty="0"/>
              <a:t> </a:t>
            </a:r>
            <a:r>
              <a:rPr lang="tr-TR" dirty="0" err="1"/>
              <a:t>our</a:t>
            </a:r>
            <a:r>
              <a:rPr lang="tr-TR" dirty="0"/>
              <a:t> </a:t>
            </a:r>
            <a:r>
              <a:rPr lang="tr-TR" dirty="0" err="1"/>
              <a:t>motivation</a:t>
            </a:r>
            <a:r>
              <a:rPr lang="tr-TR" dirty="0"/>
              <a:t> </a:t>
            </a:r>
            <a:r>
              <a:rPr lang="tr-TR" dirty="0" err="1"/>
              <a:t>upwards</a:t>
            </a:r>
            <a:r>
              <a:rPr lang="tr-TR" dirty="0"/>
              <a:t> </a:t>
            </a:r>
            <a:r>
              <a:rPr lang="tr-TR" dirty="0" err="1"/>
              <a:t>for</a:t>
            </a:r>
            <a:r>
              <a:rPr lang="tr-TR" dirty="0"/>
              <a:t> </a:t>
            </a:r>
            <a:r>
              <a:rPr lang="tr-TR" dirty="0" err="1"/>
              <a:t>the</a:t>
            </a:r>
            <a:r>
              <a:rPr lang="tr-TR" dirty="0"/>
              <a:t> </a:t>
            </a:r>
            <a:r>
              <a:rPr lang="tr-TR" dirty="0" err="1"/>
              <a:t>bigger</a:t>
            </a:r>
            <a:r>
              <a:rPr lang="tr-TR" dirty="0"/>
              <a:t> </a:t>
            </a:r>
            <a:r>
              <a:rPr lang="tr-TR" dirty="0" err="1"/>
              <a:t>projects</a:t>
            </a:r>
            <a:r>
              <a:rPr lang="tr-TR" dirty="0"/>
              <a:t> in </a:t>
            </a:r>
            <a:r>
              <a:rPr lang="tr-TR" dirty="0" err="1"/>
              <a:t>the</a:t>
            </a:r>
            <a:r>
              <a:rPr lang="tr-TR" dirty="0"/>
              <a:t> </a:t>
            </a:r>
            <a:r>
              <a:rPr lang="tr-TR" dirty="0" err="1"/>
              <a:t>future</a:t>
            </a:r>
            <a:r>
              <a:rPr lang="tr-TR" dirty="0"/>
              <a:t>. </a:t>
            </a:r>
            <a:r>
              <a:rPr lang="tr-TR" dirty="0" err="1"/>
              <a:t>It</a:t>
            </a:r>
            <a:r>
              <a:rPr lang="tr-TR" dirty="0"/>
              <a:t> </a:t>
            </a:r>
            <a:r>
              <a:rPr lang="tr-TR" dirty="0" err="1"/>
              <a:t>was</a:t>
            </a:r>
            <a:r>
              <a:rPr lang="tr-TR" dirty="0"/>
              <a:t> a </a:t>
            </a:r>
            <a:r>
              <a:rPr lang="tr-TR" dirty="0" err="1"/>
              <a:t>big</a:t>
            </a:r>
            <a:r>
              <a:rPr lang="tr-TR" dirty="0"/>
              <a:t> </a:t>
            </a:r>
            <a:r>
              <a:rPr lang="tr-TR" dirty="0" err="1"/>
              <a:t>move</a:t>
            </a:r>
            <a:r>
              <a:rPr lang="tr-TR" dirty="0"/>
              <a:t> </a:t>
            </a:r>
            <a:r>
              <a:rPr lang="tr-TR" dirty="0" err="1"/>
              <a:t>for</a:t>
            </a:r>
            <a:r>
              <a:rPr lang="tr-TR" dirty="0"/>
              <a:t> us </a:t>
            </a:r>
            <a:r>
              <a:rPr lang="tr-TR" dirty="0" err="1"/>
              <a:t>to</a:t>
            </a:r>
            <a:r>
              <a:rPr lang="tr-TR" dirty="0"/>
              <a:t> optimize an </a:t>
            </a:r>
            <a:r>
              <a:rPr lang="tr-TR" dirty="0" err="1"/>
              <a:t>android</a:t>
            </a:r>
            <a:r>
              <a:rPr lang="tr-TR" dirty="0"/>
              <a:t> </a:t>
            </a:r>
            <a:r>
              <a:rPr lang="tr-TR" dirty="0" err="1"/>
              <a:t>application</a:t>
            </a:r>
            <a:r>
              <a:rPr lang="tr-TR" dirty="0"/>
              <a:t> </a:t>
            </a:r>
            <a:r>
              <a:rPr lang="tr-TR" dirty="0" err="1"/>
              <a:t>with</a:t>
            </a:r>
            <a:r>
              <a:rPr lang="tr-TR" dirty="0"/>
              <a:t> </a:t>
            </a:r>
            <a:r>
              <a:rPr lang="tr-TR" dirty="0" err="1"/>
              <a:t>microprocessors</a:t>
            </a:r>
            <a:r>
              <a:rPr lang="tr-TR" dirty="0"/>
              <a:t> </a:t>
            </a:r>
            <a:r>
              <a:rPr lang="tr-TR" dirty="0" err="1"/>
              <a:t>which</a:t>
            </a:r>
            <a:r>
              <a:rPr lang="tr-TR" dirty="0"/>
              <a:t> </a:t>
            </a:r>
            <a:r>
              <a:rPr lang="tr-TR" dirty="0" err="1"/>
              <a:t>helped</a:t>
            </a:r>
            <a:r>
              <a:rPr lang="tr-TR" dirty="0"/>
              <a:t> us </a:t>
            </a:r>
            <a:r>
              <a:rPr lang="tr-TR" dirty="0" err="1"/>
              <a:t>to</a:t>
            </a:r>
            <a:r>
              <a:rPr lang="tr-TR" dirty="0"/>
              <a:t> </a:t>
            </a:r>
            <a:r>
              <a:rPr lang="tr-TR" dirty="0" err="1"/>
              <a:t>have</a:t>
            </a:r>
            <a:r>
              <a:rPr lang="tr-TR" dirty="0"/>
              <a:t> a </a:t>
            </a:r>
            <a:r>
              <a:rPr lang="tr-TR" dirty="0" err="1"/>
              <a:t>better</a:t>
            </a:r>
            <a:r>
              <a:rPr lang="tr-TR" dirty="0"/>
              <a:t> </a:t>
            </a:r>
            <a:r>
              <a:rPr lang="tr-TR" dirty="0" err="1"/>
              <a:t>understanding</a:t>
            </a:r>
            <a:r>
              <a:rPr lang="tr-TR" dirty="0"/>
              <a:t> of IOT. </a:t>
            </a:r>
            <a:r>
              <a:rPr lang="tr-TR" dirty="0" err="1"/>
              <a:t>We</a:t>
            </a:r>
            <a:r>
              <a:rPr lang="tr-TR" dirty="0"/>
              <a:t> </a:t>
            </a:r>
            <a:r>
              <a:rPr lang="tr-TR" dirty="0" err="1"/>
              <a:t>successfully</a:t>
            </a:r>
            <a:r>
              <a:rPr lang="tr-TR" dirty="0"/>
              <a:t> </a:t>
            </a:r>
            <a:r>
              <a:rPr lang="tr-TR" dirty="0" err="1"/>
              <a:t>managed</a:t>
            </a:r>
            <a:r>
              <a:rPr lang="tr-TR" dirty="0"/>
              <a:t> </a:t>
            </a:r>
            <a:r>
              <a:rPr lang="tr-TR" dirty="0" err="1"/>
              <a:t>to</a:t>
            </a:r>
            <a:r>
              <a:rPr lang="tr-TR" dirty="0"/>
              <a:t> </a:t>
            </a:r>
            <a:r>
              <a:rPr lang="tr-TR" dirty="0" err="1"/>
              <a:t>control</a:t>
            </a:r>
            <a:r>
              <a:rPr lang="tr-TR" dirty="0"/>
              <a:t> </a:t>
            </a:r>
            <a:r>
              <a:rPr lang="tr-TR" dirty="0" err="1"/>
              <a:t>the</a:t>
            </a:r>
            <a:r>
              <a:rPr lang="tr-TR" dirty="0"/>
              <a:t> </a:t>
            </a:r>
            <a:r>
              <a:rPr lang="tr-TR" dirty="0" err="1"/>
              <a:t>three</a:t>
            </a:r>
            <a:r>
              <a:rPr lang="tr-TR" dirty="0"/>
              <a:t> </a:t>
            </a:r>
            <a:r>
              <a:rPr lang="tr-TR" dirty="0" err="1"/>
              <a:t>different</a:t>
            </a:r>
            <a:r>
              <a:rPr lang="tr-TR" dirty="0"/>
              <a:t> </a:t>
            </a:r>
            <a:r>
              <a:rPr lang="tr-TR" dirty="0" err="1"/>
              <a:t>microprocessor</a:t>
            </a:r>
            <a:r>
              <a:rPr lang="tr-TR" dirty="0"/>
              <a:t> </a:t>
            </a:r>
            <a:r>
              <a:rPr lang="tr-TR" dirty="0" err="1"/>
              <a:t>and</a:t>
            </a:r>
            <a:r>
              <a:rPr lang="tr-TR" dirty="0"/>
              <a:t> </a:t>
            </a:r>
            <a:r>
              <a:rPr lang="tr-TR" dirty="0" err="1"/>
              <a:t>made</a:t>
            </a:r>
            <a:r>
              <a:rPr lang="tr-TR" dirty="0"/>
              <a:t> </a:t>
            </a:r>
            <a:r>
              <a:rPr lang="tr-TR" dirty="0" err="1"/>
              <a:t>them</a:t>
            </a:r>
            <a:r>
              <a:rPr lang="tr-TR" dirty="0"/>
              <a:t> </a:t>
            </a:r>
            <a:r>
              <a:rPr lang="tr-TR" dirty="0" err="1"/>
              <a:t>communicate</a:t>
            </a:r>
            <a:r>
              <a:rPr lang="tr-TR" dirty="0"/>
              <a:t> </a:t>
            </a:r>
            <a:r>
              <a:rPr lang="tr-TR" dirty="0" err="1"/>
              <a:t>with</a:t>
            </a:r>
            <a:r>
              <a:rPr lang="tr-TR" dirty="0"/>
              <a:t> </a:t>
            </a:r>
            <a:r>
              <a:rPr lang="tr-TR" dirty="0" err="1"/>
              <a:t>each</a:t>
            </a:r>
            <a:r>
              <a:rPr lang="tr-TR" dirty="0"/>
              <a:t> </a:t>
            </a:r>
            <a:r>
              <a:rPr lang="tr-TR" dirty="0" err="1"/>
              <a:t>other</a:t>
            </a:r>
            <a:r>
              <a:rPr lang="tr-TR" dirty="0"/>
              <a:t> </a:t>
            </a:r>
            <a:r>
              <a:rPr lang="tr-TR" dirty="0" err="1"/>
              <a:t>which</a:t>
            </a:r>
            <a:r>
              <a:rPr lang="tr-TR" dirty="0"/>
              <a:t> </a:t>
            </a:r>
            <a:r>
              <a:rPr lang="tr-TR" dirty="0" err="1"/>
              <a:t>enabled</a:t>
            </a:r>
            <a:r>
              <a:rPr lang="tr-TR" dirty="0"/>
              <a:t> us </a:t>
            </a:r>
            <a:r>
              <a:rPr lang="tr-TR" dirty="0" err="1"/>
              <a:t>to</a:t>
            </a:r>
            <a:r>
              <a:rPr lang="tr-TR" dirty="0"/>
              <a:t> </a:t>
            </a:r>
            <a:r>
              <a:rPr lang="tr-TR" dirty="0" err="1"/>
              <a:t>reduce</a:t>
            </a:r>
            <a:r>
              <a:rPr lang="tr-TR" dirty="0"/>
              <a:t> </a:t>
            </a:r>
            <a:r>
              <a:rPr lang="tr-TR" dirty="0" err="1"/>
              <a:t>their</a:t>
            </a:r>
            <a:r>
              <a:rPr lang="tr-TR" dirty="0"/>
              <a:t> </a:t>
            </a:r>
            <a:r>
              <a:rPr lang="tr-TR" dirty="0" err="1"/>
              <a:t>workloads</a:t>
            </a:r>
            <a:r>
              <a:rPr lang="tr-TR" dirty="0"/>
              <a:t> </a:t>
            </a:r>
            <a:r>
              <a:rPr lang="tr-TR" dirty="0" err="1"/>
              <a:t>to</a:t>
            </a:r>
            <a:r>
              <a:rPr lang="tr-TR" dirty="0"/>
              <a:t> </a:t>
            </a:r>
            <a:r>
              <a:rPr lang="tr-TR" dirty="0" err="1"/>
              <a:t>run</a:t>
            </a:r>
            <a:r>
              <a:rPr lang="tr-TR" dirty="0"/>
              <a:t> in </a:t>
            </a:r>
            <a:r>
              <a:rPr lang="tr-TR" dirty="0" err="1"/>
              <a:t>underload</a:t>
            </a:r>
            <a:r>
              <a:rPr lang="tr-TR" dirty="0"/>
              <a:t>. </a:t>
            </a:r>
            <a:r>
              <a:rPr lang="tr-TR" dirty="0" err="1"/>
              <a:t>This</a:t>
            </a:r>
            <a:r>
              <a:rPr lang="tr-TR" dirty="0"/>
              <a:t> </a:t>
            </a:r>
            <a:r>
              <a:rPr lang="tr-TR" dirty="0" err="1"/>
              <a:t>project</a:t>
            </a:r>
            <a:r>
              <a:rPr lang="tr-TR" dirty="0"/>
              <a:t> </a:t>
            </a:r>
            <a:r>
              <a:rPr lang="tr-TR" dirty="0" err="1"/>
              <a:t>helped</a:t>
            </a:r>
            <a:r>
              <a:rPr lang="tr-TR" dirty="0"/>
              <a:t> us </a:t>
            </a:r>
            <a:r>
              <a:rPr lang="tr-TR" dirty="0" err="1"/>
              <a:t>to</a:t>
            </a:r>
            <a:r>
              <a:rPr lang="tr-TR" dirty="0"/>
              <a:t> </a:t>
            </a:r>
            <a:r>
              <a:rPr lang="tr-TR" dirty="0" err="1"/>
              <a:t>understand</a:t>
            </a:r>
            <a:r>
              <a:rPr lang="tr-TR" dirty="0"/>
              <a:t> </a:t>
            </a:r>
            <a:r>
              <a:rPr lang="tr-TR" dirty="0" err="1"/>
              <a:t>the</a:t>
            </a:r>
            <a:r>
              <a:rPr lang="tr-TR" dirty="0"/>
              <a:t> </a:t>
            </a:r>
            <a:r>
              <a:rPr lang="tr-TR" dirty="0" err="1"/>
              <a:t>techniques</a:t>
            </a:r>
            <a:r>
              <a:rPr lang="tr-TR" dirty="0"/>
              <a:t> of </a:t>
            </a:r>
            <a:r>
              <a:rPr lang="tr-TR" dirty="0" err="1"/>
              <a:t>working</a:t>
            </a:r>
            <a:r>
              <a:rPr lang="tr-TR" dirty="0"/>
              <a:t> </a:t>
            </a:r>
            <a:r>
              <a:rPr lang="tr-TR" dirty="0" err="1"/>
              <a:t>with</a:t>
            </a:r>
            <a:r>
              <a:rPr lang="tr-TR" dirty="0"/>
              <a:t> </a:t>
            </a:r>
            <a:r>
              <a:rPr lang="tr-TR" dirty="0" err="1"/>
              <a:t>multiple</a:t>
            </a:r>
            <a:r>
              <a:rPr lang="tr-TR" dirty="0"/>
              <a:t> </a:t>
            </a:r>
            <a:r>
              <a:rPr lang="tr-TR" dirty="0" err="1"/>
              <a:t>microprocessors</a:t>
            </a:r>
            <a:r>
              <a:rPr lang="tr-TR" dirty="0"/>
              <a:t> </a:t>
            </a:r>
            <a:r>
              <a:rPr lang="tr-TR" dirty="0" err="1"/>
              <a:t>and</a:t>
            </a:r>
            <a:r>
              <a:rPr lang="tr-TR" dirty="0"/>
              <a:t> </a:t>
            </a:r>
            <a:r>
              <a:rPr lang="tr-TR" dirty="0" err="1"/>
              <a:t>have</a:t>
            </a:r>
            <a:r>
              <a:rPr lang="tr-TR" dirty="0"/>
              <a:t> </a:t>
            </a:r>
            <a:r>
              <a:rPr lang="tr-TR" dirty="0" err="1"/>
              <a:t>taught</a:t>
            </a:r>
            <a:r>
              <a:rPr lang="tr-TR" dirty="0"/>
              <a:t> us </a:t>
            </a:r>
            <a:r>
              <a:rPr lang="tr-TR" dirty="0" err="1"/>
              <a:t>the</a:t>
            </a:r>
            <a:r>
              <a:rPr lang="tr-TR" dirty="0"/>
              <a:t> </a:t>
            </a:r>
            <a:r>
              <a:rPr lang="tr-TR" dirty="0" err="1"/>
              <a:t>fundamentals</a:t>
            </a:r>
            <a:r>
              <a:rPr lang="tr-TR" dirty="0"/>
              <a:t> of </a:t>
            </a:r>
            <a:r>
              <a:rPr lang="tr-TR" dirty="0" err="1"/>
              <a:t>image</a:t>
            </a:r>
            <a:r>
              <a:rPr lang="tr-TR" dirty="0"/>
              <a:t> </a:t>
            </a:r>
            <a:r>
              <a:rPr lang="tr-TR" dirty="0" err="1"/>
              <a:t>processing</a:t>
            </a:r>
            <a:r>
              <a:rPr lang="tr-TR" dirty="0"/>
              <a:t>.</a:t>
            </a:r>
          </a:p>
          <a:p>
            <a:endParaRPr lang="tr-TR" dirty="0"/>
          </a:p>
        </p:txBody>
      </p:sp>
    </p:spTree>
    <p:extLst>
      <p:ext uri="{BB962C8B-B14F-4D97-AF65-F5344CB8AC3E}">
        <p14:creationId xmlns:p14="http://schemas.microsoft.com/office/powerpoint/2010/main" val="75774879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51</TotalTime>
  <Words>1042</Words>
  <Application>Microsoft Office PowerPoint</Application>
  <PresentationFormat>Geniş ekran</PresentationFormat>
  <Paragraphs>123</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Courier New</vt:lpstr>
      <vt:lpstr>Trebuchet MS</vt:lpstr>
      <vt:lpstr>Berlin</vt:lpstr>
      <vt:lpstr>EE444-IMAGE PROCESSING UNIT</vt:lpstr>
      <vt:lpstr>Materials</vt:lpstr>
      <vt:lpstr>Introduction</vt:lpstr>
      <vt:lpstr>Software (Code)</vt:lpstr>
      <vt:lpstr>Car Control Ardunio</vt:lpstr>
      <vt:lpstr>Gas Sensor NodeMcu</vt:lpstr>
      <vt:lpstr>PowerPoint Sunusu</vt:lpstr>
      <vt:lpstr>PowerPoint Sunusu</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EE444-IMAGE PROCESSING UNIT</dc:title>
  <dc:creator>Talha Özçelik</dc:creator>
  <cp:lastModifiedBy>Talha Özçelik</cp:lastModifiedBy>
  <cp:revision>6</cp:revision>
  <dcterms:created xsi:type="dcterms:W3CDTF">2019-05-09T07:39:40Z</dcterms:created>
  <dcterms:modified xsi:type="dcterms:W3CDTF">2019-05-09T10:37:56Z</dcterms:modified>
</cp:coreProperties>
</file>