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2" r:id="rId5"/>
    <p:sldId id="321" r:id="rId6"/>
    <p:sldId id="320" r:id="rId7"/>
    <p:sldId id="318" r:id="rId8"/>
    <p:sldId id="325" r:id="rId9"/>
    <p:sldId id="315" r:id="rId10"/>
    <p:sldId id="317" r:id="rId11"/>
    <p:sldId id="314" r:id="rId12"/>
    <p:sldId id="319" r:id="rId13"/>
    <p:sldId id="323" r:id="rId14"/>
    <p:sldId id="324" r:id="rId15"/>
    <p:sldId id="312" r:id="rId16"/>
    <p:sldId id="313" r:id="rId17"/>
    <p:sldId id="311"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3A308-DDF5-2E3E-4FCF-927AB1AB25E9}" v="784" dt="2025-02-06T12:56:16.969"/>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p:scale>
          <a:sx n="100" d="100"/>
          <a:sy n="100" d="100"/>
        </p:scale>
        <p:origin x="-610" y="-533"/>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2/6/2025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hat.com/en/topics/devops" TargetMode="External"/><Relationship Id="rId2" Type="http://schemas.openxmlformats.org/officeDocument/2006/relationships/hyperlink" Target="https://www.redhat.com/en/topics/automation"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s://www.redhat.com/en/topics/devops/what-is-s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5185821" cy="5253089"/>
          </a:xfrm>
        </p:spPr>
        <p:txBody>
          <a:bodyPr/>
          <a:lstStyle/>
          <a:p>
            <a:r>
              <a:rPr lang="en-US" dirty="0"/>
              <a:t>Basic</a:t>
            </a:r>
            <a:br>
              <a:rPr lang="en-US" dirty="0"/>
            </a:br>
            <a:r>
              <a:rPr lang="en-US" dirty="0"/>
              <a:t>presentation</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0512-9214-61E3-0371-D49BC739ECB0}"/>
              </a:ext>
            </a:extLst>
          </p:cNvPr>
          <p:cNvSpPr>
            <a:spLocks noGrp="1"/>
          </p:cNvSpPr>
          <p:nvPr>
            <p:ph type="title"/>
          </p:nvPr>
        </p:nvSpPr>
        <p:spPr>
          <a:xfrm>
            <a:off x="1257482" y="2614932"/>
            <a:ext cx="9923770" cy="1438762"/>
          </a:xfrm>
        </p:spPr>
        <p:txBody>
          <a:bodyPr>
            <a:normAutofit/>
          </a:bodyPr>
          <a:lstStyle/>
          <a:p>
            <a:r>
              <a:rPr lang="en-GB" sz="4400" b="1" dirty="0"/>
              <a:t>Infra as a Code </a:t>
            </a:r>
            <a:endParaRPr lang="en-US" sz="4400" b="1" dirty="0"/>
          </a:p>
          <a:p>
            <a:endParaRPr lang="en-US" dirty="0"/>
          </a:p>
        </p:txBody>
      </p:sp>
    </p:spTree>
    <p:extLst>
      <p:ext uri="{BB962C8B-B14F-4D97-AF65-F5344CB8AC3E}">
        <p14:creationId xmlns:p14="http://schemas.microsoft.com/office/powerpoint/2010/main" val="31467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F639D-06BD-C6ED-04BD-C491FA1BF931}"/>
              </a:ext>
            </a:extLst>
          </p:cNvPr>
          <p:cNvSpPr txBox="1"/>
          <p:nvPr/>
        </p:nvSpPr>
        <p:spPr>
          <a:xfrm>
            <a:off x="1425627" y="2553416"/>
            <a:ext cx="99537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404953"/>
                </a:solidFill>
                <a:latin typeface="Tisa Offc Serif Pro"/>
              </a:rPr>
              <a:t>If you use code to provision and configure the infrastructure, it is called </a:t>
            </a:r>
            <a:r>
              <a:rPr lang="en-US" sz="1400" b="1" dirty="0">
                <a:solidFill>
                  <a:srgbClr val="404953"/>
                </a:solidFill>
                <a:latin typeface="Tisa Offc Serif Pro"/>
              </a:rPr>
              <a:t>Infrastructure as code (</a:t>
            </a:r>
            <a:r>
              <a:rPr lang="en-US" sz="1400" b="1" dirty="0" err="1">
                <a:solidFill>
                  <a:srgbClr val="404953"/>
                </a:solidFill>
                <a:latin typeface="Tisa Offc Serif Pro"/>
              </a:rPr>
              <a:t>IaC</a:t>
            </a:r>
            <a:r>
              <a:rPr lang="en-US" sz="1400" b="1" dirty="0">
                <a:solidFill>
                  <a:srgbClr val="404953"/>
                </a:solidFill>
                <a:latin typeface="Tisa Offc Serif Pro"/>
              </a:rPr>
              <a:t>). </a:t>
            </a:r>
            <a:r>
              <a:rPr lang="en-US" sz="1400" dirty="0">
                <a:solidFill>
                  <a:srgbClr val="404953"/>
                </a:solidFill>
                <a:latin typeface="Tisa Offc Serif Pro"/>
              </a:rPr>
              <a:t>To put it simply, codifying the infrastructure provisioning and configuration.</a:t>
            </a:r>
            <a:endParaRPr lang="en-US" sz="1400">
              <a:latin typeface="Tisa Offc Serif Pro"/>
            </a:endParaRPr>
          </a:p>
          <a:p>
            <a:pPr marL="285750" indent="-285750">
              <a:buFont typeface="Arial"/>
              <a:buChar char="•"/>
            </a:pPr>
            <a:r>
              <a:rPr lang="en-US" sz="1400" dirty="0">
                <a:solidFill>
                  <a:srgbClr val="404953"/>
                </a:solidFill>
                <a:latin typeface="Tisa Offc Serif Pro"/>
              </a:rPr>
              <a:t>With the concept of Infrastructure as code, you can follow the same workflow you use for application development for Infrastructure as code development. Meaning, versioning the infrastructure code in git, running unit tests, and integration tests, and then deploying it</a:t>
            </a:r>
          </a:p>
          <a:p>
            <a:pPr marL="285750" indent="-285750">
              <a:buFont typeface="Arial"/>
              <a:buChar char="•"/>
            </a:pPr>
            <a:endParaRPr lang="en-US" sz="1400" dirty="0">
              <a:solidFill>
                <a:srgbClr val="404953"/>
              </a:solidFill>
              <a:latin typeface="Tisa Offc Serif Pro"/>
            </a:endParaRPr>
          </a:p>
          <a:p>
            <a:pPr marL="285750" indent="-285750">
              <a:buFont typeface="Arial"/>
              <a:buChar char="•"/>
            </a:pPr>
            <a:r>
              <a:rPr lang="en-US" sz="1400" b="1" dirty="0">
                <a:solidFill>
                  <a:srgbClr val="000000"/>
                </a:solidFill>
                <a:latin typeface="Tisa Offc Serif Pro"/>
              </a:rPr>
              <a:t>Benefits of </a:t>
            </a:r>
            <a:r>
              <a:rPr lang="en-US" sz="1400" b="1" err="1">
                <a:solidFill>
                  <a:srgbClr val="000000"/>
                </a:solidFill>
                <a:latin typeface="Tisa Offc Serif Pro"/>
              </a:rPr>
              <a:t>IaC</a:t>
            </a:r>
            <a:endParaRPr lang="en-US" sz="1400">
              <a:solidFill>
                <a:srgbClr val="404953"/>
              </a:solidFill>
              <a:latin typeface="Tisa Offc Serif Pro"/>
            </a:endParaRPr>
          </a:p>
          <a:p>
            <a:pPr marL="285750" indent="-285750">
              <a:buFont typeface="Arial"/>
              <a:buChar char="•"/>
            </a:pPr>
            <a:endParaRPr lang="en-US" sz="1400" b="1" dirty="0">
              <a:solidFill>
                <a:srgbClr val="000000"/>
              </a:solidFill>
              <a:latin typeface="Tisa Offc Serif Pro"/>
              <a:ea typeface="+mn-lt"/>
              <a:cs typeface="+mn-lt"/>
            </a:endParaRPr>
          </a:p>
          <a:p>
            <a:r>
              <a:rPr lang="en-US" sz="1400" dirty="0">
                <a:solidFill>
                  <a:srgbClr val="404953"/>
                </a:solidFill>
                <a:latin typeface="Tisa Offc Serif Pro"/>
                <a:ea typeface="+mn-lt"/>
                <a:cs typeface="+mn-lt"/>
              </a:rPr>
              <a:t>Following are some of the key benefits of </a:t>
            </a:r>
            <a:r>
              <a:rPr lang="en-US" sz="1400" err="1">
                <a:solidFill>
                  <a:srgbClr val="404953"/>
                </a:solidFill>
                <a:latin typeface="Tisa Offc Serif Pro"/>
                <a:ea typeface="+mn-lt"/>
                <a:cs typeface="+mn-lt"/>
              </a:rPr>
              <a:t>IaC</a:t>
            </a:r>
            <a:endParaRPr lang="en-US" sz="1400">
              <a:solidFill>
                <a:srgbClr val="404953"/>
              </a:solidFill>
              <a:latin typeface="Tisa Offc Serif Pro"/>
            </a:endParaRPr>
          </a:p>
          <a:p>
            <a:endParaRPr lang="en-US" sz="1400" dirty="0">
              <a:solidFill>
                <a:srgbClr val="404953"/>
              </a:solidFill>
              <a:latin typeface="Tisa Offc Serif Pro"/>
              <a:ea typeface="+mn-lt"/>
              <a:cs typeface="+mn-lt"/>
            </a:endParaRPr>
          </a:p>
          <a:p>
            <a:pPr lvl="1"/>
            <a:r>
              <a:rPr lang="en-US" sz="1400" dirty="0">
                <a:solidFill>
                  <a:srgbClr val="404953"/>
                </a:solidFill>
                <a:latin typeface="Tisa Offc Serif Pro"/>
                <a:ea typeface="+mn-lt"/>
                <a:cs typeface="+mn-lt"/>
              </a:rPr>
              <a:t> With </a:t>
            </a:r>
            <a:r>
              <a:rPr lang="en-US" sz="1400" err="1">
                <a:solidFill>
                  <a:srgbClr val="404953"/>
                </a:solidFill>
                <a:latin typeface="Tisa Offc Serif Pro"/>
                <a:ea typeface="+mn-lt"/>
                <a:cs typeface="+mn-lt"/>
              </a:rPr>
              <a:t>IaC</a:t>
            </a:r>
            <a:r>
              <a:rPr lang="en-US" sz="1400" dirty="0">
                <a:solidFill>
                  <a:srgbClr val="404953"/>
                </a:solidFill>
                <a:latin typeface="Tisa Offc Serif Pro"/>
                <a:ea typeface="+mn-lt"/>
                <a:cs typeface="+mn-lt"/>
              </a:rPr>
              <a:t>, you can recreate any complex infrastructure with one click.</a:t>
            </a:r>
            <a:endParaRPr lang="en-US" sz="1400">
              <a:latin typeface="Tisa Offc Serif Pro"/>
            </a:endParaRPr>
          </a:p>
          <a:p>
            <a:pPr lvl="1"/>
            <a:endParaRPr lang="en-US" sz="1400" dirty="0">
              <a:solidFill>
                <a:srgbClr val="404953"/>
              </a:solidFill>
              <a:latin typeface="Tisa Offc Serif Pro"/>
              <a:ea typeface="+mn-lt"/>
              <a:cs typeface="+mn-lt"/>
            </a:endParaRPr>
          </a:p>
          <a:p>
            <a:pPr lvl="1"/>
            <a:r>
              <a:rPr lang="en-US" sz="1400" dirty="0">
                <a:solidFill>
                  <a:srgbClr val="404953"/>
                </a:solidFill>
                <a:latin typeface="Tisa Offc Serif Pro"/>
                <a:ea typeface="+mn-lt"/>
                <a:cs typeface="+mn-lt"/>
              </a:rPr>
              <a:t> You can version control your infrastructure state in the form of </a:t>
            </a:r>
            <a:r>
              <a:rPr lang="en-US" sz="1400" err="1">
                <a:solidFill>
                  <a:srgbClr val="404953"/>
                </a:solidFill>
                <a:latin typeface="Tisa Offc Serif Pro"/>
                <a:ea typeface="+mn-lt"/>
                <a:cs typeface="+mn-lt"/>
              </a:rPr>
              <a:t>IaC</a:t>
            </a:r>
            <a:r>
              <a:rPr lang="en-US" sz="1400" dirty="0">
                <a:solidFill>
                  <a:srgbClr val="404953"/>
                </a:solidFill>
                <a:latin typeface="Tisa Offc Serif Pro"/>
                <a:ea typeface="+mn-lt"/>
                <a:cs typeface="+mn-lt"/>
              </a:rPr>
              <a:t>.</a:t>
            </a:r>
            <a:endParaRPr lang="en-US" sz="1400">
              <a:latin typeface="Tisa Offc Serif Pro"/>
            </a:endParaRPr>
          </a:p>
          <a:p>
            <a:pPr lvl="1"/>
            <a:endParaRPr lang="en-US" sz="1400" dirty="0">
              <a:solidFill>
                <a:srgbClr val="404953"/>
              </a:solidFill>
              <a:latin typeface="Tisa Offc Serif Pro"/>
              <a:ea typeface="+mn-lt"/>
              <a:cs typeface="+mn-lt"/>
            </a:endParaRPr>
          </a:p>
          <a:p>
            <a:r>
              <a:rPr lang="en-US" sz="1400" dirty="0">
                <a:solidFill>
                  <a:srgbClr val="404953"/>
                </a:solidFill>
                <a:latin typeface="Tisa Offc Serif Pro"/>
                <a:ea typeface="+mn-lt"/>
                <a:cs typeface="+mn-lt"/>
              </a:rPr>
              <a:t>     Developer-centric workflow in infrastructure management. Like developing  applications, a standard practice for </a:t>
            </a:r>
            <a:r>
              <a:rPr lang="en-US" sz="1400" dirty="0" err="1">
                <a:solidFill>
                  <a:srgbClr val="404953"/>
                </a:solidFill>
                <a:latin typeface="Tisa Offc Serif Pro"/>
                <a:ea typeface="+mn-lt"/>
                <a:cs typeface="+mn-lt"/>
              </a:rPr>
              <a:t>IaaC</a:t>
            </a:r>
            <a:r>
              <a:rPr lang="en-US" sz="1400" dirty="0">
                <a:solidFill>
                  <a:srgbClr val="404953"/>
                </a:solidFill>
                <a:latin typeface="Tisa Offc Serif Pro"/>
                <a:ea typeface="+mn-lt"/>
                <a:cs typeface="+mn-lt"/>
              </a:rPr>
              <a:t>  is to follow all standard coding practices like testing, review, etc. Many companies follow test-driven  IAC developed to have fool proof  infra-change systems.</a:t>
            </a:r>
            <a:endParaRPr lang="en-US" sz="1400" dirty="0">
              <a:latin typeface="Tisa Offc Serif Pro"/>
            </a:endParaRPr>
          </a:p>
          <a:p>
            <a:pPr marL="285750" indent="-285750">
              <a:buFont typeface="Arial"/>
              <a:buChar char="•"/>
            </a:pPr>
            <a:endParaRPr lang="en-US" sz="1400" dirty="0">
              <a:solidFill>
                <a:srgbClr val="404953"/>
              </a:solidFill>
              <a:latin typeface="-apple-system"/>
            </a:endParaRPr>
          </a:p>
        </p:txBody>
      </p:sp>
      <p:pic>
        <p:nvPicPr>
          <p:cNvPr id="6" name="Graphic 5" descr="Badge 1 with solid fill">
            <a:extLst>
              <a:ext uri="{FF2B5EF4-FFF2-40B4-BE49-F238E27FC236}">
                <a16:creationId xmlns:a16="http://schemas.microsoft.com/office/drawing/2014/main" id="{5AAF9AC7-7EF9-9E39-4246-F6E03E87F8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17984" y="4646195"/>
            <a:ext cx="262691" cy="272717"/>
          </a:xfrm>
          <a:prstGeom prst="rect">
            <a:avLst/>
          </a:prstGeom>
        </p:spPr>
      </p:pic>
      <p:pic>
        <p:nvPicPr>
          <p:cNvPr id="7" name="Graphic 6" descr="Badge with solid fill">
            <a:extLst>
              <a:ext uri="{FF2B5EF4-FFF2-40B4-BE49-F238E27FC236}">
                <a16:creationId xmlns:a16="http://schemas.microsoft.com/office/drawing/2014/main" id="{E9FBE1E9-252F-BBF2-5C38-C562D65964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7984" y="5117431"/>
            <a:ext cx="262691" cy="272717"/>
          </a:xfrm>
          <a:prstGeom prst="rect">
            <a:avLst/>
          </a:prstGeom>
        </p:spPr>
      </p:pic>
      <p:pic>
        <p:nvPicPr>
          <p:cNvPr id="8" name="Graphic 7" descr="Badge 3 with solid fill">
            <a:extLst>
              <a:ext uri="{FF2B5EF4-FFF2-40B4-BE49-F238E27FC236}">
                <a16:creationId xmlns:a16="http://schemas.microsoft.com/office/drawing/2014/main" id="{220909D6-CC46-8D03-610A-6F3137988D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20491" y="5500939"/>
            <a:ext cx="272716" cy="282742"/>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171D208-8B49-2090-FAB1-3FF95B04A0AA}"/>
              </a:ext>
            </a:extLst>
          </p:cNvPr>
          <p:cNvPicPr>
            <a:picLocks noChangeAspect="1"/>
          </p:cNvPicPr>
          <p:nvPr/>
        </p:nvPicPr>
        <p:blipFill>
          <a:blip r:embed="rId8"/>
          <a:stretch>
            <a:fillRect/>
          </a:stretch>
        </p:blipFill>
        <p:spPr>
          <a:xfrm>
            <a:off x="2406316" y="-2005"/>
            <a:ext cx="6607342" cy="2249905"/>
          </a:xfrm>
          <a:prstGeom prst="rect">
            <a:avLst/>
          </a:prstGeom>
        </p:spPr>
      </p:pic>
    </p:spTree>
    <p:extLst>
      <p:ext uri="{BB962C8B-B14F-4D97-AF65-F5344CB8AC3E}">
        <p14:creationId xmlns:p14="http://schemas.microsoft.com/office/powerpoint/2010/main" val="108047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90FAFA9-9251-673B-C4CE-C34D6B59085B}"/>
              </a:ext>
            </a:extLst>
          </p:cNvPr>
          <p:cNvSpPr>
            <a:spLocks noGrp="1"/>
          </p:cNvSpPr>
          <p:nvPr>
            <p:ph type="title"/>
          </p:nvPr>
        </p:nvSpPr>
        <p:spPr>
          <a:xfrm>
            <a:off x="1498893" y="1997773"/>
            <a:ext cx="2660010" cy="1427585"/>
          </a:xfrm>
        </p:spPr>
        <p:txBody>
          <a:bodyPr/>
          <a:lstStyle/>
          <a:p>
            <a:r>
              <a:rPr lang="en-GB" sz="6000" b="1" dirty="0">
                <a:solidFill>
                  <a:srgbClr val="222222"/>
                </a:solidFill>
                <a:latin typeface="Tisa Offc Serif Pro"/>
                <a:ea typeface="Roboto"/>
                <a:cs typeface="Roboto"/>
              </a:rPr>
              <a:t>Linux</a:t>
            </a:r>
            <a:endParaRPr lang="en-US" sz="6000" b="1">
              <a:latin typeface="Tisa Offc Serif Pro"/>
            </a:endParaRPr>
          </a:p>
          <a:p>
            <a:endParaRPr lang="en-GB" sz="4400" b="1" dirty="0"/>
          </a:p>
        </p:txBody>
      </p:sp>
      <p:pic>
        <p:nvPicPr>
          <p:cNvPr id="12" name="Picture 11" descr="A cartoon penguin with yellow feet&#10;&#10;AI-generated content may be incorrect.">
            <a:extLst>
              <a:ext uri="{FF2B5EF4-FFF2-40B4-BE49-F238E27FC236}">
                <a16:creationId xmlns:a16="http://schemas.microsoft.com/office/drawing/2014/main" id="{9625053B-6EFD-2887-D5C4-A3A0291A606A}"/>
              </a:ext>
            </a:extLst>
          </p:cNvPr>
          <p:cNvPicPr>
            <a:picLocks noChangeAspect="1"/>
          </p:cNvPicPr>
          <p:nvPr/>
        </p:nvPicPr>
        <p:blipFill>
          <a:blip r:embed="rId2"/>
          <a:stretch>
            <a:fillRect/>
          </a:stretch>
        </p:blipFill>
        <p:spPr>
          <a:xfrm>
            <a:off x="6277511" y="699837"/>
            <a:ext cx="4710293" cy="5458326"/>
          </a:xfrm>
          <a:prstGeom prst="rect">
            <a:avLst/>
          </a:prstGeom>
        </p:spPr>
      </p:pic>
    </p:spTree>
    <p:extLst>
      <p:ext uri="{BB962C8B-B14F-4D97-AF65-F5344CB8AC3E}">
        <p14:creationId xmlns:p14="http://schemas.microsoft.com/office/powerpoint/2010/main" val="95213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
        <p:nvSpPr>
          <p:cNvPr id="7" name="Title 6">
            <a:extLst>
              <a:ext uri="{FF2B5EF4-FFF2-40B4-BE49-F238E27FC236}">
                <a16:creationId xmlns:a16="http://schemas.microsoft.com/office/drawing/2014/main" id="{CC3D8EBE-4FCF-8198-648F-A1035C1CF5C2}"/>
              </a:ext>
            </a:extLst>
          </p:cNvPr>
          <p:cNvSpPr>
            <a:spLocks noGrp="1"/>
          </p:cNvSpPr>
          <p:nvPr>
            <p:ph type="title"/>
          </p:nvPr>
        </p:nvSpPr>
        <p:spPr/>
        <p:txBody>
          <a:bodyPr/>
          <a:lstStyle/>
          <a:p>
            <a:r>
              <a:rPr lang="en-GB" dirty="0"/>
              <a:t>What is Linux</a:t>
            </a:r>
          </a:p>
        </p:txBody>
      </p:sp>
    </p:spTree>
    <p:extLst>
      <p:ext uri="{BB962C8B-B14F-4D97-AF65-F5344CB8AC3E}">
        <p14:creationId xmlns:p14="http://schemas.microsoft.com/office/powerpoint/2010/main" val="222454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488866" y="503852"/>
            <a:ext cx="9778695" cy="1066638"/>
          </a:xfrm>
        </p:spPr>
        <p:txBody>
          <a:bodyPr/>
          <a:lstStyle/>
          <a:p>
            <a:r>
              <a:rPr lang="en-US" dirty="0"/>
              <a:t>Speaking engagement metrics</a:t>
            </a:r>
            <a:endParaRPr lang="en-ZA" dirty="0"/>
          </a:p>
        </p:txBody>
      </p:sp>
      <p:graphicFrame>
        <p:nvGraphicFramePr>
          <p:cNvPr id="5" name="Table Placeholder 2">
            <a:extLst>
              <a:ext uri="{FF2B5EF4-FFF2-40B4-BE49-F238E27FC236}">
                <a16:creationId xmlns:a16="http://schemas.microsoft.com/office/drawing/2014/main" id="{D1DCF783-46E9-D159-7BE1-A0FAAD6D6524}"/>
              </a:ext>
            </a:extLst>
          </p:cNvPr>
          <p:cNvGraphicFramePr>
            <a:graphicFrameLocks noGrp="1"/>
          </p:cNvGraphicFramePr>
          <p:nvPr>
            <p:ph type="tbl" sz="quarter" idx="10"/>
            <p:extLst>
              <p:ext uri="{D42A27DB-BD31-4B8C-83A1-F6EECF244321}">
                <p14:modId xmlns:p14="http://schemas.microsoft.com/office/powerpoint/2010/main" val="865138613"/>
              </p:ext>
            </p:extLst>
          </p:nvPr>
        </p:nvGraphicFramePr>
        <p:xfrm>
          <a:off x="1487488" y="2057400"/>
          <a:ext cx="9789995" cy="3886200"/>
        </p:xfrm>
        <a:graphic>
          <a:graphicData uri="http://schemas.openxmlformats.org/drawingml/2006/table">
            <a:tbl>
              <a:tblPr firstRow="1" bandRow="1">
                <a:tableStyleId>{0E3FDE45-AF77-4B5C-9715-49D594BDF05E}</a:tableStyleId>
              </a:tblPr>
              <a:tblGrid>
                <a:gridCol w="3985710">
                  <a:extLst>
                    <a:ext uri="{9D8B030D-6E8A-4147-A177-3AD203B41FA5}">
                      <a16:colId xmlns:a16="http://schemas.microsoft.com/office/drawing/2014/main" val="127040821"/>
                    </a:ext>
                  </a:extLst>
                </a:gridCol>
                <a:gridCol w="3318899">
                  <a:extLst>
                    <a:ext uri="{9D8B030D-6E8A-4147-A177-3AD203B41FA5}">
                      <a16:colId xmlns:a16="http://schemas.microsoft.com/office/drawing/2014/main" val="149845700"/>
                    </a:ext>
                  </a:extLst>
                </a:gridCol>
                <a:gridCol w="1242693">
                  <a:extLst>
                    <a:ext uri="{9D8B030D-6E8A-4147-A177-3AD203B41FA5}">
                      <a16:colId xmlns:a16="http://schemas.microsoft.com/office/drawing/2014/main" val="3119692462"/>
                    </a:ext>
                  </a:extLst>
                </a:gridCol>
                <a:gridCol w="1242693">
                  <a:extLst>
                    <a:ext uri="{9D8B030D-6E8A-4147-A177-3AD203B41FA5}">
                      <a16:colId xmlns:a16="http://schemas.microsoft.com/office/drawing/2014/main" val="3472639139"/>
                    </a:ext>
                  </a:extLst>
                </a:gridCol>
              </a:tblGrid>
              <a:tr h="647700">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3298013591"/>
                  </a:ext>
                </a:extLst>
              </a:tr>
              <a:tr h="647700">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3873867931"/>
                  </a:ext>
                </a:extLst>
              </a:tr>
              <a:tr h="647700">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85209771"/>
                  </a:ext>
                </a:extLst>
              </a:tr>
              <a:tr h="647700">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4061031278"/>
                  </a:ext>
                </a:extLst>
              </a:tr>
              <a:tr h="647700">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591840781"/>
                  </a:ext>
                </a:extLst>
              </a:tr>
              <a:tr h="647700">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335389741"/>
                  </a:ext>
                </a:extLst>
              </a:tr>
            </a:tbl>
          </a:graphicData>
        </a:graphic>
      </p:graphicFrame>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Tree>
    <p:extLst>
      <p:ext uri="{BB962C8B-B14F-4D97-AF65-F5344CB8AC3E}">
        <p14:creationId xmlns:p14="http://schemas.microsoft.com/office/powerpoint/2010/main" val="1669023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CI/CD A Gentle Introduction</a:t>
            </a:r>
          </a:p>
          <a:p>
            <a:r>
              <a:rPr lang="en-US" dirty="0">
                <a:solidFill>
                  <a:srgbClr val="222222"/>
                </a:solidFill>
                <a:latin typeface="Univers Light"/>
                <a:ea typeface="Roboto"/>
                <a:cs typeface="Roboto"/>
              </a:rPr>
              <a:t>Cloud Basics</a:t>
            </a:r>
          </a:p>
          <a:p>
            <a:r>
              <a:rPr lang="en-US" dirty="0"/>
              <a:t>Configuration Management</a:t>
            </a:r>
          </a:p>
          <a:p>
            <a:r>
              <a:rPr lang="en-US" dirty="0"/>
              <a:t>Deployment Strategies</a:t>
            </a:r>
          </a:p>
          <a:p>
            <a:r>
              <a:rPr lang="en-US" dirty="0"/>
              <a:t>What is </a:t>
            </a:r>
            <a:r>
              <a:rPr lang="en-US" err="1"/>
              <a:t>Devops</a:t>
            </a:r>
            <a:endParaRPr lang="en-US"/>
          </a:p>
          <a:p>
            <a:r>
              <a:rPr lang="en-US" dirty="0"/>
              <a:t>Infra as a code</a:t>
            </a:r>
          </a:p>
          <a:p>
            <a:r>
              <a:rPr lang="en-US" dirty="0"/>
              <a:t>Linux</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353827" y="1278294"/>
            <a:ext cx="5000318" cy="3616624"/>
          </a:xfrm>
        </p:spPr>
        <p:txBody>
          <a:bodyPr/>
          <a:lstStyle/>
          <a:p>
            <a:r>
              <a:rPr lang="en-US" dirty="0"/>
              <a:t>CI / CD  Introduction</a:t>
            </a:r>
          </a:p>
        </p:txBody>
      </p:sp>
      <p:pic>
        <p:nvPicPr>
          <p:cNvPr id="2" name="Picture 1" descr="A purple hexagons with white text&#10;&#10;AI-generated content may be incorrect.">
            <a:extLst>
              <a:ext uri="{FF2B5EF4-FFF2-40B4-BE49-F238E27FC236}">
                <a16:creationId xmlns:a16="http://schemas.microsoft.com/office/drawing/2014/main" id="{584D8334-039E-FF18-ECDE-3BAF9E38C7C3}"/>
              </a:ext>
            </a:extLst>
          </p:cNvPr>
          <p:cNvPicPr>
            <a:picLocks noChangeAspect="1"/>
          </p:cNvPicPr>
          <p:nvPr/>
        </p:nvPicPr>
        <p:blipFill>
          <a:blip r:embed="rId2"/>
          <a:stretch>
            <a:fillRect/>
          </a:stretch>
        </p:blipFill>
        <p:spPr>
          <a:xfrm>
            <a:off x="5633868" y="778251"/>
            <a:ext cx="5809817" cy="4114800"/>
          </a:xfrm>
          <a:prstGeom prst="rect">
            <a:avLst/>
          </a:prstGeom>
        </p:spPr>
      </p:pic>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591436" y="-4148"/>
            <a:ext cx="9150675" cy="1050965"/>
          </a:xfrm>
        </p:spPr>
        <p:txBody>
          <a:bodyPr/>
          <a:lstStyle/>
          <a:p>
            <a:r>
              <a:rPr lang="en-US" dirty="0"/>
              <a:t>Engaging the audience</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222428" y="1162791"/>
            <a:ext cx="8552264" cy="3646498"/>
          </a:xfrm>
        </p:spPr>
        <p:txBody>
          <a:bodyPr vert="horz" lIns="0" tIns="0" rIns="0" bIns="0" rtlCol="0" anchor="t">
            <a:normAutofit/>
          </a:bodyPr>
          <a:lstStyle/>
          <a:p>
            <a:r>
              <a:rPr lang="en-US" sz="1600" dirty="0">
                <a:solidFill>
                  <a:srgbClr val="151515"/>
                </a:solidFill>
                <a:ea typeface="+mn-lt"/>
                <a:cs typeface="+mn-lt"/>
              </a:rPr>
              <a:t>CI/CD, which stands for continuous integration and continuous delivery/deployment, aims to streamline and accelerate the software development lifecycle.</a:t>
            </a:r>
            <a:endParaRPr lang="en-US" dirty="0"/>
          </a:p>
          <a:p>
            <a:r>
              <a:rPr lang="en-US" sz="1600" dirty="0">
                <a:solidFill>
                  <a:srgbClr val="151515"/>
                </a:solidFill>
                <a:ea typeface="+mn-lt"/>
                <a:cs typeface="+mn-lt"/>
              </a:rPr>
              <a:t>Continuous Integration (CI) refers to the practice of </a:t>
            </a:r>
            <a:r>
              <a:rPr lang="en-US" sz="1600" dirty="0">
                <a:solidFill>
                  <a:srgbClr val="0066CC"/>
                </a:solidFill>
                <a:ea typeface="+mn-lt"/>
                <a:cs typeface="+mn-lt"/>
                <a:hlinkClick r:id="rId2"/>
              </a:rPr>
              <a:t>automatically</a:t>
            </a:r>
            <a:r>
              <a:rPr lang="en-US" sz="1600" dirty="0">
                <a:solidFill>
                  <a:srgbClr val="151515"/>
                </a:solidFill>
                <a:ea typeface="+mn-lt"/>
                <a:cs typeface="+mn-lt"/>
              </a:rPr>
              <a:t> and frequently integrating code changes into a shared source code repository. Continuous Delivery and/or deployment (CD) is a 2 part process that refers to the integration, testing, and delivery of code changes. Continuous delivery stops short of automatic production deployment, while continuous deployment automatically releases the updates into the production environment.</a:t>
            </a:r>
          </a:p>
          <a:p>
            <a:r>
              <a:rPr lang="en-US" sz="1800" dirty="0">
                <a:solidFill>
                  <a:srgbClr val="151515"/>
                </a:solidFill>
                <a:ea typeface="+mn-lt"/>
                <a:cs typeface="+mn-lt"/>
              </a:rPr>
              <a:t>Taken together, these connected practices are often referred to as a </a:t>
            </a:r>
            <a:r>
              <a:rPr lang="en-US" sz="1800" b="1" u="sng" dirty="0">
                <a:solidFill>
                  <a:srgbClr val="151515"/>
                </a:solidFill>
                <a:ea typeface="+mn-lt"/>
                <a:cs typeface="+mn-lt"/>
              </a:rPr>
              <a:t>CI/CD pipeline</a:t>
            </a:r>
            <a:r>
              <a:rPr lang="en-US" sz="1800" dirty="0">
                <a:solidFill>
                  <a:srgbClr val="151515"/>
                </a:solidFill>
                <a:ea typeface="+mn-lt"/>
                <a:cs typeface="+mn-lt"/>
              </a:rPr>
              <a:t> and are supported by development and operations teams working together in an agile way with either a </a:t>
            </a:r>
            <a:r>
              <a:rPr lang="en-US" sz="1800" dirty="0">
                <a:solidFill>
                  <a:srgbClr val="151515"/>
                </a:solidFill>
                <a:latin typeface="Segoe UI"/>
                <a:cs typeface="Segoe UI"/>
                <a:hlinkClick r:id="rId3"/>
              </a:rPr>
              <a:t>DevOps</a:t>
            </a:r>
            <a:r>
              <a:rPr lang="en-US" sz="1800" dirty="0">
                <a:solidFill>
                  <a:srgbClr val="151515"/>
                </a:solidFill>
                <a:ea typeface="+mn-lt"/>
                <a:cs typeface="+mn-lt"/>
              </a:rPr>
              <a:t> or </a:t>
            </a:r>
            <a:r>
              <a:rPr lang="en-US" sz="1800" dirty="0">
                <a:solidFill>
                  <a:srgbClr val="151515"/>
                </a:solidFill>
                <a:latin typeface="Segoe UI"/>
                <a:cs typeface="Segoe UI"/>
                <a:hlinkClick r:id="rId4"/>
              </a:rPr>
              <a:t>site reliability engineering (SRE)</a:t>
            </a:r>
            <a:r>
              <a:rPr lang="en-US" sz="1800" dirty="0">
                <a:solidFill>
                  <a:srgbClr val="151515"/>
                </a:solidFill>
                <a:ea typeface="+mn-lt"/>
                <a:cs typeface="+mn-lt"/>
              </a:rPr>
              <a:t> approach.</a:t>
            </a:r>
            <a:endParaRPr lang="en-US" sz="1800" dirty="0">
              <a:solidFill>
                <a:srgbClr val="000000"/>
              </a:solidFill>
              <a:ea typeface="+mn-lt"/>
              <a:cs typeface="+mn-lt"/>
            </a:endParaRP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4</a:t>
            </a:fld>
            <a:endParaRPr lang="en-US" dirty="0"/>
          </a:p>
        </p:txBody>
      </p:sp>
      <p:pic>
        <p:nvPicPr>
          <p:cNvPr id="6" name="Picture 5" descr="A screenshot of a computer&#10;&#10;AI-generated content may be incorrect.">
            <a:extLst>
              <a:ext uri="{FF2B5EF4-FFF2-40B4-BE49-F238E27FC236}">
                <a16:creationId xmlns:a16="http://schemas.microsoft.com/office/drawing/2014/main" id="{2E7E01DB-5E8B-9D70-B94E-C2EA9377359C}"/>
              </a:ext>
            </a:extLst>
          </p:cNvPr>
          <p:cNvPicPr>
            <a:picLocks noChangeAspect="1"/>
          </p:cNvPicPr>
          <p:nvPr/>
        </p:nvPicPr>
        <p:blipFill>
          <a:blip r:embed="rId5"/>
          <a:stretch>
            <a:fillRect/>
          </a:stretch>
        </p:blipFill>
        <p:spPr>
          <a:xfrm>
            <a:off x="6367517" y="4384857"/>
            <a:ext cx="5176345" cy="2213596"/>
          </a:xfrm>
          <a:prstGeom prst="rect">
            <a:avLst/>
          </a:prstGeom>
        </p:spPr>
      </p:pic>
    </p:spTree>
    <p:extLst>
      <p:ext uri="{BB962C8B-B14F-4D97-AF65-F5344CB8AC3E}">
        <p14:creationId xmlns:p14="http://schemas.microsoft.com/office/powerpoint/2010/main" val="29061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20C3102-68E5-5FCA-70A5-02AFBD55F3D8}"/>
              </a:ext>
            </a:extLst>
          </p:cNvPr>
          <p:cNvSpPr>
            <a:spLocks noGrp="1"/>
          </p:cNvSpPr>
          <p:nvPr>
            <p:ph type="title"/>
          </p:nvPr>
        </p:nvSpPr>
        <p:spPr>
          <a:xfrm>
            <a:off x="1468814" y="503852"/>
            <a:ext cx="9808773" cy="1427585"/>
          </a:xfrm>
        </p:spPr>
        <p:txBody>
          <a:bodyPr/>
          <a:lstStyle/>
          <a:p>
            <a:r>
              <a:rPr lang="en-US" b="1" dirty="0"/>
              <a:t>Configuration Management</a:t>
            </a:r>
          </a:p>
        </p:txBody>
      </p:sp>
      <p:sp>
        <p:nvSpPr>
          <p:cNvPr id="8" name="Content Placeholder 3">
            <a:extLst>
              <a:ext uri="{FF2B5EF4-FFF2-40B4-BE49-F238E27FC236}">
                <a16:creationId xmlns:a16="http://schemas.microsoft.com/office/drawing/2014/main" id="{605A30FA-52FE-8746-819D-F1D253ED982F}"/>
              </a:ext>
            </a:extLst>
          </p:cNvPr>
          <p:cNvSpPr>
            <a:spLocks noGrp="1"/>
          </p:cNvSpPr>
          <p:nvPr>
            <p:ph sz="quarter" idx="12"/>
          </p:nvPr>
        </p:nvSpPr>
        <p:spPr>
          <a:xfrm>
            <a:off x="1057159" y="2057401"/>
            <a:ext cx="5319116" cy="4215809"/>
          </a:xfrm>
        </p:spPr>
        <p:txBody>
          <a:bodyPr vert="horz" lIns="0" tIns="45720" rIns="91440" bIns="45720" rtlCol="0" anchor="t">
            <a:normAutofit/>
          </a:bodyPr>
          <a:lstStyle/>
          <a:p>
            <a:r>
              <a:rPr lang="en-US" sz="1600" b="1" dirty="0">
                <a:solidFill>
                  <a:srgbClr val="242424"/>
                </a:solidFill>
                <a:latin typeface="Tisa Offc Serif Pro"/>
                <a:ea typeface="+mn-lt"/>
                <a:cs typeface="+mn-lt"/>
              </a:rPr>
              <a:t>Definition :</a:t>
            </a:r>
            <a:r>
              <a:rPr lang="en-US" sz="1600" dirty="0">
                <a:solidFill>
                  <a:srgbClr val="242424"/>
                </a:solidFill>
                <a:ea typeface="+mn-lt"/>
                <a:cs typeface="+mn-lt"/>
              </a:rPr>
              <a:t> Configuration Management is a practice of systematically managing and maintaining the configuration of software systems and infrastructure components throughout their lifecycle. It involves processes, tools, and techniques to track, control, and manage configurations.</a:t>
            </a:r>
          </a:p>
          <a:p>
            <a:r>
              <a:rPr lang="en-US" sz="1600" b="1" dirty="0">
                <a:solidFill>
                  <a:srgbClr val="242424"/>
                </a:solidFill>
                <a:latin typeface="Tisa Offc Serif Pro"/>
                <a:ea typeface="+mn-lt"/>
                <a:cs typeface="+mn-lt"/>
              </a:rPr>
              <a:t>Purpose:</a:t>
            </a:r>
            <a:r>
              <a:rPr lang="en-US" sz="1600" dirty="0">
                <a:solidFill>
                  <a:srgbClr val="242424"/>
                </a:solidFill>
                <a:ea typeface="+mn-lt"/>
                <a:cs typeface="+mn-lt"/>
              </a:rPr>
              <a:t> Configuration Management aims to ensure consistency, reliability, and traceability of system configurations. It involves managing software versions, configurations, dependencies, and their relationships. Configuration Management ensures that systems are correctly configured, changes are controlled, and configurations can be reproduced or rolled back.</a:t>
            </a:r>
            <a:endParaRPr lang="en-US" sz="1600" dirty="0"/>
          </a:p>
        </p:txBody>
      </p:sp>
      <p:sp>
        <p:nvSpPr>
          <p:cNvPr id="10" name="Content Placeholder 1">
            <a:extLst>
              <a:ext uri="{FF2B5EF4-FFF2-40B4-BE49-F238E27FC236}">
                <a16:creationId xmlns:a16="http://schemas.microsoft.com/office/drawing/2014/main" id="{5CA1A1A7-A5DD-4E67-F57E-AB8BF4A56DE5}"/>
              </a:ext>
            </a:extLst>
          </p:cNvPr>
          <p:cNvSpPr txBox="1">
            <a:spLocks/>
          </p:cNvSpPr>
          <p:nvPr/>
        </p:nvSpPr>
        <p:spPr>
          <a:xfrm>
            <a:off x="6571841" y="2057401"/>
            <a:ext cx="5458985" cy="4119463"/>
          </a:xfrm>
          <a:prstGeom prst="rect">
            <a:avLst/>
          </a:prstGeom>
        </p:spPr>
        <p:txBody>
          <a:bodyPr vert="horz" lIns="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242424"/>
                </a:solidFill>
                <a:latin typeface="Tisa Offc Serif Pro"/>
                <a:ea typeface="+mn-lt"/>
                <a:cs typeface="+mn-lt"/>
              </a:rPr>
              <a:t>Scope:</a:t>
            </a:r>
            <a:r>
              <a:rPr lang="en-US" sz="1600" b="1" dirty="0">
                <a:solidFill>
                  <a:srgbClr val="242424"/>
                </a:solidFill>
                <a:ea typeface="+mn-lt"/>
                <a:cs typeface="+mn-lt"/>
              </a:rPr>
              <a:t> </a:t>
            </a:r>
            <a:r>
              <a:rPr lang="en-US" sz="1600" dirty="0">
                <a:solidFill>
                  <a:srgbClr val="242424"/>
                </a:solidFill>
                <a:ea typeface="+mn-lt"/>
                <a:cs typeface="+mn-lt"/>
              </a:rPr>
              <a:t>Configuration Management covers the management of software configurations, including applications, middleware, databases, and related components. It includes version control, release management, change control, and auditing of configurations.</a:t>
            </a:r>
            <a:endParaRPr lang="en-US" sz="1600"/>
          </a:p>
          <a:p>
            <a:br>
              <a:rPr lang="en-US" sz="1600" dirty="0">
                <a:ea typeface="+mn-lt"/>
                <a:cs typeface="+mn-lt"/>
              </a:rPr>
            </a:br>
            <a:r>
              <a:rPr lang="en-US" sz="1600" b="1" dirty="0">
                <a:solidFill>
                  <a:srgbClr val="242424"/>
                </a:solidFill>
                <a:latin typeface="Tisa Offc Serif Pro"/>
                <a:ea typeface="+mn-lt"/>
                <a:cs typeface="+mn-lt"/>
              </a:rPr>
              <a:t>Tools:</a:t>
            </a:r>
            <a:r>
              <a:rPr lang="en-US" sz="1600" dirty="0">
                <a:solidFill>
                  <a:srgbClr val="242424"/>
                </a:solidFill>
                <a:ea typeface="+mn-lt"/>
                <a:cs typeface="+mn-lt"/>
              </a:rPr>
              <a:t> Popular Configuration Management tools include Ansible, Puppet, Chef, </a:t>
            </a:r>
            <a:r>
              <a:rPr lang="en-US" sz="1600" err="1">
                <a:solidFill>
                  <a:srgbClr val="242424"/>
                </a:solidFill>
                <a:ea typeface="+mn-lt"/>
                <a:cs typeface="+mn-lt"/>
              </a:rPr>
              <a:t>SaltStack</a:t>
            </a:r>
            <a:r>
              <a:rPr lang="en-US" sz="1600" dirty="0">
                <a:solidFill>
                  <a:srgbClr val="242424"/>
                </a:solidFill>
                <a:ea typeface="+mn-lt"/>
                <a:cs typeface="+mn-lt"/>
              </a:rPr>
              <a:t>, and Microsoft PowerShell DSC. These tools provide capabilities to define and manage software configurations, enforce desired states, and automate configuration tasks.</a:t>
            </a:r>
            <a:endParaRPr lang="en-US" sz="1600"/>
          </a:p>
        </p:txBody>
      </p:sp>
    </p:spTree>
    <p:extLst>
      <p:ext uri="{BB962C8B-B14F-4D97-AF65-F5344CB8AC3E}">
        <p14:creationId xmlns:p14="http://schemas.microsoft.com/office/powerpoint/2010/main" val="366331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468814" y="503852"/>
            <a:ext cx="9808773" cy="1427585"/>
          </a:xfrm>
        </p:spPr>
        <p:txBody>
          <a:bodyPr/>
          <a:lstStyle/>
          <a:p>
            <a:r>
              <a:rPr lang="en-US" dirty="0"/>
              <a:t>Navigating Q&amp;A sessions</a:t>
            </a:r>
            <a:endParaRPr lang="en-ZA" dirty="0"/>
          </a:p>
        </p:txBody>
      </p:sp>
      <p:sp>
        <p:nvSpPr>
          <p:cNvPr id="4" name="Content Placeholder 3">
            <a:extLst>
              <a:ext uri="{FF2B5EF4-FFF2-40B4-BE49-F238E27FC236}">
                <a16:creationId xmlns:a16="http://schemas.microsoft.com/office/drawing/2014/main" id="{685D951B-D6C0-AB0A-0FFD-23670BE643EE}"/>
              </a:ext>
            </a:extLst>
          </p:cNvPr>
          <p:cNvSpPr>
            <a:spLocks noGrp="1"/>
          </p:cNvSpPr>
          <p:nvPr>
            <p:ph sz="quarter" idx="12"/>
          </p:nvPr>
        </p:nvSpPr>
        <p:spPr>
          <a:xfrm>
            <a:off x="1468815" y="2057401"/>
            <a:ext cx="3068678" cy="4119463"/>
          </a:xfrm>
        </p:spPr>
        <p:txBody>
          <a:bodyPr/>
          <a:lstStyle/>
          <a:p>
            <a:r>
              <a:rPr lang="en-US" dirty="0"/>
              <a:t>Know your material in advance</a:t>
            </a:r>
          </a:p>
          <a:p>
            <a:r>
              <a:rPr lang="en-US" dirty="0"/>
              <a:t>Anticipate common questions</a:t>
            </a:r>
          </a:p>
          <a:p>
            <a:r>
              <a:rPr lang="en-US" dirty="0"/>
              <a:t>Rehearse your responses</a:t>
            </a:r>
          </a:p>
        </p:txBody>
      </p:sp>
      <p:sp>
        <p:nvSpPr>
          <p:cNvPr id="2" name="Content Placeholder 1">
            <a:extLst>
              <a:ext uri="{FF2B5EF4-FFF2-40B4-BE49-F238E27FC236}">
                <a16:creationId xmlns:a16="http://schemas.microsoft.com/office/drawing/2014/main" id="{F7CE9E18-F4C2-3B3A-348B-BE5512664CA8}"/>
              </a:ext>
            </a:extLst>
          </p:cNvPr>
          <p:cNvSpPr>
            <a:spLocks noGrp="1"/>
          </p:cNvSpPr>
          <p:nvPr>
            <p:ph sz="quarter" idx="11"/>
          </p:nvPr>
        </p:nvSpPr>
        <p:spPr>
          <a:xfrm>
            <a:off x="5191727" y="2057401"/>
            <a:ext cx="6085857" cy="4119463"/>
          </a:xfrm>
        </p:spPr>
        <p:txBody>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Tree>
    <p:extLst>
      <p:ext uri="{BB962C8B-B14F-4D97-AF65-F5344CB8AC3E}">
        <p14:creationId xmlns:p14="http://schemas.microsoft.com/office/powerpoint/2010/main" val="230201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068169"/>
            <a:ext cx="10115939" cy="2681549"/>
          </a:xfrm>
        </p:spPr>
        <p:txBody>
          <a:bodyPr/>
          <a:lstStyle/>
          <a:p>
            <a:r>
              <a:rPr lang="en-US" dirty="0"/>
              <a:t>Selecting visual aids</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038031" y="4027047"/>
            <a:ext cx="10115939" cy="1762783"/>
          </a:xfrm>
        </p:spPr>
        <p:txBody>
          <a:bodyPr/>
          <a:lstStyle/>
          <a:p>
            <a:r>
              <a:rPr lang="en-US" dirty="0"/>
              <a:t>Enhancing your presentation</a:t>
            </a:r>
          </a:p>
        </p:txBody>
      </p:sp>
    </p:spTree>
    <p:extLst>
      <p:ext uri="{BB962C8B-B14F-4D97-AF65-F5344CB8AC3E}">
        <p14:creationId xmlns:p14="http://schemas.microsoft.com/office/powerpoint/2010/main" val="401133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EF1C1-5933-D909-38D2-D22F630A85FE}"/>
              </a:ext>
            </a:extLst>
          </p:cNvPr>
          <p:cNvSpPr>
            <a:spLocks noGrp="1"/>
          </p:cNvSpPr>
          <p:nvPr>
            <p:ph type="title"/>
          </p:nvPr>
        </p:nvSpPr>
        <p:spPr>
          <a:xfrm>
            <a:off x="6548814" y="2711024"/>
            <a:ext cx="5114153" cy="1410068"/>
          </a:xfrm>
        </p:spPr>
        <p:txBody>
          <a:bodyPr/>
          <a:lstStyle/>
          <a:p>
            <a:r>
              <a:rPr lang="en-US" dirty="0"/>
              <a:t>Deployment Strategies</a:t>
            </a:r>
          </a:p>
        </p:txBody>
      </p:sp>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8</a:t>
            </a:fld>
            <a:endParaRPr lang="en-US" dirty="0"/>
          </a:p>
        </p:txBody>
      </p:sp>
      <p:pic>
        <p:nvPicPr>
          <p:cNvPr id="7" name="Picture Placeholder 6" descr="A person holding a tablet&#10;&#10;AI-generated content may be incorrect.">
            <a:extLst>
              <a:ext uri="{FF2B5EF4-FFF2-40B4-BE49-F238E27FC236}">
                <a16:creationId xmlns:a16="http://schemas.microsoft.com/office/drawing/2014/main" id="{9A3D4103-A3C2-A6CC-FF4A-CAB89B7EA625}"/>
              </a:ext>
            </a:extLst>
          </p:cNvPr>
          <p:cNvPicPr>
            <a:picLocks noGrp="1" noChangeAspect="1"/>
          </p:cNvPicPr>
          <p:nvPr>
            <p:ph type="pic" sz="quarter" idx="12"/>
          </p:nvPr>
        </p:nvPicPr>
        <p:blipFill>
          <a:blip r:embed="rId2"/>
          <a:srcRect l="26141" r="26141"/>
          <a:stretch/>
        </p:blipFill>
        <p:spPr>
          <a:xfrm>
            <a:off x="1617225" y="1711624"/>
            <a:ext cx="4592637" cy="4805362"/>
          </a:xfrm>
        </p:spPr>
      </p:pic>
    </p:spTree>
    <p:extLst>
      <p:ext uri="{BB962C8B-B14F-4D97-AF65-F5344CB8AC3E}">
        <p14:creationId xmlns:p14="http://schemas.microsoft.com/office/powerpoint/2010/main" val="822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126103" y="3122932"/>
            <a:ext cx="5710875" cy="1438762"/>
          </a:xfrm>
        </p:spPr>
        <p:txBody>
          <a:bodyPr/>
          <a:lstStyle/>
          <a:p>
            <a:r>
              <a:rPr lang="en-US" sz="4400" b="1">
                <a:solidFill>
                  <a:srgbClr val="222222"/>
                </a:solidFill>
                <a:latin typeface="Tisa Offc Serif Pro"/>
                <a:ea typeface="Roboto"/>
                <a:cs typeface="Roboto"/>
              </a:rPr>
              <a:t>What is DevOps</a:t>
            </a:r>
            <a:endParaRPr lang="en-US" sz="4400" b="1">
              <a:latin typeface="Tisa Offc Serif Pro"/>
            </a:endParaRPr>
          </a:p>
          <a:p>
            <a:endParaRPr lang="en-US" sz="4400" b="1" dirty="0"/>
          </a:p>
        </p:txBody>
      </p:sp>
      <p:pic>
        <p:nvPicPr>
          <p:cNvPr id="10" name="Picture 9">
            <a:extLst>
              <a:ext uri="{FF2B5EF4-FFF2-40B4-BE49-F238E27FC236}">
                <a16:creationId xmlns:a16="http://schemas.microsoft.com/office/drawing/2014/main" id="{46C3CDB3-4FC8-D9F7-8D9C-77297D131CA0}"/>
              </a:ext>
            </a:extLst>
          </p:cNvPr>
          <p:cNvPicPr>
            <a:picLocks noChangeAspect="1"/>
          </p:cNvPicPr>
          <p:nvPr/>
        </p:nvPicPr>
        <p:blipFill>
          <a:blip r:embed="rId2"/>
          <a:stretch>
            <a:fillRect/>
          </a:stretch>
        </p:blipFill>
        <p:spPr>
          <a:xfrm>
            <a:off x="6595242" y="456325"/>
            <a:ext cx="2688897" cy="1259490"/>
          </a:xfrm>
          <a:prstGeom prst="rect">
            <a:avLst/>
          </a:prstGeom>
        </p:spPr>
      </p:pic>
      <p:pic>
        <p:nvPicPr>
          <p:cNvPr id="19" name="Picture 18" descr="A person sitting at a computer&#10;&#10;AI-generated content may be incorrect.">
            <a:extLst>
              <a:ext uri="{FF2B5EF4-FFF2-40B4-BE49-F238E27FC236}">
                <a16:creationId xmlns:a16="http://schemas.microsoft.com/office/drawing/2014/main" id="{269C550B-56F3-91AF-5C35-80576ECE461F}"/>
              </a:ext>
            </a:extLst>
          </p:cNvPr>
          <p:cNvPicPr>
            <a:picLocks noChangeAspect="1"/>
          </p:cNvPicPr>
          <p:nvPr/>
        </p:nvPicPr>
        <p:blipFill>
          <a:blip r:embed="rId3"/>
          <a:stretch>
            <a:fillRect/>
          </a:stretch>
        </p:blipFill>
        <p:spPr>
          <a:xfrm>
            <a:off x="7326644" y="2335049"/>
            <a:ext cx="2995333" cy="3011214"/>
          </a:xfrm>
          <a:prstGeom prst="rect">
            <a:avLst/>
          </a:prstGeom>
        </p:spPr>
      </p:pic>
    </p:spTree>
    <p:extLst>
      <p:ext uri="{BB962C8B-B14F-4D97-AF65-F5344CB8AC3E}">
        <p14:creationId xmlns:p14="http://schemas.microsoft.com/office/powerpoint/2010/main" val="3421680658"/>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419</Words>
  <Application>Microsoft Office PowerPoint</Application>
  <PresentationFormat>Widescreen</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Basic presentation</vt:lpstr>
      <vt:lpstr>Agenda</vt:lpstr>
      <vt:lpstr>CI / CD  Introduction</vt:lpstr>
      <vt:lpstr>Engaging the audience</vt:lpstr>
      <vt:lpstr>Configuration Management</vt:lpstr>
      <vt:lpstr>Navigating Q&amp;A sessions</vt:lpstr>
      <vt:lpstr>Selecting visual aids</vt:lpstr>
      <vt:lpstr>Deployment Strategies</vt:lpstr>
      <vt:lpstr>What is DevOps </vt:lpstr>
      <vt:lpstr>Infra as a Code  </vt:lpstr>
      <vt:lpstr>PowerPoint Presentation</vt:lpstr>
      <vt:lpstr>Linux </vt:lpstr>
      <vt:lpstr>What is Linux</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230</cp:revision>
  <dcterms:created xsi:type="dcterms:W3CDTF">2025-02-06T10:57:38Z</dcterms:created>
  <dcterms:modified xsi:type="dcterms:W3CDTF">2025-02-06T13:11:27Z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