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1" r:id="rId1"/>
  </p:sldMasterIdLst>
  <p:notesMasterIdLst>
    <p:notesMasterId r:id="rId31"/>
  </p:notesMasterIdLst>
  <p:handoutMasterIdLst>
    <p:handoutMasterId r:id="rId32"/>
  </p:handoutMasterIdLst>
  <p:sldIdLst>
    <p:sldId id="256" r:id="rId2"/>
    <p:sldId id="257" r:id="rId3"/>
    <p:sldId id="258" r:id="rId4"/>
    <p:sldId id="259" r:id="rId5"/>
    <p:sldId id="264" r:id="rId6"/>
    <p:sldId id="261" r:id="rId7"/>
    <p:sldId id="262" r:id="rId8"/>
    <p:sldId id="263" r:id="rId9"/>
    <p:sldId id="267" r:id="rId10"/>
    <p:sldId id="265"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 id="285" r:id="rId28"/>
    <p:sldId id="286" r:id="rId29"/>
    <p:sldId id="287" r:id="rId30"/>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E6F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9DC662-9BBE-759D-EE21-CE7480D32F61}" v="1456" dt="2025-01-24T13:14:11.864"/>
    <p1510:client id="{4973E3B2-DB5C-3F44-5EAD-C05EFA0AC9E6}" v="1102" dt="2025-01-23T13:28:10.752"/>
    <p1510:client id="{5C9069D8-D1DB-0DB5-FBF0-F802B3503F92}" v="869" dt="2025-01-24T11:08:22.154"/>
    <p1510:client id="{7A4373E6-9255-73CC-58D3-75692BA442C2}" v="736" dt="2025-01-24T09:13:01.535"/>
    <p1510:client id="{9FD09022-9F4F-9733-83F8-F98C9CA9669E}" v="410" dt="2025-01-23T11:29:10.592"/>
    <p1510:client id="{AB150C46-A640-BF7A-618F-234559EB53BE}" v="1739" dt="2025-01-23T10:34:52.111"/>
    <p1510:client id="{AC0672CD-F8FE-F457-08AA-C643FE60B0CC}" v="681" dt="2025-01-24T06:38:45.881"/>
    <p1510:client id="{BFDE7DA1-6FF0-004D-679B-1D8D9C1F7C9C}" v="347" dt="2025-01-24T07:15:39.922"/>
    <p1510:client id="{C7B8DE8B-DC2F-03C8-2245-FD039C0FCAE1}" v="73" dt="2025-01-23T10:56:49.830"/>
    <p1510:client id="{FA8679A8-C7C4-6459-C172-5F0EEA559854}" v="447" dt="2025-01-24T08:07:44.2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FCB736-0ADD-49BB-B6DE-B82334245F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DF83AE6-440A-41CC-97E8-CB5B489679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22A0DD-9D25-4E63-A187-2DD30194DBFD}" type="datetime1">
              <a:rPr lang="en-GB" smtClean="0"/>
              <a:t>24/01/2025</a:t>
            </a:fld>
            <a:endParaRPr lang="en-GB"/>
          </a:p>
        </p:txBody>
      </p:sp>
      <p:sp>
        <p:nvSpPr>
          <p:cNvPr id="4" name="Footer Placeholder 3">
            <a:extLst>
              <a:ext uri="{FF2B5EF4-FFF2-40B4-BE49-F238E27FC236}">
                <a16:creationId xmlns:a16="http://schemas.microsoft.com/office/drawing/2014/main" id="{C756C4EC-0C1D-4CB6-A06C-633D86E643D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E70F510-C925-4D25-B15A-6F217A3CFD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CD996-28E9-4091-BD1A-BF7E37D77A06}" type="slidenum">
              <a:rPr lang="en-GB" smtClean="0"/>
              <a:t>‹#›</a:t>
            </a:fld>
            <a:endParaRPr lang="en-GB"/>
          </a:p>
        </p:txBody>
      </p:sp>
    </p:spTree>
    <p:extLst>
      <p:ext uri="{BB962C8B-B14F-4D97-AF65-F5344CB8AC3E}">
        <p14:creationId xmlns:p14="http://schemas.microsoft.com/office/powerpoint/2010/main" val="5158767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0D70F6-D675-4BF2-9C80-0A6E714C3280}" type="datetime1">
              <a:rPr lang="en-GB" smtClean="0"/>
              <a:pPr/>
              <a:t>24/01/2025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F5F66-C26C-4A0C-9C41-1168CB2D5E67}" type="slidenum">
              <a:rPr lang="en-GB" noProof="0" smtClean="0"/>
              <a:t>‹#›</a:t>
            </a:fld>
            <a:endParaRPr lang="en-GB" noProof="0"/>
          </a:p>
        </p:txBody>
      </p:sp>
    </p:spTree>
    <p:extLst>
      <p:ext uri="{BB962C8B-B14F-4D97-AF65-F5344CB8AC3E}">
        <p14:creationId xmlns:p14="http://schemas.microsoft.com/office/powerpoint/2010/main" val="4953299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9FF5F66-C26C-4A0C-9C41-1168CB2D5E67}" type="slidenum">
              <a:rPr lang="en-GB" smtClean="0"/>
              <a:t>1</a:t>
            </a:fld>
            <a:endParaRPr lang="en-GB"/>
          </a:p>
        </p:txBody>
      </p:sp>
    </p:spTree>
    <p:extLst>
      <p:ext uri="{BB962C8B-B14F-4D97-AF65-F5344CB8AC3E}">
        <p14:creationId xmlns:p14="http://schemas.microsoft.com/office/powerpoint/2010/main" val="348829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1/24/2025</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65004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1/24/2025</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5994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1/24/2025</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33569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1/24/2025</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96552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1/24/2025</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21501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1/24/2025</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09726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1/24/2025</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3909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1/24/2025</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8193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1/24/2025</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41020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1/24/2025</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56758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1/24/2025</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2401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1/24/2025</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701823630"/>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44" r:id="rId6"/>
    <p:sldLayoutId id="2147483840" r:id="rId7"/>
    <p:sldLayoutId id="2147483841" r:id="rId8"/>
    <p:sldLayoutId id="2147483842" r:id="rId9"/>
    <p:sldLayoutId id="2147483843" r:id="rId10"/>
    <p:sldLayoutId id="2147483845"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1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9.sv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hyperlink" Target="https://www.browserstack.com/guide/agile-development-methodologies" TargetMode="External"/><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imperva.com/learn/application-security/application-security/" TargetMode="External"/><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hyperlink" Target="https://www.imperva.com/learn/application-security/ethical-hacki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ubstack.com/@kentbec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87" name="Rectangle 86">
            <a:extLst>
              <a:ext uri="{FF2B5EF4-FFF2-40B4-BE49-F238E27FC236}">
                <a16:creationId xmlns:a16="http://schemas.microsoft.com/office/drawing/2014/main" id="{7EA74781-2FA5-447B-BA88-59723CACE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9600" y="1122363"/>
            <a:ext cx="5538716" cy="2387600"/>
          </a:xfrm>
        </p:spPr>
        <p:txBody>
          <a:bodyPr rtlCol="0">
            <a:normAutofit/>
          </a:bodyPr>
          <a:lstStyle/>
          <a:p>
            <a:pPr rtl="0"/>
            <a:r>
              <a:rPr lang="en-GB">
                <a:cs typeface="Posterama"/>
              </a:rPr>
              <a:t>L1:Module-1</a:t>
            </a:r>
            <a:endParaRPr lang="en-GB"/>
          </a:p>
        </p:txBody>
      </p:sp>
      <p:sp>
        <p:nvSpPr>
          <p:cNvPr id="3" name="Subtitle 2"/>
          <p:cNvSpPr>
            <a:spLocks noGrp="1"/>
          </p:cNvSpPr>
          <p:nvPr>
            <p:ph type="subTitle" idx="1"/>
          </p:nvPr>
        </p:nvSpPr>
        <p:spPr>
          <a:xfrm>
            <a:off x="609600" y="3602038"/>
            <a:ext cx="5538716" cy="1655762"/>
          </a:xfrm>
        </p:spPr>
        <p:txBody>
          <a:bodyPr vert="horz" lIns="91440" tIns="45720" rIns="91440" bIns="45720" rtlCol="0">
            <a:normAutofit/>
          </a:bodyPr>
          <a:lstStyle/>
          <a:p>
            <a:r>
              <a:rPr lang="en-GB"/>
              <a:t>          Presented By: Suraj Singh</a:t>
            </a:r>
          </a:p>
        </p:txBody>
      </p:sp>
      <p:pic>
        <p:nvPicPr>
          <p:cNvPr id="21" name="Picture 20" descr="A plant in a pot&#10;&#10;AI-generated content may be incorrect.">
            <a:extLst>
              <a:ext uri="{FF2B5EF4-FFF2-40B4-BE49-F238E27FC236}">
                <a16:creationId xmlns:a16="http://schemas.microsoft.com/office/drawing/2014/main" id="{F6CBEC2C-1058-9DA9-C8CE-D707D8632690}"/>
              </a:ext>
            </a:extLst>
          </p:cNvPr>
          <p:cNvPicPr>
            <a:picLocks noChangeAspect="1"/>
          </p:cNvPicPr>
          <p:nvPr/>
        </p:nvPicPr>
        <p:blipFill>
          <a:blip r:embed="rId3"/>
          <a:srcRect l="765" r="1" b="1"/>
          <a:stretch/>
        </p:blipFill>
        <p:spPr>
          <a:xfrm>
            <a:off x="7066836" y="1354310"/>
            <a:ext cx="5125164" cy="5161089"/>
          </a:xfrm>
          <a:custGeom>
            <a:avLst/>
            <a:gdLst/>
            <a:ahLst/>
            <a:cxnLst/>
            <a:rect l="l" t="t" r="r" b="b"/>
            <a:pathLst>
              <a:path w="5783254" h="5827839">
                <a:moveTo>
                  <a:pt x="4737899" y="4735529"/>
                </a:moveTo>
                <a:cubicBezTo>
                  <a:pt x="5039532" y="4735529"/>
                  <a:pt x="5284054" y="4980051"/>
                  <a:pt x="5284054" y="5281684"/>
                </a:cubicBezTo>
                <a:cubicBezTo>
                  <a:pt x="5284054" y="5583317"/>
                  <a:pt x="5039532" y="5827839"/>
                  <a:pt x="4737899" y="5827839"/>
                </a:cubicBezTo>
                <a:cubicBezTo>
                  <a:pt x="4436266" y="5827839"/>
                  <a:pt x="4191744" y="5583317"/>
                  <a:pt x="4191744" y="5281684"/>
                </a:cubicBezTo>
                <a:cubicBezTo>
                  <a:pt x="4191744" y="4980051"/>
                  <a:pt x="4436266" y="4735529"/>
                  <a:pt x="4737899" y="4735529"/>
                </a:cubicBezTo>
                <a:close/>
                <a:moveTo>
                  <a:pt x="926278" y="4451445"/>
                </a:moveTo>
                <a:cubicBezTo>
                  <a:pt x="1155542" y="4451445"/>
                  <a:pt x="1341398" y="4637301"/>
                  <a:pt x="1341398" y="4866565"/>
                </a:cubicBezTo>
                <a:cubicBezTo>
                  <a:pt x="1341398" y="5095829"/>
                  <a:pt x="1155542" y="5281685"/>
                  <a:pt x="926278" y="5281685"/>
                </a:cubicBezTo>
                <a:cubicBezTo>
                  <a:pt x="697014" y="5281685"/>
                  <a:pt x="511158" y="5095829"/>
                  <a:pt x="511158" y="4866565"/>
                </a:cubicBezTo>
                <a:cubicBezTo>
                  <a:pt x="511158" y="4637301"/>
                  <a:pt x="697014" y="4451445"/>
                  <a:pt x="926278" y="4451445"/>
                </a:cubicBezTo>
                <a:close/>
                <a:moveTo>
                  <a:pt x="1681949" y="4088725"/>
                </a:moveTo>
                <a:cubicBezTo>
                  <a:pt x="1834038" y="4088725"/>
                  <a:pt x="1957331" y="4212018"/>
                  <a:pt x="1957331" y="4364107"/>
                </a:cubicBezTo>
                <a:cubicBezTo>
                  <a:pt x="1957331" y="4516196"/>
                  <a:pt x="1834038" y="4639489"/>
                  <a:pt x="1681949" y="4639489"/>
                </a:cubicBezTo>
                <a:cubicBezTo>
                  <a:pt x="1529860" y="4639489"/>
                  <a:pt x="1406567" y="4516196"/>
                  <a:pt x="1406567" y="4364107"/>
                </a:cubicBezTo>
                <a:cubicBezTo>
                  <a:pt x="1406567" y="4212018"/>
                  <a:pt x="1529860" y="4088725"/>
                  <a:pt x="1681949" y="4088725"/>
                </a:cubicBezTo>
                <a:close/>
                <a:moveTo>
                  <a:pt x="1693411" y="509182"/>
                </a:moveTo>
                <a:cubicBezTo>
                  <a:pt x="1845500" y="509182"/>
                  <a:pt x="1968793" y="632475"/>
                  <a:pt x="1968793" y="784564"/>
                </a:cubicBezTo>
                <a:cubicBezTo>
                  <a:pt x="1968793" y="936653"/>
                  <a:pt x="1845500" y="1059946"/>
                  <a:pt x="1693411" y="1059946"/>
                </a:cubicBezTo>
                <a:cubicBezTo>
                  <a:pt x="1541322" y="1059946"/>
                  <a:pt x="1418029" y="936653"/>
                  <a:pt x="1418029" y="784564"/>
                </a:cubicBezTo>
                <a:cubicBezTo>
                  <a:pt x="1418029" y="632475"/>
                  <a:pt x="1541322" y="509182"/>
                  <a:pt x="1693411" y="509182"/>
                </a:cubicBezTo>
                <a:close/>
                <a:moveTo>
                  <a:pt x="3016437" y="478512"/>
                </a:moveTo>
                <a:cubicBezTo>
                  <a:pt x="3052905" y="476034"/>
                  <a:pt x="3089701" y="476075"/>
                  <a:pt x="3126794" y="478680"/>
                </a:cubicBezTo>
                <a:cubicBezTo>
                  <a:pt x="3225709" y="485628"/>
                  <a:pt x="3326735" y="510816"/>
                  <a:pt x="3429286" y="555125"/>
                </a:cubicBezTo>
                <a:cubicBezTo>
                  <a:pt x="3588377" y="623860"/>
                  <a:pt x="3726579" y="757508"/>
                  <a:pt x="3852460" y="883435"/>
                </a:cubicBezTo>
                <a:cubicBezTo>
                  <a:pt x="4189958" y="1221166"/>
                  <a:pt x="4581366" y="1207328"/>
                  <a:pt x="4939713" y="1000031"/>
                </a:cubicBezTo>
                <a:cubicBezTo>
                  <a:pt x="5194103" y="852348"/>
                  <a:pt x="5433141" y="675268"/>
                  <a:pt x="5697634" y="549718"/>
                </a:cubicBezTo>
                <a:lnTo>
                  <a:pt x="5783254" y="513561"/>
                </a:lnTo>
                <a:lnTo>
                  <a:pt x="5783254" y="4871711"/>
                </a:lnTo>
                <a:lnTo>
                  <a:pt x="5743328" y="4864473"/>
                </a:lnTo>
                <a:cubicBezTo>
                  <a:pt x="5605918" y="4834320"/>
                  <a:pt x="5469797" y="4789559"/>
                  <a:pt x="5333250" y="4737862"/>
                </a:cubicBezTo>
                <a:cubicBezTo>
                  <a:pt x="5018374" y="4618749"/>
                  <a:pt x="4676802" y="4500296"/>
                  <a:pt x="4354677" y="4623045"/>
                </a:cubicBezTo>
                <a:cubicBezTo>
                  <a:pt x="4093969" y="4722577"/>
                  <a:pt x="3874992" y="4932580"/>
                  <a:pt x="3639124" y="5095915"/>
                </a:cubicBezTo>
                <a:cubicBezTo>
                  <a:pt x="3490411" y="5199039"/>
                  <a:pt x="3351637" y="5318395"/>
                  <a:pt x="3196098" y="5409413"/>
                </a:cubicBezTo>
                <a:cubicBezTo>
                  <a:pt x="2798576" y="5642084"/>
                  <a:pt x="2315054" y="5309217"/>
                  <a:pt x="2216541" y="5005202"/>
                </a:cubicBezTo>
                <a:cubicBezTo>
                  <a:pt x="2172959" y="4870183"/>
                  <a:pt x="2182102" y="4711777"/>
                  <a:pt x="2195718" y="4566594"/>
                </a:cubicBezTo>
                <a:cubicBezTo>
                  <a:pt x="2235161" y="4141667"/>
                  <a:pt x="1842961" y="3903370"/>
                  <a:pt x="1509426" y="3909896"/>
                </a:cubicBezTo>
                <a:cubicBezTo>
                  <a:pt x="539234" y="3931048"/>
                  <a:pt x="29168" y="3302144"/>
                  <a:pt x="354" y="2455296"/>
                </a:cubicBezTo>
                <a:cubicBezTo>
                  <a:pt x="-4549" y="2310187"/>
                  <a:pt x="42804" y="2163767"/>
                  <a:pt x="65932" y="2017226"/>
                </a:cubicBezTo>
                <a:cubicBezTo>
                  <a:pt x="138904" y="1706535"/>
                  <a:pt x="262471" y="1430265"/>
                  <a:pt x="548743" y="1259879"/>
                </a:cubicBezTo>
                <a:cubicBezTo>
                  <a:pt x="731311" y="1151231"/>
                  <a:pt x="929316" y="1141485"/>
                  <a:pt x="1139870" y="1171590"/>
                </a:cubicBezTo>
                <a:cubicBezTo>
                  <a:pt x="1368879" y="1204173"/>
                  <a:pt x="1602397" y="1224911"/>
                  <a:pt x="1832320" y="1214571"/>
                </a:cubicBezTo>
                <a:cubicBezTo>
                  <a:pt x="2045424" y="1204861"/>
                  <a:pt x="2179434" y="1036538"/>
                  <a:pt x="2309408" y="884812"/>
                </a:cubicBezTo>
                <a:cubicBezTo>
                  <a:pt x="2521947" y="636609"/>
                  <a:pt x="2761159" y="495859"/>
                  <a:pt x="3016437" y="478512"/>
                </a:cubicBezTo>
                <a:close/>
                <a:moveTo>
                  <a:pt x="4470143" y="0"/>
                </a:moveTo>
                <a:cubicBezTo>
                  <a:pt x="4685857" y="0"/>
                  <a:pt x="4860728" y="174871"/>
                  <a:pt x="4860728" y="390585"/>
                </a:cubicBezTo>
                <a:cubicBezTo>
                  <a:pt x="4860728" y="606299"/>
                  <a:pt x="4685857" y="781170"/>
                  <a:pt x="4470143" y="781170"/>
                </a:cubicBezTo>
                <a:cubicBezTo>
                  <a:pt x="4254429" y="781170"/>
                  <a:pt x="4079558" y="606299"/>
                  <a:pt x="4079558" y="390585"/>
                </a:cubicBezTo>
                <a:cubicBezTo>
                  <a:pt x="4079558" y="174871"/>
                  <a:pt x="4254429" y="0"/>
                  <a:pt x="4470143" y="0"/>
                </a:cubicBezTo>
                <a:close/>
              </a:path>
            </a:pathLst>
          </a:custGeom>
        </p:spPr>
      </p:pic>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6A2A32-E32A-233D-CB04-B3F1CA9D7162}"/>
              </a:ext>
            </a:extLst>
          </p:cNvPr>
          <p:cNvSpPr>
            <a:spLocks noGrp="1"/>
          </p:cNvSpPr>
          <p:nvPr>
            <p:ph type="title"/>
          </p:nvPr>
        </p:nvSpPr>
        <p:spPr>
          <a:xfrm>
            <a:off x="211979" y="168754"/>
            <a:ext cx="8273235" cy="982425"/>
          </a:xfrm>
        </p:spPr>
        <p:txBody>
          <a:bodyPr>
            <a:normAutofit/>
          </a:bodyPr>
          <a:lstStyle/>
          <a:p>
            <a:r>
              <a:rPr lang="en-GB" sz="2700" b="1" baseline="0">
                <a:solidFill>
                  <a:srgbClr val="262626"/>
                </a:solidFill>
                <a:latin typeface="Nunito"/>
              </a:rPr>
              <a:t>Three phases of TDD (Test driven development cycle)</a:t>
            </a:r>
            <a:r>
              <a:rPr lang="en-GB" sz="2700" b="1">
                <a:latin typeface="Nunito"/>
                <a:ea typeface="Lato"/>
                <a:cs typeface="Lato"/>
              </a:rPr>
              <a:t>​</a:t>
            </a:r>
            <a:endParaRPr lang="en-GB" b="1">
              <a:latin typeface="Nunito"/>
              <a:cs typeface="Posterama"/>
            </a:endParaRPr>
          </a:p>
        </p:txBody>
      </p:sp>
      <p:pic>
        <p:nvPicPr>
          <p:cNvPr id="4" name="Content Placeholder 3" descr="A diagram of a diagram&#10;&#10;AI-generated content may be incorrect.">
            <a:extLst>
              <a:ext uri="{FF2B5EF4-FFF2-40B4-BE49-F238E27FC236}">
                <a16:creationId xmlns:a16="http://schemas.microsoft.com/office/drawing/2014/main" id="{D9AC78E1-9F34-BAC7-97BD-C57E4BF99337}"/>
              </a:ext>
            </a:extLst>
          </p:cNvPr>
          <p:cNvPicPr>
            <a:picLocks noGrp="1" noChangeAspect="1"/>
          </p:cNvPicPr>
          <p:nvPr>
            <p:ph idx="1"/>
          </p:nvPr>
        </p:nvPicPr>
        <p:blipFill>
          <a:blip r:embed="rId2"/>
          <a:stretch>
            <a:fillRect/>
          </a:stretch>
        </p:blipFill>
        <p:spPr>
          <a:xfrm>
            <a:off x="6521446" y="2579025"/>
            <a:ext cx="3523891" cy="3392693"/>
          </a:xfrm>
        </p:spPr>
      </p:pic>
      <p:sp>
        <p:nvSpPr>
          <p:cNvPr id="12"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Rectangle 4">
            <a:extLst>
              <a:ext uri="{FF2B5EF4-FFF2-40B4-BE49-F238E27FC236}">
                <a16:creationId xmlns:a16="http://schemas.microsoft.com/office/drawing/2014/main" id="{8ABC1366-207A-7932-9F26-504026FFBA9F}"/>
              </a:ext>
            </a:extLst>
          </p:cNvPr>
          <p:cNvSpPr/>
          <p:nvPr/>
        </p:nvSpPr>
        <p:spPr>
          <a:xfrm>
            <a:off x="10187922" y="2841371"/>
            <a:ext cx="1150269" cy="348806"/>
          </a:xfrm>
          <a:prstGeom prst="rect">
            <a:avLst/>
          </a:prstGeom>
          <a:solidFill>
            <a:srgbClr val="00B0F0"/>
          </a:solidFill>
          <a:ln w="127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a:t>Write a test</a:t>
            </a:r>
            <a:endParaRPr lang="en-US" sz="1000"/>
          </a:p>
        </p:txBody>
      </p:sp>
      <p:sp>
        <p:nvSpPr>
          <p:cNvPr id="6" name="Rectangle 5">
            <a:extLst>
              <a:ext uri="{FF2B5EF4-FFF2-40B4-BE49-F238E27FC236}">
                <a16:creationId xmlns:a16="http://schemas.microsoft.com/office/drawing/2014/main" id="{1F78F494-D9E7-A5C7-DAD9-BA93B636250F}"/>
              </a:ext>
            </a:extLst>
          </p:cNvPr>
          <p:cNvSpPr/>
          <p:nvPr/>
        </p:nvSpPr>
        <p:spPr>
          <a:xfrm>
            <a:off x="10758016" y="4097373"/>
            <a:ext cx="1150269" cy="348806"/>
          </a:xfrm>
          <a:prstGeom prst="rect">
            <a:avLst/>
          </a:prstGeom>
          <a:solidFill>
            <a:srgbClr val="00B0F0"/>
          </a:solidFill>
          <a:ln w="63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000"/>
              <a:t>Test Fails</a:t>
            </a:r>
            <a:endParaRPr lang="en-US" sz="1000"/>
          </a:p>
        </p:txBody>
      </p:sp>
      <p:sp>
        <p:nvSpPr>
          <p:cNvPr id="7" name="Rectangle 6">
            <a:extLst>
              <a:ext uri="{FF2B5EF4-FFF2-40B4-BE49-F238E27FC236}">
                <a16:creationId xmlns:a16="http://schemas.microsoft.com/office/drawing/2014/main" id="{F6941037-0FD9-AEE7-FAFB-FD2B2083206C}"/>
              </a:ext>
            </a:extLst>
          </p:cNvPr>
          <p:cNvSpPr/>
          <p:nvPr/>
        </p:nvSpPr>
        <p:spPr>
          <a:xfrm>
            <a:off x="10409638" y="5441615"/>
            <a:ext cx="1150269" cy="348806"/>
          </a:xfrm>
          <a:prstGeom prst="rect">
            <a:avLst/>
          </a:prstGeom>
          <a:solidFill>
            <a:srgbClr val="00B0F0"/>
          </a:solidFill>
          <a:ln w="63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000"/>
              <a:t>Write Code to test pass</a:t>
            </a:r>
          </a:p>
        </p:txBody>
      </p:sp>
      <p:sp>
        <p:nvSpPr>
          <p:cNvPr id="9" name="Rectangle 8">
            <a:extLst>
              <a:ext uri="{FF2B5EF4-FFF2-40B4-BE49-F238E27FC236}">
                <a16:creationId xmlns:a16="http://schemas.microsoft.com/office/drawing/2014/main" id="{7B8F4CD3-2C61-B109-6674-0259C49B5896}"/>
              </a:ext>
            </a:extLst>
          </p:cNvPr>
          <p:cNvSpPr/>
          <p:nvPr/>
        </p:nvSpPr>
        <p:spPr>
          <a:xfrm>
            <a:off x="9473836" y="6308578"/>
            <a:ext cx="1150269" cy="348806"/>
          </a:xfrm>
          <a:prstGeom prst="rect">
            <a:avLst/>
          </a:prstGeom>
          <a:solidFill>
            <a:srgbClr val="00B0F0"/>
          </a:solidFill>
          <a:ln w="63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000"/>
              <a:t>Code pass test</a:t>
            </a:r>
          </a:p>
        </p:txBody>
      </p:sp>
      <p:sp>
        <p:nvSpPr>
          <p:cNvPr id="11" name="Rectangle 10">
            <a:extLst>
              <a:ext uri="{FF2B5EF4-FFF2-40B4-BE49-F238E27FC236}">
                <a16:creationId xmlns:a16="http://schemas.microsoft.com/office/drawing/2014/main" id="{EFE873A4-0380-E821-434A-F03921C3DAF9}"/>
              </a:ext>
            </a:extLst>
          </p:cNvPr>
          <p:cNvSpPr/>
          <p:nvPr/>
        </p:nvSpPr>
        <p:spPr>
          <a:xfrm>
            <a:off x="4456645" y="4446680"/>
            <a:ext cx="1150269" cy="348806"/>
          </a:xfrm>
          <a:prstGeom prst="rect">
            <a:avLst/>
          </a:prstGeom>
          <a:solidFill>
            <a:srgbClr val="00B0F0"/>
          </a:solidFill>
          <a:ln w="63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000"/>
              <a:t>Clean </a:t>
            </a:r>
            <a:r>
              <a:rPr lang="en-GB" sz="1300"/>
              <a:t>Code</a:t>
            </a:r>
            <a:endParaRPr lang="en-US" sz="1300"/>
          </a:p>
        </p:txBody>
      </p:sp>
      <p:sp>
        <p:nvSpPr>
          <p:cNvPr id="13" name="Rectangle 12">
            <a:extLst>
              <a:ext uri="{FF2B5EF4-FFF2-40B4-BE49-F238E27FC236}">
                <a16:creationId xmlns:a16="http://schemas.microsoft.com/office/drawing/2014/main" id="{EC9A954B-6F58-593B-4AED-6652410B8B74}"/>
              </a:ext>
            </a:extLst>
          </p:cNvPr>
          <p:cNvSpPr/>
          <p:nvPr/>
        </p:nvSpPr>
        <p:spPr>
          <a:xfrm>
            <a:off x="4820611" y="6131851"/>
            <a:ext cx="1140862" cy="348806"/>
          </a:xfrm>
          <a:prstGeom prst="rect">
            <a:avLst/>
          </a:prstGeom>
          <a:solidFill>
            <a:srgbClr val="00B0F0"/>
          </a:solidFill>
          <a:ln w="63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000"/>
              <a:t>Workable Code How to Improve</a:t>
            </a:r>
            <a:endParaRPr lang="en-US" sz="1000"/>
          </a:p>
        </p:txBody>
      </p:sp>
      <p:sp>
        <p:nvSpPr>
          <p:cNvPr id="14" name="Rectangle 13">
            <a:extLst>
              <a:ext uri="{FF2B5EF4-FFF2-40B4-BE49-F238E27FC236}">
                <a16:creationId xmlns:a16="http://schemas.microsoft.com/office/drawing/2014/main" id="{4A66A4C0-C567-7F0E-0B40-B1CD39ACE2E7}"/>
              </a:ext>
            </a:extLst>
          </p:cNvPr>
          <p:cNvSpPr/>
          <p:nvPr/>
        </p:nvSpPr>
        <p:spPr>
          <a:xfrm>
            <a:off x="5398458" y="2853094"/>
            <a:ext cx="1150269" cy="348806"/>
          </a:xfrm>
          <a:prstGeom prst="rect">
            <a:avLst/>
          </a:prstGeom>
          <a:solidFill>
            <a:srgbClr val="00B0F0"/>
          </a:solidFill>
          <a:ln w="63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000"/>
              <a:t>Start Here</a:t>
            </a:r>
            <a:endParaRPr lang="en-US" sz="1000"/>
          </a:p>
        </p:txBody>
      </p:sp>
      <p:sp>
        <p:nvSpPr>
          <p:cNvPr id="18" name="TextBox 17">
            <a:extLst>
              <a:ext uri="{FF2B5EF4-FFF2-40B4-BE49-F238E27FC236}">
                <a16:creationId xmlns:a16="http://schemas.microsoft.com/office/drawing/2014/main" id="{B7121B0A-AD28-4C54-9F67-A05B51678567}"/>
              </a:ext>
            </a:extLst>
          </p:cNvPr>
          <p:cNvSpPr txBox="1"/>
          <p:nvPr/>
        </p:nvSpPr>
        <p:spPr>
          <a:xfrm>
            <a:off x="216371" y="1712148"/>
            <a:ext cx="396616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baseline="0">
                <a:solidFill>
                  <a:srgbClr val="FF0000"/>
                </a:solidFill>
                <a:latin typeface="Nunito"/>
                <a:ea typeface="Lato"/>
                <a:cs typeface="Lato"/>
              </a:rPr>
              <a:t>Red:</a:t>
            </a:r>
            <a:r>
              <a:rPr lang="en-US" sz="1400" b="1" baseline="0">
                <a:solidFill>
                  <a:srgbClr val="676F76"/>
                </a:solidFill>
                <a:latin typeface="Nunito"/>
                <a:ea typeface="Lato"/>
                <a:cs typeface="Lato"/>
              </a:rPr>
              <a:t> In this phase, the developer writes a failing test to represent a new feature or change in functionality. The test should be specific, automated, and written to fail.</a:t>
            </a:r>
            <a:r>
              <a:rPr lang="en-US" sz="1400" b="1">
                <a:solidFill>
                  <a:srgbClr val="262626"/>
                </a:solidFill>
                <a:latin typeface="Nunito"/>
                <a:ea typeface="Lato"/>
                <a:cs typeface="Lato"/>
              </a:rPr>
              <a:t>​</a:t>
            </a:r>
            <a:endParaRPr lang="en-GB" sz="1400" b="1">
              <a:latin typeface="Nunito"/>
              <a:ea typeface="Lato"/>
              <a:cs typeface="Lato"/>
            </a:endParaRPr>
          </a:p>
        </p:txBody>
      </p:sp>
      <p:sp>
        <p:nvSpPr>
          <p:cNvPr id="21" name="TextBox 20">
            <a:extLst>
              <a:ext uri="{FF2B5EF4-FFF2-40B4-BE49-F238E27FC236}">
                <a16:creationId xmlns:a16="http://schemas.microsoft.com/office/drawing/2014/main" id="{6CE02139-015B-056C-2EB1-43C7167394FC}"/>
              </a:ext>
            </a:extLst>
          </p:cNvPr>
          <p:cNvSpPr txBox="1"/>
          <p:nvPr/>
        </p:nvSpPr>
        <p:spPr>
          <a:xfrm>
            <a:off x="404519" y="2944517"/>
            <a:ext cx="370275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b="1">
                <a:solidFill>
                  <a:srgbClr val="00B050"/>
                </a:solidFill>
                <a:latin typeface="Nunito"/>
                <a:ea typeface="Lato"/>
                <a:cs typeface="Lato"/>
              </a:rPr>
              <a:t>Green:</a:t>
            </a:r>
            <a:r>
              <a:rPr lang="en-US" sz="1400" b="1">
                <a:solidFill>
                  <a:srgbClr val="676F76"/>
                </a:solidFill>
                <a:latin typeface="Nunito"/>
                <a:ea typeface="Lato"/>
                <a:cs typeface="Lato"/>
              </a:rPr>
              <a:t> In this phase, the developer writes the code that makes the failing test pass. The primary goal is to write the minimum amount of code necessary to meet the test's requirements.</a:t>
            </a:r>
            <a:endParaRPr lang="en-GB" sz="1400" b="1">
              <a:latin typeface="Nunito"/>
              <a:ea typeface="Lato"/>
              <a:cs typeface="Lato"/>
            </a:endParaRPr>
          </a:p>
          <a:p>
            <a:pPr algn="l"/>
            <a:endParaRPr lang="en-GB" sz="1400" b="1">
              <a:latin typeface="Nunito"/>
              <a:ea typeface="Lato"/>
              <a:cs typeface="Lato"/>
            </a:endParaRPr>
          </a:p>
        </p:txBody>
      </p:sp>
      <p:sp>
        <p:nvSpPr>
          <p:cNvPr id="22" name="TextBox 21">
            <a:extLst>
              <a:ext uri="{FF2B5EF4-FFF2-40B4-BE49-F238E27FC236}">
                <a16:creationId xmlns:a16="http://schemas.microsoft.com/office/drawing/2014/main" id="{F25B8A1B-A580-E32C-80F0-94DFDB6D65CC}"/>
              </a:ext>
            </a:extLst>
          </p:cNvPr>
          <p:cNvSpPr txBox="1"/>
          <p:nvPr/>
        </p:nvSpPr>
        <p:spPr>
          <a:xfrm>
            <a:off x="376296" y="4713110"/>
            <a:ext cx="364631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a:solidFill>
                  <a:srgbClr val="7030A0"/>
                </a:solidFill>
                <a:latin typeface="Nunito"/>
                <a:ea typeface="Lato"/>
                <a:cs typeface="Lato"/>
              </a:rPr>
              <a:t>Refactor:</a:t>
            </a:r>
            <a:r>
              <a:rPr lang="en-US" sz="1400" b="1">
                <a:solidFill>
                  <a:srgbClr val="676F76"/>
                </a:solidFill>
                <a:latin typeface="Nunito"/>
                <a:ea typeface="Lato"/>
                <a:cs typeface="Lato"/>
              </a:rPr>
              <a:t> In this phase, the developer reviews the code that was just written and looks for ways to improve its design, structure, and performance. The goal is to make the code more maintainable and easier to understand.</a:t>
            </a:r>
          </a:p>
        </p:txBody>
      </p:sp>
    </p:spTree>
    <p:extLst>
      <p:ext uri="{BB962C8B-B14F-4D97-AF65-F5344CB8AC3E}">
        <p14:creationId xmlns:p14="http://schemas.microsoft.com/office/powerpoint/2010/main" val="246901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1"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E81A5F-1B2B-21A9-E3A7-948D5C8C06A9}"/>
              </a:ext>
            </a:extLst>
          </p:cNvPr>
          <p:cNvSpPr>
            <a:spLocks noGrp="1"/>
          </p:cNvSpPr>
          <p:nvPr>
            <p:ph type="title"/>
          </p:nvPr>
        </p:nvSpPr>
        <p:spPr>
          <a:xfrm>
            <a:off x="79" y="-919"/>
            <a:ext cx="8197977" cy="864405"/>
          </a:xfrm>
        </p:spPr>
        <p:txBody>
          <a:bodyPr>
            <a:normAutofit/>
          </a:bodyPr>
          <a:lstStyle/>
          <a:p>
            <a:r>
              <a:rPr lang="en-GB" dirty="0">
                <a:cs typeface="Posterama"/>
              </a:rPr>
              <a:t>Pros and Cons </a:t>
            </a:r>
            <a:endParaRPr lang="en-US" dirty="0"/>
          </a:p>
        </p:txBody>
      </p:sp>
      <p:sp>
        <p:nvSpPr>
          <p:cNvPr id="3" name="Content Placeholder 2">
            <a:extLst>
              <a:ext uri="{FF2B5EF4-FFF2-40B4-BE49-F238E27FC236}">
                <a16:creationId xmlns:a16="http://schemas.microsoft.com/office/drawing/2014/main" id="{8A69EFCC-8130-5566-F624-3229AFDC928C}"/>
              </a:ext>
            </a:extLst>
          </p:cNvPr>
          <p:cNvSpPr>
            <a:spLocks noGrp="1"/>
          </p:cNvSpPr>
          <p:nvPr>
            <p:ph idx="1"/>
          </p:nvPr>
        </p:nvSpPr>
        <p:spPr>
          <a:xfrm>
            <a:off x="4938235" y="4549346"/>
            <a:ext cx="8197977" cy="3174788"/>
          </a:xfrm>
        </p:spPr>
        <p:txBody>
          <a:bodyPr anchor="b">
            <a:normAutofit/>
          </a:bodyPr>
          <a:lstStyle/>
          <a:p>
            <a:r>
              <a:rPr lang="en-GB" b="1" err="1"/>
              <a:t>cgdfgfdg</a:t>
            </a:r>
          </a:p>
        </p:txBody>
      </p:sp>
      <p:sp>
        <p:nvSpPr>
          <p:cNvPr id="12"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5" name="Rectangle: Rounded Corners 24">
            <a:extLst>
              <a:ext uri="{FF2B5EF4-FFF2-40B4-BE49-F238E27FC236}">
                <a16:creationId xmlns:a16="http://schemas.microsoft.com/office/drawing/2014/main" id="{A540C31B-677A-A6E6-5BDE-27DBE2D4336D}"/>
              </a:ext>
            </a:extLst>
          </p:cNvPr>
          <p:cNvSpPr/>
          <p:nvPr/>
        </p:nvSpPr>
        <p:spPr>
          <a:xfrm>
            <a:off x="143256" y="1155204"/>
            <a:ext cx="5950601" cy="5525125"/>
          </a:xfrm>
          <a:prstGeom prst="roundRect">
            <a:avLst/>
          </a:prstGeom>
          <a:solidFill>
            <a:schemeClr val="bg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9" name="Rectangle: Diagonal Corners Rounded 8">
            <a:extLst>
              <a:ext uri="{FF2B5EF4-FFF2-40B4-BE49-F238E27FC236}">
                <a16:creationId xmlns:a16="http://schemas.microsoft.com/office/drawing/2014/main" id="{9202F0A9-7BD2-271B-EEEA-157FB9C86348}"/>
              </a:ext>
            </a:extLst>
          </p:cNvPr>
          <p:cNvSpPr/>
          <p:nvPr/>
        </p:nvSpPr>
        <p:spPr>
          <a:xfrm>
            <a:off x="1185641" y="3801353"/>
            <a:ext cx="4287654" cy="505938"/>
          </a:xfrm>
          <a:prstGeom prst="round2Diag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100" baseline="0">
                <a:solidFill>
                  <a:srgbClr val="676F76"/>
                </a:solidFill>
                <a:latin typeface="Lato"/>
                <a:ea typeface="Lato"/>
                <a:cs typeface="Lato"/>
              </a:rPr>
              <a:t>TDD provides a clear specification or contract for what the code should do, making it </a:t>
            </a:r>
            <a:r>
              <a:rPr lang="en-GB" sz="1100" b="1" baseline="0">
                <a:solidFill>
                  <a:srgbClr val="676F76"/>
                </a:solidFill>
                <a:latin typeface="Lato"/>
                <a:ea typeface="Lato"/>
                <a:cs typeface="Lato"/>
              </a:rPr>
              <a:t>easier for developers to create software</a:t>
            </a:r>
            <a:r>
              <a:rPr lang="en-GB" sz="1100" baseline="0">
                <a:solidFill>
                  <a:srgbClr val="676F76"/>
                </a:solidFill>
                <a:latin typeface="Lato"/>
                <a:ea typeface="Lato"/>
                <a:cs typeface="Lato"/>
              </a:rPr>
              <a:t> that meets the requirements.</a:t>
            </a:r>
            <a:r>
              <a:rPr lang="en-GB" sz="1100" baseline="0">
                <a:solidFill>
                  <a:srgbClr val="FFFFFF"/>
                </a:solidFill>
                <a:latin typeface="Lato"/>
                <a:ea typeface="Lato"/>
                <a:cs typeface="Lato"/>
              </a:rPr>
              <a:t>​​</a:t>
            </a:r>
            <a:r>
              <a:rPr lang="en-GB" sz="1100">
                <a:latin typeface="Lato"/>
                <a:ea typeface="Lato"/>
                <a:cs typeface="Lato"/>
              </a:rPr>
              <a:t>​</a:t>
            </a:r>
          </a:p>
        </p:txBody>
      </p:sp>
      <p:sp>
        <p:nvSpPr>
          <p:cNvPr id="11" name="Rectangle: Diagonal Corners Rounded 10">
            <a:extLst>
              <a:ext uri="{FF2B5EF4-FFF2-40B4-BE49-F238E27FC236}">
                <a16:creationId xmlns:a16="http://schemas.microsoft.com/office/drawing/2014/main" id="{ED622C96-537E-D38B-325E-BAC84EA7EEDD}"/>
              </a:ext>
            </a:extLst>
          </p:cNvPr>
          <p:cNvSpPr/>
          <p:nvPr/>
        </p:nvSpPr>
        <p:spPr>
          <a:xfrm>
            <a:off x="1188968" y="4552541"/>
            <a:ext cx="4286799" cy="577135"/>
          </a:xfrm>
          <a:prstGeom prst="round2Diag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100" baseline="0">
                <a:solidFill>
                  <a:srgbClr val="676F76"/>
                </a:solidFill>
                <a:latin typeface="Lato"/>
                <a:ea typeface="Lato"/>
                <a:cs typeface="Lato"/>
              </a:rPr>
              <a:t>It can help </a:t>
            </a:r>
            <a:r>
              <a:rPr lang="en-GB" sz="1100" b="1" baseline="0">
                <a:solidFill>
                  <a:srgbClr val="676F76"/>
                </a:solidFill>
                <a:latin typeface="Lato"/>
                <a:ea typeface="Lato"/>
                <a:cs typeface="Lato"/>
              </a:rPr>
              <a:t>reduce the time spent debugging and troubleshooting</a:t>
            </a:r>
            <a:r>
              <a:rPr lang="en-GB" sz="1100" baseline="0">
                <a:solidFill>
                  <a:srgbClr val="676F76"/>
                </a:solidFill>
                <a:latin typeface="Lato"/>
                <a:ea typeface="Lato"/>
                <a:cs typeface="Lato"/>
              </a:rPr>
              <a:t> as defects are discovered early in development.</a:t>
            </a:r>
            <a:r>
              <a:rPr lang="en-GB" sz="1100">
                <a:latin typeface="Lato"/>
                <a:ea typeface="Lato"/>
                <a:cs typeface="Lato"/>
              </a:rPr>
              <a:t>​</a:t>
            </a:r>
          </a:p>
        </p:txBody>
      </p:sp>
      <p:sp>
        <p:nvSpPr>
          <p:cNvPr id="13" name="Rectangle: Diagonal Corners Rounded 12">
            <a:extLst>
              <a:ext uri="{FF2B5EF4-FFF2-40B4-BE49-F238E27FC236}">
                <a16:creationId xmlns:a16="http://schemas.microsoft.com/office/drawing/2014/main" id="{7F925CE9-6842-CE75-81C8-29A77B4F88BF}"/>
              </a:ext>
            </a:extLst>
          </p:cNvPr>
          <p:cNvSpPr/>
          <p:nvPr/>
        </p:nvSpPr>
        <p:spPr>
          <a:xfrm>
            <a:off x="1261755" y="5471734"/>
            <a:ext cx="4289043" cy="467560"/>
          </a:xfrm>
          <a:prstGeom prst="round2Diag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100">
                <a:solidFill>
                  <a:srgbClr val="676F76"/>
                </a:solidFill>
                <a:latin typeface="Lato"/>
                <a:ea typeface="Lato"/>
                <a:cs typeface="Lato"/>
              </a:rPr>
              <a:t>TDD can help to improve overall development speed by allowing developers to </a:t>
            </a:r>
            <a:r>
              <a:rPr lang="en-GB" sz="1100" b="1">
                <a:solidFill>
                  <a:srgbClr val="676F76"/>
                </a:solidFill>
                <a:latin typeface="Lato"/>
                <a:ea typeface="Lato"/>
                <a:cs typeface="Lato"/>
              </a:rPr>
              <a:t>catch issues earlier in the process</a:t>
            </a:r>
            <a:r>
              <a:rPr lang="en-GB" sz="1100">
                <a:solidFill>
                  <a:srgbClr val="676F76"/>
                </a:solidFill>
                <a:latin typeface="Lato"/>
                <a:ea typeface="Lato"/>
                <a:cs typeface="Lato"/>
              </a:rPr>
              <a:t>.</a:t>
            </a:r>
            <a:endParaRPr lang="en-GB" sz="1100"/>
          </a:p>
        </p:txBody>
      </p:sp>
      <p:pic>
        <p:nvPicPr>
          <p:cNvPr id="15" name="Graphic 14" descr="Badge 1 with solid fill">
            <a:extLst>
              <a:ext uri="{FF2B5EF4-FFF2-40B4-BE49-F238E27FC236}">
                <a16:creationId xmlns:a16="http://schemas.microsoft.com/office/drawing/2014/main" id="{AE00F0AE-2843-479F-B5CD-1E470433CE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399" y="2265769"/>
            <a:ext cx="556919" cy="556918"/>
          </a:xfrm>
          <a:prstGeom prst="rect">
            <a:avLst/>
          </a:prstGeom>
        </p:spPr>
      </p:pic>
      <p:pic>
        <p:nvPicPr>
          <p:cNvPr id="16" name="Graphic 15" descr="Badge with solid fill">
            <a:extLst>
              <a:ext uri="{FF2B5EF4-FFF2-40B4-BE49-F238E27FC236}">
                <a16:creationId xmlns:a16="http://schemas.microsoft.com/office/drawing/2014/main" id="{A8378EAC-2B82-BD4D-BE43-4488486005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8162" y="3067163"/>
            <a:ext cx="547512" cy="509882"/>
          </a:xfrm>
          <a:prstGeom prst="rect">
            <a:avLst/>
          </a:prstGeom>
        </p:spPr>
      </p:pic>
      <p:pic>
        <p:nvPicPr>
          <p:cNvPr id="17" name="Graphic 16" descr="Badge 3 with solid fill">
            <a:extLst>
              <a:ext uri="{FF2B5EF4-FFF2-40B4-BE49-F238E27FC236}">
                <a16:creationId xmlns:a16="http://schemas.microsoft.com/office/drawing/2014/main" id="{564EEE14-01FC-4574-2FFE-B40E6BC9119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9928" y="3802704"/>
            <a:ext cx="566326" cy="509882"/>
          </a:xfrm>
          <a:prstGeom prst="rect">
            <a:avLst/>
          </a:prstGeom>
        </p:spPr>
      </p:pic>
      <p:pic>
        <p:nvPicPr>
          <p:cNvPr id="18" name="Graphic 17" descr="Badge 4 with solid fill">
            <a:extLst>
              <a:ext uri="{FF2B5EF4-FFF2-40B4-BE49-F238E27FC236}">
                <a16:creationId xmlns:a16="http://schemas.microsoft.com/office/drawing/2014/main" id="{9D23969E-6EFC-E805-64F5-C3F13732CBD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1099" y="4557060"/>
            <a:ext cx="575734" cy="556919"/>
          </a:xfrm>
          <a:prstGeom prst="rect">
            <a:avLst/>
          </a:prstGeom>
        </p:spPr>
      </p:pic>
      <p:pic>
        <p:nvPicPr>
          <p:cNvPr id="19" name="Graphic 18" descr="Badge 5 with solid fill">
            <a:extLst>
              <a:ext uri="{FF2B5EF4-FFF2-40B4-BE49-F238E27FC236}">
                <a16:creationId xmlns:a16="http://schemas.microsoft.com/office/drawing/2014/main" id="{7D8FFA87-D1C7-F500-0229-89B9CDD88ED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3455" y="5471343"/>
            <a:ext cx="594549" cy="594549"/>
          </a:xfrm>
          <a:prstGeom prst="rect">
            <a:avLst/>
          </a:prstGeom>
        </p:spPr>
      </p:pic>
      <p:sp>
        <p:nvSpPr>
          <p:cNvPr id="5" name="Rectangle: Diagonal Corners Rounded 4">
            <a:extLst>
              <a:ext uri="{FF2B5EF4-FFF2-40B4-BE49-F238E27FC236}">
                <a16:creationId xmlns:a16="http://schemas.microsoft.com/office/drawing/2014/main" id="{AB53B967-CFE8-40EE-D92B-5D63777A40D0}"/>
              </a:ext>
            </a:extLst>
          </p:cNvPr>
          <p:cNvSpPr/>
          <p:nvPr/>
        </p:nvSpPr>
        <p:spPr>
          <a:xfrm>
            <a:off x="1184404" y="3063895"/>
            <a:ext cx="4368685" cy="514597"/>
          </a:xfrm>
          <a:prstGeom prst="round2Diag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100" baseline="0">
                <a:solidFill>
                  <a:srgbClr val="676F76"/>
                </a:solidFill>
                <a:latin typeface="Lato"/>
              </a:rPr>
              <a:t>TDD ensures that software is </a:t>
            </a:r>
            <a:r>
              <a:rPr lang="en-GB" sz="1100" b="1" baseline="0">
                <a:solidFill>
                  <a:srgbClr val="676F76"/>
                </a:solidFill>
                <a:latin typeface="Lato"/>
              </a:rPr>
              <a:t>thoroughly tested before it is released to production</a:t>
            </a:r>
            <a:r>
              <a:rPr lang="en-GB" sz="1100" baseline="0">
                <a:solidFill>
                  <a:srgbClr val="676F76"/>
                </a:solidFill>
                <a:latin typeface="Lato"/>
              </a:rPr>
              <a:t>.</a:t>
            </a:r>
            <a:r>
              <a:rPr lang="en-GB" sz="1100" baseline="0">
                <a:solidFill>
                  <a:srgbClr val="262626"/>
                </a:solidFill>
                <a:latin typeface="Lato"/>
              </a:rPr>
              <a:t>​</a:t>
            </a:r>
            <a:r>
              <a:rPr lang="en-GB" sz="1100">
                <a:latin typeface="Lato"/>
                <a:ea typeface="Lato"/>
                <a:cs typeface="Lato"/>
              </a:rPr>
              <a:t>​</a:t>
            </a:r>
            <a:endParaRPr lang="en-GB" sz="1100"/>
          </a:p>
        </p:txBody>
      </p:sp>
      <p:sp>
        <p:nvSpPr>
          <p:cNvPr id="27" name="TextBox 26">
            <a:extLst>
              <a:ext uri="{FF2B5EF4-FFF2-40B4-BE49-F238E27FC236}">
                <a16:creationId xmlns:a16="http://schemas.microsoft.com/office/drawing/2014/main" id="{67EEF31C-5224-CF10-B4F6-1305B995261C}"/>
              </a:ext>
            </a:extLst>
          </p:cNvPr>
          <p:cNvSpPr txBox="1"/>
          <p:nvPr/>
        </p:nvSpPr>
        <p:spPr>
          <a:xfrm>
            <a:off x="1523999" y="1533644"/>
            <a:ext cx="2700759" cy="523220"/>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a:latin typeface="Lora"/>
              </a:rPr>
              <a:t>         PROS</a:t>
            </a:r>
            <a:endParaRPr lang="en-US" sz="2800" b="1">
              <a:latin typeface="Lora"/>
            </a:endParaRPr>
          </a:p>
        </p:txBody>
      </p:sp>
      <p:sp>
        <p:nvSpPr>
          <p:cNvPr id="7" name="Rectangle: Diagonal Corners Rounded 6">
            <a:extLst>
              <a:ext uri="{FF2B5EF4-FFF2-40B4-BE49-F238E27FC236}">
                <a16:creationId xmlns:a16="http://schemas.microsoft.com/office/drawing/2014/main" id="{3D1CF449-36BB-4752-A09E-F1B6154AD913}"/>
              </a:ext>
            </a:extLst>
          </p:cNvPr>
          <p:cNvSpPr/>
          <p:nvPr/>
        </p:nvSpPr>
        <p:spPr>
          <a:xfrm>
            <a:off x="1182864" y="2334274"/>
            <a:ext cx="4363128" cy="488620"/>
          </a:xfrm>
          <a:prstGeom prst="round2Diag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100" baseline="0">
                <a:solidFill>
                  <a:srgbClr val="676F76"/>
                </a:solidFill>
                <a:latin typeface="Lato"/>
                <a:ea typeface="Lato"/>
                <a:cs typeface="Lato"/>
              </a:rPr>
              <a:t>It helps to </a:t>
            </a:r>
            <a:r>
              <a:rPr lang="en-GB" sz="1100" b="1" baseline="0">
                <a:solidFill>
                  <a:srgbClr val="676F76"/>
                </a:solidFill>
                <a:latin typeface="Lato"/>
                <a:ea typeface="Lato"/>
                <a:cs typeface="Lato"/>
              </a:rPr>
              <a:t>prioritize the development process</a:t>
            </a:r>
            <a:r>
              <a:rPr lang="en-GB" sz="1100" baseline="0">
                <a:solidFill>
                  <a:srgbClr val="676F76"/>
                </a:solidFill>
                <a:latin typeface="Lato"/>
                <a:ea typeface="Lato"/>
                <a:cs typeface="Lato"/>
              </a:rPr>
              <a:t> and focus on what needs to be built rather than piling feature upon feature.</a:t>
            </a:r>
            <a:r>
              <a:rPr lang="en-GB" sz="1100">
                <a:latin typeface="Lato"/>
                <a:ea typeface="Lato"/>
                <a:cs typeface="Lato"/>
              </a:rPr>
              <a:t>​</a:t>
            </a:r>
            <a:endParaRPr lang="en-GB" sz="1100">
              <a:solidFill>
                <a:srgbClr val="676F76"/>
              </a:solidFill>
              <a:latin typeface="Lato"/>
              <a:ea typeface="Lato"/>
              <a:cs typeface="Lato"/>
            </a:endParaRPr>
          </a:p>
        </p:txBody>
      </p:sp>
      <p:sp>
        <p:nvSpPr>
          <p:cNvPr id="31" name="Rectangle: Rounded Corners 30">
            <a:extLst>
              <a:ext uri="{FF2B5EF4-FFF2-40B4-BE49-F238E27FC236}">
                <a16:creationId xmlns:a16="http://schemas.microsoft.com/office/drawing/2014/main" id="{9BD62101-1980-9D86-3A03-FE0D2AE6CDF8}"/>
              </a:ext>
            </a:extLst>
          </p:cNvPr>
          <p:cNvSpPr/>
          <p:nvPr/>
        </p:nvSpPr>
        <p:spPr>
          <a:xfrm>
            <a:off x="6277838" y="1155204"/>
            <a:ext cx="5767336" cy="5525125"/>
          </a:xfrm>
          <a:prstGeom prst="roundRect">
            <a:avLst/>
          </a:prstGeom>
          <a:solidFill>
            <a:schemeClr val="bg2"/>
          </a:solid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defPPr rtl="0">
              <a:defRPr lang="en-GB"/>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GB" b="1">
              <a:latin typeface="Lora"/>
            </a:endParaRPr>
          </a:p>
        </p:txBody>
      </p:sp>
      <p:sp>
        <p:nvSpPr>
          <p:cNvPr id="32" name="TextBox 31">
            <a:extLst>
              <a:ext uri="{FF2B5EF4-FFF2-40B4-BE49-F238E27FC236}">
                <a16:creationId xmlns:a16="http://schemas.microsoft.com/office/drawing/2014/main" id="{4988E8B0-5B45-6293-DF22-3298D1140870}"/>
              </a:ext>
            </a:extLst>
          </p:cNvPr>
          <p:cNvSpPr txBox="1"/>
          <p:nvPr/>
        </p:nvSpPr>
        <p:spPr>
          <a:xfrm>
            <a:off x="8709948" y="1533645"/>
            <a:ext cx="13407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800" b="1">
                <a:latin typeface="Nunito"/>
              </a:rPr>
              <a:t>CONS</a:t>
            </a:r>
          </a:p>
        </p:txBody>
      </p:sp>
      <p:pic>
        <p:nvPicPr>
          <p:cNvPr id="33" name="Graphic 32" descr="Badge 1 with solid fill">
            <a:extLst>
              <a:ext uri="{FF2B5EF4-FFF2-40B4-BE49-F238E27FC236}">
                <a16:creationId xmlns:a16="http://schemas.microsoft.com/office/drawing/2014/main" id="{51EC54E9-CA4D-67F4-D2B1-2D8B8599CC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05234" y="2265769"/>
            <a:ext cx="556919" cy="556918"/>
          </a:xfrm>
          <a:prstGeom prst="rect">
            <a:avLst/>
          </a:prstGeom>
        </p:spPr>
      </p:pic>
      <p:pic>
        <p:nvPicPr>
          <p:cNvPr id="34" name="Graphic 33" descr="Badge with solid fill">
            <a:extLst>
              <a:ext uri="{FF2B5EF4-FFF2-40B4-BE49-F238E27FC236}">
                <a16:creationId xmlns:a16="http://schemas.microsoft.com/office/drawing/2014/main" id="{DE32690B-4AD2-A8BC-FF32-9D75536893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68415" y="3067163"/>
            <a:ext cx="547512" cy="509882"/>
          </a:xfrm>
          <a:prstGeom prst="rect">
            <a:avLst/>
          </a:prstGeom>
        </p:spPr>
      </p:pic>
      <p:pic>
        <p:nvPicPr>
          <p:cNvPr id="35" name="Graphic 34" descr="Badge 3 with solid fill">
            <a:extLst>
              <a:ext uri="{FF2B5EF4-FFF2-40B4-BE49-F238E27FC236}">
                <a16:creationId xmlns:a16="http://schemas.microsoft.com/office/drawing/2014/main" id="{DE856F7A-3E37-227C-FE40-36E35EE2442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60535" y="3802703"/>
            <a:ext cx="566326" cy="509882"/>
          </a:xfrm>
          <a:prstGeom prst="rect">
            <a:avLst/>
          </a:prstGeom>
        </p:spPr>
      </p:pic>
      <p:sp>
        <p:nvSpPr>
          <p:cNvPr id="39" name="Rectangle: Top Corners Rounded 38">
            <a:extLst>
              <a:ext uri="{FF2B5EF4-FFF2-40B4-BE49-F238E27FC236}">
                <a16:creationId xmlns:a16="http://schemas.microsoft.com/office/drawing/2014/main" id="{70295AEF-195A-BB0E-1388-99EBE72DAD15}"/>
              </a:ext>
            </a:extLst>
          </p:cNvPr>
          <p:cNvSpPr/>
          <p:nvPr/>
        </p:nvSpPr>
        <p:spPr>
          <a:xfrm>
            <a:off x="7224531" y="2266708"/>
            <a:ext cx="4485189" cy="559443"/>
          </a:xfrm>
          <a:prstGeom prst="round2Same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baseline="0">
                <a:solidFill>
                  <a:srgbClr val="000000"/>
                </a:solidFill>
                <a:latin typeface="Nunito"/>
                <a:ea typeface="Avenir Next LT Pro"/>
                <a:cs typeface="Avenir Next LT Pro"/>
              </a:rPr>
              <a:t>TDD can be too rigid when making changes or adding new features, which isn’t ideal if you need to adjust your project quickly. </a:t>
            </a:r>
            <a:endParaRPr lang="en-GB" sz="1100">
              <a:solidFill>
                <a:srgbClr val="FFFFFF"/>
              </a:solidFill>
              <a:latin typeface="Nunito"/>
            </a:endParaRPr>
          </a:p>
        </p:txBody>
      </p:sp>
      <p:sp>
        <p:nvSpPr>
          <p:cNvPr id="40" name="Rectangle: Top Corners Rounded 39">
            <a:extLst>
              <a:ext uri="{FF2B5EF4-FFF2-40B4-BE49-F238E27FC236}">
                <a16:creationId xmlns:a16="http://schemas.microsoft.com/office/drawing/2014/main" id="{9D80E81A-2D8A-1FA4-9A79-6C2638DCCB3F}"/>
              </a:ext>
            </a:extLst>
          </p:cNvPr>
          <p:cNvSpPr/>
          <p:nvPr/>
        </p:nvSpPr>
        <p:spPr>
          <a:xfrm>
            <a:off x="7224530" y="3800353"/>
            <a:ext cx="4311569" cy="462987"/>
          </a:xfrm>
          <a:prstGeom prst="round2Same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100">
                <a:solidFill>
                  <a:schemeClr val="tx1"/>
                </a:solidFill>
                <a:latin typeface="Nunito"/>
                <a:ea typeface="Neuemontreal"/>
                <a:cs typeface="Neuemontreal"/>
              </a:rPr>
              <a:t>Creating effective and comprehensive test cases using the TDD methodology may pose challenges for some users.</a:t>
            </a:r>
            <a:endParaRPr lang="en-GB" sz="1100">
              <a:solidFill>
                <a:schemeClr val="tx1"/>
              </a:solidFill>
              <a:latin typeface="Nunito"/>
            </a:endParaRPr>
          </a:p>
        </p:txBody>
      </p:sp>
      <p:sp>
        <p:nvSpPr>
          <p:cNvPr id="43" name="Rectangle: Top Corners Rounded 42">
            <a:extLst>
              <a:ext uri="{FF2B5EF4-FFF2-40B4-BE49-F238E27FC236}">
                <a16:creationId xmlns:a16="http://schemas.microsoft.com/office/drawing/2014/main" id="{9E5EA187-067D-D9F0-D044-7CCDE62D739A}"/>
              </a:ext>
            </a:extLst>
          </p:cNvPr>
          <p:cNvSpPr/>
          <p:nvPr/>
        </p:nvSpPr>
        <p:spPr>
          <a:xfrm>
            <a:off x="7224530" y="3067290"/>
            <a:ext cx="4475543" cy="511214"/>
          </a:xfrm>
          <a:prstGeom prst="round2Same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100">
                <a:solidFill>
                  <a:schemeClr val="tx1"/>
                </a:solidFill>
                <a:latin typeface="Nunito"/>
                <a:ea typeface="Inter"/>
                <a:cs typeface="Inter"/>
              </a:rPr>
              <a:t>All the emphasis on tests and following the rules of testing can stop you from being creative and coming up with new ideas during the making process.</a:t>
            </a:r>
            <a:endParaRPr lang="en-GB" sz="1100">
              <a:solidFill>
                <a:schemeClr val="tx1"/>
              </a:solidFill>
              <a:latin typeface="Nunito"/>
            </a:endParaRPr>
          </a:p>
        </p:txBody>
      </p:sp>
    </p:spTree>
    <p:extLst>
      <p:ext uri="{BB962C8B-B14F-4D97-AF65-F5344CB8AC3E}">
        <p14:creationId xmlns:p14="http://schemas.microsoft.com/office/powerpoint/2010/main" val="61668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500"/>
                                        <p:tgtEl>
                                          <p:spTgt spid="39"/>
                                        </p:tgtEl>
                                      </p:cBhvr>
                                    </p:animEffect>
                                  </p:childTnLst>
                                </p:cTn>
                              </p:par>
                              <p:par>
                                <p:cTn id="60" presetID="10" presetClass="entr" presetSubtype="0"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par>
                                <p:cTn id="68" presetID="10" presetClass="entr" presetSubtype="0" fill="hold"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fade">
                                      <p:cBhvr>
                                        <p:cTn id="75" dur="500"/>
                                        <p:tgtEl>
                                          <p:spTgt spid="40"/>
                                        </p:tgtEl>
                                      </p:cBhvr>
                                    </p:animEffect>
                                  </p:childTnLst>
                                </p:cTn>
                              </p:par>
                              <p:par>
                                <p:cTn id="76" presetID="10" presetClass="entr" presetSubtype="0" fill="hold"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9" grpId="0" animBg="1"/>
      <p:bldP spid="11" grpId="0" animBg="1"/>
      <p:bldP spid="13" grpId="0" animBg="1"/>
      <p:bldP spid="5" grpId="0" animBg="1"/>
      <p:bldP spid="27" grpId="0" animBg="1"/>
      <p:bldP spid="7" grpId="0" animBg="1"/>
      <p:bldP spid="31" grpId="0" animBg="1"/>
      <p:bldP spid="32" grpId="0"/>
      <p:bldP spid="39" grpId="0" animBg="1"/>
      <p:bldP spid="40"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BCFEF9-88B2-0A09-B4C4-B27DFCB0EF35}"/>
              </a:ext>
            </a:extLst>
          </p:cNvPr>
          <p:cNvSpPr>
            <a:spLocks noGrp="1"/>
          </p:cNvSpPr>
          <p:nvPr>
            <p:ph type="title"/>
          </p:nvPr>
        </p:nvSpPr>
        <p:spPr>
          <a:xfrm>
            <a:off x="166058" y="145018"/>
            <a:ext cx="8197977" cy="1349314"/>
          </a:xfrm>
        </p:spPr>
        <p:txBody>
          <a:bodyPr>
            <a:normAutofit/>
          </a:bodyPr>
          <a:lstStyle/>
          <a:p>
            <a:r>
              <a:rPr lang="en-GB" sz="4000" b="1">
                <a:solidFill>
                  <a:srgbClr val="242424"/>
                </a:solidFill>
                <a:latin typeface="Nunito"/>
              </a:rPr>
              <a:t>TDD Vs. Traditional Testing</a:t>
            </a:r>
            <a:endParaRPr lang="en-US" sz="4000" b="1">
              <a:latin typeface="Nunito"/>
              <a:cs typeface="Posterama"/>
            </a:endParaRPr>
          </a:p>
          <a:p>
            <a:endParaRPr lang="en-GB" b="1" dirty="0">
              <a:latin typeface="Nunito"/>
              <a:cs typeface="Posterama"/>
            </a:endParaRPr>
          </a:p>
        </p:txBody>
      </p:sp>
      <p:sp>
        <p:nvSpPr>
          <p:cNvPr id="12"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8" name="Rectangle: Rounded Corners 17">
            <a:extLst>
              <a:ext uri="{FF2B5EF4-FFF2-40B4-BE49-F238E27FC236}">
                <a16:creationId xmlns:a16="http://schemas.microsoft.com/office/drawing/2014/main" id="{2245A8E9-493E-D4F5-4A0F-71CD56B5801F}"/>
              </a:ext>
            </a:extLst>
          </p:cNvPr>
          <p:cNvSpPr/>
          <p:nvPr/>
        </p:nvSpPr>
        <p:spPr>
          <a:xfrm>
            <a:off x="4610582" y="2017678"/>
            <a:ext cx="2575366" cy="4244049"/>
          </a:xfrm>
          <a:prstGeom prst="roundRect">
            <a:avLst/>
          </a:prstGeom>
          <a:solidFill>
            <a:schemeClr val="tx1">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0" name="Content Placeholder 79" descr="Badge 1 outline">
            <a:extLst>
              <a:ext uri="{FF2B5EF4-FFF2-40B4-BE49-F238E27FC236}">
                <a16:creationId xmlns:a16="http://schemas.microsoft.com/office/drawing/2014/main" id="{B390D62B-C126-0CF0-738C-70E0880BAC5D}"/>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448297" y="9328381"/>
            <a:ext cx="914400" cy="914400"/>
          </a:xfrm>
        </p:spPr>
      </p:pic>
      <p:sp>
        <p:nvSpPr>
          <p:cNvPr id="75" name="TextBox 74">
            <a:extLst>
              <a:ext uri="{FF2B5EF4-FFF2-40B4-BE49-F238E27FC236}">
                <a16:creationId xmlns:a16="http://schemas.microsoft.com/office/drawing/2014/main" id="{27A1C29E-BCEF-1CCD-CEAF-9884E6F83084}"/>
              </a:ext>
            </a:extLst>
          </p:cNvPr>
          <p:cNvSpPr txBox="1"/>
          <p:nvPr/>
        </p:nvSpPr>
        <p:spPr>
          <a:xfrm>
            <a:off x="5235038" y="2424544"/>
            <a:ext cx="1326077"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500" b="1" dirty="0">
                <a:solidFill>
                  <a:schemeClr val="accent1">
                    <a:lumMod val="76000"/>
                  </a:schemeClr>
                </a:solidFill>
                <a:latin typeface="Nunito"/>
                <a:ea typeface="+mn-lt"/>
                <a:cs typeface="+mn-lt"/>
              </a:rPr>
              <a:t>Approach</a:t>
            </a:r>
            <a:endParaRPr lang="en-US" b="1">
              <a:solidFill>
                <a:schemeClr val="accent1">
                  <a:lumMod val="76000"/>
                </a:schemeClr>
              </a:solidFill>
              <a:latin typeface="Nunito"/>
            </a:endParaRPr>
          </a:p>
        </p:txBody>
      </p:sp>
      <p:sp>
        <p:nvSpPr>
          <p:cNvPr id="76" name="TextBox 75">
            <a:extLst>
              <a:ext uri="{FF2B5EF4-FFF2-40B4-BE49-F238E27FC236}">
                <a16:creationId xmlns:a16="http://schemas.microsoft.com/office/drawing/2014/main" id="{19C40D0C-DC34-25B0-12BE-FED370489508}"/>
              </a:ext>
            </a:extLst>
          </p:cNvPr>
          <p:cNvSpPr txBox="1"/>
          <p:nvPr/>
        </p:nvSpPr>
        <p:spPr>
          <a:xfrm>
            <a:off x="5235038" y="5294414"/>
            <a:ext cx="1682336"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500" b="1" dirty="0">
                <a:solidFill>
                  <a:schemeClr val="accent1">
                    <a:lumMod val="76000"/>
                  </a:schemeClr>
                </a:solidFill>
                <a:ea typeface="+mn-lt"/>
                <a:cs typeface="+mn-lt"/>
              </a:rPr>
              <a:t>Documentation</a:t>
            </a:r>
            <a:endParaRPr lang="en-GB" sz="1500" dirty="0">
              <a:solidFill>
                <a:schemeClr val="accent1">
                  <a:lumMod val="76000"/>
                </a:schemeClr>
              </a:solidFill>
            </a:endParaRPr>
          </a:p>
        </p:txBody>
      </p:sp>
      <p:sp>
        <p:nvSpPr>
          <p:cNvPr id="77" name="TextBox 76">
            <a:extLst>
              <a:ext uri="{FF2B5EF4-FFF2-40B4-BE49-F238E27FC236}">
                <a16:creationId xmlns:a16="http://schemas.microsoft.com/office/drawing/2014/main" id="{BC4CFA48-B659-7F7B-7597-3FB7F0067D71}"/>
              </a:ext>
            </a:extLst>
          </p:cNvPr>
          <p:cNvSpPr txBox="1"/>
          <p:nvPr/>
        </p:nvSpPr>
        <p:spPr>
          <a:xfrm>
            <a:off x="5106388" y="3295400"/>
            <a:ext cx="1583375"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500" b="1" dirty="0">
                <a:solidFill>
                  <a:schemeClr val="accent1">
                    <a:lumMod val="76000"/>
                  </a:schemeClr>
                </a:solidFill>
                <a:ea typeface="+mn-lt"/>
                <a:cs typeface="+mn-lt"/>
              </a:rPr>
              <a:t>Testing Scope</a:t>
            </a:r>
            <a:endParaRPr lang="en-GB" sz="1500">
              <a:solidFill>
                <a:schemeClr val="accent1">
                  <a:lumMod val="76000"/>
                </a:schemeClr>
              </a:solidFill>
            </a:endParaRPr>
          </a:p>
          <a:p>
            <a:pPr algn="l"/>
            <a:endParaRPr lang="en-US"/>
          </a:p>
        </p:txBody>
      </p:sp>
      <p:sp>
        <p:nvSpPr>
          <p:cNvPr id="78" name="TextBox 77">
            <a:extLst>
              <a:ext uri="{FF2B5EF4-FFF2-40B4-BE49-F238E27FC236}">
                <a16:creationId xmlns:a16="http://schemas.microsoft.com/office/drawing/2014/main" id="{D2746FDB-5CEE-482D-46CD-9C0371070D4D}"/>
              </a:ext>
            </a:extLst>
          </p:cNvPr>
          <p:cNvSpPr txBox="1"/>
          <p:nvPr/>
        </p:nvSpPr>
        <p:spPr>
          <a:xfrm>
            <a:off x="5235038" y="4403764"/>
            <a:ext cx="1326077"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500" b="1" dirty="0">
                <a:solidFill>
                  <a:schemeClr val="accent1">
                    <a:lumMod val="76000"/>
                  </a:schemeClr>
                </a:solidFill>
                <a:ea typeface="+mn-lt"/>
                <a:cs typeface="+mn-lt"/>
              </a:rPr>
              <a:t>Debugging</a:t>
            </a:r>
            <a:endParaRPr lang="en-GB" sz="1500" dirty="0">
              <a:solidFill>
                <a:schemeClr val="accent1">
                  <a:lumMod val="76000"/>
                </a:schemeClr>
              </a:solidFill>
            </a:endParaRPr>
          </a:p>
        </p:txBody>
      </p:sp>
      <p:sp>
        <p:nvSpPr>
          <p:cNvPr id="79" name="Rectangle: Diagonal Corners Rounded 78">
            <a:extLst>
              <a:ext uri="{FF2B5EF4-FFF2-40B4-BE49-F238E27FC236}">
                <a16:creationId xmlns:a16="http://schemas.microsoft.com/office/drawing/2014/main" id="{5006C4CC-F406-C935-F7E7-6F0B6D090EFD}"/>
              </a:ext>
            </a:extLst>
          </p:cNvPr>
          <p:cNvSpPr/>
          <p:nvPr/>
        </p:nvSpPr>
        <p:spPr>
          <a:xfrm>
            <a:off x="7293429" y="2305792"/>
            <a:ext cx="4146467" cy="445324"/>
          </a:xfrm>
          <a:prstGeom prst="round2DiagRect">
            <a:avLst/>
          </a:prstGeom>
          <a:solidFill>
            <a:srgbClr val="BCE6F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b="1" dirty="0">
                <a:solidFill>
                  <a:srgbClr val="374151"/>
                </a:solidFill>
                <a:latin typeface="Nunito"/>
                <a:ea typeface="+mn-lt"/>
                <a:cs typeface="+mn-lt"/>
              </a:rPr>
              <a:t> traditional testing is performed after the code is written.</a:t>
            </a:r>
            <a:endParaRPr lang="en-US" sz="900" b="1">
              <a:latin typeface="Nunito"/>
            </a:endParaRPr>
          </a:p>
        </p:txBody>
      </p:sp>
      <p:pic>
        <p:nvPicPr>
          <p:cNvPr id="84" name="Graphic 83" descr="Badge 1 outline">
            <a:extLst>
              <a:ext uri="{FF2B5EF4-FFF2-40B4-BE49-F238E27FC236}">
                <a16:creationId xmlns:a16="http://schemas.microsoft.com/office/drawing/2014/main" id="{63866D0C-34FA-935C-67ED-12D01A25B7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29995" y="2308758"/>
            <a:ext cx="459180" cy="439389"/>
          </a:xfrm>
          <a:prstGeom prst="rect">
            <a:avLst/>
          </a:prstGeom>
        </p:spPr>
      </p:pic>
      <p:sp>
        <p:nvSpPr>
          <p:cNvPr id="86" name="Rectangle: Diagonal Corners Rounded 85">
            <a:extLst>
              <a:ext uri="{FF2B5EF4-FFF2-40B4-BE49-F238E27FC236}">
                <a16:creationId xmlns:a16="http://schemas.microsoft.com/office/drawing/2014/main" id="{8360E3FF-24FB-01F0-F003-C3B8F9DA54CF}"/>
              </a:ext>
            </a:extLst>
          </p:cNvPr>
          <p:cNvSpPr/>
          <p:nvPr/>
        </p:nvSpPr>
        <p:spPr>
          <a:xfrm>
            <a:off x="7293429" y="3236025"/>
            <a:ext cx="4146467" cy="445324"/>
          </a:xfrm>
          <a:prstGeom prst="round2DiagRect">
            <a:avLst/>
          </a:prstGeom>
          <a:solidFill>
            <a:srgbClr val="BCE6F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900" b="1" dirty="0">
                <a:solidFill>
                  <a:srgbClr val="374151"/>
                </a:solidFill>
                <a:latin typeface="Nunito"/>
                <a:ea typeface="+mn-lt"/>
                <a:cs typeface="+mn-lt"/>
              </a:rPr>
              <a:t>          traditional testing covers testing the system as a whole,        including integration, functional, and </a:t>
            </a:r>
            <a:endParaRPr lang="en-US" sz="900" b="1">
              <a:solidFill>
                <a:srgbClr val="FFFFFF"/>
              </a:solidFill>
              <a:latin typeface="Nunito"/>
              <a:ea typeface="+mn-lt"/>
              <a:cs typeface="+mn-lt"/>
            </a:endParaRPr>
          </a:p>
          <a:p>
            <a:pPr algn="ctr"/>
            <a:r>
              <a:rPr lang="en-GB" sz="900" b="1" dirty="0">
                <a:solidFill>
                  <a:srgbClr val="374151"/>
                </a:solidFill>
                <a:latin typeface="Nunito"/>
                <a:ea typeface="+mn-lt"/>
                <a:cs typeface="+mn-lt"/>
              </a:rPr>
              <a:t>acceptance testing</a:t>
            </a:r>
            <a:endParaRPr lang="en-US" sz="900" b="1" dirty="0">
              <a:latin typeface="Nunito"/>
            </a:endParaRPr>
          </a:p>
        </p:txBody>
      </p:sp>
      <p:sp>
        <p:nvSpPr>
          <p:cNvPr id="88" name="Rectangle: Diagonal Corners Rounded 87">
            <a:extLst>
              <a:ext uri="{FF2B5EF4-FFF2-40B4-BE49-F238E27FC236}">
                <a16:creationId xmlns:a16="http://schemas.microsoft.com/office/drawing/2014/main" id="{6E896520-3BD0-70C6-5440-875CD48F84F1}"/>
              </a:ext>
            </a:extLst>
          </p:cNvPr>
          <p:cNvSpPr/>
          <p:nvPr/>
        </p:nvSpPr>
        <p:spPr>
          <a:xfrm>
            <a:off x="7293428" y="5294415"/>
            <a:ext cx="4146467" cy="445324"/>
          </a:xfrm>
          <a:prstGeom prst="round2DiagRect">
            <a:avLst/>
          </a:prstGeom>
          <a:solidFill>
            <a:srgbClr val="BCE6F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900" b="1" dirty="0">
                <a:solidFill>
                  <a:srgbClr val="374151"/>
                </a:solidFill>
                <a:latin typeface="Nunito"/>
                <a:ea typeface="Source Serif 4"/>
                <a:cs typeface="Source Serif 4"/>
              </a:rPr>
              <a:t>traditional testing documentation may include more </a:t>
            </a:r>
            <a:endParaRPr lang="en-GB" sz="900" b="1">
              <a:solidFill>
                <a:srgbClr val="FFFFFF"/>
              </a:solidFill>
              <a:latin typeface="Nunito"/>
              <a:ea typeface="Source Serif 4"/>
              <a:cs typeface="Source Serif 4"/>
            </a:endParaRPr>
          </a:p>
          <a:p>
            <a:pPr algn="ctr"/>
            <a:r>
              <a:rPr lang="en-GB" sz="900" b="1" dirty="0">
                <a:solidFill>
                  <a:srgbClr val="374151"/>
                </a:solidFill>
                <a:latin typeface="Nunito"/>
                <a:ea typeface="Source Serif 4"/>
                <a:cs typeface="Source Serif 4"/>
              </a:rPr>
              <a:t>detailed information about the testing process, </a:t>
            </a:r>
            <a:endParaRPr lang="en-GB" sz="900" b="1">
              <a:solidFill>
                <a:srgbClr val="FFFFFF"/>
              </a:solidFill>
              <a:latin typeface="Nunito"/>
              <a:ea typeface="Source Serif 4"/>
              <a:cs typeface="Source Serif 4"/>
            </a:endParaRPr>
          </a:p>
          <a:p>
            <a:pPr algn="ctr"/>
            <a:r>
              <a:rPr lang="en-GB" sz="900" b="1" dirty="0">
                <a:solidFill>
                  <a:srgbClr val="374151"/>
                </a:solidFill>
                <a:latin typeface="Nunito"/>
                <a:ea typeface="Source Serif 4"/>
                <a:cs typeface="Source Serif 4"/>
              </a:rPr>
              <a:t>the test environment, and the system under test.</a:t>
            </a:r>
            <a:endParaRPr lang="en-GB" sz="900" b="1">
              <a:latin typeface="Nunito"/>
            </a:endParaRPr>
          </a:p>
        </p:txBody>
      </p:sp>
      <p:sp>
        <p:nvSpPr>
          <p:cNvPr id="85" name="Rectangle: Diagonal Corners Rounded 84">
            <a:extLst>
              <a:ext uri="{FF2B5EF4-FFF2-40B4-BE49-F238E27FC236}">
                <a16:creationId xmlns:a16="http://schemas.microsoft.com/office/drawing/2014/main" id="{9BE9D62A-D565-E293-6D1C-7E2A663CF02C}"/>
              </a:ext>
            </a:extLst>
          </p:cNvPr>
          <p:cNvSpPr/>
          <p:nvPr/>
        </p:nvSpPr>
        <p:spPr>
          <a:xfrm>
            <a:off x="376051" y="2305791"/>
            <a:ext cx="4146467" cy="445324"/>
          </a:xfrm>
          <a:prstGeom prst="round2DiagRect">
            <a:avLst/>
          </a:prstGeom>
          <a:solidFill>
            <a:srgbClr val="BCE6F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900" b="1" dirty="0">
                <a:solidFill>
                  <a:schemeClr val="bg2">
                    <a:lumMod val="25000"/>
                  </a:schemeClr>
                </a:solidFill>
                <a:latin typeface="Nunito"/>
                <a:ea typeface="+mn-lt"/>
                <a:cs typeface="+mn-lt"/>
              </a:rPr>
              <a:t>TDD is an </a:t>
            </a:r>
            <a:r>
              <a:rPr lang="en-GB" sz="900" b="1" dirty="0">
                <a:solidFill>
                  <a:schemeClr val="bg2">
                    <a:lumMod val="25000"/>
                  </a:schemeClr>
                </a:solidFill>
                <a:latin typeface="Nunito"/>
                <a:ea typeface="+mn-lt"/>
                <a:cs typeface="+mn-lt"/>
                <a:hlinkClick r:id="rId4">
                  <a:extLst>
                    <a:ext uri="{A12FA001-AC4F-418D-AE19-62706E023703}">
                      <ahyp:hlinkClr xmlns:ahyp="http://schemas.microsoft.com/office/drawing/2018/hyperlinkcolor" val="tx"/>
                    </a:ext>
                  </a:extLst>
                </a:hlinkClick>
              </a:rPr>
              <a:t>agile development methodology</a:t>
            </a:r>
            <a:endParaRPr lang="en-US" sz="900" b="1">
              <a:solidFill>
                <a:schemeClr val="bg2">
                  <a:lumMod val="25000"/>
                </a:schemeClr>
              </a:solidFill>
              <a:latin typeface="Nunito"/>
              <a:ea typeface="+mn-lt"/>
              <a:cs typeface="+mn-lt"/>
            </a:endParaRPr>
          </a:p>
          <a:p>
            <a:pPr algn="ctr"/>
            <a:r>
              <a:rPr lang="en-GB" sz="900" b="1" dirty="0">
                <a:solidFill>
                  <a:schemeClr val="bg2">
                    <a:lumMod val="25000"/>
                  </a:schemeClr>
                </a:solidFill>
                <a:latin typeface="Nunito"/>
                <a:ea typeface="+mn-lt"/>
                <a:cs typeface="+mn-lt"/>
              </a:rPr>
              <a:t> where </a:t>
            </a:r>
            <a:endParaRPr lang="en-US" sz="900" b="1">
              <a:solidFill>
                <a:schemeClr val="bg2">
                  <a:lumMod val="25000"/>
                </a:schemeClr>
              </a:solidFill>
              <a:latin typeface="Nunito"/>
              <a:ea typeface="+mn-lt"/>
              <a:cs typeface="+mn-lt"/>
            </a:endParaRPr>
          </a:p>
          <a:p>
            <a:pPr algn="ctr"/>
            <a:r>
              <a:rPr lang="en-GB" sz="900" b="1" dirty="0">
                <a:solidFill>
                  <a:schemeClr val="bg2">
                    <a:lumMod val="25000"/>
                  </a:schemeClr>
                </a:solidFill>
                <a:latin typeface="Nunito"/>
                <a:ea typeface="+mn-lt"/>
                <a:cs typeface="+mn-lt"/>
              </a:rPr>
              <a:t>tests are written before the code is developed</a:t>
            </a:r>
            <a:endParaRPr lang="en-US" sz="900" b="1">
              <a:solidFill>
                <a:schemeClr val="bg2">
                  <a:lumMod val="25000"/>
                </a:schemeClr>
              </a:solidFill>
              <a:latin typeface="Nunito"/>
            </a:endParaRPr>
          </a:p>
        </p:txBody>
      </p:sp>
      <p:sp>
        <p:nvSpPr>
          <p:cNvPr id="90" name="Rectangle: Diagonal Corners Rounded 89">
            <a:extLst>
              <a:ext uri="{FF2B5EF4-FFF2-40B4-BE49-F238E27FC236}">
                <a16:creationId xmlns:a16="http://schemas.microsoft.com/office/drawing/2014/main" id="{3A375AF9-7D42-0799-84A2-76D7105D5F9E}"/>
              </a:ext>
            </a:extLst>
          </p:cNvPr>
          <p:cNvSpPr/>
          <p:nvPr/>
        </p:nvSpPr>
        <p:spPr>
          <a:xfrm>
            <a:off x="376051" y="4294908"/>
            <a:ext cx="4146467" cy="445324"/>
          </a:xfrm>
          <a:prstGeom prst="round2DiagRect">
            <a:avLst/>
          </a:prstGeom>
          <a:solidFill>
            <a:srgbClr val="BCE6F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900" b="1" dirty="0">
                <a:solidFill>
                  <a:srgbClr val="374151"/>
                </a:solidFill>
                <a:latin typeface="Nunito"/>
                <a:ea typeface="+mn-lt"/>
                <a:cs typeface="+mn-lt"/>
              </a:rPr>
              <a:t>TDD aims to catch errors as early as possible in </a:t>
            </a:r>
            <a:endParaRPr lang="en-US" sz="900" b="1">
              <a:solidFill>
                <a:srgbClr val="FFFFFF"/>
              </a:solidFill>
              <a:latin typeface="Nunito"/>
              <a:ea typeface="+mn-lt"/>
              <a:cs typeface="+mn-lt"/>
            </a:endParaRPr>
          </a:p>
          <a:p>
            <a:pPr algn="ctr"/>
            <a:r>
              <a:rPr lang="en-GB" sz="900" b="1" dirty="0">
                <a:solidFill>
                  <a:srgbClr val="374151"/>
                </a:solidFill>
                <a:latin typeface="Nunito"/>
                <a:ea typeface="+mn-lt"/>
                <a:cs typeface="+mn-lt"/>
              </a:rPr>
              <a:t>the development process, making debugging and </a:t>
            </a:r>
            <a:endParaRPr lang="en-US" sz="900" b="1" dirty="0">
              <a:solidFill>
                <a:srgbClr val="FFFFFF"/>
              </a:solidFill>
              <a:latin typeface="Nunito"/>
              <a:ea typeface="+mn-lt"/>
              <a:cs typeface="+mn-lt"/>
            </a:endParaRPr>
          </a:p>
          <a:p>
            <a:pPr algn="ctr"/>
            <a:r>
              <a:rPr lang="en-GB" sz="900" b="1" dirty="0">
                <a:solidFill>
                  <a:srgbClr val="374151"/>
                </a:solidFill>
                <a:latin typeface="Nunito"/>
                <a:ea typeface="+mn-lt"/>
                <a:cs typeface="+mn-lt"/>
              </a:rPr>
              <a:t>fixing them easier. </a:t>
            </a:r>
            <a:endParaRPr lang="en-US" sz="900" b="1">
              <a:latin typeface="Nunito"/>
            </a:endParaRPr>
          </a:p>
        </p:txBody>
      </p:sp>
      <p:sp>
        <p:nvSpPr>
          <p:cNvPr id="91" name="Rectangle: Diagonal Corners Rounded 90">
            <a:extLst>
              <a:ext uri="{FF2B5EF4-FFF2-40B4-BE49-F238E27FC236}">
                <a16:creationId xmlns:a16="http://schemas.microsoft.com/office/drawing/2014/main" id="{9CF323B9-2C36-616E-D286-D57562CA67B0}"/>
              </a:ext>
            </a:extLst>
          </p:cNvPr>
          <p:cNvSpPr/>
          <p:nvPr/>
        </p:nvSpPr>
        <p:spPr>
          <a:xfrm>
            <a:off x="376052" y="3206337"/>
            <a:ext cx="4146467" cy="445324"/>
          </a:xfrm>
          <a:prstGeom prst="round2DiagRect">
            <a:avLst/>
          </a:prstGeom>
          <a:solidFill>
            <a:srgbClr val="BCE6F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000" b="1" baseline="0">
                <a:solidFill>
                  <a:srgbClr val="374151"/>
                </a:solidFill>
                <a:latin typeface="Nunito"/>
              </a:rPr>
              <a:t> TDD focuses on testing small code units at a time</a:t>
            </a:r>
            <a:r>
              <a:rPr lang="en-GB" sz="1000">
                <a:latin typeface="Nunito"/>
                <a:ea typeface="Nunito"/>
                <a:cs typeface="Nunito"/>
              </a:rPr>
              <a:t>​</a:t>
            </a:r>
            <a:endParaRPr lang="en-US" sz="1000" b="1" dirty="0">
              <a:latin typeface="Nunito"/>
            </a:endParaRPr>
          </a:p>
        </p:txBody>
      </p:sp>
      <p:sp>
        <p:nvSpPr>
          <p:cNvPr id="87" name="Rectangle: Diagonal Corners Rounded 86">
            <a:extLst>
              <a:ext uri="{FF2B5EF4-FFF2-40B4-BE49-F238E27FC236}">
                <a16:creationId xmlns:a16="http://schemas.microsoft.com/office/drawing/2014/main" id="{066ACEB9-527B-262C-B416-37B0B6F8C03C}"/>
              </a:ext>
            </a:extLst>
          </p:cNvPr>
          <p:cNvSpPr/>
          <p:nvPr/>
        </p:nvSpPr>
        <p:spPr>
          <a:xfrm>
            <a:off x="7293429" y="4285013"/>
            <a:ext cx="4146467" cy="445324"/>
          </a:xfrm>
          <a:prstGeom prst="round2DiagRect">
            <a:avLst/>
          </a:prstGeom>
          <a:solidFill>
            <a:srgbClr val="BCE6F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900" b="1" dirty="0">
                <a:solidFill>
                  <a:srgbClr val="374151"/>
                </a:solidFill>
                <a:latin typeface="Nunito"/>
                <a:ea typeface="+mn-lt"/>
                <a:cs typeface="+mn-lt"/>
              </a:rPr>
              <a:t>Traditional testing, on the other hand, may require more </a:t>
            </a:r>
            <a:endParaRPr lang="en-US" sz="900" b="1">
              <a:solidFill>
                <a:srgbClr val="FFFFFF"/>
              </a:solidFill>
              <a:latin typeface="Nunito"/>
              <a:ea typeface="+mn-lt"/>
              <a:cs typeface="+mn-lt"/>
            </a:endParaRPr>
          </a:p>
          <a:p>
            <a:pPr algn="ctr"/>
            <a:r>
              <a:rPr lang="en-GB" sz="900" b="1" dirty="0">
                <a:solidFill>
                  <a:srgbClr val="374151"/>
                </a:solidFill>
                <a:latin typeface="Nunito"/>
                <a:ea typeface="+mn-lt"/>
                <a:cs typeface="+mn-lt"/>
              </a:rPr>
              <a:t>effort to debug errors that are discovered later in </a:t>
            </a:r>
            <a:endParaRPr lang="en-US" sz="900" b="1">
              <a:solidFill>
                <a:srgbClr val="FFFFFF"/>
              </a:solidFill>
              <a:latin typeface="Nunito"/>
              <a:ea typeface="+mn-lt"/>
              <a:cs typeface="+mn-lt"/>
            </a:endParaRPr>
          </a:p>
          <a:p>
            <a:pPr algn="ctr"/>
            <a:r>
              <a:rPr lang="en-GB" sz="900" b="1" dirty="0">
                <a:solidFill>
                  <a:srgbClr val="374151"/>
                </a:solidFill>
                <a:latin typeface="Nunito"/>
                <a:ea typeface="+mn-lt"/>
                <a:cs typeface="+mn-lt"/>
              </a:rPr>
              <a:t>the development process.</a:t>
            </a:r>
            <a:endParaRPr lang="en-US" sz="900" b="1">
              <a:latin typeface="Nunito"/>
            </a:endParaRPr>
          </a:p>
        </p:txBody>
      </p:sp>
      <p:pic>
        <p:nvPicPr>
          <p:cNvPr id="82" name="Graphic 81" descr="Badge 3 outline">
            <a:extLst>
              <a:ext uri="{FF2B5EF4-FFF2-40B4-BE49-F238E27FC236}">
                <a16:creationId xmlns:a16="http://schemas.microsoft.com/office/drawing/2014/main" id="{5039A77A-6765-62A3-EB62-13EDAE2485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28758" y="4296641"/>
            <a:ext cx="449284" cy="419595"/>
          </a:xfrm>
          <a:prstGeom prst="rect">
            <a:avLst/>
          </a:prstGeom>
        </p:spPr>
      </p:pic>
      <p:pic>
        <p:nvPicPr>
          <p:cNvPr id="83" name="Graphic 82" descr="Badge 4 outline">
            <a:extLst>
              <a:ext uri="{FF2B5EF4-FFF2-40B4-BE49-F238E27FC236}">
                <a16:creationId xmlns:a16="http://schemas.microsoft.com/office/drawing/2014/main" id="{D00DF7F3-8F9D-C2F2-9145-B8B3CE2F4D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33087" y="5290581"/>
            <a:ext cx="469076" cy="459180"/>
          </a:xfrm>
          <a:prstGeom prst="rect">
            <a:avLst/>
          </a:prstGeom>
        </p:spPr>
      </p:pic>
      <p:pic>
        <p:nvPicPr>
          <p:cNvPr id="92" name="Graphic 91" descr="Badge 1 outline">
            <a:extLst>
              <a:ext uri="{FF2B5EF4-FFF2-40B4-BE49-F238E27FC236}">
                <a16:creationId xmlns:a16="http://schemas.microsoft.com/office/drawing/2014/main" id="{9E51439B-0AE0-6BDB-BD01-380F1366B4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56462" y="2308758"/>
            <a:ext cx="459180" cy="439389"/>
          </a:xfrm>
          <a:prstGeom prst="rect">
            <a:avLst/>
          </a:prstGeom>
        </p:spPr>
      </p:pic>
      <p:pic>
        <p:nvPicPr>
          <p:cNvPr id="93" name="Graphic 92" descr="Badge outline">
            <a:extLst>
              <a:ext uri="{FF2B5EF4-FFF2-40B4-BE49-F238E27FC236}">
                <a16:creationId xmlns:a16="http://schemas.microsoft.com/office/drawing/2014/main" id="{822B5A5E-7F9D-A21E-EE4C-A033252260D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960790" y="3233428"/>
            <a:ext cx="449284" cy="449284"/>
          </a:xfrm>
          <a:prstGeom prst="rect">
            <a:avLst/>
          </a:prstGeom>
        </p:spPr>
      </p:pic>
      <p:pic>
        <p:nvPicPr>
          <p:cNvPr id="94" name="Graphic 93" descr="Badge 3 outline">
            <a:extLst>
              <a:ext uri="{FF2B5EF4-FFF2-40B4-BE49-F238E27FC236}">
                <a16:creationId xmlns:a16="http://schemas.microsoft.com/office/drawing/2014/main" id="{59C6D0AF-2839-4C73-02E0-15E63F7F44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55226" y="4306536"/>
            <a:ext cx="449284" cy="419595"/>
          </a:xfrm>
          <a:prstGeom prst="rect">
            <a:avLst/>
          </a:prstGeom>
        </p:spPr>
      </p:pic>
      <p:pic>
        <p:nvPicPr>
          <p:cNvPr id="81" name="Graphic 80" descr="Badge outline">
            <a:extLst>
              <a:ext uri="{FF2B5EF4-FFF2-40B4-BE49-F238E27FC236}">
                <a16:creationId xmlns:a16="http://schemas.microsoft.com/office/drawing/2014/main" id="{1A58C694-14EF-D875-0749-A270DC15A78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34324" y="3233428"/>
            <a:ext cx="449284" cy="449284"/>
          </a:xfrm>
          <a:prstGeom prst="rect">
            <a:avLst/>
          </a:prstGeom>
        </p:spPr>
      </p:pic>
      <p:sp>
        <p:nvSpPr>
          <p:cNvPr id="98" name="TextBox 97">
            <a:extLst>
              <a:ext uri="{FF2B5EF4-FFF2-40B4-BE49-F238E27FC236}">
                <a16:creationId xmlns:a16="http://schemas.microsoft.com/office/drawing/2014/main" id="{C7845650-2FA6-F8A7-4286-93EC5FB0EB5A}"/>
              </a:ext>
            </a:extLst>
          </p:cNvPr>
          <p:cNvSpPr txBox="1"/>
          <p:nvPr/>
        </p:nvSpPr>
        <p:spPr>
          <a:xfrm>
            <a:off x="7115299" y="1266700"/>
            <a:ext cx="477981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b="1" dirty="0">
                <a:solidFill>
                  <a:srgbClr val="242424"/>
                </a:solidFill>
                <a:latin typeface="Nunito"/>
              </a:rPr>
              <a:t>Traditional Testing</a:t>
            </a:r>
            <a:endParaRPr lang="en-US" dirty="0"/>
          </a:p>
        </p:txBody>
      </p:sp>
      <p:sp>
        <p:nvSpPr>
          <p:cNvPr id="5" name="Rectangle: Diagonal Corners Rounded 4">
            <a:extLst>
              <a:ext uri="{FF2B5EF4-FFF2-40B4-BE49-F238E27FC236}">
                <a16:creationId xmlns:a16="http://schemas.microsoft.com/office/drawing/2014/main" id="{9C296268-C6AE-A829-0F62-A70E87F6D0B2}"/>
              </a:ext>
            </a:extLst>
          </p:cNvPr>
          <p:cNvSpPr/>
          <p:nvPr/>
        </p:nvSpPr>
        <p:spPr>
          <a:xfrm>
            <a:off x="377933" y="5322197"/>
            <a:ext cx="4146467" cy="445324"/>
          </a:xfrm>
          <a:prstGeom prst="round2DiagRect">
            <a:avLst/>
          </a:prstGeom>
          <a:solidFill>
            <a:srgbClr val="BCE6F5"/>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rtl="0"/>
            <a:r>
              <a:rPr lang="en-GB" sz="900" b="1" baseline="0">
                <a:solidFill>
                  <a:srgbClr val="374151"/>
                </a:solidFill>
                <a:latin typeface="Nunito"/>
                <a:ea typeface="Segoe UI"/>
                <a:cs typeface="Segoe UI"/>
              </a:rPr>
              <a:t>TDD documentation typically focuses on the test </a:t>
            </a:r>
            <a:r>
              <a:rPr lang="en-US" sz="900">
                <a:solidFill>
                  <a:srgbClr val="262626"/>
                </a:solidFill>
                <a:latin typeface="Nunito"/>
                <a:ea typeface="Segoe UI"/>
                <a:cs typeface="Segoe UI"/>
              </a:rPr>
              <a:t>​</a:t>
            </a:r>
          </a:p>
          <a:p>
            <a:pPr rtl="0"/>
            <a:r>
              <a:rPr lang="en-GB" sz="900" b="1" baseline="0" dirty="0">
                <a:solidFill>
                  <a:srgbClr val="374151"/>
                </a:solidFill>
                <a:latin typeface="Nunito"/>
                <a:ea typeface="Segoe UI"/>
                <a:cs typeface="Segoe UI"/>
              </a:rPr>
              <a:t>cases and their results</a:t>
            </a:r>
            <a:r>
              <a:rPr lang="en-US" sz="900" dirty="0">
                <a:solidFill>
                  <a:srgbClr val="262626"/>
                </a:solidFill>
                <a:latin typeface="Nunito"/>
                <a:ea typeface="Segoe UI"/>
                <a:cs typeface="Segoe UI"/>
              </a:rPr>
              <a:t>​</a:t>
            </a:r>
            <a:endParaRPr lang="en-US" dirty="0"/>
          </a:p>
        </p:txBody>
      </p:sp>
      <p:sp>
        <p:nvSpPr>
          <p:cNvPr id="99" name="TextBox 98">
            <a:extLst>
              <a:ext uri="{FF2B5EF4-FFF2-40B4-BE49-F238E27FC236}">
                <a16:creationId xmlns:a16="http://schemas.microsoft.com/office/drawing/2014/main" id="{217842F3-E020-82D6-2F00-D414F3B6D01F}"/>
              </a:ext>
            </a:extLst>
          </p:cNvPr>
          <p:cNvSpPr txBox="1"/>
          <p:nvPr/>
        </p:nvSpPr>
        <p:spPr>
          <a:xfrm>
            <a:off x="1365662" y="1266700"/>
            <a:ext cx="1999012"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b="1" dirty="0">
                <a:solidFill>
                  <a:srgbClr val="242424"/>
                </a:solidFill>
                <a:latin typeface="Nunito"/>
              </a:rPr>
              <a:t>TDD</a:t>
            </a:r>
            <a:endParaRPr lang="en-US" sz="4000" dirty="0">
              <a:latin typeface="Nunito"/>
            </a:endParaRPr>
          </a:p>
          <a:p>
            <a:endParaRPr lang="en-US" dirty="0"/>
          </a:p>
          <a:p>
            <a:pPr algn="l"/>
            <a:endParaRPr lang="en-GB" dirty="0"/>
          </a:p>
        </p:txBody>
      </p:sp>
      <p:pic>
        <p:nvPicPr>
          <p:cNvPr id="95" name="Graphic 94" descr="Badge 4 outline">
            <a:extLst>
              <a:ext uri="{FF2B5EF4-FFF2-40B4-BE49-F238E27FC236}">
                <a16:creationId xmlns:a16="http://schemas.microsoft.com/office/drawing/2014/main" id="{93F03D03-4C3A-593F-8A7E-E4420EF2D2F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59554" y="5300477"/>
            <a:ext cx="469076" cy="459180"/>
          </a:xfrm>
          <a:prstGeom prst="rect">
            <a:avLst/>
          </a:prstGeom>
        </p:spPr>
      </p:pic>
    </p:spTree>
    <p:extLst>
      <p:ext uri="{BB962C8B-B14F-4D97-AF65-F5344CB8AC3E}">
        <p14:creationId xmlns:p14="http://schemas.microsoft.com/office/powerpoint/2010/main" val="374879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fade">
                                      <p:cBhvr>
                                        <p:cTn id="10" dur="500"/>
                                        <p:tgtEl>
                                          <p:spTgt spid="9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fade">
                                      <p:cBhvr>
                                        <p:cTn id="13" dur="500"/>
                                        <p:tgtEl>
                                          <p:spTgt spid="8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par>
                                <p:cTn id="17" presetID="10" presetClass="entr" presetSubtype="0"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500"/>
                                        <p:tgtEl>
                                          <p:spTgt spid="8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3"/>
                                        </p:tgtEl>
                                        <p:attrNameLst>
                                          <p:attrName>style.visibility</p:attrName>
                                        </p:attrNameLst>
                                      </p:cBhvr>
                                      <p:to>
                                        <p:strVal val="visible"/>
                                      </p:to>
                                    </p:set>
                                    <p:animEffect transition="in" filter="fade">
                                      <p:cBhvr>
                                        <p:cTn id="24" dur="500"/>
                                        <p:tgtEl>
                                          <p:spTgt spid="9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fade">
                                      <p:cBhvr>
                                        <p:cTn id="27" dur="500"/>
                                        <p:tgtEl>
                                          <p:spTgt spid="9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6"/>
                                        </p:tgtEl>
                                        <p:attrNameLst>
                                          <p:attrName>style.visibility</p:attrName>
                                        </p:attrNameLst>
                                      </p:cBhvr>
                                      <p:to>
                                        <p:strVal val="visible"/>
                                      </p:to>
                                    </p:set>
                                    <p:animEffect transition="in" filter="fade">
                                      <p:cBhvr>
                                        <p:cTn id="30" dur="500"/>
                                        <p:tgtEl>
                                          <p:spTgt spid="86"/>
                                        </p:tgtEl>
                                      </p:cBhvr>
                                    </p:animEffect>
                                  </p:childTnLst>
                                </p:cTn>
                              </p:par>
                              <p:par>
                                <p:cTn id="31" presetID="10" presetClass="entr" presetSubtype="0" fill="hold" nodeType="with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fade">
                                      <p:cBhvr>
                                        <p:cTn id="33" dur="500"/>
                                        <p:tgtEl>
                                          <p:spTgt spid="8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nodeType="withEffect">
                                  <p:stCondLst>
                                    <p:cond delay="0"/>
                                  </p:stCondLst>
                                  <p:childTnLst>
                                    <p:set>
                                      <p:cBhvr>
                                        <p:cTn id="40" dur="1" fill="hold">
                                          <p:stCondLst>
                                            <p:cond delay="0"/>
                                          </p:stCondLst>
                                        </p:cTn>
                                        <p:tgtEl>
                                          <p:spTgt spid="94"/>
                                        </p:tgtEl>
                                        <p:attrNameLst>
                                          <p:attrName>style.visibility</p:attrName>
                                        </p:attrNameLst>
                                      </p:cBhvr>
                                      <p:to>
                                        <p:strVal val="visible"/>
                                      </p:to>
                                    </p:set>
                                    <p:animEffect transition="in" filter="fade">
                                      <p:cBhvr>
                                        <p:cTn id="41" dur="500"/>
                                        <p:tgtEl>
                                          <p:spTgt spid="9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fade">
                                      <p:cBhvr>
                                        <p:cTn id="44" dur="500"/>
                                        <p:tgtEl>
                                          <p:spTgt spid="9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animEffect transition="in" filter="fade">
                                      <p:cBhvr>
                                        <p:cTn id="47" dur="500"/>
                                        <p:tgtEl>
                                          <p:spTgt spid="87"/>
                                        </p:tgtEl>
                                      </p:cBhvr>
                                    </p:animEffect>
                                  </p:childTnLst>
                                </p:cTn>
                              </p:par>
                              <p:par>
                                <p:cTn id="48" presetID="10" presetClass="entr" presetSubtype="0" fill="hold" nodeType="withEffect">
                                  <p:stCondLst>
                                    <p:cond delay="0"/>
                                  </p:stCondLst>
                                  <p:childTnLst>
                                    <p:set>
                                      <p:cBhvr>
                                        <p:cTn id="49" dur="1" fill="hold">
                                          <p:stCondLst>
                                            <p:cond delay="0"/>
                                          </p:stCondLst>
                                        </p:cTn>
                                        <p:tgtEl>
                                          <p:spTgt spid="82"/>
                                        </p:tgtEl>
                                        <p:attrNameLst>
                                          <p:attrName>style.visibility</p:attrName>
                                        </p:attrNameLst>
                                      </p:cBhvr>
                                      <p:to>
                                        <p:strVal val="visible"/>
                                      </p:to>
                                    </p:set>
                                    <p:animEffect transition="in" filter="fade">
                                      <p:cBhvr>
                                        <p:cTn id="50" dur="500"/>
                                        <p:tgtEl>
                                          <p:spTgt spid="82"/>
                                        </p:tgtEl>
                                      </p:cBhvr>
                                    </p:animEffect>
                                  </p:childTnLst>
                                </p:cTn>
                              </p:par>
                              <p:par>
                                <p:cTn id="51" presetID="10" presetClass="entr" presetSubtype="0" fill="hold" nodeType="withEffect">
                                  <p:stCondLst>
                                    <p:cond delay="0"/>
                                  </p:stCondLst>
                                  <p:childTnLst>
                                    <p:set>
                                      <p:cBhvr>
                                        <p:cTn id="52" dur="1" fill="hold">
                                          <p:stCondLst>
                                            <p:cond delay="0"/>
                                          </p:stCondLst>
                                        </p:cTn>
                                        <p:tgtEl>
                                          <p:spTgt spid="95"/>
                                        </p:tgtEl>
                                        <p:attrNameLst>
                                          <p:attrName>style.visibility</p:attrName>
                                        </p:attrNameLst>
                                      </p:cBhvr>
                                      <p:to>
                                        <p:strVal val="visible"/>
                                      </p:to>
                                    </p:set>
                                    <p:animEffect transition="in" filter="fade">
                                      <p:cBhvr>
                                        <p:cTn id="53" dur="500"/>
                                        <p:tgtEl>
                                          <p:spTgt spid="9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8"/>
                                        </p:tgtEl>
                                        <p:attrNameLst>
                                          <p:attrName>style.visibility</p:attrName>
                                        </p:attrNameLst>
                                      </p:cBhvr>
                                      <p:to>
                                        <p:strVal val="visible"/>
                                      </p:to>
                                    </p:set>
                                    <p:animEffect transition="in" filter="fade">
                                      <p:cBhvr>
                                        <p:cTn id="56" dur="500"/>
                                        <p:tgtEl>
                                          <p:spTgt spid="88"/>
                                        </p:tgtEl>
                                      </p:cBhvr>
                                    </p:animEffect>
                                  </p:childTnLst>
                                </p:cTn>
                              </p:par>
                              <p:par>
                                <p:cTn id="57" presetID="10" presetClass="entr" presetSubtype="0" fill="hold"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fade">
                                      <p:cBhvr>
                                        <p:cTn id="59" dur="500"/>
                                        <p:tgtEl>
                                          <p:spTgt spid="8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animBg="1"/>
      <p:bldP spid="79" grpId="0" animBg="1"/>
      <p:bldP spid="86" grpId="0" animBg="1"/>
      <p:bldP spid="88" grpId="0" animBg="1"/>
      <p:bldP spid="85" grpId="0" animBg="1"/>
      <p:bldP spid="90" grpId="0" animBg="1"/>
      <p:bldP spid="91" grpId="0" animBg="1"/>
      <p:bldP spid="87"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3" name="Background Fill">
            <a:extLst>
              <a:ext uri="{FF2B5EF4-FFF2-40B4-BE49-F238E27FC236}">
                <a16:creationId xmlns:a16="http://schemas.microsoft.com/office/drawing/2014/main" id="{31BC8F63-97F8-423D-89DA-297A1A40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BBAB87D-2851-4F58-8AE4-FCF1D7413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96CFDFE-8E78-4E0B-8719-596F3ACB9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6630" y="4160168"/>
            <a:ext cx="2832322" cy="2697833"/>
          </a:xfrm>
          <a:custGeom>
            <a:avLst/>
            <a:gdLst>
              <a:gd name="connsiteX0" fmla="*/ 638993 w 2832322"/>
              <a:gd name="connsiteY0" fmla="*/ 1429605 h 2697833"/>
              <a:gd name="connsiteX1" fmla="*/ 798503 w 2832322"/>
              <a:gd name="connsiteY1" fmla="*/ 1509001 h 2697833"/>
              <a:gd name="connsiteX2" fmla="*/ 739507 w 2832322"/>
              <a:gd name="connsiteY2" fmla="*/ 1729178 h 2697833"/>
              <a:gd name="connsiteX3" fmla="*/ 519329 w 2832322"/>
              <a:gd name="connsiteY3" fmla="*/ 1670181 h 2697833"/>
              <a:gd name="connsiteX4" fmla="*/ 578327 w 2832322"/>
              <a:gd name="connsiteY4" fmla="*/ 1450005 h 2697833"/>
              <a:gd name="connsiteX5" fmla="*/ 638993 w 2832322"/>
              <a:gd name="connsiteY5" fmla="*/ 1429605 h 2697833"/>
              <a:gd name="connsiteX6" fmla="*/ 1252193 w 2832322"/>
              <a:gd name="connsiteY6" fmla="*/ 835524 h 2697833"/>
              <a:gd name="connsiteX7" fmla="*/ 1511699 w 2832322"/>
              <a:gd name="connsiteY7" fmla="*/ 997686 h 2697833"/>
              <a:gd name="connsiteX8" fmla="*/ 1392436 w 2832322"/>
              <a:gd name="connsiteY8" fmla="*/ 1442788 h 2697833"/>
              <a:gd name="connsiteX9" fmla="*/ 947333 w 2832322"/>
              <a:gd name="connsiteY9" fmla="*/ 1323523 h 2697833"/>
              <a:gd name="connsiteX10" fmla="*/ 1066598 w 2832322"/>
              <a:gd name="connsiteY10" fmla="*/ 878421 h 2697833"/>
              <a:gd name="connsiteX11" fmla="*/ 1252193 w 2832322"/>
              <a:gd name="connsiteY11" fmla="*/ 835524 h 2697833"/>
              <a:gd name="connsiteX12" fmla="*/ 2832322 w 2832322"/>
              <a:gd name="connsiteY12" fmla="*/ 0 h 2697833"/>
              <a:gd name="connsiteX13" fmla="*/ 2832322 w 2832322"/>
              <a:gd name="connsiteY13" fmla="*/ 2697833 h 2697833"/>
              <a:gd name="connsiteX14" fmla="*/ 0 w 2832322"/>
              <a:gd name="connsiteY14" fmla="*/ 2697833 h 2697833"/>
              <a:gd name="connsiteX15" fmla="*/ 12966 w 2832322"/>
              <a:gd name="connsiteY15" fmla="*/ 2631781 h 2697833"/>
              <a:gd name="connsiteX16" fmla="*/ 1052443 w 2832322"/>
              <a:gd name="connsiteY16" fmla="*/ 1806313 h 2697833"/>
              <a:gd name="connsiteX17" fmla="*/ 1721430 w 2832322"/>
              <a:gd name="connsiteY17" fmla="*/ 1489397 h 2697833"/>
              <a:gd name="connsiteX18" fmla="*/ 2115839 w 2832322"/>
              <a:gd name="connsiteY18" fmla="*/ 696540 h 2697833"/>
              <a:gd name="connsiteX19" fmla="*/ 2590689 w 2832322"/>
              <a:gd name="connsiteY19" fmla="*/ 99461 h 2697833"/>
              <a:gd name="connsiteX20" fmla="*/ 2730434 w 2832322"/>
              <a:gd name="connsiteY20" fmla="*/ 32840 h 26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32322" h="2697833">
                <a:moveTo>
                  <a:pt x="638993" y="1429605"/>
                </a:moveTo>
                <a:cubicBezTo>
                  <a:pt x="701328" y="1421871"/>
                  <a:pt x="765121" y="1451183"/>
                  <a:pt x="798503" y="1509001"/>
                </a:cubicBezTo>
                <a:cubicBezTo>
                  <a:pt x="843012" y="1586093"/>
                  <a:pt x="816599" y="1684670"/>
                  <a:pt x="739507" y="1729178"/>
                </a:cubicBezTo>
                <a:cubicBezTo>
                  <a:pt x="662415" y="1773688"/>
                  <a:pt x="563838" y="1747275"/>
                  <a:pt x="519329" y="1670181"/>
                </a:cubicBezTo>
                <a:cubicBezTo>
                  <a:pt x="474820" y="1593091"/>
                  <a:pt x="501234" y="1494514"/>
                  <a:pt x="578327" y="1450005"/>
                </a:cubicBezTo>
                <a:cubicBezTo>
                  <a:pt x="597599" y="1438878"/>
                  <a:pt x="618215" y="1432183"/>
                  <a:pt x="638993" y="1429605"/>
                </a:cubicBezTo>
                <a:close/>
                <a:moveTo>
                  <a:pt x="1252193" y="835524"/>
                </a:moveTo>
                <a:cubicBezTo>
                  <a:pt x="1356532" y="842898"/>
                  <a:pt x="1455464" y="900282"/>
                  <a:pt x="1511699" y="997686"/>
                </a:cubicBezTo>
                <a:cubicBezTo>
                  <a:pt x="1601677" y="1153532"/>
                  <a:pt x="1548280" y="1352810"/>
                  <a:pt x="1392436" y="1442788"/>
                </a:cubicBezTo>
                <a:cubicBezTo>
                  <a:pt x="1236589" y="1532766"/>
                  <a:pt x="1037311" y="1479369"/>
                  <a:pt x="947333" y="1323523"/>
                </a:cubicBezTo>
                <a:cubicBezTo>
                  <a:pt x="857356" y="1167678"/>
                  <a:pt x="910753" y="968399"/>
                  <a:pt x="1066598" y="878421"/>
                </a:cubicBezTo>
                <a:cubicBezTo>
                  <a:pt x="1125040" y="844680"/>
                  <a:pt x="1189590" y="831101"/>
                  <a:pt x="1252193" y="835524"/>
                </a:cubicBezTo>
                <a:close/>
                <a:moveTo>
                  <a:pt x="2832322" y="0"/>
                </a:moveTo>
                <a:lnTo>
                  <a:pt x="2832322" y="2697833"/>
                </a:lnTo>
                <a:lnTo>
                  <a:pt x="0" y="2697833"/>
                </a:lnTo>
                <a:lnTo>
                  <a:pt x="12966" y="2631781"/>
                </a:lnTo>
                <a:cubicBezTo>
                  <a:pt x="140000" y="2184738"/>
                  <a:pt x="505773" y="1908362"/>
                  <a:pt x="1052443" y="1806313"/>
                </a:cubicBezTo>
                <a:cubicBezTo>
                  <a:pt x="1303109" y="1759472"/>
                  <a:pt x="1574698" y="1718763"/>
                  <a:pt x="1721430" y="1489397"/>
                </a:cubicBezTo>
                <a:cubicBezTo>
                  <a:pt x="1879597" y="1241842"/>
                  <a:pt x="2005704" y="970478"/>
                  <a:pt x="2115839" y="696540"/>
                </a:cubicBezTo>
                <a:cubicBezTo>
                  <a:pt x="2216937" y="444582"/>
                  <a:pt x="2354076" y="231931"/>
                  <a:pt x="2590689" y="99461"/>
                </a:cubicBezTo>
                <a:cubicBezTo>
                  <a:pt x="2637069" y="73498"/>
                  <a:pt x="2683655" y="51402"/>
                  <a:pt x="2730434" y="328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064112-A036-2EA2-F600-25267CEDA153}"/>
              </a:ext>
            </a:extLst>
          </p:cNvPr>
          <p:cNvSpPr>
            <a:spLocks noGrp="1"/>
          </p:cNvSpPr>
          <p:nvPr>
            <p:ph type="title"/>
          </p:nvPr>
        </p:nvSpPr>
        <p:spPr>
          <a:xfrm>
            <a:off x="609600" y="663960"/>
            <a:ext cx="4534894" cy="3310164"/>
          </a:xfrm>
        </p:spPr>
        <p:txBody>
          <a:bodyPr vert="horz" lIns="91440" tIns="45720" rIns="91440" bIns="45720" rtlCol="0" anchor="t">
            <a:normAutofit/>
          </a:bodyPr>
          <a:lstStyle/>
          <a:p>
            <a:r>
              <a:rPr lang="en-US"/>
              <a:t>Cloud Computing</a:t>
            </a:r>
          </a:p>
        </p:txBody>
      </p:sp>
      <p:pic>
        <p:nvPicPr>
          <p:cNvPr id="7" name="Content Placeholder 6" descr="A cloud computing diagram of devices&#10;&#10;AI-generated content may be incorrect.">
            <a:extLst>
              <a:ext uri="{FF2B5EF4-FFF2-40B4-BE49-F238E27FC236}">
                <a16:creationId xmlns:a16="http://schemas.microsoft.com/office/drawing/2014/main" id="{DDC03D26-1157-32F1-0D1C-9B02C5809B4E}"/>
              </a:ext>
            </a:extLst>
          </p:cNvPr>
          <p:cNvPicPr>
            <a:picLocks noGrp="1" noChangeAspect="1"/>
          </p:cNvPicPr>
          <p:nvPr>
            <p:ph idx="1"/>
          </p:nvPr>
        </p:nvPicPr>
        <p:blipFill>
          <a:blip r:embed="rId2"/>
          <a:stretch>
            <a:fillRect/>
          </a:stretch>
        </p:blipFill>
        <p:spPr>
          <a:xfrm>
            <a:off x="6765620" y="1148522"/>
            <a:ext cx="4324373" cy="4079424"/>
          </a:xfrm>
          <a:prstGeom prst="rect">
            <a:avLst/>
          </a:prstGeom>
        </p:spPr>
      </p:pic>
    </p:spTree>
    <p:extLst>
      <p:ext uri="{BB962C8B-B14F-4D97-AF65-F5344CB8AC3E}">
        <p14:creationId xmlns:p14="http://schemas.microsoft.com/office/powerpoint/2010/main" val="60022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A0B428-0B15-DBCB-AD7A-C8677EF34A77}"/>
              </a:ext>
            </a:extLst>
          </p:cNvPr>
          <p:cNvSpPr>
            <a:spLocks noGrp="1"/>
          </p:cNvSpPr>
          <p:nvPr>
            <p:ph type="title"/>
          </p:nvPr>
        </p:nvSpPr>
        <p:spPr>
          <a:xfrm>
            <a:off x="2083" y="175860"/>
            <a:ext cx="8197977" cy="899069"/>
          </a:xfrm>
        </p:spPr>
        <p:txBody>
          <a:bodyPr>
            <a:normAutofit/>
          </a:bodyPr>
          <a:lstStyle/>
          <a:p>
            <a:r>
              <a:rPr lang="en-GB" dirty="0">
                <a:cs typeface="Posterama"/>
              </a:rPr>
              <a:t>What is Cloud Computing</a:t>
            </a:r>
            <a:endParaRPr lang="en-GB" dirty="0"/>
          </a:p>
        </p:txBody>
      </p:sp>
      <p:sp>
        <p:nvSpPr>
          <p:cNvPr id="12"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TextBox 4">
            <a:extLst>
              <a:ext uri="{FF2B5EF4-FFF2-40B4-BE49-F238E27FC236}">
                <a16:creationId xmlns:a16="http://schemas.microsoft.com/office/drawing/2014/main" id="{58BDEB9B-D9D3-F7B5-9BE7-8A148E8E352A}"/>
              </a:ext>
            </a:extLst>
          </p:cNvPr>
          <p:cNvSpPr txBox="1"/>
          <p:nvPr/>
        </p:nvSpPr>
        <p:spPr>
          <a:xfrm>
            <a:off x="1081852" y="1542813"/>
            <a:ext cx="568207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Nunito"/>
              </a:rPr>
              <a:t>Simply put, Cloud Computing is the delivery of Computing Services server, Storage, databases , networking , software, and analytics and more over the internet</a:t>
            </a:r>
          </a:p>
        </p:txBody>
      </p:sp>
      <p:pic>
        <p:nvPicPr>
          <p:cNvPr id="11" name="Content Placeholder 10" descr="Badge Tick1 outline">
            <a:extLst>
              <a:ext uri="{FF2B5EF4-FFF2-40B4-BE49-F238E27FC236}">
                <a16:creationId xmlns:a16="http://schemas.microsoft.com/office/drawing/2014/main" id="{067796A7-8BEF-1DE6-3D34-D1190718091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84104" y="1926523"/>
            <a:ext cx="801512" cy="820326"/>
          </a:xfrm>
        </p:spPr>
      </p:pic>
      <p:sp>
        <p:nvSpPr>
          <p:cNvPr id="14" name="TextBox 13">
            <a:extLst>
              <a:ext uri="{FF2B5EF4-FFF2-40B4-BE49-F238E27FC236}">
                <a16:creationId xmlns:a16="http://schemas.microsoft.com/office/drawing/2014/main" id="{99F63121-171B-AA66-FD7F-6AD621C31DF8}"/>
              </a:ext>
            </a:extLst>
          </p:cNvPr>
          <p:cNvSpPr txBox="1"/>
          <p:nvPr/>
        </p:nvSpPr>
        <p:spPr>
          <a:xfrm>
            <a:off x="1081851" y="2897481"/>
            <a:ext cx="618066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Cloud Computing is Consist of Hardware and Software Resources made available on the internet as they are managed by the third party services. These services typically provide access to  advance software applications. High end networks of server computer.</a:t>
            </a:r>
          </a:p>
        </p:txBody>
      </p:sp>
      <p:pic>
        <p:nvPicPr>
          <p:cNvPr id="16" name="Content Placeholder 10" descr="Badge Tick1 outline">
            <a:extLst>
              <a:ext uri="{FF2B5EF4-FFF2-40B4-BE49-F238E27FC236}">
                <a16:creationId xmlns:a16="http://schemas.microsoft.com/office/drawing/2014/main" id="{F70B9357-4586-9E70-09AB-26E8069327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6578" y="3339516"/>
            <a:ext cx="801512" cy="820326"/>
          </a:xfrm>
          <a:prstGeom prst="rect">
            <a:avLst/>
          </a:prstGeom>
        </p:spPr>
      </p:pic>
      <p:pic>
        <p:nvPicPr>
          <p:cNvPr id="19" name="Picture 18">
            <a:extLst>
              <a:ext uri="{FF2B5EF4-FFF2-40B4-BE49-F238E27FC236}">
                <a16:creationId xmlns:a16="http://schemas.microsoft.com/office/drawing/2014/main" id="{DAE85106-7FB4-DA13-9D03-BBC941C9D35F}"/>
              </a:ext>
            </a:extLst>
          </p:cNvPr>
          <p:cNvPicPr>
            <a:picLocks noChangeAspect="1"/>
          </p:cNvPicPr>
          <p:nvPr/>
        </p:nvPicPr>
        <p:blipFill>
          <a:blip r:embed="rId4"/>
          <a:srcRect l="16135" r="1241" b="2157"/>
          <a:stretch/>
        </p:blipFill>
        <p:spPr>
          <a:xfrm>
            <a:off x="1853259" y="4525730"/>
            <a:ext cx="4376086" cy="2106322"/>
          </a:xfrm>
          <a:prstGeom prst="rect">
            <a:avLst/>
          </a:prstGeom>
        </p:spPr>
      </p:pic>
    </p:spTree>
    <p:extLst>
      <p:ext uri="{BB962C8B-B14F-4D97-AF65-F5344CB8AC3E}">
        <p14:creationId xmlns:p14="http://schemas.microsoft.com/office/powerpoint/2010/main" val="1623234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D1058A-493A-6BED-8586-9B11AC3C8296}"/>
              </a:ext>
            </a:extLst>
          </p:cNvPr>
          <p:cNvSpPr>
            <a:spLocks noGrp="1"/>
          </p:cNvSpPr>
          <p:nvPr>
            <p:ph type="title"/>
          </p:nvPr>
        </p:nvSpPr>
        <p:spPr>
          <a:xfrm>
            <a:off x="182729" y="217895"/>
            <a:ext cx="8197977" cy="1349314"/>
          </a:xfrm>
        </p:spPr>
        <p:txBody>
          <a:bodyPr>
            <a:normAutofit/>
          </a:bodyPr>
          <a:lstStyle/>
          <a:p>
            <a:r>
              <a:rPr lang="en-GB" sz="2400">
                <a:solidFill>
                  <a:srgbClr val="222222"/>
                </a:solidFill>
                <a:latin typeface="Roboto"/>
                <a:ea typeface="Roboto"/>
                <a:cs typeface="Roboto"/>
              </a:rPr>
              <a:t>How cloud computing helps business ?</a:t>
            </a:r>
            <a:endParaRPr lang="en-US" sz="2400">
              <a:cs typeface="Posterama"/>
            </a:endParaRPr>
          </a:p>
          <a:p>
            <a:endParaRPr lang="en-GB" dirty="0">
              <a:cs typeface="Posterama"/>
            </a:endParaRPr>
          </a:p>
        </p:txBody>
      </p:sp>
      <p:sp>
        <p:nvSpPr>
          <p:cNvPr id="3" name="Content Placeholder 2">
            <a:extLst>
              <a:ext uri="{FF2B5EF4-FFF2-40B4-BE49-F238E27FC236}">
                <a16:creationId xmlns:a16="http://schemas.microsoft.com/office/drawing/2014/main" id="{7EE71304-C189-350F-459F-041E90828364}"/>
              </a:ext>
            </a:extLst>
          </p:cNvPr>
          <p:cNvSpPr>
            <a:spLocks noGrp="1"/>
          </p:cNvSpPr>
          <p:nvPr>
            <p:ph idx="1"/>
          </p:nvPr>
        </p:nvSpPr>
        <p:spPr>
          <a:xfrm>
            <a:off x="841248" y="2391995"/>
            <a:ext cx="8197977" cy="3174788"/>
          </a:xfrm>
        </p:spPr>
        <p:txBody>
          <a:bodyPr anchor="b">
            <a:normAutofit/>
          </a:bodyPr>
          <a:lstStyle/>
          <a:p>
            <a:endParaRPr lang="en-GB"/>
          </a:p>
        </p:txBody>
      </p:sp>
      <p:sp>
        <p:nvSpPr>
          <p:cNvPr id="12"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4045843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84377-5E2C-9037-56D8-7001FC160B7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E61C5A1-10DC-57F7-B2BC-459051E8924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893274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C897-A331-EEF3-753F-BAC686F7BCC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D63CBC0-7305-C536-0D5D-5E9689BE963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905877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18">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8" name="Background Fill">
            <a:extLst>
              <a:ext uri="{FF2B5EF4-FFF2-40B4-BE49-F238E27FC236}">
                <a16:creationId xmlns:a16="http://schemas.microsoft.com/office/drawing/2014/main" id="{31BC8F63-97F8-423D-89DA-297A1A40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BAB87D-2851-4F58-8AE4-FCF1D7413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96CFDFE-8E78-4E0B-8719-596F3ACB9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6630" y="4160168"/>
            <a:ext cx="2832322" cy="2697833"/>
          </a:xfrm>
          <a:custGeom>
            <a:avLst/>
            <a:gdLst>
              <a:gd name="connsiteX0" fmla="*/ 638993 w 2832322"/>
              <a:gd name="connsiteY0" fmla="*/ 1429605 h 2697833"/>
              <a:gd name="connsiteX1" fmla="*/ 798503 w 2832322"/>
              <a:gd name="connsiteY1" fmla="*/ 1509001 h 2697833"/>
              <a:gd name="connsiteX2" fmla="*/ 739507 w 2832322"/>
              <a:gd name="connsiteY2" fmla="*/ 1729178 h 2697833"/>
              <a:gd name="connsiteX3" fmla="*/ 519329 w 2832322"/>
              <a:gd name="connsiteY3" fmla="*/ 1670181 h 2697833"/>
              <a:gd name="connsiteX4" fmla="*/ 578327 w 2832322"/>
              <a:gd name="connsiteY4" fmla="*/ 1450005 h 2697833"/>
              <a:gd name="connsiteX5" fmla="*/ 638993 w 2832322"/>
              <a:gd name="connsiteY5" fmla="*/ 1429605 h 2697833"/>
              <a:gd name="connsiteX6" fmla="*/ 1252193 w 2832322"/>
              <a:gd name="connsiteY6" fmla="*/ 835524 h 2697833"/>
              <a:gd name="connsiteX7" fmla="*/ 1511699 w 2832322"/>
              <a:gd name="connsiteY7" fmla="*/ 997686 h 2697833"/>
              <a:gd name="connsiteX8" fmla="*/ 1392436 w 2832322"/>
              <a:gd name="connsiteY8" fmla="*/ 1442788 h 2697833"/>
              <a:gd name="connsiteX9" fmla="*/ 947333 w 2832322"/>
              <a:gd name="connsiteY9" fmla="*/ 1323523 h 2697833"/>
              <a:gd name="connsiteX10" fmla="*/ 1066598 w 2832322"/>
              <a:gd name="connsiteY10" fmla="*/ 878421 h 2697833"/>
              <a:gd name="connsiteX11" fmla="*/ 1252193 w 2832322"/>
              <a:gd name="connsiteY11" fmla="*/ 835524 h 2697833"/>
              <a:gd name="connsiteX12" fmla="*/ 2832322 w 2832322"/>
              <a:gd name="connsiteY12" fmla="*/ 0 h 2697833"/>
              <a:gd name="connsiteX13" fmla="*/ 2832322 w 2832322"/>
              <a:gd name="connsiteY13" fmla="*/ 2697833 h 2697833"/>
              <a:gd name="connsiteX14" fmla="*/ 0 w 2832322"/>
              <a:gd name="connsiteY14" fmla="*/ 2697833 h 2697833"/>
              <a:gd name="connsiteX15" fmla="*/ 12966 w 2832322"/>
              <a:gd name="connsiteY15" fmla="*/ 2631781 h 2697833"/>
              <a:gd name="connsiteX16" fmla="*/ 1052443 w 2832322"/>
              <a:gd name="connsiteY16" fmla="*/ 1806313 h 2697833"/>
              <a:gd name="connsiteX17" fmla="*/ 1721430 w 2832322"/>
              <a:gd name="connsiteY17" fmla="*/ 1489397 h 2697833"/>
              <a:gd name="connsiteX18" fmla="*/ 2115839 w 2832322"/>
              <a:gd name="connsiteY18" fmla="*/ 696540 h 2697833"/>
              <a:gd name="connsiteX19" fmla="*/ 2590689 w 2832322"/>
              <a:gd name="connsiteY19" fmla="*/ 99461 h 2697833"/>
              <a:gd name="connsiteX20" fmla="*/ 2730434 w 2832322"/>
              <a:gd name="connsiteY20" fmla="*/ 32840 h 26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32322" h="2697833">
                <a:moveTo>
                  <a:pt x="638993" y="1429605"/>
                </a:moveTo>
                <a:cubicBezTo>
                  <a:pt x="701328" y="1421871"/>
                  <a:pt x="765121" y="1451183"/>
                  <a:pt x="798503" y="1509001"/>
                </a:cubicBezTo>
                <a:cubicBezTo>
                  <a:pt x="843012" y="1586093"/>
                  <a:pt x="816599" y="1684670"/>
                  <a:pt x="739507" y="1729178"/>
                </a:cubicBezTo>
                <a:cubicBezTo>
                  <a:pt x="662415" y="1773688"/>
                  <a:pt x="563838" y="1747275"/>
                  <a:pt x="519329" y="1670181"/>
                </a:cubicBezTo>
                <a:cubicBezTo>
                  <a:pt x="474820" y="1593091"/>
                  <a:pt x="501234" y="1494514"/>
                  <a:pt x="578327" y="1450005"/>
                </a:cubicBezTo>
                <a:cubicBezTo>
                  <a:pt x="597599" y="1438878"/>
                  <a:pt x="618215" y="1432183"/>
                  <a:pt x="638993" y="1429605"/>
                </a:cubicBezTo>
                <a:close/>
                <a:moveTo>
                  <a:pt x="1252193" y="835524"/>
                </a:moveTo>
                <a:cubicBezTo>
                  <a:pt x="1356532" y="842898"/>
                  <a:pt x="1455464" y="900282"/>
                  <a:pt x="1511699" y="997686"/>
                </a:cubicBezTo>
                <a:cubicBezTo>
                  <a:pt x="1601677" y="1153532"/>
                  <a:pt x="1548280" y="1352810"/>
                  <a:pt x="1392436" y="1442788"/>
                </a:cubicBezTo>
                <a:cubicBezTo>
                  <a:pt x="1236589" y="1532766"/>
                  <a:pt x="1037311" y="1479369"/>
                  <a:pt x="947333" y="1323523"/>
                </a:cubicBezTo>
                <a:cubicBezTo>
                  <a:pt x="857356" y="1167678"/>
                  <a:pt x="910753" y="968399"/>
                  <a:pt x="1066598" y="878421"/>
                </a:cubicBezTo>
                <a:cubicBezTo>
                  <a:pt x="1125040" y="844680"/>
                  <a:pt x="1189590" y="831101"/>
                  <a:pt x="1252193" y="835524"/>
                </a:cubicBezTo>
                <a:close/>
                <a:moveTo>
                  <a:pt x="2832322" y="0"/>
                </a:moveTo>
                <a:lnTo>
                  <a:pt x="2832322" y="2697833"/>
                </a:lnTo>
                <a:lnTo>
                  <a:pt x="0" y="2697833"/>
                </a:lnTo>
                <a:lnTo>
                  <a:pt x="12966" y="2631781"/>
                </a:lnTo>
                <a:cubicBezTo>
                  <a:pt x="140000" y="2184738"/>
                  <a:pt x="505773" y="1908362"/>
                  <a:pt x="1052443" y="1806313"/>
                </a:cubicBezTo>
                <a:cubicBezTo>
                  <a:pt x="1303109" y="1759472"/>
                  <a:pt x="1574698" y="1718763"/>
                  <a:pt x="1721430" y="1489397"/>
                </a:cubicBezTo>
                <a:cubicBezTo>
                  <a:pt x="1879597" y="1241842"/>
                  <a:pt x="2005704" y="970478"/>
                  <a:pt x="2115839" y="696540"/>
                </a:cubicBezTo>
                <a:cubicBezTo>
                  <a:pt x="2216937" y="444582"/>
                  <a:pt x="2354076" y="231931"/>
                  <a:pt x="2590689" y="99461"/>
                </a:cubicBezTo>
                <a:cubicBezTo>
                  <a:pt x="2637069" y="73498"/>
                  <a:pt x="2683655" y="51402"/>
                  <a:pt x="2730434" y="328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B60338F-C74D-EF84-C9F0-CDFDDE1DEFB9}"/>
              </a:ext>
            </a:extLst>
          </p:cNvPr>
          <p:cNvSpPr>
            <a:spLocks noGrp="1"/>
          </p:cNvSpPr>
          <p:nvPr>
            <p:ph type="title"/>
          </p:nvPr>
        </p:nvSpPr>
        <p:spPr>
          <a:xfrm>
            <a:off x="329878" y="1580289"/>
            <a:ext cx="5635560" cy="3310164"/>
          </a:xfrm>
        </p:spPr>
        <p:txBody>
          <a:bodyPr vert="horz" lIns="91440" tIns="45720" rIns="91440" bIns="45720" rtlCol="0" anchor="t">
            <a:normAutofit/>
          </a:bodyPr>
          <a:lstStyle/>
          <a:p>
            <a:r>
              <a:rPr lang="en-US" sz="5400" b="1" dirty="0">
                <a:latin typeface="Nunito"/>
              </a:rPr>
              <a:t>OWASP TOP 10</a:t>
            </a:r>
            <a:endParaRPr lang="en-US" sz="5400" b="1">
              <a:latin typeface="Nunito"/>
              <a:cs typeface="Posterama"/>
            </a:endParaRPr>
          </a:p>
        </p:txBody>
      </p:sp>
      <p:pic>
        <p:nvPicPr>
          <p:cNvPr id="4" name="Content Placeholder 3" descr="A diagram of a computer security system&#10;&#10;AI-generated content may be incorrect.">
            <a:extLst>
              <a:ext uri="{FF2B5EF4-FFF2-40B4-BE49-F238E27FC236}">
                <a16:creationId xmlns:a16="http://schemas.microsoft.com/office/drawing/2014/main" id="{2FB8D653-BF3A-50B5-ED28-AF775A1B4C83}"/>
              </a:ext>
            </a:extLst>
          </p:cNvPr>
          <p:cNvPicPr>
            <a:picLocks noGrp="1" noChangeAspect="1"/>
          </p:cNvPicPr>
          <p:nvPr>
            <p:ph idx="1"/>
          </p:nvPr>
        </p:nvPicPr>
        <p:blipFill>
          <a:blip r:embed="rId2"/>
          <a:stretch>
            <a:fillRect/>
          </a:stretch>
        </p:blipFill>
        <p:spPr>
          <a:xfrm>
            <a:off x="6096742" y="1823345"/>
            <a:ext cx="5357996" cy="3418779"/>
          </a:xfrm>
          <a:prstGeom prst="rect">
            <a:avLst/>
          </a:prstGeom>
        </p:spPr>
      </p:pic>
    </p:spTree>
    <p:extLst>
      <p:ext uri="{BB962C8B-B14F-4D97-AF65-F5344CB8AC3E}">
        <p14:creationId xmlns:p14="http://schemas.microsoft.com/office/powerpoint/2010/main" val="2355663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84252BA3-7C09-BE36-A492-64B4DD47A20D}"/>
              </a:ext>
            </a:extLst>
          </p:cNvPr>
          <p:cNvSpPr>
            <a:spLocks noGrp="1"/>
          </p:cNvSpPr>
          <p:nvPr>
            <p:ph type="title"/>
          </p:nvPr>
        </p:nvSpPr>
        <p:spPr>
          <a:xfrm>
            <a:off x="5748752" y="552782"/>
            <a:ext cx="5919373" cy="1611920"/>
          </a:xfrm>
        </p:spPr>
        <p:txBody>
          <a:bodyPr>
            <a:normAutofit/>
          </a:bodyPr>
          <a:lstStyle/>
          <a:p>
            <a:r>
              <a:rPr lang="en-GB" dirty="0">
                <a:cs typeface="Posterama"/>
              </a:rPr>
              <a:t>What is OWASP .?</a:t>
            </a:r>
            <a:endParaRPr lang="en-GB" dirty="0"/>
          </a:p>
        </p:txBody>
      </p:sp>
      <p:pic>
        <p:nvPicPr>
          <p:cNvPr id="14" name="Picture 13" descr="Wood human figure">
            <a:extLst>
              <a:ext uri="{FF2B5EF4-FFF2-40B4-BE49-F238E27FC236}">
                <a16:creationId xmlns:a16="http://schemas.microsoft.com/office/drawing/2014/main" id="{C2FC7CA6-0453-88C1-3FA5-49F90142AC05}"/>
              </a:ext>
            </a:extLst>
          </p:cNvPr>
          <p:cNvPicPr>
            <a:picLocks noChangeAspect="1"/>
          </p:cNvPicPr>
          <p:nvPr/>
        </p:nvPicPr>
        <p:blipFill>
          <a:blip r:embed="rId2"/>
          <a:srcRect r="44499" b="-3"/>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Content Placeholder 2">
            <a:extLst>
              <a:ext uri="{FF2B5EF4-FFF2-40B4-BE49-F238E27FC236}">
                <a16:creationId xmlns:a16="http://schemas.microsoft.com/office/drawing/2014/main" id="{52FAC327-7907-B5A9-3669-9A0C72880AA5}"/>
              </a:ext>
            </a:extLst>
          </p:cNvPr>
          <p:cNvSpPr>
            <a:spLocks noGrp="1"/>
          </p:cNvSpPr>
          <p:nvPr>
            <p:ph idx="1"/>
          </p:nvPr>
        </p:nvSpPr>
        <p:spPr>
          <a:xfrm>
            <a:off x="5603972" y="2881180"/>
            <a:ext cx="5922870" cy="1095751"/>
          </a:xfrm>
        </p:spPr>
        <p:txBody>
          <a:bodyPr anchor="t">
            <a:normAutofit/>
          </a:bodyPr>
          <a:lstStyle/>
          <a:p>
            <a:r>
              <a:rPr lang="en-GB" sz="1400" dirty="0">
                <a:solidFill>
                  <a:srgbClr val="000000"/>
                </a:solidFill>
                <a:ea typeface="+mn-lt"/>
                <a:cs typeface="+mn-lt"/>
              </a:rPr>
              <a:t>T</a:t>
            </a:r>
            <a:r>
              <a:rPr lang="en-GB" sz="1400" b="1" dirty="0">
                <a:solidFill>
                  <a:srgbClr val="000000"/>
                </a:solidFill>
                <a:latin typeface="Nunito"/>
                <a:ea typeface="+mn-lt"/>
                <a:cs typeface="+mn-lt"/>
              </a:rPr>
              <a:t>he Open </a:t>
            </a:r>
            <a:r>
              <a:rPr lang="en-GB" sz="1400" b="1" dirty="0">
                <a:solidFill>
                  <a:srgbClr val="285AE6"/>
                </a:solidFill>
                <a:latin typeface="Nunito"/>
                <a:ea typeface="+mn-lt"/>
                <a:cs typeface="+mn-lt"/>
                <a:hlinkClick r:id="rId3"/>
              </a:rPr>
              <a:t>Web Application Security</a:t>
            </a:r>
            <a:r>
              <a:rPr lang="en-GB" sz="1400" b="1" dirty="0">
                <a:solidFill>
                  <a:srgbClr val="000000"/>
                </a:solidFill>
                <a:latin typeface="Nunito"/>
                <a:ea typeface="+mn-lt"/>
                <a:cs typeface="+mn-lt"/>
              </a:rPr>
              <a:t> Project (OWASP) is a non-profit organization founded in 2001, with the goal of helping website owners and </a:t>
            </a:r>
            <a:r>
              <a:rPr lang="en-GB" sz="1400" b="1" dirty="0">
                <a:solidFill>
                  <a:srgbClr val="285AE6"/>
                </a:solidFill>
                <a:latin typeface="Nunito"/>
                <a:ea typeface="+mn-lt"/>
                <a:cs typeface="+mn-lt"/>
                <a:hlinkClick r:id="rId4"/>
              </a:rPr>
              <a:t>security experts</a:t>
            </a:r>
            <a:r>
              <a:rPr lang="en-GB" sz="1400" b="1" dirty="0">
                <a:solidFill>
                  <a:srgbClr val="000000"/>
                </a:solidFill>
                <a:latin typeface="Nunito"/>
                <a:ea typeface="+mn-lt"/>
                <a:cs typeface="+mn-lt"/>
              </a:rPr>
              <a:t> protect web applications from cyber attacks. </a:t>
            </a:r>
            <a:endParaRPr lang="en-US" b="1" dirty="0">
              <a:latin typeface="Nunito"/>
            </a:endParaRPr>
          </a:p>
        </p:txBody>
      </p:sp>
      <p:sp>
        <p:nvSpPr>
          <p:cNvPr id="4" name="TextBox 3">
            <a:extLst>
              <a:ext uri="{FF2B5EF4-FFF2-40B4-BE49-F238E27FC236}">
                <a16:creationId xmlns:a16="http://schemas.microsoft.com/office/drawing/2014/main" id="{8626631F-EA60-CC2D-4C66-B57D9A707539}"/>
              </a:ext>
            </a:extLst>
          </p:cNvPr>
          <p:cNvSpPr txBox="1"/>
          <p:nvPr/>
        </p:nvSpPr>
        <p:spPr>
          <a:xfrm>
            <a:off x="5599289" y="4216400"/>
            <a:ext cx="6459125"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1C1F22"/>
                </a:solidFill>
                <a:latin typeface="Nunito"/>
                <a:ea typeface="Roboto"/>
                <a:cs typeface="Roboto"/>
              </a:rPr>
              <a:t>The OWASP Top 10 list of security threats is based on the experience and expertise of an open community of contributors and consensus among the world’s security experts. </a:t>
            </a:r>
            <a:endParaRPr lang="en-US" sz="1400" b="1">
              <a:solidFill>
                <a:srgbClr val="262626"/>
              </a:solidFill>
              <a:latin typeface="Nunito"/>
              <a:ea typeface="Roboto"/>
              <a:cs typeface="Roboto"/>
            </a:endParaRPr>
          </a:p>
          <a:p>
            <a:endParaRPr lang="en-US" sz="1400" b="1" dirty="0">
              <a:solidFill>
                <a:srgbClr val="1C1F22"/>
              </a:solidFill>
              <a:latin typeface="Nunito"/>
              <a:ea typeface="Roboto"/>
              <a:cs typeface="Roboto"/>
            </a:endParaRPr>
          </a:p>
          <a:p>
            <a:r>
              <a:rPr lang="en-US" sz="1400" b="1" dirty="0">
                <a:solidFill>
                  <a:srgbClr val="1C1F22"/>
                </a:solidFill>
                <a:latin typeface="Nunito"/>
                <a:ea typeface="Roboto"/>
                <a:cs typeface="Roboto"/>
              </a:rPr>
              <a:t>The risks are ranked according to several factors, including how often each security vulnerability occurs and the severity and magnitude of its potential impact.</a:t>
            </a:r>
            <a:endParaRPr lang="en-US" sz="1400" b="1">
              <a:latin typeface="Nunito"/>
            </a:endParaRPr>
          </a:p>
        </p:txBody>
      </p:sp>
    </p:spTree>
    <p:extLst>
      <p:ext uri="{BB962C8B-B14F-4D97-AF65-F5344CB8AC3E}">
        <p14:creationId xmlns:p14="http://schemas.microsoft.com/office/powerpoint/2010/main" val="194348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7CA74FD-4791-E2F0-1E3C-9DD5AA6B9363}"/>
              </a:ext>
            </a:extLst>
          </p:cNvPr>
          <p:cNvSpPr>
            <a:spLocks noGrp="1"/>
          </p:cNvSpPr>
          <p:nvPr>
            <p:ph type="title"/>
          </p:nvPr>
        </p:nvSpPr>
        <p:spPr>
          <a:xfrm>
            <a:off x="367145" y="353623"/>
            <a:ext cx="5369169" cy="1159640"/>
          </a:xfrm>
        </p:spPr>
        <p:txBody>
          <a:bodyPr>
            <a:normAutofit/>
          </a:bodyPr>
          <a:lstStyle/>
          <a:p>
            <a:r>
              <a:rPr lang="en-GB">
                <a:cs typeface="Posterama"/>
              </a:rPr>
              <a:t>Overview</a:t>
            </a:r>
            <a:endParaRPr lang="en-US"/>
          </a:p>
        </p:txBody>
      </p:sp>
      <p:sp>
        <p:nvSpPr>
          <p:cNvPr id="3" name="Content Placeholder 2">
            <a:extLst>
              <a:ext uri="{FF2B5EF4-FFF2-40B4-BE49-F238E27FC236}">
                <a16:creationId xmlns:a16="http://schemas.microsoft.com/office/drawing/2014/main" id="{16185416-9C9C-96AF-9536-8DC76D4DA7A6}"/>
              </a:ext>
            </a:extLst>
          </p:cNvPr>
          <p:cNvSpPr>
            <a:spLocks noGrp="1"/>
          </p:cNvSpPr>
          <p:nvPr>
            <p:ph idx="1"/>
          </p:nvPr>
        </p:nvSpPr>
        <p:spPr>
          <a:xfrm>
            <a:off x="731425" y="1837813"/>
            <a:ext cx="5363935" cy="3824219"/>
          </a:xfrm>
        </p:spPr>
        <p:txBody>
          <a:bodyPr vert="horz" lIns="91440" tIns="45720" rIns="91440" bIns="45720" rtlCol="0" anchor="t">
            <a:noAutofit/>
          </a:bodyPr>
          <a:lstStyle/>
          <a:p>
            <a:pPr marL="342900" indent="-342900">
              <a:lnSpc>
                <a:spcPct val="100000"/>
              </a:lnSpc>
              <a:buFont typeface="Arial" panose="020B0504020202020204" pitchFamily="34" charset="0"/>
              <a:buChar char="•"/>
            </a:pPr>
            <a:r>
              <a:rPr lang="en-GB" sz="1600"/>
              <a:t> Introduction to Database Management System</a:t>
            </a:r>
            <a:endParaRPr lang="en-US" sz="1600"/>
          </a:p>
          <a:p>
            <a:pPr marL="342900" indent="-342900">
              <a:lnSpc>
                <a:spcPct val="100000"/>
              </a:lnSpc>
              <a:buFont typeface="Arial" panose="020B0504020202020204" pitchFamily="34" charset="0"/>
              <a:buChar char="•"/>
            </a:pPr>
            <a:r>
              <a:rPr lang="en-GB" sz="1600"/>
              <a:t>Types of databases</a:t>
            </a:r>
            <a:endParaRPr lang="en-US" sz="1600"/>
          </a:p>
          <a:p>
            <a:pPr marL="342900" indent="-342900">
              <a:lnSpc>
                <a:spcPct val="100000"/>
              </a:lnSpc>
              <a:buFont typeface="Arial" panose="020B0504020202020204" pitchFamily="34" charset="0"/>
              <a:buChar char="•"/>
            </a:pPr>
            <a:r>
              <a:rPr lang="en-GB" sz="1600"/>
              <a:t>Relational Database Management System</a:t>
            </a:r>
            <a:endParaRPr lang="en-US" sz="1600"/>
          </a:p>
          <a:p>
            <a:pPr marL="342900" indent="-342900">
              <a:lnSpc>
                <a:spcPct val="100000"/>
              </a:lnSpc>
              <a:buFont typeface="Arial" panose="020B0504020202020204" pitchFamily="34" charset="0"/>
              <a:buChar char="•"/>
            </a:pPr>
            <a:r>
              <a:rPr lang="en-GB" sz="1600"/>
              <a:t>SQL</a:t>
            </a:r>
            <a:endParaRPr lang="en-US" sz="1600"/>
          </a:p>
          <a:p>
            <a:pPr marL="342900" indent="-342900">
              <a:lnSpc>
                <a:spcPct val="100000"/>
              </a:lnSpc>
              <a:buFont typeface="Arial" panose="020B0504020202020204" pitchFamily="34" charset="0"/>
              <a:buChar char="•"/>
            </a:pPr>
            <a:r>
              <a:rPr lang="en-US" sz="1600"/>
              <a:t>Test Driven Development</a:t>
            </a:r>
          </a:p>
          <a:p>
            <a:pPr marL="342900" indent="-342900">
              <a:lnSpc>
                <a:spcPct val="100000"/>
              </a:lnSpc>
              <a:buFont typeface="Arial" panose="020B0504020202020204" pitchFamily="34" charset="0"/>
              <a:buChar char="•"/>
            </a:pPr>
            <a:r>
              <a:rPr lang="en-US" sz="1600"/>
              <a:t>Cloud Computing</a:t>
            </a:r>
          </a:p>
          <a:p>
            <a:pPr marL="342900" indent="-342900">
              <a:lnSpc>
                <a:spcPct val="100000"/>
              </a:lnSpc>
              <a:buFont typeface="Arial" panose="020B0504020202020204" pitchFamily="34" charset="0"/>
              <a:buChar char="•"/>
            </a:pPr>
            <a:r>
              <a:rPr lang="en-US" sz="1600"/>
              <a:t>How Analytics Help </a:t>
            </a:r>
            <a:r>
              <a:rPr lang="en-US" sz="1600" err="1"/>
              <a:t>Buisness</a:t>
            </a:r>
            <a:endParaRPr lang="en-US" sz="1600"/>
          </a:p>
          <a:p>
            <a:pPr marL="342900" indent="-342900">
              <a:lnSpc>
                <a:spcPct val="100000"/>
              </a:lnSpc>
              <a:buFont typeface="Arial" panose="020B0504020202020204" pitchFamily="34" charset="0"/>
              <a:buChar char="•"/>
            </a:pPr>
            <a:r>
              <a:rPr lang="en-US" sz="1600"/>
              <a:t>OWASP</a:t>
            </a:r>
          </a:p>
          <a:p>
            <a:pPr marL="342900" indent="-342900">
              <a:lnSpc>
                <a:spcPct val="100000"/>
              </a:lnSpc>
              <a:buFont typeface="Arial" panose="020B0504020202020204" pitchFamily="34" charset="0"/>
              <a:buChar char="•"/>
            </a:pPr>
            <a:r>
              <a:rPr lang="en-US" sz="1600"/>
              <a:t>The Twelve-Factor App</a:t>
            </a:r>
            <a:endParaRPr lang="en-US"/>
          </a:p>
          <a:p>
            <a:pPr marL="342900" indent="-342900">
              <a:lnSpc>
                <a:spcPct val="100000"/>
              </a:lnSpc>
              <a:buFont typeface="Arial" panose="020B0504020202020204" pitchFamily="34" charset="0"/>
              <a:buChar char="•"/>
            </a:pPr>
            <a:r>
              <a:rPr lang="en-US" sz="1600"/>
              <a:t>Agile Manifesto</a:t>
            </a:r>
            <a:br>
              <a:rPr lang="en-US" sz="1600"/>
            </a:br>
            <a:endParaRPr lang="en-US" sz="1600"/>
          </a:p>
          <a:p>
            <a:pPr>
              <a:lnSpc>
                <a:spcPct val="100000"/>
              </a:lnSpc>
            </a:pPr>
            <a:endParaRPr lang="en-GB" sz="1600"/>
          </a:p>
          <a:p>
            <a:pPr>
              <a:lnSpc>
                <a:spcPct val="100000"/>
              </a:lnSpc>
            </a:pPr>
            <a:endParaRPr lang="en-GB" sz="1600"/>
          </a:p>
          <a:p>
            <a:pPr>
              <a:lnSpc>
                <a:spcPct val="100000"/>
              </a:lnSpc>
            </a:pPr>
            <a:endParaRPr lang="en-GB" sz="1600"/>
          </a:p>
        </p:txBody>
      </p:sp>
      <p:pic>
        <p:nvPicPr>
          <p:cNvPr id="25" name="Picture 24" descr="A 3D pattern of ring shapes connected by lines">
            <a:extLst>
              <a:ext uri="{FF2B5EF4-FFF2-40B4-BE49-F238E27FC236}">
                <a16:creationId xmlns:a16="http://schemas.microsoft.com/office/drawing/2014/main" id="{21E2C956-6DD7-54C2-62FA-4C60B0F6CA0A}"/>
              </a:ext>
            </a:extLst>
          </p:cNvPr>
          <p:cNvPicPr>
            <a:picLocks noChangeAspect="1"/>
          </p:cNvPicPr>
          <p:nvPr/>
        </p:nvPicPr>
        <p:blipFill>
          <a:blip r:embed="rId2"/>
          <a:srcRect l="6514" r="42898"/>
          <a:stretch/>
        </p:blipFill>
        <p:spPr>
          <a:xfrm>
            <a:off x="6599498" y="2"/>
            <a:ext cx="5592502" cy="6218525"/>
          </a:xfrm>
          <a:custGeom>
            <a:avLst/>
            <a:gdLst/>
            <a:ahLst/>
            <a:cxnLst/>
            <a:rect l="l" t="t" r="r" b="b"/>
            <a:pathLst>
              <a:path w="5592502" h="6218525">
                <a:moveTo>
                  <a:pt x="2549391" y="5657612"/>
                </a:moveTo>
                <a:cubicBezTo>
                  <a:pt x="2568895" y="5660359"/>
                  <a:pt x="2588012" y="5665853"/>
                  <a:pt x="2606158" y="5674005"/>
                </a:cubicBezTo>
                <a:cubicBezTo>
                  <a:pt x="2690694" y="5711355"/>
                  <a:pt x="2743699" y="5803287"/>
                  <a:pt x="2734722" y="5897877"/>
                </a:cubicBezTo>
                <a:cubicBezTo>
                  <a:pt x="2720716" y="6045476"/>
                  <a:pt x="2578003" y="6136188"/>
                  <a:pt x="2445921" y="6086557"/>
                </a:cubicBezTo>
                <a:cubicBezTo>
                  <a:pt x="2352551" y="6051652"/>
                  <a:pt x="2293727" y="5951889"/>
                  <a:pt x="2306440" y="5850621"/>
                </a:cubicBezTo>
                <a:cubicBezTo>
                  <a:pt x="2319512" y="5745685"/>
                  <a:pt x="2398158" y="5671063"/>
                  <a:pt x="2490307" y="5657701"/>
                </a:cubicBezTo>
                <a:cubicBezTo>
                  <a:pt x="2509998" y="5654864"/>
                  <a:pt x="2529887" y="5654864"/>
                  <a:pt x="2549391" y="5657612"/>
                </a:cubicBezTo>
                <a:close/>
                <a:moveTo>
                  <a:pt x="708303" y="494981"/>
                </a:moveTo>
                <a:cubicBezTo>
                  <a:pt x="758766" y="498141"/>
                  <a:pt x="808381" y="509490"/>
                  <a:pt x="855181" y="528594"/>
                </a:cubicBezTo>
                <a:cubicBezTo>
                  <a:pt x="1052623" y="608676"/>
                  <a:pt x="1174866" y="823069"/>
                  <a:pt x="1146999" y="1039903"/>
                </a:cubicBezTo>
                <a:cubicBezTo>
                  <a:pt x="1106562" y="1357577"/>
                  <a:pt x="789750" y="1547407"/>
                  <a:pt x="502601" y="1427029"/>
                </a:cubicBezTo>
                <a:cubicBezTo>
                  <a:pt x="303292" y="1343573"/>
                  <a:pt x="183634" y="1123578"/>
                  <a:pt x="217535" y="904373"/>
                </a:cubicBezTo>
                <a:cubicBezTo>
                  <a:pt x="256894" y="649831"/>
                  <a:pt x="474662" y="481046"/>
                  <a:pt x="708303" y="494981"/>
                </a:cubicBezTo>
                <a:close/>
                <a:moveTo>
                  <a:pt x="2580518" y="186644"/>
                </a:moveTo>
                <a:cubicBezTo>
                  <a:pt x="2602438" y="187938"/>
                  <a:pt x="2623999" y="192821"/>
                  <a:pt x="2644369" y="201008"/>
                </a:cubicBezTo>
                <a:cubicBezTo>
                  <a:pt x="2730556" y="235843"/>
                  <a:pt x="2783562" y="328998"/>
                  <a:pt x="2771424" y="423660"/>
                </a:cubicBezTo>
                <a:cubicBezTo>
                  <a:pt x="2753683" y="561920"/>
                  <a:pt x="2615927" y="644516"/>
                  <a:pt x="2491026" y="592159"/>
                </a:cubicBezTo>
                <a:cubicBezTo>
                  <a:pt x="2404264" y="555816"/>
                  <a:pt x="2352192" y="460147"/>
                  <a:pt x="2366987" y="364694"/>
                </a:cubicBezTo>
                <a:cubicBezTo>
                  <a:pt x="2384081" y="253943"/>
                  <a:pt x="2478888" y="180540"/>
                  <a:pt x="2580518" y="186644"/>
                </a:cubicBezTo>
                <a:close/>
                <a:moveTo>
                  <a:pt x="3406298" y="0"/>
                </a:moveTo>
                <a:lnTo>
                  <a:pt x="4023898" y="0"/>
                </a:lnTo>
                <a:lnTo>
                  <a:pt x="4039485" y="16440"/>
                </a:lnTo>
                <a:cubicBezTo>
                  <a:pt x="4112899" y="107670"/>
                  <a:pt x="4150006" y="228832"/>
                  <a:pt x="4134340" y="350976"/>
                </a:cubicBezTo>
                <a:cubicBezTo>
                  <a:pt x="4097638" y="636402"/>
                  <a:pt x="3812859" y="806910"/>
                  <a:pt x="3554440" y="699175"/>
                </a:cubicBezTo>
                <a:cubicBezTo>
                  <a:pt x="3374882" y="624048"/>
                  <a:pt x="3267147" y="426247"/>
                  <a:pt x="3297887" y="228805"/>
                </a:cubicBezTo>
                <a:cubicBezTo>
                  <a:pt x="3311165" y="142914"/>
                  <a:pt x="3347028" y="67910"/>
                  <a:pt x="3397755" y="8363"/>
                </a:cubicBezTo>
                <a:close/>
                <a:moveTo>
                  <a:pt x="1503015" y="0"/>
                </a:moveTo>
                <a:lnTo>
                  <a:pt x="1857869" y="0"/>
                </a:lnTo>
                <a:lnTo>
                  <a:pt x="1875734" y="7199"/>
                </a:lnTo>
                <a:cubicBezTo>
                  <a:pt x="1972792" y="53203"/>
                  <a:pt x="2044088" y="119768"/>
                  <a:pt x="2073805" y="147644"/>
                </a:cubicBezTo>
                <a:cubicBezTo>
                  <a:pt x="2298899" y="357871"/>
                  <a:pt x="2120777" y="615502"/>
                  <a:pt x="2304070" y="931092"/>
                </a:cubicBezTo>
                <a:cubicBezTo>
                  <a:pt x="2332548" y="977849"/>
                  <a:pt x="2365220" y="1021948"/>
                  <a:pt x="2401678" y="1062815"/>
                </a:cubicBezTo>
                <a:cubicBezTo>
                  <a:pt x="2473501" y="1144478"/>
                  <a:pt x="2607307" y="1130114"/>
                  <a:pt x="2658732" y="1035092"/>
                </a:cubicBezTo>
                <a:cubicBezTo>
                  <a:pt x="2743699" y="878014"/>
                  <a:pt x="2824931" y="701903"/>
                  <a:pt x="2989622" y="656081"/>
                </a:cubicBezTo>
                <a:cubicBezTo>
                  <a:pt x="3309810" y="566949"/>
                  <a:pt x="3500428" y="1096285"/>
                  <a:pt x="3832251" y="1033009"/>
                </a:cubicBezTo>
                <a:cubicBezTo>
                  <a:pt x="3970008" y="1006722"/>
                  <a:pt x="4049875" y="893816"/>
                  <a:pt x="4122489" y="753905"/>
                </a:cubicBezTo>
                <a:cubicBezTo>
                  <a:pt x="4142671" y="714904"/>
                  <a:pt x="4162351" y="673821"/>
                  <a:pt x="4182533" y="631806"/>
                </a:cubicBezTo>
                <a:cubicBezTo>
                  <a:pt x="4229290" y="465301"/>
                  <a:pt x="4292692" y="172828"/>
                  <a:pt x="4600355" y="8334"/>
                </a:cubicBezTo>
                <a:lnTo>
                  <a:pt x="4621097" y="0"/>
                </a:lnTo>
                <a:lnTo>
                  <a:pt x="5592502" y="0"/>
                </a:lnTo>
                <a:lnTo>
                  <a:pt x="5592502" y="6214998"/>
                </a:lnTo>
                <a:lnTo>
                  <a:pt x="5570190" y="6214772"/>
                </a:lnTo>
                <a:cubicBezTo>
                  <a:pt x="5484588" y="6205588"/>
                  <a:pt x="5403563" y="6179480"/>
                  <a:pt x="5336013" y="6134537"/>
                </a:cubicBezTo>
                <a:cubicBezTo>
                  <a:pt x="5329154" y="6129869"/>
                  <a:pt x="5322654" y="6124696"/>
                  <a:pt x="5316549" y="6119095"/>
                </a:cubicBezTo>
                <a:cubicBezTo>
                  <a:pt x="5197251" y="6026083"/>
                  <a:pt x="4557234" y="5546951"/>
                  <a:pt x="4161920" y="5655261"/>
                </a:cubicBezTo>
                <a:cubicBezTo>
                  <a:pt x="3724588" y="5774990"/>
                  <a:pt x="3364683" y="6051365"/>
                  <a:pt x="3163578" y="5852918"/>
                </a:cubicBezTo>
                <a:cubicBezTo>
                  <a:pt x="3116533" y="5806591"/>
                  <a:pt x="3049235" y="5739436"/>
                  <a:pt x="2973749" y="5663664"/>
                </a:cubicBezTo>
                <a:cubicBezTo>
                  <a:pt x="2851650" y="5565913"/>
                  <a:pt x="2725959" y="5472256"/>
                  <a:pt x="2569025" y="5499547"/>
                </a:cubicBezTo>
                <a:cubicBezTo>
                  <a:pt x="2209910" y="5562035"/>
                  <a:pt x="2237849" y="5993549"/>
                  <a:pt x="1769490" y="6169659"/>
                </a:cubicBezTo>
                <a:cubicBezTo>
                  <a:pt x="1527877" y="6260515"/>
                  <a:pt x="1178242" y="6229415"/>
                  <a:pt x="1004789" y="6036355"/>
                </a:cubicBezTo>
                <a:cubicBezTo>
                  <a:pt x="724104" y="5723780"/>
                  <a:pt x="1106993" y="5230642"/>
                  <a:pt x="804905" y="4851273"/>
                </a:cubicBezTo>
                <a:cubicBezTo>
                  <a:pt x="628292" y="4629698"/>
                  <a:pt x="441120" y="4729173"/>
                  <a:pt x="243535" y="4461846"/>
                </a:cubicBezTo>
                <a:cubicBezTo>
                  <a:pt x="97446" y="4264262"/>
                  <a:pt x="-23647" y="4082765"/>
                  <a:pt x="35822" y="3819891"/>
                </a:cubicBezTo>
                <a:cubicBezTo>
                  <a:pt x="115402" y="3468316"/>
                  <a:pt x="419645" y="3331136"/>
                  <a:pt x="416485" y="3077311"/>
                </a:cubicBezTo>
                <a:cubicBezTo>
                  <a:pt x="412894" y="2772206"/>
                  <a:pt x="39413" y="2711086"/>
                  <a:pt x="2855" y="2363246"/>
                </a:cubicBezTo>
                <a:cubicBezTo>
                  <a:pt x="-20990" y="2136357"/>
                  <a:pt x="106640" y="1864649"/>
                  <a:pt x="308319" y="1738959"/>
                </a:cubicBezTo>
                <a:cubicBezTo>
                  <a:pt x="680004" y="1507042"/>
                  <a:pt x="1099021" y="1898408"/>
                  <a:pt x="1384015" y="1665772"/>
                </a:cubicBezTo>
                <a:cubicBezTo>
                  <a:pt x="1554236" y="1526793"/>
                  <a:pt x="1581960" y="1242948"/>
                  <a:pt x="1548849" y="1064181"/>
                </a:cubicBezTo>
                <a:cubicBezTo>
                  <a:pt x="1485717" y="723810"/>
                  <a:pt x="1206612" y="668075"/>
                  <a:pt x="1216954" y="408794"/>
                </a:cubicBezTo>
                <a:cubicBezTo>
                  <a:pt x="1222664" y="264268"/>
                  <a:pt x="1316043" y="114328"/>
                  <a:pt x="1447763" y="29453"/>
                </a:cubicBezTo>
                <a:close/>
              </a:path>
            </a:pathLst>
          </a:custGeom>
        </p:spPr>
      </p:pic>
    </p:spTree>
    <p:extLst>
      <p:ext uri="{BB962C8B-B14F-4D97-AF65-F5344CB8AC3E}">
        <p14:creationId xmlns:p14="http://schemas.microsoft.com/office/powerpoint/2010/main" val="192451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6A1CFA-EAE5-9766-F8C2-DB6C11593E26}"/>
              </a:ext>
            </a:extLst>
          </p:cNvPr>
          <p:cNvSpPr>
            <a:spLocks noGrp="1"/>
          </p:cNvSpPr>
          <p:nvPr>
            <p:ph type="title"/>
          </p:nvPr>
        </p:nvSpPr>
        <p:spPr>
          <a:xfrm>
            <a:off x="2083" y="77499"/>
            <a:ext cx="8197977" cy="818809"/>
          </a:xfrm>
        </p:spPr>
        <p:txBody>
          <a:bodyPr>
            <a:normAutofit/>
          </a:bodyPr>
          <a:lstStyle/>
          <a:p>
            <a:r>
              <a:rPr lang="en-GB" dirty="0">
                <a:cs typeface="Posterama"/>
              </a:rPr>
              <a:t>OWASP TOP 10</a:t>
            </a:r>
            <a:endParaRPr lang="en-GB" dirty="0"/>
          </a:p>
        </p:txBody>
      </p:sp>
      <p:sp>
        <p:nvSpPr>
          <p:cNvPr id="12"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 name="Content Placeholder 6">
            <a:extLst>
              <a:ext uri="{FF2B5EF4-FFF2-40B4-BE49-F238E27FC236}">
                <a16:creationId xmlns:a16="http://schemas.microsoft.com/office/drawing/2014/main" id="{4197A339-15F9-FCEF-FC4C-39BBBF174AFE}"/>
              </a:ext>
            </a:extLst>
          </p:cNvPr>
          <p:cNvSpPr>
            <a:spLocks noGrp="1"/>
          </p:cNvSpPr>
          <p:nvPr>
            <p:ph idx="1"/>
          </p:nvPr>
        </p:nvSpPr>
        <p:spPr>
          <a:xfrm>
            <a:off x="1437452" y="6621760"/>
            <a:ext cx="10972800" cy="4036534"/>
          </a:xfrm>
        </p:spPr>
        <p:txBody>
          <a:bodyPr vert="horz" lIns="91440" tIns="45720" rIns="91440" bIns="45720" rtlCol="0" anchor="t">
            <a:normAutofit/>
          </a:bodyPr>
          <a:lstStyle/>
          <a:p>
            <a:r>
              <a:rPr lang="en-GB" dirty="0"/>
              <a:t>.</a:t>
            </a:r>
          </a:p>
        </p:txBody>
      </p:sp>
      <p:sp>
        <p:nvSpPr>
          <p:cNvPr id="9" name="TextBox 8">
            <a:extLst>
              <a:ext uri="{FF2B5EF4-FFF2-40B4-BE49-F238E27FC236}">
                <a16:creationId xmlns:a16="http://schemas.microsoft.com/office/drawing/2014/main" id="{5B82FA3D-AA9C-3305-2282-F3FE71AA4E58}"/>
              </a:ext>
            </a:extLst>
          </p:cNvPr>
          <p:cNvSpPr txBox="1"/>
          <p:nvPr/>
        </p:nvSpPr>
        <p:spPr>
          <a:xfrm>
            <a:off x="274696" y="1243658"/>
            <a:ext cx="3928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b="1" dirty="0">
                <a:latin typeface="Wotfard"/>
              </a:rPr>
              <a:t> Broken Access Control</a:t>
            </a:r>
            <a:endParaRPr lang="en-US" dirty="0"/>
          </a:p>
        </p:txBody>
      </p:sp>
      <p:sp>
        <p:nvSpPr>
          <p:cNvPr id="11" name="TextBox 10">
            <a:extLst>
              <a:ext uri="{FF2B5EF4-FFF2-40B4-BE49-F238E27FC236}">
                <a16:creationId xmlns:a16="http://schemas.microsoft.com/office/drawing/2014/main" id="{DB9B85FB-1668-E2FF-353F-105357F57BA6}"/>
              </a:ext>
            </a:extLst>
          </p:cNvPr>
          <p:cNvSpPr txBox="1"/>
          <p:nvPr/>
        </p:nvSpPr>
        <p:spPr>
          <a:xfrm>
            <a:off x="679215" y="1714030"/>
            <a:ext cx="71646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666666"/>
                </a:solidFill>
                <a:latin typeface="Nunito"/>
              </a:rPr>
              <a:t>If authentication and access restriction are not properly implemented, it's easy for attackers to take whatever they want. With broken access control flaws, unauthenticated or unauthorized users may have access to sensitive files and systems, or even user privilege settings.</a:t>
            </a:r>
            <a:endParaRPr lang="en-US" sz="1200">
              <a:latin typeface="Nunito"/>
            </a:endParaRPr>
          </a:p>
        </p:txBody>
      </p:sp>
      <p:sp>
        <p:nvSpPr>
          <p:cNvPr id="13" name="TextBox 12">
            <a:extLst>
              <a:ext uri="{FF2B5EF4-FFF2-40B4-BE49-F238E27FC236}">
                <a16:creationId xmlns:a16="http://schemas.microsoft.com/office/drawing/2014/main" id="{65661753-CFE5-EDF1-0E42-6A84742F5D29}"/>
              </a:ext>
            </a:extLst>
          </p:cNvPr>
          <p:cNvSpPr txBox="1"/>
          <p:nvPr/>
        </p:nvSpPr>
        <p:spPr>
          <a:xfrm>
            <a:off x="274696" y="2447808"/>
            <a:ext cx="35804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Fira Sans"/>
              </a:rPr>
              <a:t> 2.  Cryptographic Failures</a:t>
            </a:r>
          </a:p>
        </p:txBody>
      </p:sp>
      <p:sp>
        <p:nvSpPr>
          <p:cNvPr id="14" name="TextBox 13">
            <a:extLst>
              <a:ext uri="{FF2B5EF4-FFF2-40B4-BE49-F238E27FC236}">
                <a16:creationId xmlns:a16="http://schemas.microsoft.com/office/drawing/2014/main" id="{89DBC419-02ED-6B8C-3252-49C3E8089839}"/>
              </a:ext>
            </a:extLst>
          </p:cNvPr>
          <p:cNvSpPr txBox="1"/>
          <p:nvPr/>
        </p:nvSpPr>
        <p:spPr>
          <a:xfrm>
            <a:off x="679215" y="2889956"/>
            <a:ext cx="67131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666666"/>
                </a:solidFill>
                <a:latin typeface="Fira Sans"/>
              </a:rPr>
              <a:t>Common errors such as using hardcoded passwords, outdated cryptographic algorithms, or weak cryptographic keys can result in the exposure of sensitive data</a:t>
            </a:r>
            <a:endParaRPr lang="en-US" sz="1200" dirty="0"/>
          </a:p>
        </p:txBody>
      </p:sp>
      <p:sp>
        <p:nvSpPr>
          <p:cNvPr id="15" name="TextBox 14">
            <a:extLst>
              <a:ext uri="{FF2B5EF4-FFF2-40B4-BE49-F238E27FC236}">
                <a16:creationId xmlns:a16="http://schemas.microsoft.com/office/drawing/2014/main" id="{26BBFF31-1931-5CC6-9A86-B166116801D8}"/>
              </a:ext>
            </a:extLst>
          </p:cNvPr>
          <p:cNvSpPr txBox="1"/>
          <p:nvPr/>
        </p:nvSpPr>
        <p:spPr>
          <a:xfrm>
            <a:off x="302918" y="342617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Fira Sans"/>
              </a:rPr>
              <a:t> 3. Injection</a:t>
            </a:r>
          </a:p>
        </p:txBody>
      </p:sp>
      <p:sp>
        <p:nvSpPr>
          <p:cNvPr id="16" name="TextBox 15">
            <a:extLst>
              <a:ext uri="{FF2B5EF4-FFF2-40B4-BE49-F238E27FC236}">
                <a16:creationId xmlns:a16="http://schemas.microsoft.com/office/drawing/2014/main" id="{C011DBD9-0400-198E-6533-9E836F5528B1}"/>
              </a:ext>
            </a:extLst>
          </p:cNvPr>
          <p:cNvSpPr txBox="1"/>
          <p:nvPr/>
        </p:nvSpPr>
        <p:spPr>
          <a:xfrm>
            <a:off x="622771" y="3793067"/>
            <a:ext cx="95635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666666"/>
                </a:solidFill>
                <a:latin typeface="Fira Sans"/>
              </a:rPr>
              <a:t>Injection attacks occur when attackers exploit vulnerabilities in web applications that accept untrusted data. Common types include SQL injection and OS command injection. This category now also includes Cross Site Scripting (XSS). By inserting malicious code into input fields, attackers can execute unauthorized commands, access sensitive databases, and potentially gain control over systems</a:t>
            </a:r>
            <a:endParaRPr lang="en-US" sz="1200" dirty="0"/>
          </a:p>
        </p:txBody>
      </p:sp>
      <p:sp>
        <p:nvSpPr>
          <p:cNvPr id="17" name="TextBox 16">
            <a:extLst>
              <a:ext uri="{FF2B5EF4-FFF2-40B4-BE49-F238E27FC236}">
                <a16:creationId xmlns:a16="http://schemas.microsoft.com/office/drawing/2014/main" id="{0E9511C7-5C48-48E3-B9EC-AC061B4A661D}"/>
              </a:ext>
            </a:extLst>
          </p:cNvPr>
          <p:cNvSpPr txBox="1"/>
          <p:nvPr/>
        </p:nvSpPr>
        <p:spPr>
          <a:xfrm>
            <a:off x="302918" y="46209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Fira Sans"/>
              </a:rPr>
              <a:t>4.  Insecure Design</a:t>
            </a:r>
          </a:p>
        </p:txBody>
      </p:sp>
      <p:sp>
        <p:nvSpPr>
          <p:cNvPr id="18" name="TextBox 17">
            <a:extLst>
              <a:ext uri="{FF2B5EF4-FFF2-40B4-BE49-F238E27FC236}">
                <a16:creationId xmlns:a16="http://schemas.microsoft.com/office/drawing/2014/main" id="{075213B3-23C7-D5F3-E143-F53EE4DE28B5}"/>
              </a:ext>
            </a:extLst>
          </p:cNvPr>
          <p:cNvSpPr txBox="1"/>
          <p:nvPr/>
        </p:nvSpPr>
        <p:spPr>
          <a:xfrm>
            <a:off x="622770" y="4987807"/>
            <a:ext cx="790786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666666"/>
                </a:solidFill>
                <a:latin typeface="Fira Sans"/>
              </a:rPr>
              <a:t>Insecure design is a new category in the 2021 OWASP Top Ten which focusses on fundamental design flaws and ineffective controls as opposed to weak or flawed implementations.</a:t>
            </a:r>
            <a:endParaRPr lang="en-US" sz="1200" dirty="0"/>
          </a:p>
        </p:txBody>
      </p:sp>
      <p:sp>
        <p:nvSpPr>
          <p:cNvPr id="20" name="TextBox 19">
            <a:extLst>
              <a:ext uri="{FF2B5EF4-FFF2-40B4-BE49-F238E27FC236}">
                <a16:creationId xmlns:a16="http://schemas.microsoft.com/office/drawing/2014/main" id="{7B28A4D7-F85C-B1A3-3B29-A579B34B8906}"/>
              </a:ext>
            </a:extLst>
          </p:cNvPr>
          <p:cNvSpPr txBox="1"/>
          <p:nvPr/>
        </p:nvSpPr>
        <p:spPr>
          <a:xfrm>
            <a:off x="312326" y="5627510"/>
            <a:ext cx="38909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Nunito"/>
              </a:rPr>
              <a:t>5. </a:t>
            </a:r>
            <a:r>
              <a:rPr lang="en-US" b="1" dirty="0">
                <a:solidFill>
                  <a:srgbClr val="262626"/>
                </a:solidFill>
                <a:latin typeface="Nunito"/>
              </a:rPr>
              <a:t> </a:t>
            </a:r>
            <a:r>
              <a:rPr lang="en-US" b="1" dirty="0">
                <a:solidFill>
                  <a:srgbClr val="000000"/>
                </a:solidFill>
                <a:latin typeface="Nunito"/>
              </a:rPr>
              <a:t>Security Misconfiguration</a:t>
            </a:r>
            <a:endParaRPr lang="en-US" b="1" dirty="0">
              <a:latin typeface="Nunito"/>
            </a:endParaRPr>
          </a:p>
        </p:txBody>
      </p:sp>
      <p:sp>
        <p:nvSpPr>
          <p:cNvPr id="26" name="TextBox 25">
            <a:extLst>
              <a:ext uri="{FF2B5EF4-FFF2-40B4-BE49-F238E27FC236}">
                <a16:creationId xmlns:a16="http://schemas.microsoft.com/office/drawing/2014/main" id="{6D3876EE-8BD7-6DAC-ADD3-4E65650EBDE2}"/>
              </a:ext>
            </a:extLst>
          </p:cNvPr>
          <p:cNvSpPr txBox="1"/>
          <p:nvPr/>
        </p:nvSpPr>
        <p:spPr>
          <a:xfrm>
            <a:off x="622770" y="5937956"/>
            <a:ext cx="716468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666666"/>
                </a:solidFill>
                <a:latin typeface="Fira Sans"/>
              </a:rPr>
              <a:t>Application servers, frameworks, and cloud infrastructure are highly configurable, and security misconfigurations such as too broad permissions, insecure default values left unchanged, or too revealing error messages can provide attackers easy paths to compromise applications.</a:t>
            </a:r>
            <a:endParaRPr lang="en-US" dirty="0">
              <a:latin typeface="Fira Sans"/>
            </a:endParaRPr>
          </a:p>
          <a:p>
            <a:endParaRPr lang="en-US"/>
          </a:p>
        </p:txBody>
      </p:sp>
    </p:spTree>
    <p:extLst>
      <p:ext uri="{BB962C8B-B14F-4D97-AF65-F5344CB8AC3E}">
        <p14:creationId xmlns:p14="http://schemas.microsoft.com/office/powerpoint/2010/main" val="3026974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6A1CFA-EAE5-9766-F8C2-DB6C11593E26}"/>
              </a:ext>
            </a:extLst>
          </p:cNvPr>
          <p:cNvSpPr>
            <a:spLocks noGrp="1"/>
          </p:cNvSpPr>
          <p:nvPr>
            <p:ph type="title"/>
          </p:nvPr>
        </p:nvSpPr>
        <p:spPr>
          <a:xfrm>
            <a:off x="2083" y="77499"/>
            <a:ext cx="8197977" cy="818809"/>
          </a:xfrm>
        </p:spPr>
        <p:txBody>
          <a:bodyPr>
            <a:normAutofit/>
          </a:bodyPr>
          <a:lstStyle/>
          <a:p>
            <a:r>
              <a:rPr lang="en-GB" dirty="0">
                <a:cs typeface="Posterama"/>
              </a:rPr>
              <a:t>OWASP TOP 10</a:t>
            </a:r>
            <a:endParaRPr lang="en-GB" dirty="0"/>
          </a:p>
        </p:txBody>
      </p:sp>
      <p:sp>
        <p:nvSpPr>
          <p:cNvPr id="12"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 name="Content Placeholder 6">
            <a:extLst>
              <a:ext uri="{FF2B5EF4-FFF2-40B4-BE49-F238E27FC236}">
                <a16:creationId xmlns:a16="http://schemas.microsoft.com/office/drawing/2014/main" id="{4197A339-15F9-FCEF-FC4C-39BBBF174AFE}"/>
              </a:ext>
            </a:extLst>
          </p:cNvPr>
          <p:cNvSpPr>
            <a:spLocks noGrp="1"/>
          </p:cNvSpPr>
          <p:nvPr>
            <p:ph idx="1"/>
          </p:nvPr>
        </p:nvSpPr>
        <p:spPr>
          <a:xfrm>
            <a:off x="1437452" y="6621760"/>
            <a:ext cx="10972800" cy="4036534"/>
          </a:xfrm>
        </p:spPr>
        <p:txBody>
          <a:bodyPr vert="horz" lIns="91440" tIns="45720" rIns="91440" bIns="45720" rtlCol="0" anchor="t">
            <a:normAutofit/>
          </a:bodyPr>
          <a:lstStyle/>
          <a:p>
            <a:r>
              <a:rPr lang="en-GB" dirty="0"/>
              <a:t>.</a:t>
            </a:r>
          </a:p>
        </p:txBody>
      </p:sp>
      <p:sp>
        <p:nvSpPr>
          <p:cNvPr id="13" name="TextBox 12">
            <a:extLst>
              <a:ext uri="{FF2B5EF4-FFF2-40B4-BE49-F238E27FC236}">
                <a16:creationId xmlns:a16="http://schemas.microsoft.com/office/drawing/2014/main" id="{65661753-CFE5-EDF1-0E42-6A84742F5D29}"/>
              </a:ext>
            </a:extLst>
          </p:cNvPr>
          <p:cNvSpPr txBox="1"/>
          <p:nvPr/>
        </p:nvSpPr>
        <p:spPr>
          <a:xfrm>
            <a:off x="265289" y="1365956"/>
            <a:ext cx="5254976"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Nunito"/>
              </a:rPr>
              <a:t>7. Identification and Authentication Failures</a:t>
            </a:r>
          </a:p>
          <a:p>
            <a:endParaRPr lang="en-US" b="1" dirty="0">
              <a:solidFill>
                <a:srgbClr val="000000"/>
              </a:solidFill>
              <a:latin typeface="Nunito"/>
            </a:endParaRPr>
          </a:p>
          <a:p>
            <a:endParaRPr lang="en-US" sz="1400" b="1" dirty="0">
              <a:latin typeface="Fira Sans"/>
            </a:endParaRPr>
          </a:p>
        </p:txBody>
      </p:sp>
      <p:sp>
        <p:nvSpPr>
          <p:cNvPr id="14" name="TextBox 13">
            <a:extLst>
              <a:ext uri="{FF2B5EF4-FFF2-40B4-BE49-F238E27FC236}">
                <a16:creationId xmlns:a16="http://schemas.microsoft.com/office/drawing/2014/main" id="{89DBC419-02ED-6B8C-3252-49C3E8089839}"/>
              </a:ext>
            </a:extLst>
          </p:cNvPr>
          <p:cNvSpPr txBox="1"/>
          <p:nvPr/>
        </p:nvSpPr>
        <p:spPr>
          <a:xfrm>
            <a:off x="509882" y="1798697"/>
            <a:ext cx="85757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374151"/>
                </a:solidFill>
                <a:latin typeface="Nunito"/>
                <a:ea typeface="+mn-lt"/>
                <a:cs typeface="+mn-lt"/>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endParaRPr lang="en-US" sz="1200">
              <a:latin typeface="Nunito"/>
              <a:ea typeface="+mn-lt"/>
              <a:cs typeface="+mn-lt"/>
            </a:endParaRPr>
          </a:p>
        </p:txBody>
      </p:sp>
      <p:sp>
        <p:nvSpPr>
          <p:cNvPr id="15" name="TextBox 14">
            <a:extLst>
              <a:ext uri="{FF2B5EF4-FFF2-40B4-BE49-F238E27FC236}">
                <a16:creationId xmlns:a16="http://schemas.microsoft.com/office/drawing/2014/main" id="{26BBFF31-1931-5CC6-9A86-B166116801D8}"/>
              </a:ext>
            </a:extLst>
          </p:cNvPr>
          <p:cNvSpPr txBox="1"/>
          <p:nvPr/>
        </p:nvSpPr>
        <p:spPr>
          <a:xfrm>
            <a:off x="265289" y="2523067"/>
            <a:ext cx="49915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Nunito"/>
              </a:rPr>
              <a:t>8. Software and Data Integrity Failures</a:t>
            </a:r>
          </a:p>
          <a:p>
            <a:endParaRPr lang="en-US" b="1" dirty="0">
              <a:latin typeface="Nunito"/>
            </a:endParaRPr>
          </a:p>
        </p:txBody>
      </p:sp>
      <p:sp>
        <p:nvSpPr>
          <p:cNvPr id="16" name="TextBox 15">
            <a:extLst>
              <a:ext uri="{FF2B5EF4-FFF2-40B4-BE49-F238E27FC236}">
                <a16:creationId xmlns:a16="http://schemas.microsoft.com/office/drawing/2014/main" id="{C011DBD9-0400-198E-6533-9E836F5528B1}"/>
              </a:ext>
            </a:extLst>
          </p:cNvPr>
          <p:cNvSpPr txBox="1"/>
          <p:nvPr/>
        </p:nvSpPr>
        <p:spPr>
          <a:xfrm>
            <a:off x="509882" y="2918177"/>
            <a:ext cx="969527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374151"/>
                </a:solidFill>
                <a:latin typeface="Nunito"/>
                <a:ea typeface="+mn-lt"/>
                <a:cs typeface="+mn-lt"/>
              </a:rPr>
              <a:t>Software and data integrity failures relate to code and infrastructure that does not protect against integrity violations. An example of this is where an application relies upon plugins, libraries, or modules from untrusted sources, repositories, and content delivery networks (CDNs). An insecure deployment pipeline can introduce the potential for unauthorized access, malicious code, or system compromise. Lastly, many applications now include auto-update functionality, where updates are downloaded without sufficient integrity verification and applied to the previously trusted application. Attackers could potentially upload their own updates to be distributed and run on all installations.</a:t>
            </a:r>
            <a:endParaRPr lang="en-US" sz="1200" dirty="0">
              <a:latin typeface="Nunito"/>
            </a:endParaRPr>
          </a:p>
        </p:txBody>
      </p:sp>
      <p:sp>
        <p:nvSpPr>
          <p:cNvPr id="17" name="TextBox 16">
            <a:extLst>
              <a:ext uri="{FF2B5EF4-FFF2-40B4-BE49-F238E27FC236}">
                <a16:creationId xmlns:a16="http://schemas.microsoft.com/office/drawing/2014/main" id="{0E9511C7-5C48-48E3-B9EC-AC061B4A661D}"/>
              </a:ext>
            </a:extLst>
          </p:cNvPr>
          <p:cNvSpPr txBox="1"/>
          <p:nvPr/>
        </p:nvSpPr>
        <p:spPr>
          <a:xfrm>
            <a:off x="265289" y="4197585"/>
            <a:ext cx="50950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Nunito"/>
              </a:rPr>
              <a:t>9. Security Logging and Monitoring Failures</a:t>
            </a:r>
          </a:p>
        </p:txBody>
      </p:sp>
      <p:sp>
        <p:nvSpPr>
          <p:cNvPr id="18" name="TextBox 17">
            <a:extLst>
              <a:ext uri="{FF2B5EF4-FFF2-40B4-BE49-F238E27FC236}">
                <a16:creationId xmlns:a16="http://schemas.microsoft.com/office/drawing/2014/main" id="{075213B3-23C7-D5F3-E143-F53EE4DE28B5}"/>
              </a:ext>
            </a:extLst>
          </p:cNvPr>
          <p:cNvSpPr txBox="1"/>
          <p:nvPr/>
        </p:nvSpPr>
        <p:spPr>
          <a:xfrm>
            <a:off x="509881" y="4658548"/>
            <a:ext cx="7907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374151"/>
                </a:solidFill>
                <a:latin typeface="Nunito"/>
                <a:ea typeface="+mn-lt"/>
                <a:cs typeface="+mn-lt"/>
              </a:rPr>
              <a:t>Insufficient logging and monitoring, coupled with missing or ineffective integration with incident response, allows attackers to further attack systems, maintain persistence, pivot to more systems, and tamper, extract, or destroy data.</a:t>
            </a:r>
            <a:endParaRPr lang="en-US" sz="1200" dirty="0">
              <a:latin typeface="Nunito"/>
            </a:endParaRPr>
          </a:p>
        </p:txBody>
      </p:sp>
      <p:sp>
        <p:nvSpPr>
          <p:cNvPr id="3" name="TextBox 2">
            <a:extLst>
              <a:ext uri="{FF2B5EF4-FFF2-40B4-BE49-F238E27FC236}">
                <a16:creationId xmlns:a16="http://schemas.microsoft.com/office/drawing/2014/main" id="{315DDE74-0577-B9E5-777E-83A1C7FD4A86}"/>
              </a:ext>
            </a:extLst>
          </p:cNvPr>
          <p:cNvSpPr txBox="1"/>
          <p:nvPr/>
        </p:nvSpPr>
        <p:spPr>
          <a:xfrm>
            <a:off x="265289" y="5439363"/>
            <a:ext cx="41260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Nunito"/>
              </a:rPr>
              <a:t>10. Server-Side Request Forgery</a:t>
            </a:r>
          </a:p>
        </p:txBody>
      </p:sp>
      <p:sp>
        <p:nvSpPr>
          <p:cNvPr id="4" name="TextBox 3">
            <a:extLst>
              <a:ext uri="{FF2B5EF4-FFF2-40B4-BE49-F238E27FC236}">
                <a16:creationId xmlns:a16="http://schemas.microsoft.com/office/drawing/2014/main" id="{A4FD0A00-2E66-4349-CD47-EACE27613B33}"/>
              </a:ext>
            </a:extLst>
          </p:cNvPr>
          <p:cNvSpPr txBox="1"/>
          <p:nvPr/>
        </p:nvSpPr>
        <p:spPr>
          <a:xfrm>
            <a:off x="669808" y="5806252"/>
            <a:ext cx="841586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374151"/>
                </a:solidFill>
                <a:latin typeface="Nunito"/>
              </a:rPr>
              <a:t>Server-Side Request Forgery (SSRF) flaws occur whenever a web application fetches a remote resource without validating the user-supplied URL. It allows an attacker to coerce the application to send a crafted request to an unexpected destination, even when protected by a firewall, VPN, or another type of network access control list (ACL).</a:t>
            </a:r>
            <a:endParaRPr lang="en-US" sz="1200">
              <a:latin typeface="Nunito"/>
            </a:endParaRPr>
          </a:p>
        </p:txBody>
      </p:sp>
    </p:spTree>
    <p:extLst>
      <p:ext uri="{BB962C8B-B14F-4D97-AF65-F5344CB8AC3E}">
        <p14:creationId xmlns:p14="http://schemas.microsoft.com/office/powerpoint/2010/main" val="761606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910A2E-FB87-31E4-7702-0BDA24D71752}"/>
              </a:ext>
            </a:extLst>
          </p:cNvPr>
          <p:cNvSpPr>
            <a:spLocks noGrp="1"/>
          </p:cNvSpPr>
          <p:nvPr>
            <p:ph type="title"/>
          </p:nvPr>
        </p:nvSpPr>
        <p:spPr>
          <a:xfrm>
            <a:off x="841248" y="810562"/>
            <a:ext cx="8197977" cy="1349314"/>
          </a:xfrm>
        </p:spPr>
        <p:txBody>
          <a:bodyPr>
            <a:normAutofit fontScale="90000"/>
          </a:bodyPr>
          <a:lstStyle/>
          <a:p>
            <a:br>
              <a:rPr lang="en-US" dirty="0"/>
            </a:br>
            <a:endParaRPr lang="en-US">
              <a:cs typeface="Posterama"/>
            </a:endParaRPr>
          </a:p>
        </p:txBody>
      </p:sp>
      <p:pic>
        <p:nvPicPr>
          <p:cNvPr id="5" name="Content Placeholder 4" descr="A group of people standing next to a large device&#10;&#10;AI-generated content may be incorrect.">
            <a:extLst>
              <a:ext uri="{FF2B5EF4-FFF2-40B4-BE49-F238E27FC236}">
                <a16:creationId xmlns:a16="http://schemas.microsoft.com/office/drawing/2014/main" id="{F0FB3EBA-A0B0-DB34-DEDB-5CE3329486A9}"/>
              </a:ext>
            </a:extLst>
          </p:cNvPr>
          <p:cNvPicPr>
            <a:picLocks noGrp="1" noChangeAspect="1"/>
          </p:cNvPicPr>
          <p:nvPr>
            <p:ph idx="1"/>
          </p:nvPr>
        </p:nvPicPr>
        <p:blipFill>
          <a:blip r:embed="rId2"/>
          <a:stretch>
            <a:fillRect/>
          </a:stretch>
        </p:blipFill>
        <p:spPr>
          <a:xfrm>
            <a:off x="5618935" y="2164349"/>
            <a:ext cx="6349408" cy="3581852"/>
          </a:xfrm>
        </p:spPr>
      </p:pic>
      <p:sp>
        <p:nvSpPr>
          <p:cNvPr id="12"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 name="TextBox 3">
            <a:extLst>
              <a:ext uri="{FF2B5EF4-FFF2-40B4-BE49-F238E27FC236}">
                <a16:creationId xmlns:a16="http://schemas.microsoft.com/office/drawing/2014/main" id="{52146B24-A54E-411B-0F91-3D8ED741F837}"/>
              </a:ext>
            </a:extLst>
          </p:cNvPr>
          <p:cNvSpPr txBox="1"/>
          <p:nvPr/>
        </p:nvSpPr>
        <p:spPr>
          <a:xfrm>
            <a:off x="156710" y="1827656"/>
            <a:ext cx="665103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5400" b="1" dirty="0">
                <a:solidFill>
                  <a:srgbClr val="000000"/>
                </a:solidFill>
                <a:latin typeface="Nunito"/>
                <a:cs typeface="Posterama"/>
              </a:rPr>
              <a:t>The Twelve Factor App</a:t>
            </a:r>
            <a:endParaRPr lang="en-GB" sz="5400" b="1" dirty="0">
              <a:latin typeface="Nunito"/>
              <a:cs typeface="Posterama"/>
            </a:endParaRPr>
          </a:p>
        </p:txBody>
      </p:sp>
    </p:spTree>
    <p:extLst>
      <p:ext uri="{BB962C8B-B14F-4D97-AF65-F5344CB8AC3E}">
        <p14:creationId xmlns:p14="http://schemas.microsoft.com/office/powerpoint/2010/main" val="1487237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2BDD05-BFE1-956E-C4B3-7DCA36191D29}"/>
              </a:ext>
            </a:extLst>
          </p:cNvPr>
          <p:cNvSpPr>
            <a:spLocks noGrp="1"/>
          </p:cNvSpPr>
          <p:nvPr>
            <p:ph type="title"/>
          </p:nvPr>
        </p:nvSpPr>
        <p:spPr>
          <a:xfrm>
            <a:off x="841248" y="810562"/>
            <a:ext cx="8197977" cy="1349314"/>
          </a:xfrm>
        </p:spPr>
        <p:txBody>
          <a:bodyPr>
            <a:normAutofit/>
          </a:bodyPr>
          <a:lstStyle/>
          <a:p>
            <a:pPr>
              <a:lnSpc>
                <a:spcPct val="90000"/>
              </a:lnSpc>
            </a:pPr>
            <a:r>
              <a:rPr lang="en-GB" b="1" dirty="0">
                <a:latin typeface="Nunito"/>
                <a:ea typeface="Open Sans"/>
                <a:cs typeface="Open Sans"/>
              </a:rPr>
              <a:t> What is a Twelve-Factor App?</a:t>
            </a:r>
            <a:endParaRPr lang="en-US" b="1" dirty="0">
              <a:latin typeface="Nunito"/>
            </a:endParaRPr>
          </a:p>
        </p:txBody>
      </p:sp>
      <p:sp>
        <p:nvSpPr>
          <p:cNvPr id="3" name="Content Placeholder 2">
            <a:extLst>
              <a:ext uri="{FF2B5EF4-FFF2-40B4-BE49-F238E27FC236}">
                <a16:creationId xmlns:a16="http://schemas.microsoft.com/office/drawing/2014/main" id="{4D7922AE-3673-B636-6413-F2F67C68A059}"/>
              </a:ext>
            </a:extLst>
          </p:cNvPr>
          <p:cNvSpPr>
            <a:spLocks noGrp="1"/>
          </p:cNvSpPr>
          <p:nvPr>
            <p:ph idx="1"/>
          </p:nvPr>
        </p:nvSpPr>
        <p:spPr>
          <a:xfrm>
            <a:off x="841248" y="3078736"/>
            <a:ext cx="8301458" cy="3184195"/>
          </a:xfrm>
        </p:spPr>
        <p:txBody>
          <a:bodyPr anchor="b">
            <a:normAutofit fontScale="92500" lnSpcReduction="20000"/>
          </a:bodyPr>
          <a:lstStyle/>
          <a:p>
            <a:pPr marL="285750" indent="-285750">
              <a:buFont typeface="Arial" panose="020B0504020202020204" pitchFamily="34" charset="0"/>
              <a:buChar char="•"/>
            </a:pPr>
            <a:r>
              <a:rPr lang="en-GB" sz="1400" dirty="0">
                <a:solidFill>
                  <a:srgbClr val="444444"/>
                </a:solidFill>
                <a:latin typeface="Nunito"/>
                <a:ea typeface="Open Sans"/>
                <a:cs typeface="Open Sans"/>
              </a:rPr>
              <a:t>The twelve-factor app is a methodology for building software-as-a-service apps that:</a:t>
            </a:r>
            <a:endParaRPr lang="en-US" dirty="0">
              <a:solidFill>
                <a:srgbClr val="262626"/>
              </a:solidFill>
              <a:latin typeface="Avenir Next LT Pro"/>
              <a:ea typeface="Open Sans"/>
              <a:cs typeface="Open Sans"/>
            </a:endParaRPr>
          </a:p>
          <a:p>
            <a:pPr marL="285750" indent="-285750">
              <a:buFont typeface="Arial" panose="020B0504020202020204" pitchFamily="34" charset="0"/>
              <a:buChar char="•"/>
            </a:pPr>
            <a:r>
              <a:rPr lang="en-GB" sz="1400" dirty="0">
                <a:solidFill>
                  <a:srgbClr val="444444"/>
                </a:solidFill>
                <a:latin typeface="Nunito"/>
                <a:ea typeface="Open Sans"/>
                <a:cs typeface="Open Sans"/>
              </a:rPr>
              <a:t>Use declarative formats for setup automation, to minimize time and cost for new developers joining the project;</a:t>
            </a:r>
            <a:endParaRPr lang="en-US">
              <a:solidFill>
                <a:srgbClr val="262626"/>
              </a:solidFill>
              <a:latin typeface="Avenir Next LT Pro"/>
              <a:ea typeface="Open Sans"/>
              <a:cs typeface="Open Sans"/>
            </a:endParaRPr>
          </a:p>
          <a:p>
            <a:pPr marL="285750" indent="-285750">
              <a:buFont typeface="Arial" panose="020B0504020202020204" pitchFamily="34" charset="0"/>
              <a:buChar char="•"/>
            </a:pPr>
            <a:r>
              <a:rPr lang="en-GB" sz="1400" dirty="0">
                <a:solidFill>
                  <a:srgbClr val="444444"/>
                </a:solidFill>
                <a:latin typeface="Nunito"/>
                <a:ea typeface="Open Sans"/>
                <a:cs typeface="Open Sans"/>
              </a:rPr>
              <a:t>Have a clean contract with the underlying operating system, offering maximum portability between execution environments;</a:t>
            </a:r>
            <a:endParaRPr lang="en-US" dirty="0">
              <a:solidFill>
                <a:srgbClr val="262626"/>
              </a:solidFill>
              <a:latin typeface="Avenir Next LT Pro"/>
              <a:ea typeface="Open Sans"/>
              <a:cs typeface="Open Sans"/>
            </a:endParaRPr>
          </a:p>
          <a:p>
            <a:pPr marL="285750" indent="-285750">
              <a:buFont typeface="Arial" panose="020B0504020202020204" pitchFamily="34" charset="0"/>
              <a:buChar char="•"/>
            </a:pPr>
            <a:r>
              <a:rPr lang="en-GB" sz="1400" dirty="0">
                <a:solidFill>
                  <a:srgbClr val="444444"/>
                </a:solidFill>
                <a:latin typeface="Nunito"/>
                <a:ea typeface="Open Sans"/>
                <a:cs typeface="Open Sans"/>
              </a:rPr>
              <a:t>Are suitable for deployment on modern cloud platforms, obviating the need for servers and systems administration;</a:t>
            </a:r>
            <a:endParaRPr lang="en-US" dirty="0">
              <a:solidFill>
                <a:srgbClr val="262626"/>
              </a:solidFill>
              <a:latin typeface="Avenir Next LT Pro"/>
              <a:ea typeface="Open Sans"/>
              <a:cs typeface="Open Sans"/>
            </a:endParaRPr>
          </a:p>
          <a:p>
            <a:pPr marL="285750" indent="-285750">
              <a:buFont typeface="Arial" panose="020B0504020202020204" pitchFamily="34" charset="0"/>
              <a:buChar char="•"/>
            </a:pPr>
            <a:r>
              <a:rPr lang="en-GB" sz="1400" dirty="0">
                <a:solidFill>
                  <a:srgbClr val="444444"/>
                </a:solidFill>
                <a:latin typeface="Nunito"/>
                <a:ea typeface="Open Sans"/>
                <a:cs typeface="Open Sans"/>
              </a:rPr>
              <a:t>Minimize divergence between development and production, enabling continuous deployment for maximum agility;</a:t>
            </a:r>
            <a:endParaRPr lang="en-US" dirty="0">
              <a:solidFill>
                <a:srgbClr val="262626"/>
              </a:solidFill>
              <a:latin typeface="Avenir Next LT Pro"/>
              <a:ea typeface="Open Sans"/>
              <a:cs typeface="Open Sans"/>
            </a:endParaRPr>
          </a:p>
          <a:p>
            <a:pPr marL="285750" indent="-285750">
              <a:buFont typeface="Arial" panose="020B0504020202020204" pitchFamily="34" charset="0"/>
              <a:buChar char="•"/>
            </a:pPr>
            <a:r>
              <a:rPr lang="en-GB" sz="1400" dirty="0">
                <a:solidFill>
                  <a:srgbClr val="444444"/>
                </a:solidFill>
                <a:latin typeface="Nunito"/>
                <a:ea typeface="Open Sans"/>
                <a:cs typeface="Open Sans"/>
              </a:rPr>
              <a:t>And can scale up without significant changes to tooling, architecture, or development practices.</a:t>
            </a:r>
            <a:endParaRPr lang="en-US" dirty="0">
              <a:solidFill>
                <a:srgbClr val="262626"/>
              </a:solidFill>
              <a:latin typeface="Avenir Next LT Pro"/>
              <a:ea typeface="Open Sans"/>
              <a:cs typeface="Open Sans"/>
            </a:endParaRPr>
          </a:p>
          <a:p>
            <a:pPr marL="285750" indent="-285750">
              <a:buFont typeface="Arial" panose="020B0504020202020204" pitchFamily="34" charset="0"/>
              <a:buChar char="•"/>
            </a:pPr>
            <a:r>
              <a:rPr lang="en-GB" sz="1400" dirty="0">
                <a:solidFill>
                  <a:srgbClr val="444444"/>
                </a:solidFill>
                <a:latin typeface="Nunito"/>
                <a:ea typeface="Open Sans"/>
                <a:cs typeface="Open Sans"/>
              </a:rPr>
              <a:t>The twelve-factor methodology can be applied to apps written in any programming language, and which use any combination of backing services (database, queue, memory cache, etc).</a:t>
            </a:r>
            <a:endParaRPr lang="en-GB" sz="1100" dirty="0">
              <a:solidFill>
                <a:srgbClr val="444444"/>
              </a:solidFill>
              <a:latin typeface="Open Sans"/>
              <a:ea typeface="Open Sans"/>
              <a:cs typeface="Open Sans"/>
            </a:endParaRPr>
          </a:p>
        </p:txBody>
      </p:sp>
      <p:sp>
        <p:nvSpPr>
          <p:cNvPr id="12"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 name="TextBox 3">
            <a:extLst>
              <a:ext uri="{FF2B5EF4-FFF2-40B4-BE49-F238E27FC236}">
                <a16:creationId xmlns:a16="http://schemas.microsoft.com/office/drawing/2014/main" id="{B9E8FA43-F2C8-F2B7-5D03-5D05E7638853}"/>
              </a:ext>
            </a:extLst>
          </p:cNvPr>
          <p:cNvSpPr txBox="1"/>
          <p:nvPr/>
        </p:nvSpPr>
        <p:spPr>
          <a:xfrm>
            <a:off x="839140" y="2682993"/>
            <a:ext cx="775734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1400" dirty="0">
                <a:solidFill>
                  <a:srgbClr val="444444"/>
                </a:solidFill>
                <a:latin typeface="Nunito"/>
              </a:rPr>
              <a:t>In the modern era, software is commonly delivered as a service: called web apps, or software-as-a-service. </a:t>
            </a:r>
            <a:r>
              <a:rPr lang="en-GB" sz="1400" dirty="0">
                <a:latin typeface="Nunito"/>
              </a:rPr>
              <a:t>​</a:t>
            </a:r>
            <a:endParaRPr lang="en-GB" sz="1400">
              <a:latin typeface="Nunito"/>
            </a:endParaRPr>
          </a:p>
        </p:txBody>
      </p:sp>
    </p:spTree>
    <p:extLst>
      <p:ext uri="{BB962C8B-B14F-4D97-AF65-F5344CB8AC3E}">
        <p14:creationId xmlns:p14="http://schemas.microsoft.com/office/powerpoint/2010/main" val="543356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9DA759-B638-8CEC-994F-E488BC7DB25C}"/>
              </a:ext>
            </a:extLst>
          </p:cNvPr>
          <p:cNvSpPr>
            <a:spLocks noGrp="1"/>
          </p:cNvSpPr>
          <p:nvPr>
            <p:ph type="title"/>
          </p:nvPr>
        </p:nvSpPr>
        <p:spPr>
          <a:xfrm>
            <a:off x="2302" y="3513"/>
            <a:ext cx="8206636" cy="694621"/>
          </a:xfrm>
        </p:spPr>
        <p:txBody>
          <a:bodyPr>
            <a:normAutofit fontScale="90000"/>
          </a:bodyPr>
          <a:lstStyle/>
          <a:p>
            <a:r>
              <a:rPr lang="en-GB" dirty="0">
                <a:cs typeface="Posterama"/>
              </a:rPr>
              <a:t>The Twelve Factors</a:t>
            </a:r>
            <a:endParaRPr lang="en-US" dirty="0"/>
          </a:p>
        </p:txBody>
      </p:sp>
      <p:sp>
        <p:nvSpPr>
          <p:cNvPr id="12"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9" name="Rectangle: Rounded Corners 28">
            <a:extLst>
              <a:ext uri="{FF2B5EF4-FFF2-40B4-BE49-F238E27FC236}">
                <a16:creationId xmlns:a16="http://schemas.microsoft.com/office/drawing/2014/main" id="{980B57F0-CD1A-DF01-056D-6E0B5FB243F9}"/>
              </a:ext>
            </a:extLst>
          </p:cNvPr>
          <p:cNvSpPr/>
          <p:nvPr/>
        </p:nvSpPr>
        <p:spPr>
          <a:xfrm>
            <a:off x="539602" y="842452"/>
            <a:ext cx="7704070" cy="808479"/>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1000" dirty="0">
              <a:solidFill>
                <a:srgbClr val="000000"/>
              </a:solidFill>
            </a:endParaRPr>
          </a:p>
        </p:txBody>
      </p:sp>
      <p:sp>
        <p:nvSpPr>
          <p:cNvPr id="27" name="TextBox 26">
            <a:extLst>
              <a:ext uri="{FF2B5EF4-FFF2-40B4-BE49-F238E27FC236}">
                <a16:creationId xmlns:a16="http://schemas.microsoft.com/office/drawing/2014/main" id="{E5F5983E-4A64-E1F0-5E92-90C19C0C168A}"/>
              </a:ext>
            </a:extLst>
          </p:cNvPr>
          <p:cNvSpPr txBox="1"/>
          <p:nvPr/>
        </p:nvSpPr>
        <p:spPr>
          <a:xfrm>
            <a:off x="1676400" y="916920"/>
            <a:ext cx="5702307"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1.CodeBase</a:t>
            </a:r>
            <a:endParaRPr lang="en-US"/>
          </a:p>
        </p:txBody>
      </p:sp>
      <p:pic>
        <p:nvPicPr>
          <p:cNvPr id="28" name="Content Placeholder 27" descr="A diagram of a code base&#10;&#10;AI-generated content may be incorrect.">
            <a:extLst>
              <a:ext uri="{FF2B5EF4-FFF2-40B4-BE49-F238E27FC236}">
                <a16:creationId xmlns:a16="http://schemas.microsoft.com/office/drawing/2014/main" id="{E667DBD0-75F9-5FC2-ED59-390892F1A589}"/>
              </a:ext>
            </a:extLst>
          </p:cNvPr>
          <p:cNvPicPr>
            <a:picLocks noGrp="1" noChangeAspect="1"/>
          </p:cNvPicPr>
          <p:nvPr>
            <p:ph idx="1"/>
          </p:nvPr>
        </p:nvPicPr>
        <p:blipFill>
          <a:blip r:embed="rId2"/>
          <a:stretch>
            <a:fillRect/>
          </a:stretch>
        </p:blipFill>
        <p:spPr>
          <a:xfrm>
            <a:off x="676047" y="995910"/>
            <a:ext cx="833397" cy="589146"/>
          </a:xfrm>
        </p:spPr>
      </p:pic>
      <p:sp>
        <p:nvSpPr>
          <p:cNvPr id="3" name="TextBox 2">
            <a:extLst>
              <a:ext uri="{FF2B5EF4-FFF2-40B4-BE49-F238E27FC236}">
                <a16:creationId xmlns:a16="http://schemas.microsoft.com/office/drawing/2014/main" id="{28B4DE22-C6F7-3F64-B0D7-5EA44639D33B}"/>
              </a:ext>
            </a:extLst>
          </p:cNvPr>
          <p:cNvSpPr txBox="1"/>
          <p:nvPr/>
        </p:nvSpPr>
        <p:spPr>
          <a:xfrm>
            <a:off x="2014106" y="1217466"/>
            <a:ext cx="5245675" cy="5309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050" dirty="0">
                <a:solidFill>
                  <a:srgbClr val="000000"/>
                </a:solidFill>
                <a:ea typeface="+mn-lt"/>
                <a:cs typeface="+mn-lt"/>
              </a:rPr>
              <a:t>There is only one codebase per app, but there will be many deploys of the app.</a:t>
            </a:r>
            <a:endParaRPr lang="en-US" sz="1050"/>
          </a:p>
          <a:p>
            <a:pPr algn="ctr"/>
            <a:endParaRPr lang="en-US"/>
          </a:p>
        </p:txBody>
      </p:sp>
      <p:sp>
        <p:nvSpPr>
          <p:cNvPr id="5" name="Rectangle: Rounded Corners 4">
            <a:extLst>
              <a:ext uri="{FF2B5EF4-FFF2-40B4-BE49-F238E27FC236}">
                <a16:creationId xmlns:a16="http://schemas.microsoft.com/office/drawing/2014/main" id="{49CB9A34-9764-269C-EAF8-07FB32182B9E}"/>
              </a:ext>
            </a:extLst>
          </p:cNvPr>
          <p:cNvSpPr/>
          <p:nvPr/>
        </p:nvSpPr>
        <p:spPr>
          <a:xfrm>
            <a:off x="539601" y="1742996"/>
            <a:ext cx="7704070" cy="91238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1000" dirty="0">
              <a:solidFill>
                <a:srgbClr val="000000"/>
              </a:solidFill>
            </a:endParaRPr>
          </a:p>
        </p:txBody>
      </p:sp>
      <p:sp>
        <p:nvSpPr>
          <p:cNvPr id="6" name="TextBox 5">
            <a:extLst>
              <a:ext uri="{FF2B5EF4-FFF2-40B4-BE49-F238E27FC236}">
                <a16:creationId xmlns:a16="http://schemas.microsoft.com/office/drawing/2014/main" id="{57E6910C-672F-4E6E-B544-438382F3F6D7}"/>
              </a:ext>
            </a:extLst>
          </p:cNvPr>
          <p:cNvSpPr txBox="1"/>
          <p:nvPr/>
        </p:nvSpPr>
        <p:spPr>
          <a:xfrm>
            <a:off x="1000989" y="1826124"/>
            <a:ext cx="6784693"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            2.Dependencies</a:t>
            </a:r>
            <a:endParaRPr lang="en-US" dirty="0"/>
          </a:p>
        </p:txBody>
      </p:sp>
      <p:sp>
        <p:nvSpPr>
          <p:cNvPr id="11" name="TextBox 10">
            <a:extLst>
              <a:ext uri="{FF2B5EF4-FFF2-40B4-BE49-F238E27FC236}">
                <a16:creationId xmlns:a16="http://schemas.microsoft.com/office/drawing/2014/main" id="{F413D972-5982-B3A9-9BA7-91537A059377}"/>
              </a:ext>
            </a:extLst>
          </p:cNvPr>
          <p:cNvSpPr txBox="1"/>
          <p:nvPr/>
        </p:nvSpPr>
        <p:spPr>
          <a:xfrm>
            <a:off x="1953489" y="2204602"/>
            <a:ext cx="4604903"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solidFill>
                  <a:srgbClr val="555555"/>
                </a:solidFill>
              </a:rPr>
              <a:t>Explicitly declare and isolate dependencies</a:t>
            </a:r>
            <a:endParaRPr lang="en-US" sz="1400">
              <a:solidFill>
                <a:srgbClr val="262626"/>
              </a:solidFill>
            </a:endParaRPr>
          </a:p>
          <a:p>
            <a:pPr algn="just"/>
            <a:br>
              <a:rPr lang="en-US" dirty="0"/>
            </a:br>
            <a:endParaRPr lang="en-US"/>
          </a:p>
          <a:p>
            <a:pPr algn="ctr"/>
            <a:endParaRPr lang="en-US"/>
          </a:p>
        </p:txBody>
      </p:sp>
      <p:sp>
        <p:nvSpPr>
          <p:cNvPr id="14" name="Rectangle: Rounded Corners 13">
            <a:extLst>
              <a:ext uri="{FF2B5EF4-FFF2-40B4-BE49-F238E27FC236}">
                <a16:creationId xmlns:a16="http://schemas.microsoft.com/office/drawing/2014/main" id="{2B5A6717-F643-99A4-8123-820E6DF4CF9B}"/>
              </a:ext>
            </a:extLst>
          </p:cNvPr>
          <p:cNvSpPr/>
          <p:nvPr/>
        </p:nvSpPr>
        <p:spPr>
          <a:xfrm>
            <a:off x="539603" y="2773429"/>
            <a:ext cx="7643456" cy="86908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1000" dirty="0">
              <a:solidFill>
                <a:srgbClr val="000000"/>
              </a:solidFill>
            </a:endParaRPr>
          </a:p>
        </p:txBody>
      </p:sp>
      <p:sp>
        <p:nvSpPr>
          <p:cNvPr id="15" name="TextBox 14">
            <a:extLst>
              <a:ext uri="{FF2B5EF4-FFF2-40B4-BE49-F238E27FC236}">
                <a16:creationId xmlns:a16="http://schemas.microsoft.com/office/drawing/2014/main" id="{B67CCD50-4AF7-9F5F-45D3-3163C07F413D}"/>
              </a:ext>
            </a:extLst>
          </p:cNvPr>
          <p:cNvSpPr txBox="1"/>
          <p:nvPr/>
        </p:nvSpPr>
        <p:spPr>
          <a:xfrm>
            <a:off x="1087582" y="2839238"/>
            <a:ext cx="6784693"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          3.Config</a:t>
            </a:r>
            <a:endParaRPr lang="en-US" dirty="0"/>
          </a:p>
        </p:txBody>
      </p:sp>
      <p:pic>
        <p:nvPicPr>
          <p:cNvPr id="17" name="Content Placeholder 27" descr="A blue and grey gear with a letter c&#10;&#10;AI-generated content may be incorrect.">
            <a:extLst>
              <a:ext uri="{FF2B5EF4-FFF2-40B4-BE49-F238E27FC236}">
                <a16:creationId xmlns:a16="http://schemas.microsoft.com/office/drawing/2014/main" id="{E3AC67BA-640A-F11A-C865-5D1C97FC2427}"/>
              </a:ext>
            </a:extLst>
          </p:cNvPr>
          <p:cNvPicPr>
            <a:picLocks noChangeAspect="1"/>
          </p:cNvPicPr>
          <p:nvPr/>
        </p:nvPicPr>
        <p:blipFill>
          <a:blip r:embed="rId3"/>
          <a:stretch>
            <a:fillRect/>
          </a:stretch>
        </p:blipFill>
        <p:spPr>
          <a:xfrm>
            <a:off x="690800" y="2949401"/>
            <a:ext cx="563168" cy="519872"/>
          </a:xfrm>
          <a:prstGeom prst="rect">
            <a:avLst/>
          </a:prstGeom>
        </p:spPr>
      </p:pic>
      <p:sp>
        <p:nvSpPr>
          <p:cNvPr id="19" name="TextBox 18">
            <a:extLst>
              <a:ext uri="{FF2B5EF4-FFF2-40B4-BE49-F238E27FC236}">
                <a16:creationId xmlns:a16="http://schemas.microsoft.com/office/drawing/2014/main" id="{96178461-1200-30C8-4D19-8423A0EEFBB0}"/>
              </a:ext>
            </a:extLst>
          </p:cNvPr>
          <p:cNvSpPr txBox="1"/>
          <p:nvPr/>
        </p:nvSpPr>
        <p:spPr>
          <a:xfrm>
            <a:off x="1970811" y="3209057"/>
            <a:ext cx="510713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solidFill>
                  <a:srgbClr val="444444"/>
                </a:solidFill>
                <a:latin typeface="Open Sans"/>
                <a:ea typeface="Open Sans"/>
                <a:cs typeface="Open Sans"/>
              </a:rPr>
              <a:t>Store config in the environment</a:t>
            </a:r>
            <a:endParaRPr lang="en-US" sz="1400"/>
          </a:p>
        </p:txBody>
      </p:sp>
      <p:pic>
        <p:nvPicPr>
          <p:cNvPr id="22" name="Picture 21" descr="A colorful gears with arrows and a check mark&#10;&#10;AI-generated content may be incorrect.">
            <a:extLst>
              <a:ext uri="{FF2B5EF4-FFF2-40B4-BE49-F238E27FC236}">
                <a16:creationId xmlns:a16="http://schemas.microsoft.com/office/drawing/2014/main" id="{2A08F84F-948D-83D6-FE2F-25766195443C}"/>
              </a:ext>
            </a:extLst>
          </p:cNvPr>
          <p:cNvPicPr>
            <a:picLocks noChangeAspect="1"/>
          </p:cNvPicPr>
          <p:nvPr/>
        </p:nvPicPr>
        <p:blipFill>
          <a:blip r:embed="rId4"/>
          <a:stretch>
            <a:fillRect/>
          </a:stretch>
        </p:blipFill>
        <p:spPr>
          <a:xfrm>
            <a:off x="651596" y="1863871"/>
            <a:ext cx="636445" cy="662421"/>
          </a:xfrm>
          <a:prstGeom prst="rect">
            <a:avLst/>
          </a:prstGeom>
        </p:spPr>
      </p:pic>
      <p:sp>
        <p:nvSpPr>
          <p:cNvPr id="23" name="Rectangle: Rounded Corners 22">
            <a:extLst>
              <a:ext uri="{FF2B5EF4-FFF2-40B4-BE49-F238E27FC236}">
                <a16:creationId xmlns:a16="http://schemas.microsoft.com/office/drawing/2014/main" id="{FDCA01D0-A4FF-2210-CEFA-121FE6899F03}"/>
              </a:ext>
            </a:extLst>
          </p:cNvPr>
          <p:cNvSpPr/>
          <p:nvPr/>
        </p:nvSpPr>
        <p:spPr>
          <a:xfrm>
            <a:off x="565580" y="3769224"/>
            <a:ext cx="7643456" cy="86908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1000" dirty="0">
              <a:solidFill>
                <a:srgbClr val="000000"/>
              </a:solidFill>
            </a:endParaRPr>
          </a:p>
        </p:txBody>
      </p:sp>
      <p:sp>
        <p:nvSpPr>
          <p:cNvPr id="24" name="TextBox 23">
            <a:extLst>
              <a:ext uri="{FF2B5EF4-FFF2-40B4-BE49-F238E27FC236}">
                <a16:creationId xmlns:a16="http://schemas.microsoft.com/office/drawing/2014/main" id="{1DA39132-CA9A-923C-BA53-E2DC512FEA97}"/>
              </a:ext>
            </a:extLst>
          </p:cNvPr>
          <p:cNvSpPr txBox="1"/>
          <p:nvPr/>
        </p:nvSpPr>
        <p:spPr>
          <a:xfrm>
            <a:off x="1078922" y="3835033"/>
            <a:ext cx="5303989"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          4. Backing Services</a:t>
            </a:r>
            <a:endParaRPr lang="en-US" dirty="0"/>
          </a:p>
        </p:txBody>
      </p:sp>
      <p:pic>
        <p:nvPicPr>
          <p:cNvPr id="25" name="Content Placeholder 27">
            <a:extLst>
              <a:ext uri="{FF2B5EF4-FFF2-40B4-BE49-F238E27FC236}">
                <a16:creationId xmlns:a16="http://schemas.microsoft.com/office/drawing/2014/main" id="{75E803DB-A153-90F6-553C-63C4C46C22FA}"/>
              </a:ext>
            </a:extLst>
          </p:cNvPr>
          <p:cNvPicPr>
            <a:picLocks noChangeAspect="1"/>
          </p:cNvPicPr>
          <p:nvPr/>
        </p:nvPicPr>
        <p:blipFill>
          <a:blip r:embed="rId5"/>
          <a:stretch>
            <a:fillRect/>
          </a:stretch>
        </p:blipFill>
        <p:spPr>
          <a:xfrm>
            <a:off x="712447" y="3945196"/>
            <a:ext cx="519872" cy="519872"/>
          </a:xfrm>
          <a:prstGeom prst="rect">
            <a:avLst/>
          </a:prstGeom>
        </p:spPr>
      </p:pic>
      <p:sp>
        <p:nvSpPr>
          <p:cNvPr id="26" name="TextBox 25">
            <a:extLst>
              <a:ext uri="{FF2B5EF4-FFF2-40B4-BE49-F238E27FC236}">
                <a16:creationId xmlns:a16="http://schemas.microsoft.com/office/drawing/2014/main" id="{601A5720-EE45-0AD3-AF85-2F4D405841BF}"/>
              </a:ext>
            </a:extLst>
          </p:cNvPr>
          <p:cNvSpPr txBox="1"/>
          <p:nvPr/>
        </p:nvSpPr>
        <p:spPr>
          <a:xfrm>
            <a:off x="1927515" y="4204852"/>
            <a:ext cx="510713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000">
                <a:solidFill>
                  <a:srgbClr val="444444"/>
                </a:solidFill>
                <a:latin typeface="Nunito"/>
                <a:ea typeface="Open Sans"/>
                <a:cs typeface="Open Sans"/>
              </a:rPr>
              <a:t>Treat backing services as attached resources</a:t>
            </a:r>
            <a:endParaRPr lang="en-US" sz="1000">
              <a:latin typeface="Nunito"/>
            </a:endParaRPr>
          </a:p>
          <a:p>
            <a:pPr algn="just"/>
            <a:endParaRPr lang="en-US" sz="1000" dirty="0">
              <a:latin typeface="Nunito"/>
            </a:endParaRPr>
          </a:p>
        </p:txBody>
      </p:sp>
      <p:sp>
        <p:nvSpPr>
          <p:cNvPr id="30" name="Rectangle: Rounded Corners 29">
            <a:extLst>
              <a:ext uri="{FF2B5EF4-FFF2-40B4-BE49-F238E27FC236}">
                <a16:creationId xmlns:a16="http://schemas.microsoft.com/office/drawing/2014/main" id="{D932B4AA-99B2-76D6-18C7-B8E499F93317}"/>
              </a:ext>
            </a:extLst>
          </p:cNvPr>
          <p:cNvSpPr/>
          <p:nvPr/>
        </p:nvSpPr>
        <p:spPr>
          <a:xfrm>
            <a:off x="565580" y="4713066"/>
            <a:ext cx="7643456" cy="86908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1000" dirty="0">
              <a:solidFill>
                <a:srgbClr val="000000"/>
              </a:solidFill>
            </a:endParaRPr>
          </a:p>
        </p:txBody>
      </p:sp>
      <p:sp>
        <p:nvSpPr>
          <p:cNvPr id="31" name="TextBox 30">
            <a:extLst>
              <a:ext uri="{FF2B5EF4-FFF2-40B4-BE49-F238E27FC236}">
                <a16:creationId xmlns:a16="http://schemas.microsoft.com/office/drawing/2014/main" id="{C82C693F-8BB6-FB56-E1DD-8B7069507E23}"/>
              </a:ext>
            </a:extLst>
          </p:cNvPr>
          <p:cNvSpPr txBox="1"/>
          <p:nvPr/>
        </p:nvSpPr>
        <p:spPr>
          <a:xfrm>
            <a:off x="1113559" y="4822170"/>
            <a:ext cx="6784693"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          5.Build, release, run</a:t>
            </a:r>
          </a:p>
          <a:p>
            <a:endParaRPr lang="en-US" b="1" dirty="0"/>
          </a:p>
        </p:txBody>
      </p:sp>
      <p:pic>
        <p:nvPicPr>
          <p:cNvPr id="32" name="Content Placeholder 27">
            <a:extLst>
              <a:ext uri="{FF2B5EF4-FFF2-40B4-BE49-F238E27FC236}">
                <a16:creationId xmlns:a16="http://schemas.microsoft.com/office/drawing/2014/main" id="{567F9241-7A96-5ED6-5F67-4E9463B191F2}"/>
              </a:ext>
            </a:extLst>
          </p:cNvPr>
          <p:cNvPicPr>
            <a:picLocks noChangeAspect="1"/>
          </p:cNvPicPr>
          <p:nvPr/>
        </p:nvPicPr>
        <p:blipFill>
          <a:blip r:embed="rId6"/>
          <a:stretch>
            <a:fillRect/>
          </a:stretch>
        </p:blipFill>
        <p:spPr>
          <a:xfrm>
            <a:off x="586892" y="4893270"/>
            <a:ext cx="1091371" cy="450794"/>
          </a:xfrm>
          <a:prstGeom prst="rect">
            <a:avLst/>
          </a:prstGeom>
        </p:spPr>
      </p:pic>
      <p:sp>
        <p:nvSpPr>
          <p:cNvPr id="33" name="TextBox 32">
            <a:extLst>
              <a:ext uri="{FF2B5EF4-FFF2-40B4-BE49-F238E27FC236}">
                <a16:creationId xmlns:a16="http://schemas.microsoft.com/office/drawing/2014/main" id="{30FFCACC-FB8A-AC53-996C-FB3B5EFFCA30}"/>
              </a:ext>
            </a:extLst>
          </p:cNvPr>
          <p:cNvSpPr txBox="1"/>
          <p:nvPr/>
        </p:nvSpPr>
        <p:spPr>
          <a:xfrm>
            <a:off x="1970810" y="5209307"/>
            <a:ext cx="510713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solidFill>
                  <a:srgbClr val="444444"/>
                </a:solidFill>
                <a:latin typeface="Open Sans"/>
                <a:ea typeface="Open Sans"/>
                <a:cs typeface="Open Sans"/>
              </a:rPr>
              <a:t>Store config in the environment</a:t>
            </a:r>
            <a:endParaRPr lang="en-US" sz="1400"/>
          </a:p>
        </p:txBody>
      </p:sp>
      <p:sp>
        <p:nvSpPr>
          <p:cNvPr id="34" name="Rectangle: Rounded Corners 33">
            <a:extLst>
              <a:ext uri="{FF2B5EF4-FFF2-40B4-BE49-F238E27FC236}">
                <a16:creationId xmlns:a16="http://schemas.microsoft.com/office/drawing/2014/main" id="{D9657F6B-22A3-DB2C-91A9-9B3905437814}"/>
              </a:ext>
            </a:extLst>
          </p:cNvPr>
          <p:cNvSpPr/>
          <p:nvPr/>
        </p:nvSpPr>
        <p:spPr>
          <a:xfrm>
            <a:off x="582898" y="5717520"/>
            <a:ext cx="7643456" cy="86908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1000" dirty="0">
              <a:solidFill>
                <a:srgbClr val="000000"/>
              </a:solidFill>
            </a:endParaRPr>
          </a:p>
        </p:txBody>
      </p:sp>
      <p:sp>
        <p:nvSpPr>
          <p:cNvPr id="35" name="TextBox 34">
            <a:extLst>
              <a:ext uri="{FF2B5EF4-FFF2-40B4-BE49-F238E27FC236}">
                <a16:creationId xmlns:a16="http://schemas.microsoft.com/office/drawing/2014/main" id="{2E09C8D5-2EFB-1DD3-CC26-0FBC2DC5B308}"/>
              </a:ext>
            </a:extLst>
          </p:cNvPr>
          <p:cNvSpPr txBox="1"/>
          <p:nvPr/>
        </p:nvSpPr>
        <p:spPr>
          <a:xfrm>
            <a:off x="1130877" y="5826624"/>
            <a:ext cx="6784693"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solidFill>
                  <a:srgbClr val="000000"/>
                </a:solidFill>
              </a:rPr>
              <a:t>      </a:t>
            </a:r>
            <a:r>
              <a:rPr lang="en-US" dirty="0">
                <a:solidFill>
                  <a:srgbClr val="000000"/>
                </a:solidFill>
                <a:latin typeface="Avenir Next LT Pro"/>
              </a:rPr>
              <a:t>     </a:t>
            </a:r>
            <a:r>
              <a:rPr lang="en-US" b="1" dirty="0">
                <a:solidFill>
                  <a:srgbClr val="000000"/>
                </a:solidFill>
                <a:latin typeface="Nunito"/>
              </a:rPr>
              <a:t>6. Process</a:t>
            </a:r>
            <a:endParaRPr lang="en-US" b="1" dirty="0">
              <a:latin typeface="Nunito"/>
            </a:endParaRPr>
          </a:p>
          <a:p>
            <a:endParaRPr lang="en-US" b="1" dirty="0"/>
          </a:p>
        </p:txBody>
      </p:sp>
      <p:pic>
        <p:nvPicPr>
          <p:cNvPr id="36" name="Content Placeholder 27" descr="Blue gears on a black background&#10;&#10;AI-generated content may be incorrect.">
            <a:extLst>
              <a:ext uri="{FF2B5EF4-FFF2-40B4-BE49-F238E27FC236}">
                <a16:creationId xmlns:a16="http://schemas.microsoft.com/office/drawing/2014/main" id="{149BD62E-E27A-1C0D-3371-5A737355B8D7}"/>
              </a:ext>
            </a:extLst>
          </p:cNvPr>
          <p:cNvPicPr>
            <a:picLocks noChangeAspect="1"/>
          </p:cNvPicPr>
          <p:nvPr/>
        </p:nvPicPr>
        <p:blipFill>
          <a:blip r:embed="rId7"/>
          <a:stretch>
            <a:fillRect/>
          </a:stretch>
        </p:blipFill>
        <p:spPr>
          <a:xfrm>
            <a:off x="712448" y="5893492"/>
            <a:ext cx="519872" cy="519872"/>
          </a:xfrm>
          <a:prstGeom prst="rect">
            <a:avLst/>
          </a:prstGeom>
        </p:spPr>
      </p:pic>
      <p:sp>
        <p:nvSpPr>
          <p:cNvPr id="37" name="TextBox 36">
            <a:extLst>
              <a:ext uri="{FF2B5EF4-FFF2-40B4-BE49-F238E27FC236}">
                <a16:creationId xmlns:a16="http://schemas.microsoft.com/office/drawing/2014/main" id="{D54A13B2-F9F9-D7D2-FA9F-8FE082883D15}"/>
              </a:ext>
            </a:extLst>
          </p:cNvPr>
          <p:cNvSpPr txBox="1"/>
          <p:nvPr/>
        </p:nvSpPr>
        <p:spPr>
          <a:xfrm>
            <a:off x="1988128" y="6213761"/>
            <a:ext cx="5107130"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solidFill>
                  <a:srgbClr val="333333"/>
                </a:solidFill>
              </a:rPr>
              <a:t>Execute the app as one or more stateless processes</a:t>
            </a:r>
            <a:endParaRPr lang="en-US" sz="1400"/>
          </a:p>
          <a:p>
            <a:pPr algn="just"/>
            <a:endParaRPr lang="en-US" sz="1100" dirty="0">
              <a:solidFill>
                <a:srgbClr val="444444"/>
              </a:solidFill>
              <a:latin typeface="Open Sans"/>
              <a:ea typeface="Open Sans"/>
              <a:cs typeface="Open Sans"/>
            </a:endParaRPr>
          </a:p>
        </p:txBody>
      </p:sp>
    </p:spTree>
    <p:extLst>
      <p:ext uri="{BB962C8B-B14F-4D97-AF65-F5344CB8AC3E}">
        <p14:creationId xmlns:p14="http://schemas.microsoft.com/office/powerpoint/2010/main" val="44295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par>
                                <p:cTn id="70" presetID="10" presetClass="entr" presetSubtype="0" fill="hold"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fade">
                                      <p:cBhvr>
                                        <p:cTn id="77" dur="5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500"/>
                                        <p:tgtEl>
                                          <p:spTgt spid="3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childTnLst>
                                </p:cTn>
                              </p:par>
                              <p:par>
                                <p:cTn id="84" presetID="10" presetClass="entr" presetSubtype="0" fill="hold"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7" grpId="0" animBg="1"/>
      <p:bldP spid="3" grpId="0"/>
      <p:bldP spid="5" grpId="0" animBg="1"/>
      <p:bldP spid="6" grpId="0" animBg="1"/>
      <p:bldP spid="11" grpId="0"/>
      <p:bldP spid="14" grpId="0" animBg="1"/>
      <p:bldP spid="15" grpId="0" animBg="1"/>
      <p:bldP spid="19" grpId="0"/>
      <p:bldP spid="23" grpId="0" animBg="1"/>
      <p:bldP spid="24" grpId="0" animBg="1"/>
      <p:bldP spid="26" grpId="0"/>
      <p:bldP spid="30" grpId="0" animBg="1"/>
      <p:bldP spid="31" grpId="0" animBg="1"/>
      <p:bldP spid="33" grpId="0"/>
      <p:bldP spid="34" grpId="0" animBg="1"/>
      <p:bldP spid="35" grpId="0" animBg="1"/>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9DA759-B638-8CEC-994F-E488BC7DB25C}"/>
              </a:ext>
            </a:extLst>
          </p:cNvPr>
          <p:cNvSpPr>
            <a:spLocks noGrp="1"/>
          </p:cNvSpPr>
          <p:nvPr>
            <p:ph type="title"/>
          </p:nvPr>
        </p:nvSpPr>
        <p:spPr>
          <a:xfrm>
            <a:off x="2302" y="3513"/>
            <a:ext cx="8206636" cy="694621"/>
          </a:xfrm>
        </p:spPr>
        <p:txBody>
          <a:bodyPr>
            <a:normAutofit fontScale="90000"/>
          </a:bodyPr>
          <a:lstStyle/>
          <a:p>
            <a:r>
              <a:rPr lang="en-GB" dirty="0">
                <a:cs typeface="Posterama"/>
              </a:rPr>
              <a:t>The Twelve Factors</a:t>
            </a:r>
            <a:endParaRPr lang="en-US" dirty="0"/>
          </a:p>
        </p:txBody>
      </p:sp>
      <p:sp>
        <p:nvSpPr>
          <p:cNvPr id="12"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9" name="Rectangle: Rounded Corners 28">
            <a:extLst>
              <a:ext uri="{FF2B5EF4-FFF2-40B4-BE49-F238E27FC236}">
                <a16:creationId xmlns:a16="http://schemas.microsoft.com/office/drawing/2014/main" id="{980B57F0-CD1A-DF01-056D-6E0B5FB243F9}"/>
              </a:ext>
            </a:extLst>
          </p:cNvPr>
          <p:cNvSpPr/>
          <p:nvPr/>
        </p:nvSpPr>
        <p:spPr>
          <a:xfrm>
            <a:off x="539602" y="842452"/>
            <a:ext cx="7704070" cy="808479"/>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1000" dirty="0">
              <a:solidFill>
                <a:srgbClr val="000000"/>
              </a:solidFill>
            </a:endParaRPr>
          </a:p>
        </p:txBody>
      </p:sp>
      <p:sp>
        <p:nvSpPr>
          <p:cNvPr id="27" name="TextBox 26">
            <a:extLst>
              <a:ext uri="{FF2B5EF4-FFF2-40B4-BE49-F238E27FC236}">
                <a16:creationId xmlns:a16="http://schemas.microsoft.com/office/drawing/2014/main" id="{E5F5983E-4A64-E1F0-5E92-90C19C0C168A}"/>
              </a:ext>
            </a:extLst>
          </p:cNvPr>
          <p:cNvSpPr txBox="1"/>
          <p:nvPr/>
        </p:nvSpPr>
        <p:spPr>
          <a:xfrm>
            <a:off x="1676400" y="916920"/>
            <a:ext cx="5702307"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7.</a:t>
            </a:r>
            <a:r>
              <a:rPr lang="en-US" b="1" dirty="0">
                <a:solidFill>
                  <a:srgbClr val="262626"/>
                </a:solidFill>
              </a:rPr>
              <a:t> Port Binding</a:t>
            </a:r>
          </a:p>
          <a:p>
            <a:endParaRPr lang="en-US" b="1" dirty="0"/>
          </a:p>
        </p:txBody>
      </p:sp>
      <p:pic>
        <p:nvPicPr>
          <p:cNvPr id="28" name="Content Placeholder 27" descr="A black square with a black background&#10;&#10;AI-generated content may be incorrect.">
            <a:extLst>
              <a:ext uri="{FF2B5EF4-FFF2-40B4-BE49-F238E27FC236}">
                <a16:creationId xmlns:a16="http://schemas.microsoft.com/office/drawing/2014/main" id="{E667DBD0-75F9-5FC2-ED59-390892F1A589}"/>
              </a:ext>
            </a:extLst>
          </p:cNvPr>
          <p:cNvPicPr>
            <a:picLocks noGrp="1" noChangeAspect="1"/>
          </p:cNvPicPr>
          <p:nvPr>
            <p:ph idx="1"/>
          </p:nvPr>
        </p:nvPicPr>
        <p:blipFill>
          <a:blip r:embed="rId2"/>
          <a:stretch>
            <a:fillRect/>
          </a:stretch>
        </p:blipFill>
        <p:spPr>
          <a:xfrm>
            <a:off x="629164" y="857364"/>
            <a:ext cx="693365" cy="796963"/>
          </a:xfrm>
        </p:spPr>
      </p:pic>
      <p:sp>
        <p:nvSpPr>
          <p:cNvPr id="3" name="TextBox 2">
            <a:extLst>
              <a:ext uri="{FF2B5EF4-FFF2-40B4-BE49-F238E27FC236}">
                <a16:creationId xmlns:a16="http://schemas.microsoft.com/office/drawing/2014/main" id="{28B4DE22-C6F7-3F64-B0D7-5EA44639D33B}"/>
              </a:ext>
            </a:extLst>
          </p:cNvPr>
          <p:cNvSpPr txBox="1"/>
          <p:nvPr/>
        </p:nvSpPr>
        <p:spPr>
          <a:xfrm>
            <a:off x="2014106" y="1217466"/>
            <a:ext cx="5245675" cy="8079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solidFill>
                  <a:srgbClr val="333333"/>
                </a:solidFill>
              </a:rPr>
              <a:t>Export services via port binding</a:t>
            </a:r>
            <a:endParaRPr lang="en-US" dirty="0"/>
          </a:p>
          <a:p>
            <a:pPr algn="just"/>
            <a:endParaRPr lang="en-US" sz="1050" dirty="0">
              <a:solidFill>
                <a:srgbClr val="000000"/>
              </a:solidFill>
            </a:endParaRPr>
          </a:p>
          <a:p>
            <a:pPr algn="ctr"/>
            <a:endParaRPr lang="en-US"/>
          </a:p>
        </p:txBody>
      </p:sp>
      <p:sp>
        <p:nvSpPr>
          <p:cNvPr id="5" name="Rectangle: Rounded Corners 4">
            <a:extLst>
              <a:ext uri="{FF2B5EF4-FFF2-40B4-BE49-F238E27FC236}">
                <a16:creationId xmlns:a16="http://schemas.microsoft.com/office/drawing/2014/main" id="{49CB9A34-9764-269C-EAF8-07FB32182B9E}"/>
              </a:ext>
            </a:extLst>
          </p:cNvPr>
          <p:cNvSpPr/>
          <p:nvPr/>
        </p:nvSpPr>
        <p:spPr>
          <a:xfrm>
            <a:off x="539601" y="1742996"/>
            <a:ext cx="7704070" cy="91238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1000" dirty="0">
              <a:solidFill>
                <a:srgbClr val="000000"/>
              </a:solidFill>
            </a:endParaRPr>
          </a:p>
        </p:txBody>
      </p:sp>
      <p:sp>
        <p:nvSpPr>
          <p:cNvPr id="6" name="TextBox 5">
            <a:extLst>
              <a:ext uri="{FF2B5EF4-FFF2-40B4-BE49-F238E27FC236}">
                <a16:creationId xmlns:a16="http://schemas.microsoft.com/office/drawing/2014/main" id="{57E6910C-672F-4E6E-B544-438382F3F6D7}"/>
              </a:ext>
            </a:extLst>
          </p:cNvPr>
          <p:cNvSpPr txBox="1"/>
          <p:nvPr/>
        </p:nvSpPr>
        <p:spPr>
          <a:xfrm>
            <a:off x="1000989" y="1826124"/>
            <a:ext cx="6784693"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            8.</a:t>
            </a:r>
            <a:r>
              <a:rPr lang="en-US" b="1" dirty="0">
                <a:solidFill>
                  <a:srgbClr val="000000"/>
                </a:solidFill>
              </a:rPr>
              <a:t>Concurrency</a:t>
            </a:r>
            <a:endParaRPr lang="en-US" b="1" dirty="0"/>
          </a:p>
          <a:p>
            <a:endParaRPr lang="en-US" b="1" dirty="0"/>
          </a:p>
        </p:txBody>
      </p:sp>
      <p:sp>
        <p:nvSpPr>
          <p:cNvPr id="11" name="TextBox 10">
            <a:extLst>
              <a:ext uri="{FF2B5EF4-FFF2-40B4-BE49-F238E27FC236}">
                <a16:creationId xmlns:a16="http://schemas.microsoft.com/office/drawing/2014/main" id="{F413D972-5982-B3A9-9BA7-91537A059377}"/>
              </a:ext>
            </a:extLst>
          </p:cNvPr>
          <p:cNvSpPr txBox="1"/>
          <p:nvPr/>
        </p:nvSpPr>
        <p:spPr>
          <a:xfrm>
            <a:off x="1953489" y="2204602"/>
            <a:ext cx="4604903" cy="14003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700" dirty="0">
                <a:solidFill>
                  <a:srgbClr val="555555"/>
                </a:solidFill>
              </a:rPr>
              <a:t>Scale out via the process model</a:t>
            </a:r>
            <a:endParaRPr lang="en-US" dirty="0"/>
          </a:p>
          <a:p>
            <a:pPr algn="just"/>
            <a:endParaRPr lang="en-US" sz="1400" dirty="0">
              <a:solidFill>
                <a:srgbClr val="555555"/>
              </a:solidFill>
            </a:endParaRPr>
          </a:p>
          <a:p>
            <a:pPr algn="just"/>
            <a:br>
              <a:rPr lang="en-US" dirty="0"/>
            </a:br>
            <a:endParaRPr lang="en-US"/>
          </a:p>
          <a:p>
            <a:pPr algn="ctr"/>
            <a:endParaRPr lang="en-US"/>
          </a:p>
        </p:txBody>
      </p:sp>
      <p:sp>
        <p:nvSpPr>
          <p:cNvPr id="14" name="Rectangle: Rounded Corners 13">
            <a:extLst>
              <a:ext uri="{FF2B5EF4-FFF2-40B4-BE49-F238E27FC236}">
                <a16:creationId xmlns:a16="http://schemas.microsoft.com/office/drawing/2014/main" id="{2B5A6717-F643-99A4-8123-820E6DF4CF9B}"/>
              </a:ext>
            </a:extLst>
          </p:cNvPr>
          <p:cNvSpPr/>
          <p:nvPr/>
        </p:nvSpPr>
        <p:spPr>
          <a:xfrm>
            <a:off x="539603" y="2773429"/>
            <a:ext cx="7643456" cy="86908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1000" dirty="0">
              <a:solidFill>
                <a:srgbClr val="000000"/>
              </a:solidFill>
            </a:endParaRPr>
          </a:p>
        </p:txBody>
      </p:sp>
      <p:sp>
        <p:nvSpPr>
          <p:cNvPr id="15" name="TextBox 14">
            <a:extLst>
              <a:ext uri="{FF2B5EF4-FFF2-40B4-BE49-F238E27FC236}">
                <a16:creationId xmlns:a16="http://schemas.microsoft.com/office/drawing/2014/main" id="{B67CCD50-4AF7-9F5F-45D3-3163C07F413D}"/>
              </a:ext>
            </a:extLst>
          </p:cNvPr>
          <p:cNvSpPr txBox="1"/>
          <p:nvPr/>
        </p:nvSpPr>
        <p:spPr>
          <a:xfrm>
            <a:off x="1087582" y="2839238"/>
            <a:ext cx="6784693"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          9.</a:t>
            </a:r>
            <a:r>
              <a:rPr lang="en-US" b="1" dirty="0">
                <a:solidFill>
                  <a:srgbClr val="000000"/>
                </a:solidFill>
              </a:rPr>
              <a:t>Disposability</a:t>
            </a:r>
            <a:endParaRPr lang="en-US" b="1" dirty="0"/>
          </a:p>
          <a:p>
            <a:endParaRPr lang="en-US" b="1" dirty="0"/>
          </a:p>
        </p:txBody>
      </p:sp>
      <p:pic>
        <p:nvPicPr>
          <p:cNvPr id="17" name="Content Placeholder 27" descr="A blue and grey gear with a letter c&#10;&#10;AI-generated content may be incorrect.">
            <a:extLst>
              <a:ext uri="{FF2B5EF4-FFF2-40B4-BE49-F238E27FC236}">
                <a16:creationId xmlns:a16="http://schemas.microsoft.com/office/drawing/2014/main" id="{E3AC67BA-640A-F11A-C865-5D1C97FC2427}"/>
              </a:ext>
            </a:extLst>
          </p:cNvPr>
          <p:cNvPicPr>
            <a:picLocks noChangeAspect="1"/>
          </p:cNvPicPr>
          <p:nvPr/>
        </p:nvPicPr>
        <p:blipFill>
          <a:blip r:embed="rId3"/>
          <a:stretch>
            <a:fillRect/>
          </a:stretch>
        </p:blipFill>
        <p:spPr>
          <a:xfrm>
            <a:off x="690800" y="2949401"/>
            <a:ext cx="563168" cy="519872"/>
          </a:xfrm>
          <a:prstGeom prst="rect">
            <a:avLst/>
          </a:prstGeom>
        </p:spPr>
      </p:pic>
      <p:sp>
        <p:nvSpPr>
          <p:cNvPr id="19" name="TextBox 18">
            <a:extLst>
              <a:ext uri="{FF2B5EF4-FFF2-40B4-BE49-F238E27FC236}">
                <a16:creationId xmlns:a16="http://schemas.microsoft.com/office/drawing/2014/main" id="{96178461-1200-30C8-4D19-8423A0EEFBB0}"/>
              </a:ext>
            </a:extLst>
          </p:cNvPr>
          <p:cNvSpPr txBox="1"/>
          <p:nvPr/>
        </p:nvSpPr>
        <p:spPr>
          <a:xfrm>
            <a:off x="1970811" y="3209057"/>
            <a:ext cx="5107130"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solidFill>
                  <a:srgbClr val="555555"/>
                </a:solidFill>
              </a:rPr>
              <a:t>Maximize robustness with fast startup and graceful shutdown</a:t>
            </a:r>
            <a:endParaRPr lang="en-US" sz="1400" dirty="0"/>
          </a:p>
          <a:p>
            <a:pPr algn="just"/>
            <a:br>
              <a:rPr lang="en-US" dirty="0"/>
            </a:br>
            <a:endParaRPr lang="en-US" sz="1400"/>
          </a:p>
        </p:txBody>
      </p:sp>
      <p:pic>
        <p:nvPicPr>
          <p:cNvPr id="22" name="Picture 21" descr="A black and white image of a gear&#10;&#10;AI-generated content may be incorrect.">
            <a:extLst>
              <a:ext uri="{FF2B5EF4-FFF2-40B4-BE49-F238E27FC236}">
                <a16:creationId xmlns:a16="http://schemas.microsoft.com/office/drawing/2014/main" id="{2A08F84F-948D-83D6-FE2F-25766195443C}"/>
              </a:ext>
            </a:extLst>
          </p:cNvPr>
          <p:cNvPicPr>
            <a:picLocks noChangeAspect="1"/>
          </p:cNvPicPr>
          <p:nvPr/>
        </p:nvPicPr>
        <p:blipFill>
          <a:blip r:embed="rId4"/>
          <a:stretch>
            <a:fillRect/>
          </a:stretch>
        </p:blipFill>
        <p:spPr>
          <a:xfrm>
            <a:off x="651596" y="1876859"/>
            <a:ext cx="636445" cy="636445"/>
          </a:xfrm>
          <a:prstGeom prst="rect">
            <a:avLst/>
          </a:prstGeom>
        </p:spPr>
      </p:pic>
      <p:sp>
        <p:nvSpPr>
          <p:cNvPr id="23" name="Rectangle: Rounded Corners 22">
            <a:extLst>
              <a:ext uri="{FF2B5EF4-FFF2-40B4-BE49-F238E27FC236}">
                <a16:creationId xmlns:a16="http://schemas.microsoft.com/office/drawing/2014/main" id="{FDCA01D0-A4FF-2210-CEFA-121FE6899F03}"/>
              </a:ext>
            </a:extLst>
          </p:cNvPr>
          <p:cNvSpPr/>
          <p:nvPr/>
        </p:nvSpPr>
        <p:spPr>
          <a:xfrm>
            <a:off x="565580" y="3769224"/>
            <a:ext cx="7643456" cy="86908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1000" dirty="0">
              <a:solidFill>
                <a:srgbClr val="000000"/>
              </a:solidFill>
            </a:endParaRPr>
          </a:p>
        </p:txBody>
      </p:sp>
      <p:sp>
        <p:nvSpPr>
          <p:cNvPr id="24" name="TextBox 23">
            <a:extLst>
              <a:ext uri="{FF2B5EF4-FFF2-40B4-BE49-F238E27FC236}">
                <a16:creationId xmlns:a16="http://schemas.microsoft.com/office/drawing/2014/main" id="{1DA39132-CA9A-923C-BA53-E2DC512FEA97}"/>
              </a:ext>
            </a:extLst>
          </p:cNvPr>
          <p:cNvSpPr txBox="1"/>
          <p:nvPr/>
        </p:nvSpPr>
        <p:spPr>
          <a:xfrm>
            <a:off x="1078922" y="3835033"/>
            <a:ext cx="5303989" cy="646331"/>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          10. </a:t>
            </a:r>
            <a:r>
              <a:rPr lang="en-US" b="1">
                <a:solidFill>
                  <a:srgbClr val="000000"/>
                </a:solidFill>
              </a:rPr>
              <a:t>Dev/prod parity</a:t>
            </a:r>
            <a:endParaRPr lang="en-US" b="1" dirty="0"/>
          </a:p>
          <a:p>
            <a:endParaRPr lang="en-US" b="1" dirty="0"/>
          </a:p>
        </p:txBody>
      </p:sp>
      <p:pic>
        <p:nvPicPr>
          <p:cNvPr id="25" name="Content Placeholder 27" descr="A box and gear with light bulb and arrows&#10;&#10;AI-generated content may be incorrect.">
            <a:extLst>
              <a:ext uri="{FF2B5EF4-FFF2-40B4-BE49-F238E27FC236}">
                <a16:creationId xmlns:a16="http://schemas.microsoft.com/office/drawing/2014/main" id="{75E803DB-A153-90F6-553C-63C4C46C22FA}"/>
              </a:ext>
            </a:extLst>
          </p:cNvPr>
          <p:cNvPicPr>
            <a:picLocks noChangeAspect="1"/>
          </p:cNvPicPr>
          <p:nvPr/>
        </p:nvPicPr>
        <p:blipFill>
          <a:blip r:embed="rId5"/>
          <a:stretch>
            <a:fillRect/>
          </a:stretch>
        </p:blipFill>
        <p:spPr>
          <a:xfrm>
            <a:off x="712447" y="3945196"/>
            <a:ext cx="519872" cy="519872"/>
          </a:xfrm>
          <a:prstGeom prst="rect">
            <a:avLst/>
          </a:prstGeom>
        </p:spPr>
      </p:pic>
      <p:sp>
        <p:nvSpPr>
          <p:cNvPr id="26" name="TextBox 25">
            <a:extLst>
              <a:ext uri="{FF2B5EF4-FFF2-40B4-BE49-F238E27FC236}">
                <a16:creationId xmlns:a16="http://schemas.microsoft.com/office/drawing/2014/main" id="{601A5720-EE45-0AD3-AF85-2F4D405841BF}"/>
              </a:ext>
            </a:extLst>
          </p:cNvPr>
          <p:cNvSpPr txBox="1"/>
          <p:nvPr/>
        </p:nvSpPr>
        <p:spPr>
          <a:xfrm>
            <a:off x="1953492" y="4161557"/>
            <a:ext cx="551410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solidFill>
                  <a:srgbClr val="555555"/>
                </a:solidFill>
              </a:rPr>
              <a:t>Keep development, staging, and production as similar as possible</a:t>
            </a:r>
            <a:endParaRPr lang="en-US" sz="1400" dirty="0"/>
          </a:p>
          <a:p>
            <a:pPr algn="just"/>
            <a:endParaRPr lang="en-US" sz="1400" dirty="0">
              <a:solidFill>
                <a:srgbClr val="444444"/>
              </a:solidFill>
              <a:latin typeface="Nunito"/>
              <a:ea typeface="Open Sans"/>
              <a:cs typeface="Open Sans"/>
            </a:endParaRPr>
          </a:p>
          <a:p>
            <a:pPr algn="just"/>
            <a:endParaRPr lang="en-US" sz="1400" dirty="0">
              <a:latin typeface="Nunito"/>
            </a:endParaRPr>
          </a:p>
        </p:txBody>
      </p:sp>
      <p:sp>
        <p:nvSpPr>
          <p:cNvPr id="30" name="Rectangle: Rounded Corners 29">
            <a:extLst>
              <a:ext uri="{FF2B5EF4-FFF2-40B4-BE49-F238E27FC236}">
                <a16:creationId xmlns:a16="http://schemas.microsoft.com/office/drawing/2014/main" id="{D932B4AA-99B2-76D6-18C7-B8E499F93317}"/>
              </a:ext>
            </a:extLst>
          </p:cNvPr>
          <p:cNvSpPr/>
          <p:nvPr/>
        </p:nvSpPr>
        <p:spPr>
          <a:xfrm>
            <a:off x="565580" y="4713066"/>
            <a:ext cx="7643456" cy="86908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1000" dirty="0">
              <a:solidFill>
                <a:srgbClr val="000000"/>
              </a:solidFill>
            </a:endParaRPr>
          </a:p>
        </p:txBody>
      </p:sp>
      <p:sp>
        <p:nvSpPr>
          <p:cNvPr id="31" name="TextBox 30">
            <a:extLst>
              <a:ext uri="{FF2B5EF4-FFF2-40B4-BE49-F238E27FC236}">
                <a16:creationId xmlns:a16="http://schemas.microsoft.com/office/drawing/2014/main" id="{C82C693F-8BB6-FB56-E1DD-8B7069507E23}"/>
              </a:ext>
            </a:extLst>
          </p:cNvPr>
          <p:cNvSpPr txBox="1"/>
          <p:nvPr/>
        </p:nvSpPr>
        <p:spPr>
          <a:xfrm>
            <a:off x="1113559" y="4822170"/>
            <a:ext cx="6784693"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          11.</a:t>
            </a:r>
            <a:r>
              <a:rPr lang="en-US" b="1" dirty="0">
                <a:solidFill>
                  <a:srgbClr val="000000"/>
                </a:solidFill>
              </a:rPr>
              <a:t>Logs</a:t>
            </a:r>
            <a:endParaRPr lang="en-US" b="1" dirty="0"/>
          </a:p>
        </p:txBody>
      </p:sp>
      <p:pic>
        <p:nvPicPr>
          <p:cNvPr id="32" name="Content Placeholder 27" descr="A black screen with a black background&#10;&#10;AI-generated content may be incorrect.">
            <a:extLst>
              <a:ext uri="{FF2B5EF4-FFF2-40B4-BE49-F238E27FC236}">
                <a16:creationId xmlns:a16="http://schemas.microsoft.com/office/drawing/2014/main" id="{567F9241-7A96-5ED6-5F67-4E9463B191F2}"/>
              </a:ext>
            </a:extLst>
          </p:cNvPr>
          <p:cNvPicPr>
            <a:picLocks noChangeAspect="1"/>
          </p:cNvPicPr>
          <p:nvPr/>
        </p:nvPicPr>
        <p:blipFill>
          <a:blip r:embed="rId6"/>
          <a:stretch>
            <a:fillRect/>
          </a:stretch>
        </p:blipFill>
        <p:spPr>
          <a:xfrm>
            <a:off x="907180" y="4893270"/>
            <a:ext cx="450794" cy="450794"/>
          </a:xfrm>
          <a:prstGeom prst="rect">
            <a:avLst/>
          </a:prstGeom>
        </p:spPr>
      </p:pic>
      <p:sp>
        <p:nvSpPr>
          <p:cNvPr id="33" name="TextBox 32">
            <a:extLst>
              <a:ext uri="{FF2B5EF4-FFF2-40B4-BE49-F238E27FC236}">
                <a16:creationId xmlns:a16="http://schemas.microsoft.com/office/drawing/2014/main" id="{30FFCACC-FB8A-AC53-996C-FB3B5EFFCA30}"/>
              </a:ext>
            </a:extLst>
          </p:cNvPr>
          <p:cNvSpPr txBox="1"/>
          <p:nvPr/>
        </p:nvSpPr>
        <p:spPr>
          <a:xfrm>
            <a:off x="1970810" y="5209307"/>
            <a:ext cx="51071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solidFill>
                  <a:srgbClr val="555555"/>
                </a:solidFill>
              </a:rPr>
              <a:t>Treat logs as event streams</a:t>
            </a:r>
            <a:endParaRPr lang="en-US" sz="1400" dirty="0"/>
          </a:p>
          <a:p>
            <a:pPr algn="just"/>
            <a:endParaRPr lang="en-US" sz="1400" dirty="0">
              <a:solidFill>
                <a:srgbClr val="444444"/>
              </a:solidFill>
              <a:latin typeface="Open Sans"/>
              <a:ea typeface="Open Sans"/>
              <a:cs typeface="Open Sans"/>
            </a:endParaRPr>
          </a:p>
        </p:txBody>
      </p:sp>
      <p:sp>
        <p:nvSpPr>
          <p:cNvPr id="34" name="Rectangle: Rounded Corners 33">
            <a:extLst>
              <a:ext uri="{FF2B5EF4-FFF2-40B4-BE49-F238E27FC236}">
                <a16:creationId xmlns:a16="http://schemas.microsoft.com/office/drawing/2014/main" id="{D9657F6B-22A3-DB2C-91A9-9B3905437814}"/>
              </a:ext>
            </a:extLst>
          </p:cNvPr>
          <p:cNvSpPr/>
          <p:nvPr/>
        </p:nvSpPr>
        <p:spPr>
          <a:xfrm>
            <a:off x="582898" y="5717520"/>
            <a:ext cx="7643456" cy="86908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1000" dirty="0">
              <a:solidFill>
                <a:srgbClr val="000000"/>
              </a:solidFill>
            </a:endParaRPr>
          </a:p>
        </p:txBody>
      </p:sp>
      <p:sp>
        <p:nvSpPr>
          <p:cNvPr id="35" name="TextBox 34">
            <a:extLst>
              <a:ext uri="{FF2B5EF4-FFF2-40B4-BE49-F238E27FC236}">
                <a16:creationId xmlns:a16="http://schemas.microsoft.com/office/drawing/2014/main" id="{2E09C8D5-2EFB-1DD3-CC26-0FBC2DC5B308}"/>
              </a:ext>
            </a:extLst>
          </p:cNvPr>
          <p:cNvSpPr txBox="1"/>
          <p:nvPr/>
        </p:nvSpPr>
        <p:spPr>
          <a:xfrm>
            <a:off x="1130877" y="5826624"/>
            <a:ext cx="6784693" cy="369332"/>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rgbClr val="000000"/>
                </a:solidFill>
              </a:rPr>
              <a:t>      </a:t>
            </a:r>
            <a:r>
              <a:rPr lang="en-US" b="1" dirty="0">
                <a:solidFill>
                  <a:srgbClr val="000000"/>
                </a:solidFill>
                <a:latin typeface="Avenir Next LT Pro"/>
              </a:rPr>
              <a:t>     12</a:t>
            </a:r>
            <a:r>
              <a:rPr lang="en-US" b="1" dirty="0">
                <a:solidFill>
                  <a:srgbClr val="000000"/>
                </a:solidFill>
                <a:latin typeface="Nunito"/>
              </a:rPr>
              <a:t>. </a:t>
            </a:r>
            <a:r>
              <a:rPr lang="en-US" b="1" dirty="0">
                <a:solidFill>
                  <a:srgbClr val="000000"/>
                </a:solidFill>
              </a:rPr>
              <a:t>Admin processes</a:t>
            </a:r>
            <a:endParaRPr lang="en-US" b="1" dirty="0">
              <a:solidFill>
                <a:srgbClr val="262626"/>
              </a:solidFill>
              <a:latin typeface="Nunito"/>
            </a:endParaRPr>
          </a:p>
        </p:txBody>
      </p:sp>
      <p:pic>
        <p:nvPicPr>
          <p:cNvPr id="36" name="Content Placeholder 27" descr="A silhouette of a person&#10;&#10;AI-generated content may be incorrect.">
            <a:extLst>
              <a:ext uri="{FF2B5EF4-FFF2-40B4-BE49-F238E27FC236}">
                <a16:creationId xmlns:a16="http://schemas.microsoft.com/office/drawing/2014/main" id="{149BD62E-E27A-1C0D-3371-5A737355B8D7}"/>
              </a:ext>
            </a:extLst>
          </p:cNvPr>
          <p:cNvPicPr>
            <a:picLocks noChangeAspect="1"/>
          </p:cNvPicPr>
          <p:nvPr/>
        </p:nvPicPr>
        <p:blipFill>
          <a:blip r:embed="rId7"/>
          <a:stretch>
            <a:fillRect/>
          </a:stretch>
        </p:blipFill>
        <p:spPr>
          <a:xfrm>
            <a:off x="712448" y="5893492"/>
            <a:ext cx="519872" cy="519872"/>
          </a:xfrm>
          <a:prstGeom prst="rect">
            <a:avLst/>
          </a:prstGeom>
        </p:spPr>
      </p:pic>
      <p:sp>
        <p:nvSpPr>
          <p:cNvPr id="37" name="TextBox 36">
            <a:extLst>
              <a:ext uri="{FF2B5EF4-FFF2-40B4-BE49-F238E27FC236}">
                <a16:creationId xmlns:a16="http://schemas.microsoft.com/office/drawing/2014/main" id="{D54A13B2-F9F9-D7D2-FA9F-8FE082883D15}"/>
              </a:ext>
            </a:extLst>
          </p:cNvPr>
          <p:cNvSpPr txBox="1"/>
          <p:nvPr/>
        </p:nvSpPr>
        <p:spPr>
          <a:xfrm>
            <a:off x="1988128" y="6213761"/>
            <a:ext cx="510713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solidFill>
                  <a:srgbClr val="555555"/>
                </a:solidFill>
              </a:rPr>
              <a:t>Run admin/management tasks as one-off processes</a:t>
            </a:r>
          </a:p>
          <a:p>
            <a:pPr algn="just"/>
            <a:br>
              <a:rPr lang="en-US" dirty="0"/>
            </a:br>
            <a:endParaRPr lang="en-US" sz="1400"/>
          </a:p>
          <a:p>
            <a:pPr algn="just"/>
            <a:endParaRPr lang="en-US" sz="1400" dirty="0">
              <a:solidFill>
                <a:srgbClr val="444444"/>
              </a:solidFill>
              <a:latin typeface="Open Sans"/>
              <a:ea typeface="Open Sans"/>
              <a:cs typeface="Open Sans"/>
            </a:endParaRPr>
          </a:p>
        </p:txBody>
      </p:sp>
    </p:spTree>
    <p:extLst>
      <p:ext uri="{BB962C8B-B14F-4D97-AF65-F5344CB8AC3E}">
        <p14:creationId xmlns:p14="http://schemas.microsoft.com/office/powerpoint/2010/main" val="81153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par>
                                <p:cTn id="70" presetID="10" presetClass="entr" presetSubtype="0" fill="hold"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fade">
                                      <p:cBhvr>
                                        <p:cTn id="77" dur="500"/>
                                        <p:tgtEl>
                                          <p:spTgt spid="3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7" grpId="0" animBg="1"/>
      <p:bldP spid="3" grpId="0"/>
      <p:bldP spid="5" grpId="0" animBg="1"/>
      <p:bldP spid="6" grpId="0" animBg="1"/>
      <p:bldP spid="11" grpId="0"/>
      <p:bldP spid="14" grpId="0" animBg="1"/>
      <p:bldP spid="15" grpId="0" animBg="1"/>
      <p:bldP spid="19" grpId="0"/>
      <p:bldP spid="23" grpId="0" animBg="1"/>
      <p:bldP spid="24" grpId="0" animBg="1"/>
      <p:bldP spid="26" grpId="0"/>
      <p:bldP spid="30" grpId="0" animBg="1"/>
      <p:bldP spid="31" grpId="0" animBg="1"/>
      <p:bldP spid="33" grpId="0"/>
      <p:bldP spid="34" grpId="0" animBg="1"/>
      <p:bldP spid="35" grpId="0" animBg="1"/>
      <p:bldP spid="3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622FF8-3C59-9649-CF6C-4823E758C48E}"/>
              </a:ext>
            </a:extLst>
          </p:cNvPr>
          <p:cNvSpPr>
            <a:spLocks noGrp="1"/>
          </p:cNvSpPr>
          <p:nvPr>
            <p:ph type="title"/>
          </p:nvPr>
        </p:nvSpPr>
        <p:spPr>
          <a:xfrm>
            <a:off x="128729" y="1275679"/>
            <a:ext cx="8197977" cy="1349314"/>
          </a:xfrm>
        </p:spPr>
        <p:txBody>
          <a:bodyPr>
            <a:normAutofit/>
          </a:bodyPr>
          <a:lstStyle/>
          <a:p>
            <a:r>
              <a:rPr lang="en-GB" dirty="0">
                <a:cs typeface="Posterama"/>
              </a:rPr>
              <a:t>Agile Methodology</a:t>
            </a:r>
            <a:endParaRPr lang="en-US" dirty="0"/>
          </a:p>
        </p:txBody>
      </p:sp>
      <p:pic>
        <p:nvPicPr>
          <p:cNvPr id="7" name="Content Placeholder 6" descr="A diagram of a process&#10;&#10;AI-generated content may be incorrect.">
            <a:extLst>
              <a:ext uri="{FF2B5EF4-FFF2-40B4-BE49-F238E27FC236}">
                <a16:creationId xmlns:a16="http://schemas.microsoft.com/office/drawing/2014/main" id="{AFAC7211-A5DC-FA4E-B01D-7121B3D7D9C6}"/>
              </a:ext>
            </a:extLst>
          </p:cNvPr>
          <p:cNvPicPr>
            <a:picLocks noGrp="1" noChangeAspect="1"/>
          </p:cNvPicPr>
          <p:nvPr>
            <p:ph idx="1"/>
          </p:nvPr>
        </p:nvPicPr>
        <p:blipFill>
          <a:blip r:embed="rId2"/>
          <a:stretch>
            <a:fillRect/>
          </a:stretch>
        </p:blipFill>
        <p:spPr>
          <a:xfrm>
            <a:off x="6097704" y="2415019"/>
            <a:ext cx="7253468" cy="4045069"/>
          </a:xfrm>
        </p:spPr>
      </p:pic>
      <p:sp>
        <p:nvSpPr>
          <p:cNvPr id="12"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665004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B6565D-4A73-FBE5-ADE7-5EF85C42CD50}"/>
              </a:ext>
            </a:extLst>
          </p:cNvPr>
          <p:cNvSpPr>
            <a:spLocks noGrp="1"/>
          </p:cNvSpPr>
          <p:nvPr>
            <p:ph type="title"/>
          </p:nvPr>
        </p:nvSpPr>
        <p:spPr>
          <a:xfrm>
            <a:off x="330033" y="96790"/>
            <a:ext cx="8072585" cy="1532580"/>
          </a:xfrm>
        </p:spPr>
        <p:txBody>
          <a:bodyPr>
            <a:noAutofit/>
          </a:bodyPr>
          <a:lstStyle/>
          <a:p>
            <a:r>
              <a:rPr lang="en-GB" b="1" dirty="0">
                <a:latin typeface="Nunito"/>
              </a:rPr>
              <a:t>Manifesto for Agile Software Development</a:t>
            </a:r>
            <a:endParaRPr lang="en-US" b="1">
              <a:latin typeface="Nunito"/>
            </a:endParaRPr>
          </a:p>
        </p:txBody>
      </p:sp>
      <p:sp>
        <p:nvSpPr>
          <p:cNvPr id="3" name="Content Placeholder 2">
            <a:extLst>
              <a:ext uri="{FF2B5EF4-FFF2-40B4-BE49-F238E27FC236}">
                <a16:creationId xmlns:a16="http://schemas.microsoft.com/office/drawing/2014/main" id="{3C12FBD3-CB26-F580-78EC-F69A9CAF92FB}"/>
              </a:ext>
            </a:extLst>
          </p:cNvPr>
          <p:cNvSpPr>
            <a:spLocks noGrp="1"/>
          </p:cNvSpPr>
          <p:nvPr>
            <p:ph idx="1"/>
          </p:nvPr>
        </p:nvSpPr>
        <p:spPr>
          <a:xfrm>
            <a:off x="532590" y="2208729"/>
            <a:ext cx="8197977" cy="1563978"/>
          </a:xfrm>
        </p:spPr>
        <p:txBody>
          <a:bodyPr anchor="b">
            <a:normAutofit fontScale="92500" lnSpcReduction="10000"/>
          </a:bodyPr>
          <a:lstStyle/>
          <a:p>
            <a:r>
              <a:rPr lang="en-GB" sz="1800" dirty="0">
                <a:latin typeface="Nunito"/>
              </a:rPr>
              <a:t>The Manifesto for Agile Software Development is a foundational document produced by 17 developers at Snowbird, Utah in 2001. </a:t>
            </a:r>
            <a:endParaRPr lang="en-US" sz="1800">
              <a:latin typeface="Nunito"/>
            </a:endParaRPr>
          </a:p>
          <a:p>
            <a:r>
              <a:rPr lang="en-GB" sz="1800" dirty="0">
                <a:latin typeface="Nunito"/>
              </a:rPr>
              <a:t>This document consists of 4 Agile Values and 12 Agile Principles, emphasizing collaboration, flexibility, and customer satisfaction. These 12 principles and 4 agile values provide a guide to Software Developers.</a:t>
            </a:r>
            <a:endParaRPr lang="en-US" sz="1800">
              <a:latin typeface="Nunito"/>
            </a:endParaRPr>
          </a:p>
        </p:txBody>
      </p:sp>
      <p:sp>
        <p:nvSpPr>
          <p:cNvPr id="12"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 name="TextBox 3">
            <a:extLst>
              <a:ext uri="{FF2B5EF4-FFF2-40B4-BE49-F238E27FC236}">
                <a16:creationId xmlns:a16="http://schemas.microsoft.com/office/drawing/2014/main" id="{2C42070D-345C-E2DF-40AB-EE57A3C2180B}"/>
              </a:ext>
            </a:extLst>
          </p:cNvPr>
          <p:cNvSpPr txBox="1"/>
          <p:nvPr/>
        </p:nvSpPr>
        <p:spPr>
          <a:xfrm>
            <a:off x="528577" y="3991337"/>
            <a:ext cx="891636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latin typeface="Nunito"/>
              </a:rPr>
              <a:t>The primary purpose of the Agile Manifesto is to provide a foundation for developing software in a way that responds effectively to changing requirements and delivers value to customers.</a:t>
            </a:r>
          </a:p>
        </p:txBody>
      </p:sp>
    </p:spTree>
    <p:extLst>
      <p:ext uri="{BB962C8B-B14F-4D97-AF65-F5344CB8AC3E}">
        <p14:creationId xmlns:p14="http://schemas.microsoft.com/office/powerpoint/2010/main" val="799846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3DF294-3B93-6D41-FE97-290B95AAFD07}"/>
              </a:ext>
            </a:extLst>
          </p:cNvPr>
          <p:cNvSpPr>
            <a:spLocks noGrp="1"/>
          </p:cNvSpPr>
          <p:nvPr>
            <p:ph type="title"/>
          </p:nvPr>
        </p:nvSpPr>
        <p:spPr>
          <a:xfrm>
            <a:off x="188105" y="276172"/>
            <a:ext cx="8197977" cy="1349314"/>
          </a:xfrm>
        </p:spPr>
        <p:txBody>
          <a:bodyPr>
            <a:normAutofit/>
          </a:bodyPr>
          <a:lstStyle/>
          <a:p>
            <a:r>
              <a:rPr lang="en-GB" b="1" dirty="0">
                <a:latin typeface="Nunito"/>
              </a:rPr>
              <a:t>Agile Values</a:t>
            </a:r>
            <a:endParaRPr lang="en-US" b="1">
              <a:latin typeface="Nunito"/>
            </a:endParaRPr>
          </a:p>
        </p:txBody>
      </p:sp>
      <p:pic>
        <p:nvPicPr>
          <p:cNvPr id="7" name="Content Placeholder 6" descr="A purple square with white icons&#10;&#10;AI-generated content may be incorrect.">
            <a:extLst>
              <a:ext uri="{FF2B5EF4-FFF2-40B4-BE49-F238E27FC236}">
                <a16:creationId xmlns:a16="http://schemas.microsoft.com/office/drawing/2014/main" id="{E7D78F52-2999-8D5B-A828-451489D33D17}"/>
              </a:ext>
            </a:extLst>
          </p:cNvPr>
          <p:cNvPicPr>
            <a:picLocks noGrp="1" noChangeAspect="1"/>
          </p:cNvPicPr>
          <p:nvPr>
            <p:ph idx="1"/>
          </p:nvPr>
        </p:nvPicPr>
        <p:blipFill>
          <a:blip r:embed="rId2"/>
          <a:stretch>
            <a:fillRect/>
          </a:stretch>
        </p:blipFill>
        <p:spPr>
          <a:xfrm>
            <a:off x="1412556" y="1810255"/>
            <a:ext cx="8042964" cy="4461281"/>
          </a:xfrm>
        </p:spPr>
      </p:pic>
      <p:sp>
        <p:nvSpPr>
          <p:cNvPr id="15" name="Freeform: Shape 14">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845593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74599-0F85-E8EB-BCBB-794A84F0C3AE}"/>
              </a:ext>
            </a:extLst>
          </p:cNvPr>
          <p:cNvSpPr>
            <a:spLocks noGrp="1"/>
          </p:cNvSpPr>
          <p:nvPr>
            <p:ph type="title"/>
          </p:nvPr>
        </p:nvSpPr>
        <p:spPr>
          <a:xfrm>
            <a:off x="118832" y="28770"/>
            <a:ext cx="8197977" cy="1349314"/>
          </a:xfrm>
        </p:spPr>
        <p:txBody>
          <a:bodyPr>
            <a:normAutofit/>
          </a:bodyPr>
          <a:lstStyle/>
          <a:p>
            <a:r>
              <a:rPr lang="en-GB" dirty="0">
                <a:cs typeface="Posterama"/>
              </a:rPr>
              <a:t>  Agile Principles</a:t>
            </a:r>
            <a:endParaRPr lang="en-US" dirty="0"/>
          </a:p>
        </p:txBody>
      </p:sp>
      <p:sp>
        <p:nvSpPr>
          <p:cNvPr id="12"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Flowchart: Terminator 4">
            <a:extLst>
              <a:ext uri="{FF2B5EF4-FFF2-40B4-BE49-F238E27FC236}">
                <a16:creationId xmlns:a16="http://schemas.microsoft.com/office/drawing/2014/main" id="{6CD906FE-CBFD-A818-70F7-827EDC24DFDE}"/>
              </a:ext>
            </a:extLst>
          </p:cNvPr>
          <p:cNvSpPr/>
          <p:nvPr/>
        </p:nvSpPr>
        <p:spPr>
          <a:xfrm>
            <a:off x="583870" y="1731317"/>
            <a:ext cx="2800597" cy="791686"/>
          </a:xfrm>
          <a:prstGeom prst="flowChartTerminator">
            <a:avLst/>
          </a:prstGeom>
          <a:solidFill>
            <a:schemeClr val="bg1">
              <a:lumMod val="95000"/>
            </a:schemeClr>
          </a:solidFill>
          <a:ln w="28575">
            <a:solidFill>
              <a:srgbClr val="FFFF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latin typeface="Nunito"/>
              </a:rPr>
              <a:t>Customer</a:t>
            </a:r>
            <a:endParaRPr lang="en-US" dirty="0">
              <a:solidFill>
                <a:schemeClr val="tx1"/>
              </a:solidFill>
            </a:endParaRPr>
          </a:p>
          <a:p>
            <a:pPr algn="ctr"/>
            <a:r>
              <a:rPr lang="en-GB" sz="1600" b="1" dirty="0">
                <a:solidFill>
                  <a:schemeClr val="tx1"/>
                </a:solidFill>
                <a:latin typeface="Nunito"/>
              </a:rPr>
              <a:t> Satisfaction </a:t>
            </a:r>
            <a:endParaRPr lang="en-GB">
              <a:solidFill>
                <a:schemeClr val="tx1"/>
              </a:solidFill>
            </a:endParaRPr>
          </a:p>
        </p:txBody>
      </p:sp>
      <p:sp>
        <p:nvSpPr>
          <p:cNvPr id="29" name="Flowchart: Terminator 28">
            <a:extLst>
              <a:ext uri="{FF2B5EF4-FFF2-40B4-BE49-F238E27FC236}">
                <a16:creationId xmlns:a16="http://schemas.microsoft.com/office/drawing/2014/main" id="{B4270526-39E9-24C3-54CA-0B7299D4DCCB}"/>
              </a:ext>
            </a:extLst>
          </p:cNvPr>
          <p:cNvSpPr/>
          <p:nvPr/>
        </p:nvSpPr>
        <p:spPr>
          <a:xfrm>
            <a:off x="3899064" y="3038103"/>
            <a:ext cx="2800597" cy="791686"/>
          </a:xfrm>
          <a:prstGeom prst="flowChartTerminator">
            <a:avLst/>
          </a:prstGeom>
          <a:solidFill>
            <a:schemeClr val="bg1">
              <a:lumMod val="95000"/>
            </a:schemeClr>
          </a:solidFill>
          <a:ln w="28575">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rtl="0"/>
            <a:r>
              <a:rPr lang="en-GB" sz="1400" b="1" baseline="0" dirty="0">
                <a:solidFill>
                  <a:srgbClr val="262626"/>
                </a:solidFill>
                <a:latin typeface="Nunito"/>
                <a:ea typeface="Segoe UI"/>
                <a:cs typeface="Segoe UI"/>
              </a:rPr>
              <a:t>Autonomy </a:t>
            </a:r>
            <a:r>
              <a:rPr lang="en-US" sz="1400" dirty="0">
                <a:solidFill>
                  <a:srgbClr val="262626"/>
                </a:solidFill>
                <a:latin typeface="Nunito"/>
                <a:ea typeface="Segoe UI"/>
                <a:cs typeface="Segoe UI"/>
              </a:rPr>
              <a:t>​</a:t>
            </a:r>
          </a:p>
          <a:p>
            <a:pPr algn="ctr"/>
            <a:r>
              <a:rPr lang="en-GB" sz="1400" b="1" dirty="0">
                <a:solidFill>
                  <a:srgbClr val="262626"/>
                </a:solidFill>
                <a:latin typeface="Nunito"/>
                <a:ea typeface="Segoe UI"/>
                <a:cs typeface="Segoe UI"/>
              </a:rPr>
              <a:t>          </a:t>
            </a:r>
            <a:r>
              <a:rPr lang="en-GB" sz="1400" b="1" baseline="0" dirty="0">
                <a:solidFill>
                  <a:srgbClr val="262626"/>
                </a:solidFill>
                <a:latin typeface="Nunito"/>
                <a:ea typeface="Segoe UI"/>
                <a:cs typeface="Segoe UI"/>
              </a:rPr>
              <a:t>and motivation</a:t>
            </a:r>
            <a:endParaRPr lang="en-GB" sz="1600" b="1" dirty="0">
              <a:solidFill>
                <a:schemeClr val="tx1"/>
              </a:solidFill>
              <a:latin typeface="Nunito"/>
            </a:endParaRPr>
          </a:p>
        </p:txBody>
      </p:sp>
      <p:sp>
        <p:nvSpPr>
          <p:cNvPr id="26" name="Flowchart: Terminator 25">
            <a:extLst>
              <a:ext uri="{FF2B5EF4-FFF2-40B4-BE49-F238E27FC236}">
                <a16:creationId xmlns:a16="http://schemas.microsoft.com/office/drawing/2014/main" id="{3ACCF4F3-FA3B-B6EC-4E64-06DAF4F4DDAA}"/>
              </a:ext>
            </a:extLst>
          </p:cNvPr>
          <p:cNvSpPr/>
          <p:nvPr/>
        </p:nvSpPr>
        <p:spPr>
          <a:xfrm>
            <a:off x="583869" y="3067792"/>
            <a:ext cx="2800597" cy="791686"/>
          </a:xfrm>
          <a:prstGeom prst="flowChartTerminator">
            <a:avLst/>
          </a:prstGeom>
          <a:solidFill>
            <a:schemeClr val="bg1">
              <a:lumMod val="95000"/>
            </a:schemeClr>
          </a:solidFill>
          <a:ln w="28575">
            <a:solidFill>
              <a:schemeClr val="accent3">
                <a:lumMod val="5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b="1" dirty="0">
                <a:solidFill>
                  <a:schemeClr val="tx1"/>
                </a:solidFill>
                <a:latin typeface="Nunito"/>
              </a:rPr>
              <a:t>Promoting </a:t>
            </a:r>
          </a:p>
          <a:p>
            <a:pPr algn="ctr"/>
            <a:r>
              <a:rPr lang="en-GB" sz="1600" b="1" dirty="0">
                <a:solidFill>
                  <a:schemeClr val="tx1"/>
                </a:solidFill>
                <a:latin typeface="Nunito"/>
              </a:rPr>
              <a:t>    Collaboration</a:t>
            </a:r>
          </a:p>
        </p:txBody>
      </p:sp>
      <p:sp>
        <p:nvSpPr>
          <p:cNvPr id="32" name="Flowchart: Terminator 31">
            <a:extLst>
              <a:ext uri="{FF2B5EF4-FFF2-40B4-BE49-F238E27FC236}">
                <a16:creationId xmlns:a16="http://schemas.microsoft.com/office/drawing/2014/main" id="{8A8FDD97-7877-C0AB-E44C-9D707965E25D}"/>
              </a:ext>
            </a:extLst>
          </p:cNvPr>
          <p:cNvSpPr/>
          <p:nvPr/>
        </p:nvSpPr>
        <p:spPr>
          <a:xfrm>
            <a:off x="7243948" y="1712026"/>
            <a:ext cx="2800597" cy="791686"/>
          </a:xfrm>
          <a:prstGeom prst="flowChartTerminator">
            <a:avLst/>
          </a:prstGeom>
          <a:solidFill>
            <a:schemeClr val="bg1">
              <a:lumMod val="95000"/>
            </a:schemeClr>
          </a:solidFill>
          <a:ln w="28575">
            <a:solidFill>
              <a:schemeClr val="accent6">
                <a:lumMod val="7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b="1" dirty="0">
                <a:solidFill>
                  <a:schemeClr val="tx1"/>
                </a:solidFill>
              </a:rPr>
              <a:t>Frequent </a:t>
            </a:r>
            <a:endParaRPr lang="en-US" sz="1600" b="1">
              <a:solidFill>
                <a:schemeClr val="tx1"/>
              </a:solidFill>
            </a:endParaRPr>
          </a:p>
          <a:p>
            <a:pPr algn="ctr"/>
            <a:r>
              <a:rPr lang="en-GB" sz="1600" b="1" dirty="0">
                <a:solidFill>
                  <a:schemeClr val="tx1"/>
                </a:solidFill>
              </a:rPr>
              <a:t>Delivery</a:t>
            </a:r>
            <a:endParaRPr lang="en-US" sz="1600" b="1" dirty="0">
              <a:solidFill>
                <a:schemeClr val="tx1"/>
              </a:solidFill>
            </a:endParaRPr>
          </a:p>
        </p:txBody>
      </p:sp>
      <p:sp>
        <p:nvSpPr>
          <p:cNvPr id="23" name="Flowchart: Terminator 22">
            <a:extLst>
              <a:ext uri="{FF2B5EF4-FFF2-40B4-BE49-F238E27FC236}">
                <a16:creationId xmlns:a16="http://schemas.microsoft.com/office/drawing/2014/main" id="{EADD4C13-2679-425E-BE5C-03E1F27D916B}"/>
              </a:ext>
            </a:extLst>
          </p:cNvPr>
          <p:cNvSpPr/>
          <p:nvPr/>
        </p:nvSpPr>
        <p:spPr>
          <a:xfrm>
            <a:off x="3849584" y="1721921"/>
            <a:ext cx="2800597" cy="791686"/>
          </a:xfrm>
          <a:prstGeom prst="flowChartTerminator">
            <a:avLst/>
          </a:prstGeom>
          <a:solidFill>
            <a:schemeClr val="bg1">
              <a:lumMod val="95000"/>
            </a:schemeClr>
          </a:solidFill>
          <a:ln w="28575">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b="1" dirty="0">
                <a:solidFill>
                  <a:schemeClr val="tx1"/>
                </a:solidFill>
              </a:rPr>
              <a:t>Changing </a:t>
            </a:r>
            <a:endParaRPr lang="en-US" sz="1600" b="1">
              <a:solidFill>
                <a:schemeClr val="tx1"/>
              </a:solidFill>
            </a:endParaRPr>
          </a:p>
          <a:p>
            <a:pPr algn="ctr"/>
            <a:r>
              <a:rPr lang="en-GB" sz="1600" b="1" dirty="0">
                <a:solidFill>
                  <a:schemeClr val="tx1"/>
                </a:solidFill>
              </a:rPr>
              <a:t>    requirement</a:t>
            </a:r>
            <a:endParaRPr lang="en-US" sz="1600" b="1" dirty="0" err="1">
              <a:solidFill>
                <a:schemeClr val="tx1"/>
              </a:solidFill>
            </a:endParaRPr>
          </a:p>
        </p:txBody>
      </p:sp>
      <p:sp>
        <p:nvSpPr>
          <p:cNvPr id="35" name="Flowchart: Terminator 34">
            <a:extLst>
              <a:ext uri="{FF2B5EF4-FFF2-40B4-BE49-F238E27FC236}">
                <a16:creationId xmlns:a16="http://schemas.microsoft.com/office/drawing/2014/main" id="{58343C94-6628-83EB-B036-996D8B8FA3D1}"/>
              </a:ext>
            </a:extLst>
          </p:cNvPr>
          <p:cNvSpPr/>
          <p:nvPr/>
        </p:nvSpPr>
        <p:spPr>
          <a:xfrm>
            <a:off x="7372597" y="3097480"/>
            <a:ext cx="2800597" cy="791686"/>
          </a:xfrm>
          <a:prstGeom prst="flowChartTerminator">
            <a:avLst/>
          </a:prstGeom>
          <a:solidFill>
            <a:schemeClr val="bg1">
              <a:lumMod val="95000"/>
            </a:schemeClr>
          </a:solid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b="1" dirty="0">
                <a:solidFill>
                  <a:schemeClr val="tx1"/>
                </a:solidFill>
              </a:rPr>
              <a:t>              Face to face                    Communication</a:t>
            </a:r>
          </a:p>
        </p:txBody>
      </p:sp>
      <p:sp>
        <p:nvSpPr>
          <p:cNvPr id="38" name="Flowchart: Terminator 37">
            <a:extLst>
              <a:ext uri="{FF2B5EF4-FFF2-40B4-BE49-F238E27FC236}">
                <a16:creationId xmlns:a16="http://schemas.microsoft.com/office/drawing/2014/main" id="{83FBC769-701C-79D0-891E-BFE47B3B8CE7}"/>
              </a:ext>
            </a:extLst>
          </p:cNvPr>
          <p:cNvSpPr/>
          <p:nvPr/>
        </p:nvSpPr>
        <p:spPr>
          <a:xfrm>
            <a:off x="3911591" y="4200332"/>
            <a:ext cx="2800597" cy="791686"/>
          </a:xfrm>
          <a:prstGeom prst="flowChartTerminator">
            <a:avLst/>
          </a:prstGeom>
          <a:solidFill>
            <a:schemeClr val="bg1">
              <a:lumMod val="95000"/>
            </a:schemeClr>
          </a:solidFill>
          <a:ln w="28575">
            <a:prstDash val="sysDo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b="1" dirty="0">
                <a:solidFill>
                  <a:srgbClr val="3A3A3C"/>
                </a:solidFill>
                <a:latin typeface="Mulish"/>
                <a:ea typeface="Mulish"/>
                <a:cs typeface="Mulish"/>
              </a:rPr>
              <a:t>  </a:t>
            </a:r>
            <a:r>
              <a:rPr lang="en-GB" sz="1400" b="1" dirty="0">
                <a:solidFill>
                  <a:srgbClr val="3A3A3C"/>
                </a:solidFill>
                <a:latin typeface="Nunito"/>
                <a:ea typeface="Mulish"/>
                <a:cs typeface="Mulish"/>
              </a:rPr>
              <a:t>Stable work     environments</a:t>
            </a:r>
            <a:endParaRPr lang="en-GB" sz="1400" dirty="0">
              <a:latin typeface="Nunito"/>
            </a:endParaRPr>
          </a:p>
        </p:txBody>
      </p:sp>
      <p:sp>
        <p:nvSpPr>
          <p:cNvPr id="20" name="Flowchart: Terminator 19">
            <a:extLst>
              <a:ext uri="{FF2B5EF4-FFF2-40B4-BE49-F238E27FC236}">
                <a16:creationId xmlns:a16="http://schemas.microsoft.com/office/drawing/2014/main" id="{2079016F-4A20-2BA4-2303-58480443472C}"/>
              </a:ext>
            </a:extLst>
          </p:cNvPr>
          <p:cNvSpPr/>
          <p:nvPr/>
        </p:nvSpPr>
        <p:spPr>
          <a:xfrm>
            <a:off x="583869" y="4265220"/>
            <a:ext cx="2800597" cy="791686"/>
          </a:xfrm>
          <a:prstGeom prst="flowChartTerminator">
            <a:avLst/>
          </a:prstGeom>
          <a:solidFill>
            <a:schemeClr val="bg1">
              <a:lumMod val="95000"/>
            </a:schemeClr>
          </a:solidFill>
          <a:ln w="28575">
            <a:prstDash val="sysDo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b="1" dirty="0">
                <a:solidFill>
                  <a:srgbClr val="3A3A3C"/>
                </a:solidFill>
                <a:latin typeface="Nunito"/>
                <a:ea typeface="Mulish"/>
                <a:cs typeface="Mulish"/>
              </a:rPr>
              <a:t>Working</a:t>
            </a:r>
            <a:endParaRPr lang="en-GB" sz="1400" b="1" dirty="0">
              <a:solidFill>
                <a:srgbClr val="FFFFFF"/>
              </a:solidFill>
              <a:latin typeface="Nunito"/>
              <a:ea typeface="Mulish"/>
              <a:cs typeface="Mulish"/>
            </a:endParaRPr>
          </a:p>
          <a:p>
            <a:pPr algn="ctr"/>
            <a:r>
              <a:rPr lang="en-GB" sz="1400" b="1" dirty="0">
                <a:solidFill>
                  <a:srgbClr val="3A3A3C"/>
                </a:solidFill>
                <a:latin typeface="Nunito"/>
                <a:ea typeface="Mulish"/>
                <a:cs typeface="Mulish"/>
              </a:rPr>
              <a:t> software</a:t>
            </a:r>
            <a:endParaRPr lang="en-GB" sz="1400" b="1" dirty="0">
              <a:latin typeface="Nunito"/>
            </a:endParaRPr>
          </a:p>
        </p:txBody>
      </p:sp>
      <p:sp>
        <p:nvSpPr>
          <p:cNvPr id="39" name="Flowchart: Terminator 38">
            <a:extLst>
              <a:ext uri="{FF2B5EF4-FFF2-40B4-BE49-F238E27FC236}">
                <a16:creationId xmlns:a16="http://schemas.microsoft.com/office/drawing/2014/main" id="{9A281D4E-8E14-D3B1-E8DE-256854EE4F28}"/>
              </a:ext>
            </a:extLst>
          </p:cNvPr>
          <p:cNvSpPr/>
          <p:nvPr/>
        </p:nvSpPr>
        <p:spPr>
          <a:xfrm>
            <a:off x="7372596" y="4206720"/>
            <a:ext cx="2800597" cy="791686"/>
          </a:xfrm>
          <a:prstGeom prst="flowChartTerminator">
            <a:avLst/>
          </a:prstGeom>
          <a:solidFill>
            <a:schemeClr val="bg1">
              <a:lumMod val="95000"/>
            </a:schemeClr>
          </a:solidFill>
          <a:ln w="28575">
            <a:solidFill>
              <a:srgbClr val="BCE6F5"/>
            </a:solidFill>
            <a:prstDash val="sysDo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b="1" dirty="0">
                <a:solidFill>
                  <a:schemeClr val="tx1"/>
                </a:solidFill>
                <a:latin typeface="Nunito"/>
              </a:rPr>
              <a:t>        Measure Progress</a:t>
            </a:r>
            <a:endParaRPr lang="en-US" sz="1400" b="1">
              <a:solidFill>
                <a:schemeClr val="tx1"/>
              </a:solidFill>
              <a:latin typeface="Nunito"/>
            </a:endParaRPr>
          </a:p>
        </p:txBody>
      </p:sp>
      <p:sp>
        <p:nvSpPr>
          <p:cNvPr id="41" name="Flowchart: Terminator 40">
            <a:extLst>
              <a:ext uri="{FF2B5EF4-FFF2-40B4-BE49-F238E27FC236}">
                <a16:creationId xmlns:a16="http://schemas.microsoft.com/office/drawing/2014/main" id="{636472C2-E62D-3ECC-B376-6969121AE319}"/>
              </a:ext>
            </a:extLst>
          </p:cNvPr>
          <p:cNvSpPr/>
          <p:nvPr/>
        </p:nvSpPr>
        <p:spPr>
          <a:xfrm>
            <a:off x="3911590" y="5367445"/>
            <a:ext cx="2800597" cy="791686"/>
          </a:xfrm>
          <a:prstGeom prst="flowChartTerminator">
            <a:avLst/>
          </a:prstGeom>
          <a:solidFill>
            <a:schemeClr val="bg1">
              <a:lumMod val="95000"/>
            </a:schemeClr>
          </a:solidFill>
          <a:ln w="28575">
            <a:solidFill>
              <a:srgbClr val="00206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b="1" dirty="0">
                <a:solidFill>
                  <a:srgbClr val="3A3A3C"/>
                </a:solidFill>
                <a:latin typeface="Nunito"/>
              </a:rPr>
              <a:t>        Self-Organized </a:t>
            </a:r>
          </a:p>
          <a:p>
            <a:pPr algn="ctr"/>
            <a:r>
              <a:rPr lang="en-GB" sz="1400" b="1" dirty="0">
                <a:solidFill>
                  <a:srgbClr val="3A3A3C"/>
                </a:solidFill>
                <a:latin typeface="Nunito"/>
              </a:rPr>
              <a:t>Team</a:t>
            </a:r>
          </a:p>
        </p:txBody>
      </p:sp>
      <p:sp>
        <p:nvSpPr>
          <p:cNvPr id="42" name="Flowchart: Terminator 41">
            <a:extLst>
              <a:ext uri="{FF2B5EF4-FFF2-40B4-BE49-F238E27FC236}">
                <a16:creationId xmlns:a16="http://schemas.microsoft.com/office/drawing/2014/main" id="{835B9D12-A597-4D1F-BAA8-6F20F819BB3F}"/>
              </a:ext>
            </a:extLst>
          </p:cNvPr>
          <p:cNvSpPr/>
          <p:nvPr/>
        </p:nvSpPr>
        <p:spPr>
          <a:xfrm>
            <a:off x="612805" y="5432333"/>
            <a:ext cx="2800597" cy="791686"/>
          </a:xfrm>
          <a:prstGeom prst="flowChartTerminator">
            <a:avLst/>
          </a:prstGeom>
          <a:solidFill>
            <a:schemeClr val="bg1">
              <a:lumMod val="95000"/>
            </a:schemeClr>
          </a:solidFill>
          <a:ln w="28575">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b="1" dirty="0">
                <a:solidFill>
                  <a:schemeClr val="tx1"/>
                </a:solidFill>
                <a:latin typeface="Nunito"/>
              </a:rPr>
              <a:t>Simplicity</a:t>
            </a:r>
          </a:p>
        </p:txBody>
      </p:sp>
      <p:sp>
        <p:nvSpPr>
          <p:cNvPr id="43" name="Flowchart: Terminator 42">
            <a:extLst>
              <a:ext uri="{FF2B5EF4-FFF2-40B4-BE49-F238E27FC236}">
                <a16:creationId xmlns:a16="http://schemas.microsoft.com/office/drawing/2014/main" id="{A71A4DB8-E8DC-F1C8-630E-891CAC745ED9}"/>
              </a:ext>
            </a:extLst>
          </p:cNvPr>
          <p:cNvSpPr/>
          <p:nvPr/>
        </p:nvSpPr>
        <p:spPr>
          <a:xfrm>
            <a:off x="7401532" y="5373833"/>
            <a:ext cx="2800597" cy="791686"/>
          </a:xfrm>
          <a:prstGeom prst="flowChartTerminator">
            <a:avLst/>
          </a:prstGeom>
          <a:solidFill>
            <a:schemeClr val="bg1">
              <a:lumMod val="95000"/>
            </a:schemeClr>
          </a:solidFill>
          <a:ln w="28575">
            <a:solidFill>
              <a:schemeClr val="bg2">
                <a:lumMod val="1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b="1" dirty="0">
                <a:solidFill>
                  <a:schemeClr val="tx1"/>
                </a:solidFill>
                <a:latin typeface="Nunito"/>
              </a:rPr>
              <a:t>Continuous </a:t>
            </a:r>
            <a:endParaRPr lang="en-US">
              <a:solidFill>
                <a:schemeClr val="tx1"/>
              </a:solidFill>
            </a:endParaRPr>
          </a:p>
          <a:p>
            <a:pPr algn="ctr"/>
            <a:r>
              <a:rPr lang="en-GB" sz="1400" b="1" dirty="0">
                <a:solidFill>
                  <a:schemeClr val="tx1"/>
                </a:solidFill>
                <a:latin typeface="Nunito"/>
              </a:rPr>
              <a:t>Improvement</a:t>
            </a:r>
            <a:endParaRPr lang="en-GB" dirty="0">
              <a:solidFill>
                <a:schemeClr val="tx1"/>
              </a:solidFill>
            </a:endParaRPr>
          </a:p>
        </p:txBody>
      </p:sp>
      <p:sp>
        <p:nvSpPr>
          <p:cNvPr id="44" name="Flowchart: Connector 43">
            <a:extLst>
              <a:ext uri="{FF2B5EF4-FFF2-40B4-BE49-F238E27FC236}">
                <a16:creationId xmlns:a16="http://schemas.microsoft.com/office/drawing/2014/main" id="{C67057BE-018D-8C5E-C983-09342F9AA827}"/>
              </a:ext>
            </a:extLst>
          </p:cNvPr>
          <p:cNvSpPr/>
          <p:nvPr/>
        </p:nvSpPr>
        <p:spPr>
          <a:xfrm>
            <a:off x="617316" y="5430456"/>
            <a:ext cx="781290" cy="790935"/>
          </a:xfrm>
          <a:prstGeom prst="flowChartConnector">
            <a:avLst/>
          </a:prstGeom>
          <a:noFill/>
          <a:ln w="28575">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10</a:t>
            </a:r>
          </a:p>
        </p:txBody>
      </p:sp>
      <p:sp>
        <p:nvSpPr>
          <p:cNvPr id="48" name="Flowchart: Connector 47">
            <a:extLst>
              <a:ext uri="{FF2B5EF4-FFF2-40B4-BE49-F238E27FC236}">
                <a16:creationId xmlns:a16="http://schemas.microsoft.com/office/drawing/2014/main" id="{7005DD31-66BC-FEB0-EB66-9E5815A5371D}"/>
              </a:ext>
            </a:extLst>
          </p:cNvPr>
          <p:cNvSpPr/>
          <p:nvPr/>
        </p:nvSpPr>
        <p:spPr>
          <a:xfrm>
            <a:off x="3916100" y="5372582"/>
            <a:ext cx="781290" cy="790935"/>
          </a:xfrm>
          <a:prstGeom prst="flowChartConnector">
            <a:avLst/>
          </a:prstGeom>
          <a:noFill/>
          <a:ln w="28575">
            <a:solidFill>
              <a:srgbClr val="00206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dirty="0">
                <a:solidFill>
                  <a:schemeClr val="tx1"/>
                </a:solidFill>
              </a:rPr>
              <a:t>11</a:t>
            </a:r>
          </a:p>
        </p:txBody>
      </p:sp>
      <p:sp>
        <p:nvSpPr>
          <p:cNvPr id="49" name="Flowchart: Connector 48">
            <a:extLst>
              <a:ext uri="{FF2B5EF4-FFF2-40B4-BE49-F238E27FC236}">
                <a16:creationId xmlns:a16="http://schemas.microsoft.com/office/drawing/2014/main" id="{76202DA2-4DEB-8F83-8D5D-F1546EA64BD3}"/>
              </a:ext>
            </a:extLst>
          </p:cNvPr>
          <p:cNvSpPr/>
          <p:nvPr/>
        </p:nvSpPr>
        <p:spPr>
          <a:xfrm>
            <a:off x="7417442" y="5372582"/>
            <a:ext cx="781290" cy="790935"/>
          </a:xfrm>
          <a:prstGeom prst="flowChartConnector">
            <a:avLst/>
          </a:prstGeom>
          <a:noFill/>
          <a:ln w="28575">
            <a:solidFill>
              <a:schemeClr val="bg2">
                <a:lumMod val="1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dirty="0">
                <a:solidFill>
                  <a:schemeClr val="tx1"/>
                </a:solidFill>
              </a:rPr>
              <a:t>12</a:t>
            </a:r>
          </a:p>
        </p:txBody>
      </p:sp>
      <p:sp>
        <p:nvSpPr>
          <p:cNvPr id="51" name="Flowchart: Connector 50">
            <a:extLst>
              <a:ext uri="{FF2B5EF4-FFF2-40B4-BE49-F238E27FC236}">
                <a16:creationId xmlns:a16="http://schemas.microsoft.com/office/drawing/2014/main" id="{203BA28C-2891-42FE-6464-977678F17F1F}"/>
              </a:ext>
            </a:extLst>
          </p:cNvPr>
          <p:cNvSpPr/>
          <p:nvPr/>
        </p:nvSpPr>
        <p:spPr>
          <a:xfrm>
            <a:off x="3848582" y="1726557"/>
            <a:ext cx="752354" cy="781290"/>
          </a:xfrm>
          <a:prstGeom prst="flowChartConnector">
            <a:avLst/>
          </a:prstGeom>
          <a:noFill/>
          <a:ln w="28575">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dirty="0">
                <a:solidFill>
                  <a:schemeClr val="tx1"/>
                </a:solidFill>
              </a:rPr>
              <a:t>2</a:t>
            </a:r>
          </a:p>
        </p:txBody>
      </p:sp>
      <p:sp>
        <p:nvSpPr>
          <p:cNvPr id="55" name="Flowchart: Connector 54">
            <a:extLst>
              <a:ext uri="{FF2B5EF4-FFF2-40B4-BE49-F238E27FC236}">
                <a16:creationId xmlns:a16="http://schemas.microsoft.com/office/drawing/2014/main" id="{7A6411CD-9BE2-4AF4-AB27-CDAEA5774855}"/>
              </a:ext>
            </a:extLst>
          </p:cNvPr>
          <p:cNvSpPr/>
          <p:nvPr/>
        </p:nvSpPr>
        <p:spPr>
          <a:xfrm>
            <a:off x="588378" y="1745848"/>
            <a:ext cx="752354" cy="781290"/>
          </a:xfrm>
          <a:prstGeom prst="flowChartConnector">
            <a:avLst/>
          </a:prstGeom>
          <a:noFill/>
          <a:ln w="28575">
            <a:solidFill>
              <a:srgbClr val="FFFF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dirty="0">
                <a:solidFill>
                  <a:schemeClr val="tx1"/>
                </a:solidFill>
              </a:rPr>
              <a:t>1</a:t>
            </a:r>
          </a:p>
        </p:txBody>
      </p:sp>
      <p:sp>
        <p:nvSpPr>
          <p:cNvPr id="57" name="Flowchart: Connector 56">
            <a:extLst>
              <a:ext uri="{FF2B5EF4-FFF2-40B4-BE49-F238E27FC236}">
                <a16:creationId xmlns:a16="http://schemas.microsoft.com/office/drawing/2014/main" id="{CD8DBED8-7364-6F88-1C3B-923FB1FE5714}"/>
              </a:ext>
            </a:extLst>
          </p:cNvPr>
          <p:cNvSpPr/>
          <p:nvPr/>
        </p:nvSpPr>
        <p:spPr>
          <a:xfrm>
            <a:off x="7243822" y="1716911"/>
            <a:ext cx="752354" cy="781290"/>
          </a:xfrm>
          <a:prstGeom prst="flowChartConnector">
            <a:avLst/>
          </a:prstGeom>
          <a:noFill/>
          <a:ln w="28575">
            <a:solidFill>
              <a:schemeClr val="accent6">
                <a:lumMod val="75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dirty="0">
                <a:solidFill>
                  <a:schemeClr val="tx1"/>
                </a:solidFill>
              </a:rPr>
              <a:t>3</a:t>
            </a:r>
          </a:p>
        </p:txBody>
      </p:sp>
      <p:sp>
        <p:nvSpPr>
          <p:cNvPr id="58" name="Flowchart: Connector 57">
            <a:extLst>
              <a:ext uri="{FF2B5EF4-FFF2-40B4-BE49-F238E27FC236}">
                <a16:creationId xmlns:a16="http://schemas.microsoft.com/office/drawing/2014/main" id="{4AB87BAB-55C5-E72C-6359-5221C3264226}"/>
              </a:ext>
            </a:extLst>
          </p:cNvPr>
          <p:cNvSpPr/>
          <p:nvPr/>
        </p:nvSpPr>
        <p:spPr>
          <a:xfrm>
            <a:off x="588379" y="3076937"/>
            <a:ext cx="752354" cy="781290"/>
          </a:xfrm>
          <a:prstGeom prst="flowChartConnector">
            <a:avLst/>
          </a:prstGeom>
          <a:noFill/>
          <a:ln w="28575">
            <a:solidFill>
              <a:schemeClr val="accent3">
                <a:lumMod val="5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dirty="0">
                <a:solidFill>
                  <a:schemeClr val="tx1"/>
                </a:solidFill>
              </a:rPr>
              <a:t>4</a:t>
            </a:r>
          </a:p>
        </p:txBody>
      </p:sp>
      <p:sp>
        <p:nvSpPr>
          <p:cNvPr id="59" name="Flowchart: Connector 58">
            <a:extLst>
              <a:ext uri="{FF2B5EF4-FFF2-40B4-BE49-F238E27FC236}">
                <a16:creationId xmlns:a16="http://schemas.microsoft.com/office/drawing/2014/main" id="{CC6F812F-F0BE-A03F-1909-FFCEF6198446}"/>
              </a:ext>
            </a:extLst>
          </p:cNvPr>
          <p:cNvSpPr/>
          <p:nvPr/>
        </p:nvSpPr>
        <p:spPr>
          <a:xfrm>
            <a:off x="3916100" y="3047999"/>
            <a:ext cx="752354" cy="781290"/>
          </a:xfrm>
          <a:prstGeom prst="flowChartConnector">
            <a:avLst/>
          </a:prstGeom>
          <a:noFill/>
          <a:ln w="28575">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dirty="0">
                <a:solidFill>
                  <a:schemeClr val="tx1"/>
                </a:solidFill>
              </a:rPr>
              <a:t>5</a:t>
            </a:r>
          </a:p>
        </p:txBody>
      </p:sp>
      <p:sp>
        <p:nvSpPr>
          <p:cNvPr id="60" name="Flowchart: Connector 59">
            <a:extLst>
              <a:ext uri="{FF2B5EF4-FFF2-40B4-BE49-F238E27FC236}">
                <a16:creationId xmlns:a16="http://schemas.microsoft.com/office/drawing/2014/main" id="{0D153981-D1D2-5E87-C444-89001E1049AF}"/>
              </a:ext>
            </a:extLst>
          </p:cNvPr>
          <p:cNvSpPr/>
          <p:nvPr/>
        </p:nvSpPr>
        <p:spPr>
          <a:xfrm>
            <a:off x="7398152" y="3105873"/>
            <a:ext cx="752354" cy="781290"/>
          </a:xfrm>
          <a:prstGeom prst="flowChartConnector">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dirty="0">
                <a:solidFill>
                  <a:schemeClr val="tx1"/>
                </a:solidFill>
              </a:rPr>
              <a:t>6</a:t>
            </a:r>
          </a:p>
        </p:txBody>
      </p:sp>
      <p:sp>
        <p:nvSpPr>
          <p:cNvPr id="61" name="Flowchart: Connector 60">
            <a:extLst>
              <a:ext uri="{FF2B5EF4-FFF2-40B4-BE49-F238E27FC236}">
                <a16:creationId xmlns:a16="http://schemas.microsoft.com/office/drawing/2014/main" id="{76066F70-27B6-8572-4B91-11585918FE7D}"/>
              </a:ext>
            </a:extLst>
          </p:cNvPr>
          <p:cNvSpPr/>
          <p:nvPr/>
        </p:nvSpPr>
        <p:spPr>
          <a:xfrm>
            <a:off x="588379" y="4263341"/>
            <a:ext cx="752354" cy="781290"/>
          </a:xfrm>
          <a:prstGeom prst="flowChartConnector">
            <a:avLst/>
          </a:prstGeom>
          <a:noFill/>
          <a:ln w="28575">
            <a:prstDash val="sysDo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dirty="0">
                <a:solidFill>
                  <a:schemeClr val="tx1"/>
                </a:solidFill>
              </a:rPr>
              <a:t>7 </a:t>
            </a:r>
          </a:p>
        </p:txBody>
      </p:sp>
      <p:sp>
        <p:nvSpPr>
          <p:cNvPr id="62" name="Flowchart: Connector 61">
            <a:extLst>
              <a:ext uri="{FF2B5EF4-FFF2-40B4-BE49-F238E27FC236}">
                <a16:creationId xmlns:a16="http://schemas.microsoft.com/office/drawing/2014/main" id="{9D82D960-7EDC-10EE-AF08-36454ECA834F}"/>
              </a:ext>
            </a:extLst>
          </p:cNvPr>
          <p:cNvSpPr/>
          <p:nvPr/>
        </p:nvSpPr>
        <p:spPr>
          <a:xfrm>
            <a:off x="7369215" y="4205468"/>
            <a:ext cx="752354" cy="781290"/>
          </a:xfrm>
          <a:prstGeom prst="flowChartConnector">
            <a:avLst/>
          </a:prstGeom>
          <a:noFill/>
          <a:ln w="28575">
            <a:solidFill>
              <a:srgbClr val="BCE6F5"/>
            </a:solidFill>
            <a:prstDash val="sysDo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dirty="0">
                <a:solidFill>
                  <a:schemeClr val="tx1"/>
                </a:solidFill>
              </a:rPr>
              <a:t>9</a:t>
            </a:r>
          </a:p>
        </p:txBody>
      </p:sp>
      <p:sp>
        <p:nvSpPr>
          <p:cNvPr id="63" name="Flowchart: Connector 62">
            <a:extLst>
              <a:ext uri="{FF2B5EF4-FFF2-40B4-BE49-F238E27FC236}">
                <a16:creationId xmlns:a16="http://schemas.microsoft.com/office/drawing/2014/main" id="{3F7F54C2-48D1-64B4-82D1-83014D714D7D}"/>
              </a:ext>
            </a:extLst>
          </p:cNvPr>
          <p:cNvSpPr/>
          <p:nvPr/>
        </p:nvSpPr>
        <p:spPr>
          <a:xfrm>
            <a:off x="3916100" y="4215113"/>
            <a:ext cx="752354" cy="781290"/>
          </a:xfrm>
          <a:prstGeom prst="flowChartConnector">
            <a:avLst/>
          </a:prstGeom>
          <a:noFill/>
          <a:ln w="28575">
            <a:prstDash val="sysDo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dirty="0">
                <a:solidFill>
                  <a:schemeClr val="tx1"/>
                </a:solidFill>
              </a:rPr>
              <a:t>8</a:t>
            </a:r>
          </a:p>
        </p:txBody>
      </p:sp>
    </p:spTree>
    <p:extLst>
      <p:ext uri="{BB962C8B-B14F-4D97-AF65-F5344CB8AC3E}">
        <p14:creationId xmlns:p14="http://schemas.microsoft.com/office/powerpoint/2010/main" val="19461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94CCE7A-BF63-4F34-A790-506292F49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F066AA63-76B1-4DA5-BDFB-DB2FD4E00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4776" y="211090"/>
            <a:ext cx="5544176" cy="6646910"/>
          </a:xfrm>
          <a:custGeom>
            <a:avLst/>
            <a:gdLst>
              <a:gd name="connsiteX0" fmla="*/ 4779974 w 5544176"/>
              <a:gd name="connsiteY0" fmla="*/ 685250 h 6646910"/>
              <a:gd name="connsiteX1" fmla="*/ 5309474 w 5544176"/>
              <a:gd name="connsiteY1" fmla="*/ 1126951 h 6646910"/>
              <a:gd name="connsiteX2" fmla="*/ 5001910 w 5544176"/>
              <a:gd name="connsiteY2" fmla="*/ 1690856 h 6646910"/>
              <a:gd name="connsiteX3" fmla="*/ 4306656 w 5544176"/>
              <a:gd name="connsiteY3" fmla="*/ 1273177 h 6646910"/>
              <a:gd name="connsiteX4" fmla="*/ 4621504 w 5544176"/>
              <a:gd name="connsiteY4" fmla="*/ 721515 h 6646910"/>
              <a:gd name="connsiteX5" fmla="*/ 4779974 w 5544176"/>
              <a:gd name="connsiteY5" fmla="*/ 685250 h 6646910"/>
              <a:gd name="connsiteX6" fmla="*/ 2760003 w 5544176"/>
              <a:gd name="connsiteY6" fmla="*/ 352577 h 6646910"/>
              <a:gd name="connsiteX7" fmla="*/ 2990385 w 5544176"/>
              <a:gd name="connsiteY7" fmla="*/ 544679 h 6646910"/>
              <a:gd name="connsiteX8" fmla="*/ 2856557 w 5544176"/>
              <a:gd name="connsiteY8" fmla="*/ 790095 h 6646910"/>
              <a:gd name="connsiteX9" fmla="*/ 2554030 w 5544176"/>
              <a:gd name="connsiteY9" fmla="*/ 608299 h 6646910"/>
              <a:gd name="connsiteX10" fmla="*/ 2691113 w 5544176"/>
              <a:gd name="connsiteY10" fmla="*/ 368075 h 6646910"/>
              <a:gd name="connsiteX11" fmla="*/ 2760003 w 5544176"/>
              <a:gd name="connsiteY11" fmla="*/ 352577 h 6646910"/>
              <a:gd name="connsiteX12" fmla="*/ 3630 w 5544176"/>
              <a:gd name="connsiteY12" fmla="*/ 28121 h 6646910"/>
              <a:gd name="connsiteX13" fmla="*/ 151871 w 5544176"/>
              <a:gd name="connsiteY13" fmla="*/ 38891 h 6646910"/>
              <a:gd name="connsiteX14" fmla="*/ 1031555 w 5544176"/>
              <a:gd name="connsiteY14" fmla="*/ 832871 h 6646910"/>
              <a:gd name="connsiteX15" fmla="*/ 1096338 w 5544176"/>
              <a:gd name="connsiteY15" fmla="*/ 964607 h 6646910"/>
              <a:gd name="connsiteX16" fmla="*/ 1409481 w 5544176"/>
              <a:gd name="connsiteY16" fmla="*/ 1265738 h 6646910"/>
              <a:gd name="connsiteX17" fmla="*/ 2318612 w 5544176"/>
              <a:gd name="connsiteY17" fmla="*/ 859062 h 6646910"/>
              <a:gd name="connsiteX18" fmla="*/ 2675615 w 5544176"/>
              <a:gd name="connsiteY18" fmla="*/ 1267985 h 6646910"/>
              <a:gd name="connsiteX19" fmla="*/ 2952957 w 5544176"/>
              <a:gd name="connsiteY19" fmla="*/ 1297896 h 6646910"/>
              <a:gd name="connsiteX20" fmla="*/ 3058268 w 5544176"/>
              <a:gd name="connsiteY20" fmla="*/ 1155778 h 6646910"/>
              <a:gd name="connsiteX21" fmla="*/ 3306706 w 5544176"/>
              <a:gd name="connsiteY21" fmla="*/ 310500 h 6646910"/>
              <a:gd name="connsiteX22" fmla="*/ 3735234 w 5544176"/>
              <a:gd name="connsiteY22" fmla="*/ 107395 h 6646910"/>
              <a:gd name="connsiteX23" fmla="*/ 3828224 w 5544176"/>
              <a:gd name="connsiteY23" fmla="*/ 117624 h 6646910"/>
              <a:gd name="connsiteX24" fmla="*/ 4231180 w 5544176"/>
              <a:gd name="connsiteY24" fmla="*/ 592260 h 6646910"/>
              <a:gd name="connsiteX25" fmla="*/ 3873092 w 5544176"/>
              <a:gd name="connsiteY25" fmla="*/ 1299370 h 6646910"/>
              <a:gd name="connsiteX26" fmla="*/ 4050935 w 5544176"/>
              <a:gd name="connsiteY26" fmla="*/ 1948439 h 6646910"/>
              <a:gd name="connsiteX27" fmla="*/ 5211525 w 5544176"/>
              <a:gd name="connsiteY27" fmla="*/ 2027402 h 6646910"/>
              <a:gd name="connsiteX28" fmla="*/ 5541097 w 5544176"/>
              <a:gd name="connsiteY28" fmla="*/ 2700958 h 6646910"/>
              <a:gd name="connsiteX29" fmla="*/ 5094823 w 5544176"/>
              <a:gd name="connsiteY29" fmla="*/ 3471378 h 6646910"/>
              <a:gd name="connsiteX30" fmla="*/ 5505528 w 5544176"/>
              <a:gd name="connsiteY30" fmla="*/ 4272564 h 6646910"/>
              <a:gd name="connsiteX31" fmla="*/ 5281423 w 5544176"/>
              <a:gd name="connsiteY31" fmla="*/ 4965183 h 6646910"/>
              <a:gd name="connsiteX32" fmla="*/ 4675749 w 5544176"/>
              <a:gd name="connsiteY32" fmla="*/ 5385343 h 6646910"/>
              <a:gd name="connsiteX33" fmla="*/ 4508838 w 5544176"/>
              <a:gd name="connsiteY33" fmla="*/ 6598516 h 6646910"/>
              <a:gd name="connsiteX34" fmla="*/ 4472787 w 5544176"/>
              <a:gd name="connsiteY34" fmla="*/ 6646910 h 6646910"/>
              <a:gd name="connsiteX35" fmla="*/ 3367517 w 5544176"/>
              <a:gd name="connsiteY35" fmla="*/ 6646910 h 6646910"/>
              <a:gd name="connsiteX36" fmla="*/ 2998981 w 5544176"/>
              <a:gd name="connsiteY36" fmla="*/ 6646910 h 6646910"/>
              <a:gd name="connsiteX37" fmla="*/ 2648733 w 5544176"/>
              <a:gd name="connsiteY37" fmla="*/ 6646910 h 6646910"/>
              <a:gd name="connsiteX38" fmla="*/ 0 w 5544176"/>
              <a:gd name="connsiteY38" fmla="*/ 6646910 h 6646910"/>
              <a:gd name="connsiteX39" fmla="*/ 0 w 5544176"/>
              <a:gd name="connsiteY39" fmla="*/ 28222 h 6646910"/>
              <a:gd name="connsiteX40" fmla="*/ 1509522 w 5544176"/>
              <a:gd name="connsiteY40" fmla="*/ 767 h 6646910"/>
              <a:gd name="connsiteX41" fmla="*/ 1986017 w 5544176"/>
              <a:gd name="connsiteY41" fmla="*/ 398066 h 6646910"/>
              <a:gd name="connsiteX42" fmla="*/ 1709217 w 5544176"/>
              <a:gd name="connsiteY42" fmla="*/ 905558 h 6646910"/>
              <a:gd name="connsiteX43" fmla="*/ 1083551 w 5544176"/>
              <a:gd name="connsiteY43" fmla="*/ 529879 h 6646910"/>
              <a:gd name="connsiteX44" fmla="*/ 1366937 w 5544176"/>
              <a:gd name="connsiteY44" fmla="*/ 33390 h 6646910"/>
              <a:gd name="connsiteX45" fmla="*/ 1509522 w 5544176"/>
              <a:gd name="connsiteY45" fmla="*/ 767 h 664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63EB8B-8EEE-E576-238D-94AFB152F022}"/>
              </a:ext>
            </a:extLst>
          </p:cNvPr>
          <p:cNvSpPr>
            <a:spLocks noGrp="1"/>
          </p:cNvSpPr>
          <p:nvPr>
            <p:ph type="title"/>
          </p:nvPr>
        </p:nvSpPr>
        <p:spPr>
          <a:xfrm>
            <a:off x="-3959" y="210607"/>
            <a:ext cx="9565117" cy="789195"/>
          </a:xfrm>
        </p:spPr>
        <p:txBody>
          <a:bodyPr>
            <a:normAutofit/>
          </a:bodyPr>
          <a:lstStyle/>
          <a:p>
            <a:pPr>
              <a:lnSpc>
                <a:spcPct val="90000"/>
              </a:lnSpc>
            </a:pPr>
            <a:r>
              <a:rPr lang="en-GB" sz="3400">
                <a:ea typeface="+mj-lt"/>
                <a:cs typeface="+mj-lt"/>
              </a:rPr>
              <a:t>Introducing the Database and the DBMS</a:t>
            </a:r>
            <a:endParaRPr lang="en-US" sz="3400">
              <a:cs typeface="Posterama"/>
            </a:endParaRPr>
          </a:p>
        </p:txBody>
      </p:sp>
      <p:sp>
        <p:nvSpPr>
          <p:cNvPr id="3" name="Content Placeholder 2">
            <a:extLst>
              <a:ext uri="{FF2B5EF4-FFF2-40B4-BE49-F238E27FC236}">
                <a16:creationId xmlns:a16="http://schemas.microsoft.com/office/drawing/2014/main" id="{DD85D16E-EC41-07D0-ED8E-B6C5CBC3A1F3}"/>
              </a:ext>
            </a:extLst>
          </p:cNvPr>
          <p:cNvSpPr>
            <a:spLocks noGrp="1"/>
          </p:cNvSpPr>
          <p:nvPr>
            <p:ph idx="1"/>
          </p:nvPr>
        </p:nvSpPr>
        <p:spPr>
          <a:xfrm>
            <a:off x="610198" y="2356598"/>
            <a:ext cx="5355276" cy="3636159"/>
          </a:xfrm>
        </p:spPr>
        <p:txBody>
          <a:bodyPr anchor="t">
            <a:normAutofit/>
          </a:bodyPr>
          <a:lstStyle/>
          <a:p>
            <a:endParaRPr lang="en-GB"/>
          </a:p>
        </p:txBody>
      </p:sp>
      <p:pic>
        <p:nvPicPr>
          <p:cNvPr id="16" name="Graphic 15" descr="Database">
            <a:extLst>
              <a:ext uri="{FF2B5EF4-FFF2-40B4-BE49-F238E27FC236}">
                <a16:creationId xmlns:a16="http://schemas.microsoft.com/office/drawing/2014/main" id="{0769FCB6-DEAE-B55B-A890-07BBDB0231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0489" y="4679561"/>
            <a:ext cx="2175203" cy="2175203"/>
          </a:xfrm>
          <a:prstGeom prst="rect">
            <a:avLst/>
          </a:prstGeom>
        </p:spPr>
      </p:pic>
    </p:spTree>
    <p:extLst>
      <p:ext uri="{BB962C8B-B14F-4D97-AF65-F5344CB8AC3E}">
        <p14:creationId xmlns:p14="http://schemas.microsoft.com/office/powerpoint/2010/main" val="164691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88" name="Background Fill">
            <a:extLst>
              <a:ext uri="{FF2B5EF4-FFF2-40B4-BE49-F238E27FC236}">
                <a16:creationId xmlns:a16="http://schemas.microsoft.com/office/drawing/2014/main" id="{31BC8F63-97F8-423D-89DA-297A1A40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3BBAB87D-2851-4F58-8AE4-FCF1D7413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91">
            <a:extLst>
              <a:ext uri="{FF2B5EF4-FFF2-40B4-BE49-F238E27FC236}">
                <a16:creationId xmlns:a16="http://schemas.microsoft.com/office/drawing/2014/main" id="{396CFDFE-8E78-4E0B-8719-596F3ACB9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6630" y="4160168"/>
            <a:ext cx="2832322" cy="2697833"/>
          </a:xfrm>
          <a:custGeom>
            <a:avLst/>
            <a:gdLst>
              <a:gd name="connsiteX0" fmla="*/ 638993 w 2832322"/>
              <a:gd name="connsiteY0" fmla="*/ 1429605 h 2697833"/>
              <a:gd name="connsiteX1" fmla="*/ 798503 w 2832322"/>
              <a:gd name="connsiteY1" fmla="*/ 1509001 h 2697833"/>
              <a:gd name="connsiteX2" fmla="*/ 739507 w 2832322"/>
              <a:gd name="connsiteY2" fmla="*/ 1729178 h 2697833"/>
              <a:gd name="connsiteX3" fmla="*/ 519329 w 2832322"/>
              <a:gd name="connsiteY3" fmla="*/ 1670181 h 2697833"/>
              <a:gd name="connsiteX4" fmla="*/ 578327 w 2832322"/>
              <a:gd name="connsiteY4" fmla="*/ 1450005 h 2697833"/>
              <a:gd name="connsiteX5" fmla="*/ 638993 w 2832322"/>
              <a:gd name="connsiteY5" fmla="*/ 1429605 h 2697833"/>
              <a:gd name="connsiteX6" fmla="*/ 1252193 w 2832322"/>
              <a:gd name="connsiteY6" fmla="*/ 835524 h 2697833"/>
              <a:gd name="connsiteX7" fmla="*/ 1511699 w 2832322"/>
              <a:gd name="connsiteY7" fmla="*/ 997686 h 2697833"/>
              <a:gd name="connsiteX8" fmla="*/ 1392436 w 2832322"/>
              <a:gd name="connsiteY8" fmla="*/ 1442788 h 2697833"/>
              <a:gd name="connsiteX9" fmla="*/ 947333 w 2832322"/>
              <a:gd name="connsiteY9" fmla="*/ 1323523 h 2697833"/>
              <a:gd name="connsiteX10" fmla="*/ 1066598 w 2832322"/>
              <a:gd name="connsiteY10" fmla="*/ 878421 h 2697833"/>
              <a:gd name="connsiteX11" fmla="*/ 1252193 w 2832322"/>
              <a:gd name="connsiteY11" fmla="*/ 835524 h 2697833"/>
              <a:gd name="connsiteX12" fmla="*/ 2832322 w 2832322"/>
              <a:gd name="connsiteY12" fmla="*/ 0 h 2697833"/>
              <a:gd name="connsiteX13" fmla="*/ 2832322 w 2832322"/>
              <a:gd name="connsiteY13" fmla="*/ 2697833 h 2697833"/>
              <a:gd name="connsiteX14" fmla="*/ 0 w 2832322"/>
              <a:gd name="connsiteY14" fmla="*/ 2697833 h 2697833"/>
              <a:gd name="connsiteX15" fmla="*/ 12966 w 2832322"/>
              <a:gd name="connsiteY15" fmla="*/ 2631781 h 2697833"/>
              <a:gd name="connsiteX16" fmla="*/ 1052443 w 2832322"/>
              <a:gd name="connsiteY16" fmla="*/ 1806313 h 2697833"/>
              <a:gd name="connsiteX17" fmla="*/ 1721430 w 2832322"/>
              <a:gd name="connsiteY17" fmla="*/ 1489397 h 2697833"/>
              <a:gd name="connsiteX18" fmla="*/ 2115839 w 2832322"/>
              <a:gd name="connsiteY18" fmla="*/ 696540 h 2697833"/>
              <a:gd name="connsiteX19" fmla="*/ 2590689 w 2832322"/>
              <a:gd name="connsiteY19" fmla="*/ 99461 h 2697833"/>
              <a:gd name="connsiteX20" fmla="*/ 2730434 w 2832322"/>
              <a:gd name="connsiteY20" fmla="*/ 32840 h 26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32322" h="2697833">
                <a:moveTo>
                  <a:pt x="638993" y="1429605"/>
                </a:moveTo>
                <a:cubicBezTo>
                  <a:pt x="701328" y="1421871"/>
                  <a:pt x="765121" y="1451183"/>
                  <a:pt x="798503" y="1509001"/>
                </a:cubicBezTo>
                <a:cubicBezTo>
                  <a:pt x="843012" y="1586093"/>
                  <a:pt x="816599" y="1684670"/>
                  <a:pt x="739507" y="1729178"/>
                </a:cubicBezTo>
                <a:cubicBezTo>
                  <a:pt x="662415" y="1773688"/>
                  <a:pt x="563838" y="1747275"/>
                  <a:pt x="519329" y="1670181"/>
                </a:cubicBezTo>
                <a:cubicBezTo>
                  <a:pt x="474820" y="1593091"/>
                  <a:pt x="501234" y="1494514"/>
                  <a:pt x="578327" y="1450005"/>
                </a:cubicBezTo>
                <a:cubicBezTo>
                  <a:pt x="597599" y="1438878"/>
                  <a:pt x="618215" y="1432183"/>
                  <a:pt x="638993" y="1429605"/>
                </a:cubicBezTo>
                <a:close/>
                <a:moveTo>
                  <a:pt x="1252193" y="835524"/>
                </a:moveTo>
                <a:cubicBezTo>
                  <a:pt x="1356532" y="842898"/>
                  <a:pt x="1455464" y="900282"/>
                  <a:pt x="1511699" y="997686"/>
                </a:cubicBezTo>
                <a:cubicBezTo>
                  <a:pt x="1601677" y="1153532"/>
                  <a:pt x="1548280" y="1352810"/>
                  <a:pt x="1392436" y="1442788"/>
                </a:cubicBezTo>
                <a:cubicBezTo>
                  <a:pt x="1236589" y="1532766"/>
                  <a:pt x="1037311" y="1479369"/>
                  <a:pt x="947333" y="1323523"/>
                </a:cubicBezTo>
                <a:cubicBezTo>
                  <a:pt x="857356" y="1167678"/>
                  <a:pt x="910753" y="968399"/>
                  <a:pt x="1066598" y="878421"/>
                </a:cubicBezTo>
                <a:cubicBezTo>
                  <a:pt x="1125040" y="844680"/>
                  <a:pt x="1189590" y="831101"/>
                  <a:pt x="1252193" y="835524"/>
                </a:cubicBezTo>
                <a:close/>
                <a:moveTo>
                  <a:pt x="2832322" y="0"/>
                </a:moveTo>
                <a:lnTo>
                  <a:pt x="2832322" y="2697833"/>
                </a:lnTo>
                <a:lnTo>
                  <a:pt x="0" y="2697833"/>
                </a:lnTo>
                <a:lnTo>
                  <a:pt x="12966" y="2631781"/>
                </a:lnTo>
                <a:cubicBezTo>
                  <a:pt x="140000" y="2184738"/>
                  <a:pt x="505773" y="1908362"/>
                  <a:pt x="1052443" y="1806313"/>
                </a:cubicBezTo>
                <a:cubicBezTo>
                  <a:pt x="1303109" y="1759472"/>
                  <a:pt x="1574698" y="1718763"/>
                  <a:pt x="1721430" y="1489397"/>
                </a:cubicBezTo>
                <a:cubicBezTo>
                  <a:pt x="1879597" y="1241842"/>
                  <a:pt x="2005704" y="970478"/>
                  <a:pt x="2115839" y="696540"/>
                </a:cubicBezTo>
                <a:cubicBezTo>
                  <a:pt x="2216937" y="444582"/>
                  <a:pt x="2354076" y="231931"/>
                  <a:pt x="2590689" y="99461"/>
                </a:cubicBezTo>
                <a:cubicBezTo>
                  <a:pt x="2637069" y="73498"/>
                  <a:pt x="2683655" y="51402"/>
                  <a:pt x="2730434" y="328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299ACE-D6DC-E28E-DBF9-AF1BD83F3863}"/>
              </a:ext>
            </a:extLst>
          </p:cNvPr>
          <p:cNvSpPr>
            <a:spLocks noGrp="1"/>
          </p:cNvSpPr>
          <p:nvPr>
            <p:ph type="title"/>
          </p:nvPr>
        </p:nvSpPr>
        <p:spPr>
          <a:xfrm>
            <a:off x="3465" y="135755"/>
            <a:ext cx="5751468" cy="1214665"/>
          </a:xfrm>
        </p:spPr>
        <p:txBody>
          <a:bodyPr vert="horz" lIns="91440" tIns="45720" rIns="91440" bIns="45720" rtlCol="0" anchor="t">
            <a:normAutofit/>
          </a:bodyPr>
          <a:lstStyle/>
          <a:p>
            <a:r>
              <a:rPr lang="en-US"/>
              <a:t>Types of Databases</a:t>
            </a:r>
          </a:p>
        </p:txBody>
      </p:sp>
      <p:sp>
        <p:nvSpPr>
          <p:cNvPr id="14" name="Oval 13">
            <a:extLst>
              <a:ext uri="{FF2B5EF4-FFF2-40B4-BE49-F238E27FC236}">
                <a16:creationId xmlns:a16="http://schemas.microsoft.com/office/drawing/2014/main" id="{DB0A9FF2-E164-7F74-7503-CB748F2FB896}"/>
              </a:ext>
            </a:extLst>
          </p:cNvPr>
          <p:cNvSpPr/>
          <p:nvPr/>
        </p:nvSpPr>
        <p:spPr>
          <a:xfrm>
            <a:off x="976003" y="1714500"/>
            <a:ext cx="572735" cy="5479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1</a:t>
            </a:r>
          </a:p>
        </p:txBody>
      </p:sp>
      <p:sp>
        <p:nvSpPr>
          <p:cNvPr id="16" name="Speech Bubble: Rectangle with Corners Rounded 15">
            <a:extLst>
              <a:ext uri="{FF2B5EF4-FFF2-40B4-BE49-F238E27FC236}">
                <a16:creationId xmlns:a16="http://schemas.microsoft.com/office/drawing/2014/main" id="{4A81BAC3-F7BC-E1D4-CE86-0E3CBEE11C9E}"/>
              </a:ext>
            </a:extLst>
          </p:cNvPr>
          <p:cNvSpPr/>
          <p:nvPr/>
        </p:nvSpPr>
        <p:spPr>
          <a:xfrm>
            <a:off x="580159" y="2521032"/>
            <a:ext cx="1355766" cy="415636"/>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a:t>Relational Database</a:t>
            </a:r>
            <a:endParaRPr lang="en-US" sz="1200"/>
          </a:p>
        </p:txBody>
      </p:sp>
      <p:graphicFrame>
        <p:nvGraphicFramePr>
          <p:cNvPr id="17" name="Table 16">
            <a:extLst>
              <a:ext uri="{FF2B5EF4-FFF2-40B4-BE49-F238E27FC236}">
                <a16:creationId xmlns:a16="http://schemas.microsoft.com/office/drawing/2014/main" id="{A0635DF6-1F85-A738-49DA-73E2AA1C1897}"/>
              </a:ext>
            </a:extLst>
          </p:cNvPr>
          <p:cNvGraphicFramePr>
            <a:graphicFrameLocks noGrp="1"/>
          </p:cNvGraphicFramePr>
          <p:nvPr>
            <p:extLst>
              <p:ext uri="{D42A27DB-BD31-4B8C-83A1-F6EECF244321}">
                <p14:modId xmlns:p14="http://schemas.microsoft.com/office/powerpoint/2010/main" val="521976867"/>
              </p:ext>
            </p:extLst>
          </p:nvPr>
        </p:nvGraphicFramePr>
        <p:xfrm>
          <a:off x="582930" y="3259490"/>
          <a:ext cx="1607503" cy="2529840"/>
        </p:xfrm>
        <a:graphic>
          <a:graphicData uri="http://schemas.openxmlformats.org/drawingml/2006/table">
            <a:tbl>
              <a:tblPr firstRow="1" bandRow="1">
                <a:tableStyleId>{5C22544A-7EE6-4342-B048-85BDC9FD1C3A}</a:tableStyleId>
              </a:tblPr>
              <a:tblGrid>
                <a:gridCol w="1607503">
                  <a:extLst>
                    <a:ext uri="{9D8B030D-6E8A-4147-A177-3AD203B41FA5}">
                      <a16:colId xmlns:a16="http://schemas.microsoft.com/office/drawing/2014/main" val="3927725505"/>
                    </a:ext>
                  </a:extLst>
                </a:gridCol>
              </a:tblGrid>
              <a:tr h="2490877">
                <a:tc>
                  <a:txBody>
                    <a:bodyPr/>
                    <a:lstStyle/>
                    <a:p>
                      <a:pPr marL="171450" lvl="0" indent="-171450">
                        <a:buFont typeface="Arial"/>
                        <a:buChar char="•"/>
                      </a:pPr>
                      <a:r>
                        <a:rPr lang="en-GB" sz="1000" b="0">
                          <a:solidFill>
                            <a:schemeClr val="tx1"/>
                          </a:solidFill>
                        </a:rPr>
                        <a:t>Tabular Data Structure</a:t>
                      </a:r>
                    </a:p>
                    <a:p>
                      <a:pPr marL="171450" lvl="0" indent="-171450">
                        <a:buFont typeface="Arial"/>
                        <a:buChar char="•"/>
                      </a:pPr>
                      <a:endParaRPr lang="en-GB" sz="1000" b="0">
                        <a:solidFill>
                          <a:schemeClr val="tx1"/>
                        </a:solidFill>
                      </a:endParaRPr>
                    </a:p>
                    <a:p>
                      <a:pPr marL="171450" lvl="0" indent="-171450">
                        <a:buFont typeface="Arial"/>
                        <a:buChar char="•"/>
                      </a:pPr>
                      <a:r>
                        <a:rPr lang="en-GB" sz="1000" b="0">
                          <a:solidFill>
                            <a:schemeClr val="tx1"/>
                          </a:solidFill>
                        </a:rPr>
                        <a:t>Uses SQL</a:t>
                      </a:r>
                    </a:p>
                    <a:p>
                      <a:pPr marL="171450" lvl="0" indent="-171450">
                        <a:buFont typeface="Arial"/>
                        <a:buChar char="•"/>
                      </a:pPr>
                      <a:endParaRPr lang="en-GB" sz="1000" b="0">
                        <a:solidFill>
                          <a:schemeClr val="tx1"/>
                        </a:solidFill>
                      </a:endParaRPr>
                    </a:p>
                    <a:p>
                      <a:pPr marL="171450" lvl="0" indent="-171450">
                        <a:buFont typeface="Arial"/>
                        <a:buChar char="•"/>
                      </a:pPr>
                      <a:r>
                        <a:rPr lang="en-GB" sz="1000" b="0">
                          <a:solidFill>
                            <a:schemeClr val="tx1"/>
                          </a:solidFill>
                        </a:rPr>
                        <a:t>ACID Properties</a:t>
                      </a:r>
                      <a:endParaRPr lang="en-GB"/>
                    </a:p>
                    <a:p>
                      <a:pPr marL="171450" lvl="0" indent="-171450">
                        <a:buFont typeface="Arial"/>
                        <a:buChar char="•"/>
                      </a:pPr>
                      <a:endParaRPr lang="en-GB" sz="1000" b="0">
                        <a:solidFill>
                          <a:schemeClr val="tx1"/>
                        </a:solidFill>
                      </a:endParaRPr>
                    </a:p>
                    <a:p>
                      <a:pPr marL="171450" lvl="0" indent="-171450">
                        <a:buFont typeface="Arial"/>
                        <a:buChar char="•"/>
                      </a:pPr>
                      <a:r>
                        <a:rPr lang="en-GB" sz="1000" b="0">
                          <a:solidFill>
                            <a:schemeClr val="tx1"/>
                          </a:solidFill>
                        </a:rPr>
                        <a:t>Suitable for Structured Data, Complex Queries, transactions</a:t>
                      </a:r>
                    </a:p>
                    <a:p>
                      <a:pPr marL="171450" lvl="0" indent="-171450">
                        <a:buFont typeface="Arial"/>
                        <a:buChar char="•"/>
                      </a:pPr>
                      <a:endParaRPr lang="en-GB" sz="1000" b="0">
                        <a:solidFill>
                          <a:schemeClr val="tx1"/>
                        </a:solidFill>
                      </a:endParaRPr>
                    </a:p>
                    <a:p>
                      <a:pPr marL="171450" lvl="0" indent="-171450">
                        <a:buFont typeface="Arial"/>
                        <a:buChar char="•"/>
                      </a:pPr>
                      <a:r>
                        <a:rPr lang="en-GB" sz="1000" b="0">
                          <a:solidFill>
                            <a:schemeClr val="tx1"/>
                          </a:solidFill>
                        </a:rPr>
                        <a:t>Example :</a:t>
                      </a:r>
                      <a:br>
                        <a:rPr lang="en-GB" sz="1000" b="0">
                          <a:solidFill>
                            <a:srgbClr val="262626"/>
                          </a:solidFill>
                        </a:rPr>
                      </a:br>
                      <a:r>
                        <a:rPr lang="en-GB" sz="1000" b="0">
                          <a:solidFill>
                            <a:schemeClr val="tx1"/>
                          </a:solidFill>
                        </a:rPr>
                        <a:t>MYSQL,</a:t>
                      </a:r>
                    </a:p>
                    <a:p>
                      <a:pPr lvl="0">
                        <a:buNone/>
                      </a:pPr>
                      <a:r>
                        <a:rPr lang="en-GB" sz="1000" b="0">
                          <a:solidFill>
                            <a:schemeClr val="tx1"/>
                          </a:solidFill>
                        </a:rPr>
                        <a:t>     Postgres SQL,</a:t>
                      </a:r>
                    </a:p>
                    <a:p>
                      <a:pPr lvl="0">
                        <a:buNone/>
                      </a:pPr>
                      <a:r>
                        <a:rPr lang="en-GB" sz="1000" b="0">
                          <a:solidFill>
                            <a:schemeClr val="tx1"/>
                          </a:solidFill>
                        </a:rPr>
                        <a:t>     Oracle Database</a:t>
                      </a:r>
                    </a:p>
                  </a:txBody>
                  <a:tcPr>
                    <a:solidFill>
                      <a:schemeClr val="bg1"/>
                    </a:solidFill>
                  </a:tcPr>
                </a:tc>
                <a:extLst>
                  <a:ext uri="{0D108BD9-81ED-4DB2-BD59-A6C34878D82A}">
                    <a16:rowId xmlns:a16="http://schemas.microsoft.com/office/drawing/2014/main" val="532518923"/>
                  </a:ext>
                </a:extLst>
              </a:tr>
            </a:tbl>
          </a:graphicData>
        </a:graphic>
      </p:graphicFrame>
      <p:sp>
        <p:nvSpPr>
          <p:cNvPr id="18" name="Oval 17">
            <a:extLst>
              <a:ext uri="{FF2B5EF4-FFF2-40B4-BE49-F238E27FC236}">
                <a16:creationId xmlns:a16="http://schemas.microsoft.com/office/drawing/2014/main" id="{6A353785-525F-E891-1B28-3E6001A9931A}"/>
              </a:ext>
            </a:extLst>
          </p:cNvPr>
          <p:cNvSpPr/>
          <p:nvPr/>
        </p:nvSpPr>
        <p:spPr>
          <a:xfrm>
            <a:off x="2733798" y="1714499"/>
            <a:ext cx="572735" cy="547996"/>
          </a:xfrm>
          <a:prstGeom prst="ellipse">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2</a:t>
            </a:r>
          </a:p>
        </p:txBody>
      </p:sp>
      <p:sp>
        <p:nvSpPr>
          <p:cNvPr id="19" name="Speech Bubble: Rectangle with Corners Rounded 18">
            <a:extLst>
              <a:ext uri="{FF2B5EF4-FFF2-40B4-BE49-F238E27FC236}">
                <a16:creationId xmlns:a16="http://schemas.microsoft.com/office/drawing/2014/main" id="{030CF09C-7DE8-4AAF-97D4-1209D2B8A764}"/>
              </a:ext>
            </a:extLst>
          </p:cNvPr>
          <p:cNvSpPr/>
          <p:nvPr/>
        </p:nvSpPr>
        <p:spPr>
          <a:xfrm>
            <a:off x="2337954" y="2521031"/>
            <a:ext cx="1355766" cy="415636"/>
          </a:xfrm>
          <a:prstGeom prst="wedgeRoundRectCallou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t>NO SQL Database</a:t>
            </a:r>
          </a:p>
        </p:txBody>
      </p:sp>
      <p:graphicFrame>
        <p:nvGraphicFramePr>
          <p:cNvPr id="21" name="Table 20">
            <a:extLst>
              <a:ext uri="{FF2B5EF4-FFF2-40B4-BE49-F238E27FC236}">
                <a16:creationId xmlns:a16="http://schemas.microsoft.com/office/drawing/2014/main" id="{4FB12331-7EE0-0121-A1A0-EC7BC01DF953}"/>
              </a:ext>
            </a:extLst>
          </p:cNvPr>
          <p:cNvGraphicFramePr>
            <a:graphicFrameLocks noGrp="1"/>
          </p:cNvGraphicFramePr>
          <p:nvPr>
            <p:extLst>
              <p:ext uri="{D42A27DB-BD31-4B8C-83A1-F6EECF244321}">
                <p14:modId xmlns:p14="http://schemas.microsoft.com/office/powerpoint/2010/main" val="2502316321"/>
              </p:ext>
            </p:extLst>
          </p:nvPr>
        </p:nvGraphicFramePr>
        <p:xfrm>
          <a:off x="2340725" y="3259489"/>
          <a:ext cx="1607502" cy="4206240"/>
        </p:xfrm>
        <a:graphic>
          <a:graphicData uri="http://schemas.openxmlformats.org/drawingml/2006/table">
            <a:tbl>
              <a:tblPr firstRow="1" bandRow="1">
                <a:tableStyleId>{5C22544A-7EE6-4342-B048-85BDC9FD1C3A}</a:tableStyleId>
              </a:tblPr>
              <a:tblGrid>
                <a:gridCol w="803751">
                  <a:extLst>
                    <a:ext uri="{9D8B030D-6E8A-4147-A177-3AD203B41FA5}">
                      <a16:colId xmlns:a16="http://schemas.microsoft.com/office/drawing/2014/main" val="3927725505"/>
                    </a:ext>
                  </a:extLst>
                </a:gridCol>
                <a:gridCol w="803751">
                  <a:extLst>
                    <a:ext uri="{9D8B030D-6E8A-4147-A177-3AD203B41FA5}">
                      <a16:colId xmlns:a16="http://schemas.microsoft.com/office/drawing/2014/main" val="3021111026"/>
                    </a:ext>
                  </a:extLst>
                </a:gridCol>
              </a:tblGrid>
              <a:tr h="2490877">
                <a:tc>
                  <a:txBody>
                    <a:bodyPr/>
                    <a:lstStyle/>
                    <a:p>
                      <a:pPr marL="171450" lvl="0" indent="-171450">
                        <a:buFont typeface="Arial"/>
                        <a:buChar char="•"/>
                      </a:pPr>
                      <a:r>
                        <a:rPr lang="en-GB" sz="1000" b="0">
                          <a:solidFill>
                            <a:schemeClr val="tx1"/>
                          </a:solidFill>
                        </a:rPr>
                        <a:t>Unstructured Data</a:t>
                      </a:r>
                    </a:p>
                    <a:p>
                      <a:pPr marL="171450" lvl="0" indent="-171450">
                        <a:buFont typeface="Arial"/>
                        <a:buChar char="•"/>
                      </a:pPr>
                      <a:endParaRPr lang="en-GB" sz="1000" b="0">
                        <a:solidFill>
                          <a:schemeClr val="tx1"/>
                        </a:solidFill>
                      </a:endParaRPr>
                    </a:p>
                    <a:p>
                      <a:pPr marL="171450" lvl="0" indent="-171450">
                        <a:buFont typeface="Arial"/>
                        <a:buChar char="•"/>
                      </a:pPr>
                      <a:r>
                        <a:rPr lang="en-GB" sz="1000" b="0">
                          <a:solidFill>
                            <a:schemeClr val="tx1"/>
                          </a:solidFill>
                        </a:rPr>
                        <a:t>Flexible Schema</a:t>
                      </a:r>
                    </a:p>
                    <a:p>
                      <a:pPr marL="171450" lvl="0" indent="-171450">
                        <a:buFont typeface="Arial"/>
                        <a:buChar char="•"/>
                      </a:pPr>
                      <a:endParaRPr lang="en-GB" sz="1000" b="0">
                        <a:solidFill>
                          <a:schemeClr val="tx1"/>
                        </a:solidFill>
                      </a:endParaRPr>
                    </a:p>
                    <a:p>
                      <a:pPr marL="171450" lvl="0" indent="-171450">
                        <a:buFont typeface="Arial"/>
                        <a:buChar char="•"/>
                      </a:pPr>
                      <a:r>
                        <a:rPr lang="en-GB" sz="1000" b="0">
                          <a:solidFill>
                            <a:schemeClr val="tx1"/>
                          </a:solidFill>
                        </a:rPr>
                        <a:t>Scalable for Big Data</a:t>
                      </a:r>
                      <a:endParaRPr lang="en-GB"/>
                    </a:p>
                    <a:p>
                      <a:pPr marL="0" lvl="0" indent="0">
                        <a:buNone/>
                      </a:pPr>
                      <a:endParaRPr lang="en-GB" sz="1000" b="0">
                        <a:solidFill>
                          <a:schemeClr val="tx1"/>
                        </a:solidFill>
                      </a:endParaRPr>
                    </a:p>
                    <a:p>
                      <a:pPr marL="171450" lvl="0" indent="-171450">
                        <a:buFont typeface="Arial"/>
                        <a:buChar char="•"/>
                      </a:pPr>
                      <a:r>
                        <a:rPr lang="en-GB" sz="1000" b="0">
                          <a:solidFill>
                            <a:schemeClr val="tx1"/>
                          </a:solidFill>
                        </a:rPr>
                        <a:t>Types:</a:t>
                      </a:r>
                    </a:p>
                    <a:p>
                      <a:pPr marL="0" lvl="0" indent="0">
                        <a:buNone/>
                      </a:pPr>
                      <a:r>
                        <a:rPr lang="en-GB" sz="1000" b="0">
                          <a:solidFill>
                            <a:schemeClr val="tx1"/>
                          </a:solidFill>
                        </a:rPr>
                        <a:t>        Document,</a:t>
                      </a:r>
                    </a:p>
                    <a:p>
                      <a:pPr marL="0" lvl="0" indent="0">
                        <a:buNone/>
                      </a:pPr>
                      <a:r>
                        <a:rPr lang="en-GB" sz="1000" b="0">
                          <a:solidFill>
                            <a:schemeClr val="tx1"/>
                          </a:solidFill>
                        </a:rPr>
                        <a:t>        Key-value</a:t>
                      </a:r>
                    </a:p>
                    <a:p>
                      <a:pPr marL="0" lvl="0" indent="0">
                        <a:buNone/>
                      </a:pPr>
                      <a:endParaRPr lang="en-GB" sz="1000" b="0">
                        <a:solidFill>
                          <a:schemeClr val="tx1"/>
                        </a:solidFill>
                      </a:endParaRPr>
                    </a:p>
                    <a:p>
                      <a:pPr marL="171450" lvl="0" indent="-171450">
                        <a:buFont typeface="Arial"/>
                        <a:buChar char="•"/>
                      </a:pPr>
                      <a:r>
                        <a:rPr lang="en-GB" sz="1000" b="0">
                          <a:solidFill>
                            <a:schemeClr val="tx1"/>
                          </a:solidFill>
                        </a:rPr>
                        <a:t>Example :</a:t>
                      </a:r>
                      <a:br>
                        <a:rPr lang="en-GB" sz="1000" b="0">
                          <a:solidFill>
                            <a:srgbClr val="262626"/>
                          </a:solidFill>
                        </a:rPr>
                      </a:br>
                      <a:r>
                        <a:rPr lang="en-GB" sz="1000" b="0">
                          <a:solidFill>
                            <a:schemeClr val="tx1"/>
                          </a:solidFill>
                        </a:rPr>
                        <a:t>MONGO-Db,</a:t>
                      </a:r>
                    </a:p>
                    <a:p>
                      <a:pPr lvl="0">
                        <a:buNone/>
                      </a:pPr>
                      <a:r>
                        <a:rPr lang="en-GB" sz="1000" b="0">
                          <a:solidFill>
                            <a:schemeClr val="tx1"/>
                          </a:solidFill>
                        </a:rPr>
                        <a:t>     Redis,</a:t>
                      </a:r>
                    </a:p>
                    <a:p>
                      <a:pPr lvl="0">
                        <a:buNone/>
                      </a:pPr>
                      <a:r>
                        <a:rPr lang="en-GB" sz="1000" b="0">
                          <a:solidFill>
                            <a:schemeClr val="tx1"/>
                          </a:solidFill>
                        </a:rPr>
                        <a:t>     Neo4j</a:t>
                      </a:r>
                    </a:p>
                  </a:txBody>
                  <a:tcPr>
                    <a:solidFill>
                      <a:schemeClr val="bg1"/>
                    </a:solidFill>
                  </a:tcPr>
                </a:tc>
                <a:tc>
                  <a:txBody>
                    <a:bodyPr/>
                    <a:lstStyle/>
                    <a:p>
                      <a:pPr lvl="0">
                        <a:buNone/>
                      </a:pPr>
                      <a:endParaRPr lang="en-GB" sz="1000" b="0" dirty="0">
                        <a:solidFill>
                          <a:schemeClr val="tx1"/>
                        </a:solidFill>
                      </a:endParaRPr>
                    </a:p>
                  </a:txBody>
                  <a:tcPr>
                    <a:solidFill>
                      <a:schemeClr val="bg1"/>
                    </a:solidFill>
                  </a:tcPr>
                </a:tc>
                <a:extLst>
                  <a:ext uri="{0D108BD9-81ED-4DB2-BD59-A6C34878D82A}">
                    <a16:rowId xmlns:a16="http://schemas.microsoft.com/office/drawing/2014/main" val="532518923"/>
                  </a:ext>
                </a:extLst>
              </a:tr>
            </a:tbl>
          </a:graphicData>
        </a:graphic>
      </p:graphicFrame>
      <p:sp>
        <p:nvSpPr>
          <p:cNvPr id="23" name="Oval 22">
            <a:extLst>
              <a:ext uri="{FF2B5EF4-FFF2-40B4-BE49-F238E27FC236}">
                <a16:creationId xmlns:a16="http://schemas.microsoft.com/office/drawing/2014/main" id="{F0B3931F-1272-B76F-8F50-54CD872F0EE4}"/>
              </a:ext>
            </a:extLst>
          </p:cNvPr>
          <p:cNvSpPr/>
          <p:nvPr/>
        </p:nvSpPr>
        <p:spPr>
          <a:xfrm>
            <a:off x="4768684" y="1697180"/>
            <a:ext cx="572735" cy="547996"/>
          </a:xfrm>
          <a:prstGeom prst="ellipse">
            <a:avLst/>
          </a:prstGeom>
          <a:solidFill>
            <a:schemeClr val="accent3">
              <a:lumMod val="60000"/>
              <a:lumOff val="40000"/>
            </a:schemeClr>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3</a:t>
            </a:r>
          </a:p>
        </p:txBody>
      </p:sp>
      <p:sp>
        <p:nvSpPr>
          <p:cNvPr id="25" name="Speech Bubble: Rectangle with Corners Rounded 24">
            <a:extLst>
              <a:ext uri="{FF2B5EF4-FFF2-40B4-BE49-F238E27FC236}">
                <a16:creationId xmlns:a16="http://schemas.microsoft.com/office/drawing/2014/main" id="{9F361F40-A588-6C6C-D52F-AC6FC6453FF9}"/>
              </a:ext>
            </a:extLst>
          </p:cNvPr>
          <p:cNvSpPr/>
          <p:nvPr/>
        </p:nvSpPr>
        <p:spPr>
          <a:xfrm>
            <a:off x="4372840" y="2503712"/>
            <a:ext cx="1355766" cy="415636"/>
          </a:xfrm>
          <a:prstGeom prst="wedgeRoundRectCallou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t>Graph Databases</a:t>
            </a:r>
            <a:endParaRPr lang="en-US"/>
          </a:p>
        </p:txBody>
      </p:sp>
      <p:graphicFrame>
        <p:nvGraphicFramePr>
          <p:cNvPr id="27" name="Table 26">
            <a:extLst>
              <a:ext uri="{FF2B5EF4-FFF2-40B4-BE49-F238E27FC236}">
                <a16:creationId xmlns:a16="http://schemas.microsoft.com/office/drawing/2014/main" id="{1F51B82F-406B-9449-41B4-11BE727E8C21}"/>
              </a:ext>
            </a:extLst>
          </p:cNvPr>
          <p:cNvGraphicFramePr>
            <a:graphicFrameLocks noGrp="1"/>
          </p:cNvGraphicFramePr>
          <p:nvPr>
            <p:extLst>
              <p:ext uri="{D42A27DB-BD31-4B8C-83A1-F6EECF244321}">
                <p14:modId xmlns:p14="http://schemas.microsoft.com/office/powerpoint/2010/main" val="82476964"/>
              </p:ext>
            </p:extLst>
          </p:nvPr>
        </p:nvGraphicFramePr>
        <p:xfrm>
          <a:off x="4375611" y="3242170"/>
          <a:ext cx="1607503" cy="2490877"/>
        </p:xfrm>
        <a:graphic>
          <a:graphicData uri="http://schemas.openxmlformats.org/drawingml/2006/table">
            <a:tbl>
              <a:tblPr firstRow="1" bandRow="1">
                <a:tableStyleId>{5C22544A-7EE6-4342-B048-85BDC9FD1C3A}</a:tableStyleId>
              </a:tblPr>
              <a:tblGrid>
                <a:gridCol w="1607503">
                  <a:extLst>
                    <a:ext uri="{9D8B030D-6E8A-4147-A177-3AD203B41FA5}">
                      <a16:colId xmlns:a16="http://schemas.microsoft.com/office/drawing/2014/main" val="3927725505"/>
                    </a:ext>
                  </a:extLst>
                </a:gridCol>
              </a:tblGrid>
              <a:tr h="2490877">
                <a:tc>
                  <a:txBody>
                    <a:bodyPr/>
                    <a:lstStyle/>
                    <a:p>
                      <a:pPr marL="171450" lvl="0" indent="-171450">
                        <a:buFont typeface="Arial"/>
                        <a:buChar char="•"/>
                      </a:pPr>
                      <a:r>
                        <a:rPr lang="en-GB" sz="1000" b="0">
                          <a:solidFill>
                            <a:schemeClr val="tx1"/>
                          </a:solidFill>
                        </a:rPr>
                        <a:t>Store Data as nodes,</a:t>
                      </a:r>
                      <a:endParaRPr lang="en-US"/>
                    </a:p>
                    <a:p>
                      <a:pPr marL="0" lvl="0" indent="0">
                        <a:buNone/>
                      </a:pPr>
                      <a:r>
                        <a:rPr lang="en-GB" sz="1000" b="0">
                          <a:solidFill>
                            <a:schemeClr val="tx1"/>
                          </a:solidFill>
                        </a:rPr>
                        <a:t>       </a:t>
                      </a:r>
                      <a:r>
                        <a:rPr lang="en-GB" sz="1000" b="0" err="1">
                          <a:solidFill>
                            <a:schemeClr val="tx1"/>
                          </a:solidFill>
                        </a:rPr>
                        <a:t>edges,properties</a:t>
                      </a:r>
                      <a:endParaRPr lang="en-GB" sz="1000" b="0">
                        <a:solidFill>
                          <a:schemeClr val="tx1"/>
                        </a:solidFill>
                      </a:endParaRPr>
                    </a:p>
                    <a:p>
                      <a:pPr marL="171450" lvl="0" indent="-171450">
                        <a:buFont typeface="Arial"/>
                        <a:buChar char="•"/>
                      </a:pPr>
                      <a:endParaRPr lang="en-GB" sz="1000" b="0">
                        <a:solidFill>
                          <a:schemeClr val="tx1"/>
                        </a:solidFill>
                      </a:endParaRPr>
                    </a:p>
                    <a:p>
                      <a:pPr marL="171450" lvl="0" indent="-171450">
                        <a:buFont typeface="Arial"/>
                        <a:buChar char="•"/>
                      </a:pPr>
                      <a:r>
                        <a:rPr lang="en-GB" sz="1000" b="0">
                          <a:solidFill>
                            <a:schemeClr val="tx1"/>
                          </a:solidFill>
                        </a:rPr>
                        <a:t>ideal for Complex relationships queries</a:t>
                      </a:r>
                    </a:p>
                    <a:p>
                      <a:pPr marL="171450" lvl="0" indent="-171450">
                        <a:buFont typeface="Arial"/>
                        <a:buChar char="•"/>
                      </a:pPr>
                      <a:endParaRPr lang="en-GB" sz="1000" b="0">
                        <a:solidFill>
                          <a:schemeClr val="tx1"/>
                        </a:solidFill>
                      </a:endParaRPr>
                    </a:p>
                    <a:p>
                      <a:pPr marL="171450" lvl="0" indent="-171450">
                        <a:buFont typeface="Arial"/>
                        <a:buChar char="•"/>
                      </a:pPr>
                      <a:r>
                        <a:rPr lang="en-GB" sz="1000" b="0">
                          <a:solidFill>
                            <a:schemeClr val="tx1"/>
                          </a:solidFill>
                        </a:rPr>
                        <a:t>Uses high-level query language like Cypher</a:t>
                      </a:r>
                    </a:p>
                    <a:p>
                      <a:pPr marL="171450" lvl="0" indent="-171450">
                        <a:buFont typeface="Arial"/>
                        <a:buChar char="•"/>
                      </a:pPr>
                      <a:endParaRPr lang="en-GB" sz="1000" b="0">
                        <a:solidFill>
                          <a:schemeClr val="tx1"/>
                        </a:solidFill>
                      </a:endParaRPr>
                    </a:p>
                    <a:p>
                      <a:pPr marL="0" lvl="0" indent="0">
                        <a:buNone/>
                      </a:pPr>
                      <a:endParaRPr lang="en-GB" sz="1000" b="0">
                        <a:solidFill>
                          <a:schemeClr val="tx1"/>
                        </a:solidFill>
                      </a:endParaRPr>
                    </a:p>
                    <a:p>
                      <a:pPr marL="171450" lvl="0" indent="-171450">
                        <a:buFont typeface="Arial"/>
                        <a:buChar char="•"/>
                      </a:pPr>
                      <a:r>
                        <a:rPr lang="en-GB" sz="1000" b="0">
                          <a:solidFill>
                            <a:schemeClr val="tx1"/>
                          </a:solidFill>
                        </a:rPr>
                        <a:t>Example :</a:t>
                      </a:r>
                      <a:endParaRPr lang="en-GB" sz="1000" b="0">
                        <a:solidFill>
                          <a:srgbClr val="262626"/>
                        </a:solidFill>
                      </a:endParaRPr>
                    </a:p>
                    <a:p>
                      <a:pPr marL="0" lvl="0" indent="0">
                        <a:buNone/>
                      </a:pPr>
                      <a:r>
                        <a:rPr lang="en-GB" sz="1000" b="0">
                          <a:solidFill>
                            <a:schemeClr val="tx1"/>
                          </a:solidFill>
                        </a:rPr>
                        <a:t>          Amazon </a:t>
                      </a:r>
                      <a:r>
                        <a:rPr lang="en-GB" sz="1000" b="0" err="1">
                          <a:solidFill>
                            <a:schemeClr val="tx1"/>
                          </a:solidFill>
                        </a:rPr>
                        <a:t>Neotune</a:t>
                      </a:r>
                      <a:endParaRPr lang="en-GB" sz="1000" b="0">
                        <a:solidFill>
                          <a:schemeClr val="tx1"/>
                        </a:solidFill>
                      </a:endParaRPr>
                    </a:p>
                    <a:p>
                      <a:pPr lvl="0">
                        <a:buNone/>
                      </a:pPr>
                      <a:r>
                        <a:rPr lang="en-GB" sz="1000" b="0">
                          <a:solidFill>
                            <a:schemeClr val="tx1"/>
                          </a:solidFill>
                        </a:rPr>
                        <a:t>           Neo4j</a:t>
                      </a:r>
                    </a:p>
                  </a:txBody>
                  <a:tcPr>
                    <a:solidFill>
                      <a:schemeClr val="bg1"/>
                    </a:solidFill>
                  </a:tcPr>
                </a:tc>
                <a:extLst>
                  <a:ext uri="{0D108BD9-81ED-4DB2-BD59-A6C34878D82A}">
                    <a16:rowId xmlns:a16="http://schemas.microsoft.com/office/drawing/2014/main" val="532518923"/>
                  </a:ext>
                </a:extLst>
              </a:tr>
            </a:tbl>
          </a:graphicData>
        </a:graphic>
      </p:graphicFrame>
      <p:sp>
        <p:nvSpPr>
          <p:cNvPr id="36" name="Oval 35">
            <a:extLst>
              <a:ext uri="{FF2B5EF4-FFF2-40B4-BE49-F238E27FC236}">
                <a16:creationId xmlns:a16="http://schemas.microsoft.com/office/drawing/2014/main" id="{4068C62F-EE6B-7969-C0DE-EB0ECC7CB55D}"/>
              </a:ext>
            </a:extLst>
          </p:cNvPr>
          <p:cNvSpPr/>
          <p:nvPr/>
        </p:nvSpPr>
        <p:spPr>
          <a:xfrm>
            <a:off x="7176568" y="1690494"/>
            <a:ext cx="572735" cy="547996"/>
          </a:xfrm>
          <a:prstGeom prst="ellipse">
            <a:avLst/>
          </a:prstGeom>
          <a:solidFill>
            <a:schemeClr val="accent6"/>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4</a:t>
            </a:r>
          </a:p>
        </p:txBody>
      </p:sp>
      <p:sp>
        <p:nvSpPr>
          <p:cNvPr id="38" name="Speech Bubble: Rectangle with Corners Rounded 37">
            <a:extLst>
              <a:ext uri="{FF2B5EF4-FFF2-40B4-BE49-F238E27FC236}">
                <a16:creationId xmlns:a16="http://schemas.microsoft.com/office/drawing/2014/main" id="{5A05AC64-CB58-6A68-BBF8-D824123A905A}"/>
              </a:ext>
            </a:extLst>
          </p:cNvPr>
          <p:cNvSpPr/>
          <p:nvPr/>
        </p:nvSpPr>
        <p:spPr>
          <a:xfrm>
            <a:off x="6780724" y="2497026"/>
            <a:ext cx="1355766" cy="415636"/>
          </a:xfrm>
          <a:prstGeom prst="wedgeRoundRectCallou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a:t>Time-Series Databases</a:t>
            </a:r>
            <a:endParaRPr lang="en-US"/>
          </a:p>
        </p:txBody>
      </p:sp>
      <p:graphicFrame>
        <p:nvGraphicFramePr>
          <p:cNvPr id="40" name="Table 39">
            <a:extLst>
              <a:ext uri="{FF2B5EF4-FFF2-40B4-BE49-F238E27FC236}">
                <a16:creationId xmlns:a16="http://schemas.microsoft.com/office/drawing/2014/main" id="{9A67D1B7-5BD8-4A35-1621-DDF1E7A88AA0}"/>
              </a:ext>
            </a:extLst>
          </p:cNvPr>
          <p:cNvGraphicFramePr>
            <a:graphicFrameLocks noGrp="1"/>
          </p:cNvGraphicFramePr>
          <p:nvPr>
            <p:extLst>
              <p:ext uri="{D42A27DB-BD31-4B8C-83A1-F6EECF244321}">
                <p14:modId xmlns:p14="http://schemas.microsoft.com/office/powerpoint/2010/main" val="1765236599"/>
              </p:ext>
            </p:extLst>
          </p:nvPr>
        </p:nvGraphicFramePr>
        <p:xfrm>
          <a:off x="6783495" y="3235484"/>
          <a:ext cx="1607503" cy="2490877"/>
        </p:xfrm>
        <a:graphic>
          <a:graphicData uri="http://schemas.openxmlformats.org/drawingml/2006/table">
            <a:tbl>
              <a:tblPr firstRow="1" bandRow="1">
                <a:tableStyleId>{5C22544A-7EE6-4342-B048-85BDC9FD1C3A}</a:tableStyleId>
              </a:tblPr>
              <a:tblGrid>
                <a:gridCol w="1607503">
                  <a:extLst>
                    <a:ext uri="{9D8B030D-6E8A-4147-A177-3AD203B41FA5}">
                      <a16:colId xmlns:a16="http://schemas.microsoft.com/office/drawing/2014/main" val="3927725505"/>
                    </a:ext>
                  </a:extLst>
                </a:gridCol>
              </a:tblGrid>
              <a:tr h="2490877">
                <a:tc>
                  <a:txBody>
                    <a:bodyPr/>
                    <a:lstStyle/>
                    <a:p>
                      <a:pPr marL="0" lvl="0" indent="0">
                        <a:buNone/>
                      </a:pPr>
                      <a:endParaRPr lang="en-GB" sz="1000" b="0">
                        <a:solidFill>
                          <a:schemeClr val="tx1"/>
                        </a:solidFill>
                      </a:endParaRPr>
                    </a:p>
                  </a:txBody>
                  <a:tcPr>
                    <a:solidFill>
                      <a:schemeClr val="bg1"/>
                    </a:solidFill>
                  </a:tcPr>
                </a:tc>
                <a:extLst>
                  <a:ext uri="{0D108BD9-81ED-4DB2-BD59-A6C34878D82A}">
                    <a16:rowId xmlns:a16="http://schemas.microsoft.com/office/drawing/2014/main" val="532518923"/>
                  </a:ext>
                </a:extLst>
              </a:tr>
            </a:tbl>
          </a:graphicData>
        </a:graphic>
      </p:graphicFrame>
      <p:sp>
        <p:nvSpPr>
          <p:cNvPr id="47" name="Content Placeholder 46">
            <a:extLst>
              <a:ext uri="{FF2B5EF4-FFF2-40B4-BE49-F238E27FC236}">
                <a16:creationId xmlns:a16="http://schemas.microsoft.com/office/drawing/2014/main" id="{F563682C-F6AC-5405-2219-2EBC23C40599}"/>
              </a:ext>
            </a:extLst>
          </p:cNvPr>
          <p:cNvSpPr>
            <a:spLocks noGrp="1"/>
          </p:cNvSpPr>
          <p:nvPr>
            <p:ph idx="1"/>
          </p:nvPr>
        </p:nvSpPr>
        <p:spPr/>
        <p:txBody>
          <a:bodyPr vert="horz" lIns="91440" tIns="45720" rIns="91440" bIns="45720" rtlCol="0" anchor="t">
            <a:normAutofit/>
          </a:bodyPr>
          <a:lstStyle/>
          <a:p>
            <a:r>
              <a:rPr lang="en-GB"/>
              <a:t>.</a:t>
            </a:r>
          </a:p>
        </p:txBody>
      </p:sp>
      <p:sp>
        <p:nvSpPr>
          <p:cNvPr id="48" name="Oval 47">
            <a:extLst>
              <a:ext uri="{FF2B5EF4-FFF2-40B4-BE49-F238E27FC236}">
                <a16:creationId xmlns:a16="http://schemas.microsoft.com/office/drawing/2014/main" id="{4A5D64F0-F389-C7C6-20C7-3EE99676C1AB}"/>
              </a:ext>
            </a:extLst>
          </p:cNvPr>
          <p:cNvSpPr/>
          <p:nvPr/>
        </p:nvSpPr>
        <p:spPr>
          <a:xfrm>
            <a:off x="9713353" y="1671202"/>
            <a:ext cx="572735" cy="547996"/>
          </a:xfrm>
          <a:prstGeom prst="ellipse">
            <a:avLst/>
          </a:prstGeom>
          <a:solidFill>
            <a:schemeClr val="accent6"/>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4</a:t>
            </a:r>
          </a:p>
        </p:txBody>
      </p:sp>
      <p:sp>
        <p:nvSpPr>
          <p:cNvPr id="49" name="Speech Bubble: Rectangle with Corners Rounded 48">
            <a:extLst>
              <a:ext uri="{FF2B5EF4-FFF2-40B4-BE49-F238E27FC236}">
                <a16:creationId xmlns:a16="http://schemas.microsoft.com/office/drawing/2014/main" id="{5B4DFBAD-45C1-2A30-E3C1-61BA35D24F38}"/>
              </a:ext>
            </a:extLst>
          </p:cNvPr>
          <p:cNvSpPr/>
          <p:nvPr/>
        </p:nvSpPr>
        <p:spPr>
          <a:xfrm>
            <a:off x="9317509" y="2477734"/>
            <a:ext cx="1355766" cy="415636"/>
          </a:xfrm>
          <a:prstGeom prst="wedgeRoundRectCallou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sz="1200"/>
          </a:p>
        </p:txBody>
      </p:sp>
      <p:graphicFrame>
        <p:nvGraphicFramePr>
          <p:cNvPr id="51" name="Table 50">
            <a:extLst>
              <a:ext uri="{FF2B5EF4-FFF2-40B4-BE49-F238E27FC236}">
                <a16:creationId xmlns:a16="http://schemas.microsoft.com/office/drawing/2014/main" id="{8F22FE88-1408-7F1C-FDAA-8587010E071E}"/>
              </a:ext>
            </a:extLst>
          </p:cNvPr>
          <p:cNvGraphicFramePr>
            <a:graphicFrameLocks noGrp="1"/>
          </p:cNvGraphicFramePr>
          <p:nvPr>
            <p:extLst>
              <p:ext uri="{D42A27DB-BD31-4B8C-83A1-F6EECF244321}">
                <p14:modId xmlns:p14="http://schemas.microsoft.com/office/powerpoint/2010/main" val="2470646990"/>
              </p:ext>
            </p:extLst>
          </p:nvPr>
        </p:nvGraphicFramePr>
        <p:xfrm>
          <a:off x="9320280" y="3216192"/>
          <a:ext cx="1607503" cy="2490877"/>
        </p:xfrm>
        <a:graphic>
          <a:graphicData uri="http://schemas.openxmlformats.org/drawingml/2006/table">
            <a:tbl>
              <a:tblPr firstRow="1" bandRow="1">
                <a:tableStyleId>{5C22544A-7EE6-4342-B048-85BDC9FD1C3A}</a:tableStyleId>
              </a:tblPr>
              <a:tblGrid>
                <a:gridCol w="1607503">
                  <a:extLst>
                    <a:ext uri="{9D8B030D-6E8A-4147-A177-3AD203B41FA5}">
                      <a16:colId xmlns:a16="http://schemas.microsoft.com/office/drawing/2014/main" val="3927725505"/>
                    </a:ext>
                  </a:extLst>
                </a:gridCol>
              </a:tblGrid>
              <a:tr h="2490877">
                <a:tc>
                  <a:txBody>
                    <a:bodyPr/>
                    <a:lstStyle/>
                    <a:p>
                      <a:pPr marL="0" lvl="0" indent="0">
                        <a:buNone/>
                      </a:pPr>
                      <a:endParaRPr lang="en-GB" sz="1000" b="0">
                        <a:solidFill>
                          <a:schemeClr val="tx1"/>
                        </a:solidFill>
                      </a:endParaRPr>
                    </a:p>
                  </a:txBody>
                  <a:tcPr>
                    <a:solidFill>
                      <a:schemeClr val="bg1"/>
                    </a:solidFill>
                  </a:tcPr>
                </a:tc>
                <a:extLst>
                  <a:ext uri="{0D108BD9-81ED-4DB2-BD59-A6C34878D82A}">
                    <a16:rowId xmlns:a16="http://schemas.microsoft.com/office/drawing/2014/main" val="532518923"/>
                  </a:ext>
                </a:extLst>
              </a:tr>
            </a:tbl>
          </a:graphicData>
        </a:graphic>
      </p:graphicFrame>
    </p:spTree>
    <p:extLst>
      <p:ext uri="{BB962C8B-B14F-4D97-AF65-F5344CB8AC3E}">
        <p14:creationId xmlns:p14="http://schemas.microsoft.com/office/powerpoint/2010/main" val="335536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fade">
                                      <p:cBhvr>
                                        <p:cTn id="51" dur="500"/>
                                        <p:tgtEl>
                                          <p:spTgt spid="4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fade">
                                      <p:cBhvr>
                                        <p:cTn id="54" dur="500"/>
                                        <p:tgtEl>
                                          <p:spTgt spid="49"/>
                                        </p:tgtEl>
                                      </p:cBhvr>
                                    </p:animEffect>
                                  </p:childTnLst>
                                </p:cTn>
                              </p:par>
                              <p:par>
                                <p:cTn id="55" presetID="10" presetClass="entr" presetSubtype="0" fill="hold"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animBg="1"/>
      <p:bldP spid="19" grpId="0" animBg="1"/>
      <p:bldP spid="23" grpId="0" animBg="1"/>
      <p:bldP spid="25" grpId="0" animBg="1"/>
      <p:bldP spid="36" grpId="0" animBg="1"/>
      <p:bldP spid="38" grpId="0" animBg="1"/>
      <p:bldP spid="48" grpId="0" animBg="1"/>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B8FE610A-3F4A-B8E6-E7A5-B27D6BDFFF5D}"/>
              </a:ext>
            </a:extLst>
          </p:cNvPr>
          <p:cNvSpPr>
            <a:spLocks noGrp="1"/>
          </p:cNvSpPr>
          <p:nvPr>
            <p:ph type="title"/>
          </p:nvPr>
        </p:nvSpPr>
        <p:spPr>
          <a:xfrm>
            <a:off x="3670972" y="-358815"/>
            <a:ext cx="8197977" cy="1349314"/>
          </a:xfrm>
        </p:spPr>
        <p:txBody>
          <a:bodyPr>
            <a:normAutofit/>
          </a:bodyPr>
          <a:lstStyle/>
          <a:p>
            <a:r>
              <a:rPr lang="en-GB">
                <a:cs typeface="Posterama"/>
              </a:rPr>
              <a:t>Why we Need DBMS</a:t>
            </a:r>
            <a:endParaRPr lang="en-GB"/>
          </a:p>
        </p:txBody>
      </p:sp>
      <p:sp>
        <p:nvSpPr>
          <p:cNvPr id="15" name="Freeform: Shape 14">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4" name="Content Placeholder 23">
            <a:extLst>
              <a:ext uri="{FF2B5EF4-FFF2-40B4-BE49-F238E27FC236}">
                <a16:creationId xmlns:a16="http://schemas.microsoft.com/office/drawing/2014/main" id="{F7C5C3C7-BC0D-4E7A-D953-F9F53597A387}"/>
              </a:ext>
            </a:extLst>
          </p:cNvPr>
          <p:cNvSpPr>
            <a:spLocks noGrp="1"/>
          </p:cNvSpPr>
          <p:nvPr>
            <p:ph idx="1"/>
          </p:nvPr>
        </p:nvSpPr>
        <p:spPr/>
        <p:txBody>
          <a:bodyPr vert="horz" lIns="91440" tIns="45720" rIns="91440" bIns="45720" rtlCol="0" anchor="t">
            <a:normAutofit/>
          </a:bodyPr>
          <a:lstStyle/>
          <a:p>
            <a:r>
              <a:rPr lang="en-GB"/>
              <a:t>.</a:t>
            </a:r>
          </a:p>
        </p:txBody>
      </p:sp>
      <p:sp>
        <p:nvSpPr>
          <p:cNvPr id="26" name="TextBox 25">
            <a:extLst>
              <a:ext uri="{FF2B5EF4-FFF2-40B4-BE49-F238E27FC236}">
                <a16:creationId xmlns:a16="http://schemas.microsoft.com/office/drawing/2014/main" id="{53120C6E-E12A-05C5-79F3-0C147E138B91}"/>
              </a:ext>
            </a:extLst>
          </p:cNvPr>
          <p:cNvSpPr txBox="1"/>
          <p:nvPr/>
        </p:nvSpPr>
        <p:spPr>
          <a:xfrm>
            <a:off x="7994437" y="2539208"/>
            <a:ext cx="1717792" cy="476726"/>
          </a:xfrm>
          <a:prstGeom prst="roundRect">
            <a:avLst/>
          </a:prstGeom>
          <a:solidFill>
            <a:schemeClr val="bg2">
              <a:lumMod val="90000"/>
            </a:schemeClr>
          </a:solidFill>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100" b="1">
                <a:solidFill>
                  <a:schemeClr val="tx1"/>
                </a:solidFill>
                <a:latin typeface="Nunito"/>
                <a:ea typeface="Nunito"/>
                <a:cs typeface="Nunito"/>
              </a:rPr>
              <a:t>Data Analysis and Reporting</a:t>
            </a:r>
            <a:endParaRPr lang="en-US" sz="1100" b="1">
              <a:solidFill>
                <a:schemeClr val="tx1"/>
              </a:solidFill>
              <a:latin typeface="Nunito"/>
            </a:endParaRPr>
          </a:p>
        </p:txBody>
      </p:sp>
      <p:sp>
        <p:nvSpPr>
          <p:cNvPr id="28" name="Hexagon 27">
            <a:extLst>
              <a:ext uri="{FF2B5EF4-FFF2-40B4-BE49-F238E27FC236}">
                <a16:creationId xmlns:a16="http://schemas.microsoft.com/office/drawing/2014/main" id="{D79F5629-1DB7-7BBA-0F0F-C88F6D0FB3B6}"/>
              </a:ext>
            </a:extLst>
          </p:cNvPr>
          <p:cNvSpPr/>
          <p:nvPr/>
        </p:nvSpPr>
        <p:spPr>
          <a:xfrm>
            <a:off x="5710296" y="3433703"/>
            <a:ext cx="2055838" cy="1598616"/>
          </a:xfrm>
          <a:prstGeom prst="hexagon">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b="1">
                <a:solidFill>
                  <a:schemeClr val="tx1"/>
                </a:solidFill>
              </a:rPr>
              <a:t>Database Management System</a:t>
            </a:r>
          </a:p>
        </p:txBody>
      </p:sp>
      <p:sp>
        <p:nvSpPr>
          <p:cNvPr id="29" name="Rectangle: Rounded Corners 28">
            <a:extLst>
              <a:ext uri="{FF2B5EF4-FFF2-40B4-BE49-F238E27FC236}">
                <a16:creationId xmlns:a16="http://schemas.microsoft.com/office/drawing/2014/main" id="{188E5CC5-38F1-A57A-8935-0C89FCC9CCD1}"/>
              </a:ext>
            </a:extLst>
          </p:cNvPr>
          <p:cNvSpPr/>
          <p:nvPr/>
        </p:nvSpPr>
        <p:spPr>
          <a:xfrm>
            <a:off x="3900119" y="2474147"/>
            <a:ext cx="1806222" cy="545629"/>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rtl="0"/>
            <a:r>
              <a:rPr lang="en-US" sz="1100" b="1" baseline="0">
                <a:solidFill>
                  <a:srgbClr val="17191E"/>
                </a:solidFill>
                <a:latin typeface="Nunito"/>
              </a:rPr>
              <a:t>Data Organization and Management:</a:t>
            </a:r>
            <a:r>
              <a:rPr lang="en-GB" sz="1100" baseline="0">
                <a:solidFill>
                  <a:srgbClr val="262626"/>
                </a:solidFill>
                <a:latin typeface="Nunito"/>
              </a:rPr>
              <a:t>​</a:t>
            </a:r>
            <a:endParaRPr lang="en-GB" sz="1100">
              <a:solidFill>
                <a:schemeClr val="tx2">
                  <a:lumMod val="49000"/>
                </a:schemeClr>
              </a:solidFill>
              <a:latin typeface="Nunito"/>
            </a:endParaRPr>
          </a:p>
        </p:txBody>
      </p:sp>
      <p:sp>
        <p:nvSpPr>
          <p:cNvPr id="30" name="Rectangle: Rounded Corners 29">
            <a:extLst>
              <a:ext uri="{FF2B5EF4-FFF2-40B4-BE49-F238E27FC236}">
                <a16:creationId xmlns:a16="http://schemas.microsoft.com/office/drawing/2014/main" id="{E9A900BB-7E7E-E61A-6F91-1525A08F7C78}"/>
              </a:ext>
            </a:extLst>
          </p:cNvPr>
          <p:cNvSpPr/>
          <p:nvPr/>
        </p:nvSpPr>
        <p:spPr>
          <a:xfrm>
            <a:off x="2893526" y="3923743"/>
            <a:ext cx="1806222" cy="545629"/>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b="1" baseline="0">
                <a:solidFill>
                  <a:srgbClr val="17191E"/>
                </a:solidFill>
                <a:latin typeface="Nunito"/>
              </a:rPr>
              <a:t> Data Integrity and Consistency:</a:t>
            </a:r>
            <a:r>
              <a:rPr lang="en-US" sz="1100">
                <a:latin typeface="Nunito"/>
                <a:ea typeface="Nunito"/>
                <a:cs typeface="Nunito"/>
              </a:rPr>
              <a:t>​</a:t>
            </a:r>
            <a:endParaRPr lang="en-GB" sz="1100">
              <a:solidFill>
                <a:schemeClr val="tx2">
                  <a:lumMod val="49000"/>
                </a:schemeClr>
              </a:solidFill>
            </a:endParaRPr>
          </a:p>
        </p:txBody>
      </p:sp>
      <p:sp>
        <p:nvSpPr>
          <p:cNvPr id="31" name="Rectangle: Rounded Corners 30">
            <a:extLst>
              <a:ext uri="{FF2B5EF4-FFF2-40B4-BE49-F238E27FC236}">
                <a16:creationId xmlns:a16="http://schemas.microsoft.com/office/drawing/2014/main" id="{1444F8ED-0686-5403-C8B4-F6EAA4903117}"/>
              </a:ext>
            </a:extLst>
          </p:cNvPr>
          <p:cNvSpPr/>
          <p:nvPr/>
        </p:nvSpPr>
        <p:spPr>
          <a:xfrm>
            <a:off x="3900867" y="5423691"/>
            <a:ext cx="1806222" cy="545629"/>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1100" b="1">
                <a:solidFill>
                  <a:srgbClr val="17191E"/>
                </a:solidFill>
                <a:latin typeface="Nunito"/>
              </a:rPr>
              <a:t>Concurrent Data</a:t>
            </a:r>
            <a:r>
              <a:rPr lang="en-US" sz="1100" b="1" baseline="0">
                <a:solidFill>
                  <a:srgbClr val="17191E"/>
                </a:solidFill>
                <a:latin typeface="Nunito"/>
              </a:rPr>
              <a:t> </a:t>
            </a:r>
            <a:r>
              <a:rPr lang="en-US" sz="1100" b="1">
                <a:solidFill>
                  <a:srgbClr val="17191E"/>
                </a:solidFill>
                <a:latin typeface="Nunito"/>
              </a:rPr>
              <a:t>Access</a:t>
            </a:r>
            <a:endParaRPr lang="en-US" sz="1100">
              <a:latin typeface="Nunito"/>
            </a:endParaRPr>
          </a:p>
        </p:txBody>
      </p:sp>
      <p:sp>
        <p:nvSpPr>
          <p:cNvPr id="32" name="Rectangle: Rounded Corners 31">
            <a:extLst>
              <a:ext uri="{FF2B5EF4-FFF2-40B4-BE49-F238E27FC236}">
                <a16:creationId xmlns:a16="http://schemas.microsoft.com/office/drawing/2014/main" id="{18E5AEC3-599B-A076-2594-2699EEBB1512}"/>
              </a:ext>
            </a:extLst>
          </p:cNvPr>
          <p:cNvSpPr/>
          <p:nvPr/>
        </p:nvSpPr>
        <p:spPr>
          <a:xfrm>
            <a:off x="8739053" y="3977515"/>
            <a:ext cx="1806222" cy="545629"/>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1100" b="1" baseline="0">
                <a:solidFill>
                  <a:srgbClr val="17191E"/>
                </a:solidFill>
                <a:latin typeface="Nunito"/>
              </a:rPr>
              <a:t>Data Security and Privacy:</a:t>
            </a:r>
            <a:r>
              <a:rPr lang="en-US" sz="1100">
                <a:latin typeface="Nunito"/>
                <a:ea typeface="Nunito"/>
                <a:cs typeface="Nunito"/>
              </a:rPr>
              <a:t>​</a:t>
            </a:r>
            <a:endParaRPr lang="en-GB" sz="1100">
              <a:solidFill>
                <a:schemeClr val="tx2">
                  <a:lumMod val="49000"/>
                </a:schemeClr>
              </a:solidFill>
            </a:endParaRPr>
          </a:p>
        </p:txBody>
      </p:sp>
      <p:sp>
        <p:nvSpPr>
          <p:cNvPr id="33" name="Rectangle: Rounded Corners 32">
            <a:extLst>
              <a:ext uri="{FF2B5EF4-FFF2-40B4-BE49-F238E27FC236}">
                <a16:creationId xmlns:a16="http://schemas.microsoft.com/office/drawing/2014/main" id="{D662E73E-B33F-CDB8-00AD-7D037DE1B31E}"/>
              </a:ext>
            </a:extLst>
          </p:cNvPr>
          <p:cNvSpPr/>
          <p:nvPr/>
        </p:nvSpPr>
        <p:spPr>
          <a:xfrm>
            <a:off x="7926382" y="5423690"/>
            <a:ext cx="2013185" cy="545629"/>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1100" b="1">
                <a:solidFill>
                  <a:srgbClr val="17191E"/>
                </a:solidFill>
                <a:latin typeface="Nunito"/>
              </a:rPr>
              <a:t>Scalability  and</a:t>
            </a:r>
            <a:r>
              <a:rPr lang="en-US" sz="1100" b="1" baseline="0">
                <a:solidFill>
                  <a:srgbClr val="17191E"/>
                </a:solidFill>
                <a:latin typeface="Nunito"/>
              </a:rPr>
              <a:t> Flexibility</a:t>
            </a:r>
            <a:endParaRPr lang="en-US" sz="1100">
              <a:latin typeface="Nunito"/>
            </a:endParaRPr>
          </a:p>
        </p:txBody>
      </p:sp>
      <p:cxnSp>
        <p:nvCxnSpPr>
          <p:cNvPr id="2" name="Straight Arrow Connector 1">
            <a:extLst>
              <a:ext uri="{FF2B5EF4-FFF2-40B4-BE49-F238E27FC236}">
                <a16:creationId xmlns:a16="http://schemas.microsoft.com/office/drawing/2014/main" id="{3AC96301-82B3-0F71-1529-0C0E242E96D3}"/>
              </a:ext>
            </a:extLst>
          </p:cNvPr>
          <p:cNvCxnSpPr/>
          <p:nvPr/>
        </p:nvCxnSpPr>
        <p:spPr>
          <a:xfrm>
            <a:off x="5671918" y="3044258"/>
            <a:ext cx="401524" cy="41542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6F3FE434-7949-A05C-05AF-52D99D10F06B}"/>
              </a:ext>
            </a:extLst>
          </p:cNvPr>
          <p:cNvCxnSpPr>
            <a:cxnSpLocks/>
          </p:cNvCxnSpPr>
          <p:nvPr/>
        </p:nvCxnSpPr>
        <p:spPr>
          <a:xfrm>
            <a:off x="7317145" y="5044507"/>
            <a:ext cx="661297" cy="40676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C250F13B-1E16-2BCD-0120-2AB2ECD65F41}"/>
              </a:ext>
            </a:extLst>
          </p:cNvPr>
          <p:cNvCxnSpPr>
            <a:cxnSpLocks/>
          </p:cNvCxnSpPr>
          <p:nvPr/>
        </p:nvCxnSpPr>
        <p:spPr>
          <a:xfrm flipV="1">
            <a:off x="5671919" y="5044295"/>
            <a:ext cx="401524" cy="40719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0FF0031-12C2-67E9-9A23-8401A2D84642}"/>
              </a:ext>
            </a:extLst>
          </p:cNvPr>
          <p:cNvCxnSpPr>
            <a:cxnSpLocks/>
          </p:cNvCxnSpPr>
          <p:nvPr/>
        </p:nvCxnSpPr>
        <p:spPr>
          <a:xfrm flipV="1">
            <a:off x="4702100" y="4187044"/>
            <a:ext cx="1007660" cy="1753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4CEF270-6355-23C5-4272-56C510099CDB}"/>
              </a:ext>
            </a:extLst>
          </p:cNvPr>
          <p:cNvCxnSpPr>
            <a:cxnSpLocks/>
          </p:cNvCxnSpPr>
          <p:nvPr/>
        </p:nvCxnSpPr>
        <p:spPr>
          <a:xfrm flipV="1">
            <a:off x="7386416" y="2948795"/>
            <a:ext cx="592026" cy="511099"/>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7D7EE5D-632E-A971-1AA6-F5E67DA4AEFB}"/>
              </a:ext>
            </a:extLst>
          </p:cNvPr>
          <p:cNvCxnSpPr>
            <a:cxnSpLocks/>
          </p:cNvCxnSpPr>
          <p:nvPr/>
        </p:nvCxnSpPr>
        <p:spPr>
          <a:xfrm>
            <a:off x="7776076" y="4239211"/>
            <a:ext cx="999002" cy="34423"/>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07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par>
                                <p:cTn id="12" presetID="10"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par>
                                <p:cTn id="36" presetID="10"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par>
                                <p:cTn id="52" presetID="10" presetClass="entr" presetSubtype="0" fill="hold"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29" grpId="0" animBg="1"/>
      <p:bldP spid="30" grpId="0" animBg="1"/>
      <p:bldP spid="31" grpId="0" animBg="1"/>
      <p:bldP spid="32" grpId="0" animBg="1"/>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6A2A32-E32A-233D-CB04-B3F1CA9D7162}"/>
              </a:ext>
            </a:extLst>
          </p:cNvPr>
          <p:cNvSpPr>
            <a:spLocks noGrp="1"/>
          </p:cNvSpPr>
          <p:nvPr>
            <p:ph type="title"/>
          </p:nvPr>
        </p:nvSpPr>
        <p:spPr>
          <a:xfrm>
            <a:off x="98062" y="518931"/>
            <a:ext cx="5328719" cy="1283463"/>
          </a:xfrm>
        </p:spPr>
        <p:txBody>
          <a:bodyPr>
            <a:normAutofit/>
          </a:bodyPr>
          <a:lstStyle/>
          <a:p>
            <a:r>
              <a:rPr lang="en-GB">
                <a:cs typeface="Posterama"/>
              </a:rPr>
              <a:t>Relational Database</a:t>
            </a:r>
          </a:p>
          <a:p>
            <a:endParaRPr lang="en-GB">
              <a:cs typeface="Posterama"/>
            </a:endParaRPr>
          </a:p>
        </p:txBody>
      </p:sp>
      <p:sp>
        <p:nvSpPr>
          <p:cNvPr id="12"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 name="Content Placeholder 6">
            <a:extLst>
              <a:ext uri="{FF2B5EF4-FFF2-40B4-BE49-F238E27FC236}">
                <a16:creationId xmlns:a16="http://schemas.microsoft.com/office/drawing/2014/main" id="{56F7045A-3FB8-B82C-BDA5-7C7A65A41501}"/>
              </a:ext>
            </a:extLst>
          </p:cNvPr>
          <p:cNvSpPr>
            <a:spLocks noGrp="1"/>
          </p:cNvSpPr>
          <p:nvPr>
            <p:ph idx="1"/>
          </p:nvPr>
        </p:nvSpPr>
        <p:spPr>
          <a:xfrm>
            <a:off x="383823" y="1711093"/>
            <a:ext cx="4133615" cy="1458905"/>
          </a:xfrm>
        </p:spPr>
        <p:txBody>
          <a:bodyPr vert="horz" lIns="91440" tIns="45720" rIns="91440" bIns="45720" rtlCol="0" anchor="t">
            <a:normAutofit/>
          </a:bodyPr>
          <a:lstStyle/>
          <a:p>
            <a:pPr marL="285750" indent="-285750">
              <a:buFont typeface="Wingdings" panose="020B0504020202020204" pitchFamily="34" charset="0"/>
              <a:buChar char="Ø"/>
            </a:pPr>
            <a:r>
              <a:rPr lang="en-GB" sz="1500">
                <a:solidFill>
                  <a:srgbClr val="161616"/>
                </a:solidFill>
                <a:latin typeface="IBM Plex Sans"/>
              </a:rPr>
              <a:t>A relational database is a type of database that organizes data into rows and columns, which collectively form a table where the data points are related to each other.</a:t>
            </a:r>
            <a:endParaRPr lang="en-US"/>
          </a:p>
        </p:txBody>
      </p:sp>
      <p:pic>
        <p:nvPicPr>
          <p:cNvPr id="11" name="Picture 10" descr="A diagram of a workflow&#10;&#10;AI-generated content may be incorrect.">
            <a:extLst>
              <a:ext uri="{FF2B5EF4-FFF2-40B4-BE49-F238E27FC236}">
                <a16:creationId xmlns:a16="http://schemas.microsoft.com/office/drawing/2014/main" id="{E60063A4-86C6-7382-FE4A-B5CEB359565F}"/>
              </a:ext>
            </a:extLst>
          </p:cNvPr>
          <p:cNvPicPr>
            <a:picLocks noChangeAspect="1"/>
          </p:cNvPicPr>
          <p:nvPr/>
        </p:nvPicPr>
        <p:blipFill>
          <a:blip r:embed="rId2"/>
          <a:stretch>
            <a:fillRect/>
          </a:stretch>
        </p:blipFill>
        <p:spPr>
          <a:xfrm>
            <a:off x="5249333" y="3596390"/>
            <a:ext cx="6096000" cy="2863738"/>
          </a:xfrm>
          <a:prstGeom prst="rect">
            <a:avLst/>
          </a:prstGeom>
        </p:spPr>
      </p:pic>
      <p:sp>
        <p:nvSpPr>
          <p:cNvPr id="4" name="Content Placeholder 6">
            <a:extLst>
              <a:ext uri="{FF2B5EF4-FFF2-40B4-BE49-F238E27FC236}">
                <a16:creationId xmlns:a16="http://schemas.microsoft.com/office/drawing/2014/main" id="{C447ED57-1BB5-9D45-424C-18C6C0767E6C}"/>
              </a:ext>
            </a:extLst>
          </p:cNvPr>
          <p:cNvSpPr txBox="1">
            <a:spLocks/>
          </p:cNvSpPr>
          <p:nvPr/>
        </p:nvSpPr>
        <p:spPr>
          <a:xfrm>
            <a:off x="267791" y="3032470"/>
            <a:ext cx="4514612" cy="1649405"/>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20B0504020202020204" pitchFamily="34" charset="0"/>
              <a:buChar char="v"/>
            </a:pPr>
            <a:r>
              <a:rPr lang="en-GB" sz="1500">
                <a:solidFill>
                  <a:srgbClr val="161616"/>
                </a:solidFill>
                <a:latin typeface="IBM Plex Sans"/>
              </a:rPr>
              <a:t>Terminologies:</a:t>
            </a:r>
          </a:p>
          <a:p>
            <a:pPr marL="514350" lvl="1" indent="-285750">
              <a:buFont typeface="Wingdings" panose="020B0504020202020204" pitchFamily="34" charset="0"/>
              <a:buChar char="Ø"/>
            </a:pPr>
            <a:r>
              <a:rPr lang="en-GB" sz="1300">
                <a:solidFill>
                  <a:srgbClr val="161616"/>
                </a:solidFill>
                <a:latin typeface="IBM Plex Sans"/>
              </a:rPr>
              <a:t>Tuple: Row of a table known as Tuple</a:t>
            </a:r>
          </a:p>
          <a:p>
            <a:pPr marL="514350" lvl="1" indent="-285750">
              <a:buFont typeface="Wingdings" panose="020B0504020202020204" pitchFamily="34" charset="0"/>
              <a:buChar char="Ø"/>
            </a:pPr>
            <a:r>
              <a:rPr lang="en-GB" sz="1300">
                <a:solidFill>
                  <a:srgbClr val="161616"/>
                </a:solidFill>
                <a:latin typeface="IBM Plex Sans"/>
              </a:rPr>
              <a:t>Attribute : Column of a table known as Attribute</a:t>
            </a:r>
          </a:p>
          <a:p>
            <a:pPr marL="514350" lvl="1" indent="-285750">
              <a:buFont typeface="Wingdings" panose="020B0504020202020204" pitchFamily="34" charset="0"/>
              <a:buChar char="Ø"/>
            </a:pPr>
            <a:r>
              <a:rPr lang="en-GB" sz="1300">
                <a:solidFill>
                  <a:srgbClr val="161616"/>
                </a:solidFill>
                <a:latin typeface="IBM Plex Sans"/>
              </a:rPr>
              <a:t>Domain: </a:t>
            </a:r>
          </a:p>
          <a:p>
            <a:pPr marL="514350" lvl="1" indent="-285750">
              <a:buFont typeface="Wingdings" panose="020B0504020202020204" pitchFamily="34" charset="0"/>
              <a:buChar char="Ø"/>
            </a:pPr>
            <a:r>
              <a:rPr lang="en-GB" sz="1300">
                <a:solidFill>
                  <a:srgbClr val="161616"/>
                </a:solidFill>
                <a:latin typeface="IBM Plex Sans"/>
              </a:rPr>
              <a:t>Degree :</a:t>
            </a:r>
            <a:r>
              <a:rPr lang="en-GB" sz="1200">
                <a:solidFill>
                  <a:srgbClr val="161616"/>
                </a:solidFill>
                <a:latin typeface="IBM Plex Sans"/>
              </a:rPr>
              <a:t>in a relation, no. Of Attribute known as Degree</a:t>
            </a:r>
            <a:endParaRPr lang="en-GB"/>
          </a:p>
          <a:p>
            <a:pPr marL="514350" lvl="1" indent="-285750">
              <a:buFont typeface="Wingdings" panose="020B0504020202020204" pitchFamily="34" charset="0"/>
              <a:buChar char="Ø"/>
            </a:pPr>
            <a:endParaRPr lang="en-GB" sz="1300">
              <a:solidFill>
                <a:srgbClr val="161616"/>
              </a:solidFill>
              <a:latin typeface="IBM Plex Sans"/>
            </a:endParaRPr>
          </a:p>
        </p:txBody>
      </p:sp>
    </p:spTree>
    <p:extLst>
      <p:ext uri="{BB962C8B-B14F-4D97-AF65-F5344CB8AC3E}">
        <p14:creationId xmlns:p14="http://schemas.microsoft.com/office/powerpoint/2010/main" val="373685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6A2A32-E32A-233D-CB04-B3F1CA9D7162}"/>
              </a:ext>
            </a:extLst>
          </p:cNvPr>
          <p:cNvSpPr>
            <a:spLocks noGrp="1"/>
          </p:cNvSpPr>
          <p:nvPr>
            <p:ph type="title"/>
          </p:nvPr>
        </p:nvSpPr>
        <p:spPr>
          <a:xfrm>
            <a:off x="127476" y="334"/>
            <a:ext cx="8197977" cy="953846"/>
          </a:xfrm>
        </p:spPr>
        <p:txBody>
          <a:bodyPr>
            <a:normAutofit/>
          </a:bodyPr>
          <a:lstStyle/>
          <a:p>
            <a:r>
              <a:rPr lang="en-GB">
                <a:ea typeface="+mj-lt"/>
                <a:cs typeface="+mj-lt"/>
              </a:rPr>
              <a:t>SQL</a:t>
            </a:r>
            <a:endParaRPr lang="en-US"/>
          </a:p>
        </p:txBody>
      </p:sp>
      <p:sp>
        <p:nvSpPr>
          <p:cNvPr id="3" name="Content Placeholder 2">
            <a:extLst>
              <a:ext uri="{FF2B5EF4-FFF2-40B4-BE49-F238E27FC236}">
                <a16:creationId xmlns:a16="http://schemas.microsoft.com/office/drawing/2014/main" id="{4970D970-A268-1D53-A1D4-B9FEA89883FF}"/>
              </a:ext>
            </a:extLst>
          </p:cNvPr>
          <p:cNvSpPr>
            <a:spLocks noGrp="1"/>
          </p:cNvSpPr>
          <p:nvPr>
            <p:ph idx="1"/>
          </p:nvPr>
        </p:nvSpPr>
        <p:spPr>
          <a:xfrm>
            <a:off x="192114" y="1233775"/>
            <a:ext cx="8197977" cy="734459"/>
          </a:xfrm>
        </p:spPr>
        <p:txBody>
          <a:bodyPr anchor="b">
            <a:normAutofit/>
          </a:bodyPr>
          <a:lstStyle/>
          <a:p>
            <a:r>
              <a:rPr lang="en-GB" sz="1400" baseline="0">
                <a:solidFill>
                  <a:srgbClr val="333333"/>
                </a:solidFill>
                <a:latin typeface="Montserrat"/>
              </a:rPr>
              <a:t>SQL (Structured Query Language) is used to perform operations on the records stored in the database</a:t>
            </a:r>
            <a:r>
              <a:rPr lang="en-GB" sz="1400">
                <a:latin typeface="Montserrat"/>
                <a:ea typeface="Montserrat"/>
                <a:cs typeface="Montserrat"/>
              </a:rPr>
              <a:t>​</a:t>
            </a:r>
            <a:endParaRPr lang="en-US"/>
          </a:p>
        </p:txBody>
      </p:sp>
      <p:sp>
        <p:nvSpPr>
          <p:cNvPr id="12"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4" name="Content Placeholder 2">
            <a:extLst>
              <a:ext uri="{FF2B5EF4-FFF2-40B4-BE49-F238E27FC236}">
                <a16:creationId xmlns:a16="http://schemas.microsoft.com/office/drawing/2014/main" id="{CAD03A10-9FE8-077D-1A63-A744CFF3F144}"/>
              </a:ext>
            </a:extLst>
          </p:cNvPr>
          <p:cNvSpPr txBox="1">
            <a:spLocks/>
          </p:cNvSpPr>
          <p:nvPr/>
        </p:nvSpPr>
        <p:spPr>
          <a:xfrm>
            <a:off x="190185" y="2013137"/>
            <a:ext cx="8197977" cy="734459"/>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a:solidFill>
                  <a:srgbClr val="333333"/>
                </a:solidFill>
                <a:latin typeface="Montserrat"/>
              </a:rPr>
              <a:t>SQL (Structured Query Language) is used to Create Relational Database and Operate them</a:t>
            </a:r>
          </a:p>
        </p:txBody>
      </p:sp>
      <p:sp>
        <p:nvSpPr>
          <p:cNvPr id="16" name="Content Placeholder 2">
            <a:extLst>
              <a:ext uri="{FF2B5EF4-FFF2-40B4-BE49-F238E27FC236}">
                <a16:creationId xmlns:a16="http://schemas.microsoft.com/office/drawing/2014/main" id="{3716316B-B036-E0D8-5F73-597E22C209CB}"/>
              </a:ext>
            </a:extLst>
          </p:cNvPr>
          <p:cNvSpPr txBox="1">
            <a:spLocks/>
          </p:cNvSpPr>
          <p:nvPr/>
        </p:nvSpPr>
        <p:spPr>
          <a:xfrm>
            <a:off x="190185" y="2823365"/>
            <a:ext cx="8197977" cy="734459"/>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1400">
                <a:solidFill>
                  <a:srgbClr val="333333"/>
                </a:solidFill>
                <a:latin typeface="Montserrat"/>
              </a:rPr>
              <a:t>It allows SQL users to create, drop, and manipulate the database and its tables.</a:t>
            </a:r>
            <a:endParaRPr lang="en-US" sz="1400"/>
          </a:p>
          <a:p>
            <a:endParaRPr lang="en-GB" sz="1400">
              <a:latin typeface="Montserrat"/>
            </a:endParaRPr>
          </a:p>
        </p:txBody>
      </p:sp>
      <p:sp>
        <p:nvSpPr>
          <p:cNvPr id="19" name="TextBox 18">
            <a:extLst>
              <a:ext uri="{FF2B5EF4-FFF2-40B4-BE49-F238E27FC236}">
                <a16:creationId xmlns:a16="http://schemas.microsoft.com/office/drawing/2014/main" id="{0794A4F4-4D7E-FBDE-5F28-06D8FDDCD832}"/>
              </a:ext>
            </a:extLst>
          </p:cNvPr>
          <p:cNvSpPr txBox="1"/>
          <p:nvPr/>
        </p:nvSpPr>
        <p:spPr>
          <a:xfrm>
            <a:off x="190982" y="3354729"/>
            <a:ext cx="772031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latin typeface="Nunito"/>
              </a:rPr>
              <a:t>SQL Commands are mainly categorized into five categories: ​</a:t>
            </a:r>
          </a:p>
          <a:p>
            <a:endParaRPr lang="en-GB" sz="1400">
              <a:latin typeface="Nunito"/>
            </a:endParaRPr>
          </a:p>
          <a:p>
            <a:pPr marL="285750" indent="-285750">
              <a:buFont typeface="Arial"/>
              <a:buChar char="•"/>
            </a:pPr>
            <a:endParaRPr lang="en-GB" sz="1400">
              <a:solidFill>
                <a:srgbClr val="FFFFFF"/>
              </a:solidFill>
              <a:latin typeface="Nunito"/>
            </a:endParaRPr>
          </a:p>
          <a:p>
            <a:pPr marL="285750" indent="-285750">
              <a:buFont typeface="Arial"/>
              <a:buChar char="•"/>
            </a:pPr>
            <a:endParaRPr lang="en-GB" sz="1400">
              <a:latin typeface="Nunito"/>
            </a:endParaRPr>
          </a:p>
        </p:txBody>
      </p:sp>
      <p:sp>
        <p:nvSpPr>
          <p:cNvPr id="22" name="TextBox 21">
            <a:extLst>
              <a:ext uri="{FF2B5EF4-FFF2-40B4-BE49-F238E27FC236}">
                <a16:creationId xmlns:a16="http://schemas.microsoft.com/office/drawing/2014/main" id="{A99B35A7-29D1-E0A1-F0AB-DF5CF8A46BA6}"/>
              </a:ext>
            </a:extLst>
          </p:cNvPr>
          <p:cNvSpPr txBox="1"/>
          <p:nvPr/>
        </p:nvSpPr>
        <p:spPr>
          <a:xfrm>
            <a:off x="1001209" y="4280704"/>
            <a:ext cx="688695" cy="280928"/>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50">
                <a:latin typeface="Nunito"/>
              </a:rPr>
              <a:t>  DML </a:t>
            </a:r>
            <a:r>
              <a:rPr lang="en-US" sz="1050">
                <a:latin typeface="Nunito"/>
              </a:rPr>
              <a:t> </a:t>
            </a:r>
            <a:endParaRPr lang="en-US" sz="1050"/>
          </a:p>
        </p:txBody>
      </p:sp>
      <p:sp>
        <p:nvSpPr>
          <p:cNvPr id="27" name="Minus Sign 26">
            <a:extLst>
              <a:ext uri="{FF2B5EF4-FFF2-40B4-BE49-F238E27FC236}">
                <a16:creationId xmlns:a16="http://schemas.microsoft.com/office/drawing/2014/main" id="{20D26A88-85EA-8EFB-0A7E-CCB96C684ECE}"/>
              </a:ext>
            </a:extLst>
          </p:cNvPr>
          <p:cNvSpPr/>
          <p:nvPr/>
        </p:nvSpPr>
        <p:spPr>
          <a:xfrm>
            <a:off x="-993495" y="3916102"/>
            <a:ext cx="12037669" cy="57873"/>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Minus Sign 33">
            <a:extLst>
              <a:ext uri="{FF2B5EF4-FFF2-40B4-BE49-F238E27FC236}">
                <a16:creationId xmlns:a16="http://schemas.microsoft.com/office/drawing/2014/main" id="{70B56CDB-1157-62C5-E9DD-A7DBECFD04DF}"/>
              </a:ext>
            </a:extLst>
          </p:cNvPr>
          <p:cNvSpPr/>
          <p:nvPr/>
        </p:nvSpPr>
        <p:spPr>
          <a:xfrm>
            <a:off x="1302150" y="1099594"/>
            <a:ext cx="77166" cy="9061702"/>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A0221FF5-58C8-9D18-EEF5-86F3D99F3876}"/>
              </a:ext>
            </a:extLst>
          </p:cNvPr>
          <p:cNvSpPr txBox="1"/>
          <p:nvPr/>
        </p:nvSpPr>
        <p:spPr>
          <a:xfrm>
            <a:off x="2640955" y="4271058"/>
            <a:ext cx="688695" cy="280928"/>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50">
                <a:latin typeface="Nunito"/>
              </a:rPr>
              <a:t>  DDL </a:t>
            </a:r>
            <a:r>
              <a:rPr lang="en-US" sz="1050">
                <a:latin typeface="Nunito"/>
              </a:rPr>
              <a:t> </a:t>
            </a:r>
            <a:endParaRPr lang="en-US" sz="1050"/>
          </a:p>
        </p:txBody>
      </p:sp>
      <p:sp>
        <p:nvSpPr>
          <p:cNvPr id="37" name="Minus Sign 36">
            <a:extLst>
              <a:ext uri="{FF2B5EF4-FFF2-40B4-BE49-F238E27FC236}">
                <a16:creationId xmlns:a16="http://schemas.microsoft.com/office/drawing/2014/main" id="{813C45A6-E309-883D-C12A-AE44AB4DA7B9}"/>
              </a:ext>
            </a:extLst>
          </p:cNvPr>
          <p:cNvSpPr/>
          <p:nvPr/>
        </p:nvSpPr>
        <p:spPr>
          <a:xfrm>
            <a:off x="2941896" y="1089948"/>
            <a:ext cx="77166" cy="9061702"/>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a:extLst>
              <a:ext uri="{FF2B5EF4-FFF2-40B4-BE49-F238E27FC236}">
                <a16:creationId xmlns:a16="http://schemas.microsoft.com/office/drawing/2014/main" id="{E04D54D9-F5E5-7F42-BE8D-C9A85EEECF58}"/>
              </a:ext>
            </a:extLst>
          </p:cNvPr>
          <p:cNvSpPr txBox="1"/>
          <p:nvPr/>
        </p:nvSpPr>
        <p:spPr>
          <a:xfrm>
            <a:off x="4222829" y="4261413"/>
            <a:ext cx="688695" cy="280928"/>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50">
                <a:latin typeface="Nunito"/>
              </a:rPr>
              <a:t>DCL</a:t>
            </a:r>
            <a:endParaRPr lang="en-US"/>
          </a:p>
        </p:txBody>
      </p:sp>
      <p:sp>
        <p:nvSpPr>
          <p:cNvPr id="39" name="Minus Sign 38">
            <a:extLst>
              <a:ext uri="{FF2B5EF4-FFF2-40B4-BE49-F238E27FC236}">
                <a16:creationId xmlns:a16="http://schemas.microsoft.com/office/drawing/2014/main" id="{4893734B-4FC9-A291-AB8D-BA034AEAE7B3}"/>
              </a:ext>
            </a:extLst>
          </p:cNvPr>
          <p:cNvSpPr/>
          <p:nvPr/>
        </p:nvSpPr>
        <p:spPr>
          <a:xfrm>
            <a:off x="4523770" y="1080303"/>
            <a:ext cx="77166" cy="9061702"/>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B9ED6D57-8A97-ABC0-A000-2D5A757D1D6F}"/>
              </a:ext>
            </a:extLst>
          </p:cNvPr>
          <p:cNvSpPr txBox="1"/>
          <p:nvPr/>
        </p:nvSpPr>
        <p:spPr>
          <a:xfrm>
            <a:off x="5582854" y="4271058"/>
            <a:ext cx="688695" cy="280928"/>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50">
                <a:latin typeface="Nunito"/>
              </a:rPr>
              <a:t>TCL</a:t>
            </a:r>
            <a:endParaRPr lang="en-US"/>
          </a:p>
        </p:txBody>
      </p:sp>
      <p:sp>
        <p:nvSpPr>
          <p:cNvPr id="41" name="Minus Sign 40">
            <a:extLst>
              <a:ext uri="{FF2B5EF4-FFF2-40B4-BE49-F238E27FC236}">
                <a16:creationId xmlns:a16="http://schemas.microsoft.com/office/drawing/2014/main" id="{D614068D-3F6B-1134-FEBF-BEAE5C916CE5}"/>
              </a:ext>
            </a:extLst>
          </p:cNvPr>
          <p:cNvSpPr/>
          <p:nvPr/>
        </p:nvSpPr>
        <p:spPr>
          <a:xfrm>
            <a:off x="5883795" y="1089948"/>
            <a:ext cx="77166" cy="9061702"/>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extBox 41">
            <a:extLst>
              <a:ext uri="{FF2B5EF4-FFF2-40B4-BE49-F238E27FC236}">
                <a16:creationId xmlns:a16="http://schemas.microsoft.com/office/drawing/2014/main" id="{808116D0-0D48-A95C-F05A-49B787CF6BA2}"/>
              </a:ext>
            </a:extLst>
          </p:cNvPr>
          <p:cNvSpPr txBox="1"/>
          <p:nvPr/>
        </p:nvSpPr>
        <p:spPr>
          <a:xfrm>
            <a:off x="6962171" y="4271058"/>
            <a:ext cx="688695" cy="280928"/>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50">
                <a:latin typeface="Nunito"/>
              </a:rPr>
              <a:t>  DQL</a:t>
            </a:r>
            <a:endParaRPr lang="en-US" sz="1050">
              <a:latin typeface="Nunito"/>
            </a:endParaRPr>
          </a:p>
        </p:txBody>
      </p:sp>
      <p:sp>
        <p:nvSpPr>
          <p:cNvPr id="43" name="Minus Sign 42">
            <a:extLst>
              <a:ext uri="{FF2B5EF4-FFF2-40B4-BE49-F238E27FC236}">
                <a16:creationId xmlns:a16="http://schemas.microsoft.com/office/drawing/2014/main" id="{6F2AD3FA-7C96-D6BD-37DA-7FE9317ABFB2}"/>
              </a:ext>
            </a:extLst>
          </p:cNvPr>
          <p:cNvSpPr/>
          <p:nvPr/>
        </p:nvSpPr>
        <p:spPr>
          <a:xfrm>
            <a:off x="7263112" y="1089948"/>
            <a:ext cx="77166" cy="9061702"/>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Box 45">
            <a:extLst>
              <a:ext uri="{FF2B5EF4-FFF2-40B4-BE49-F238E27FC236}">
                <a16:creationId xmlns:a16="http://schemas.microsoft.com/office/drawing/2014/main" id="{A63AB646-F67D-DE04-513D-BD770A2C26AF}"/>
              </a:ext>
            </a:extLst>
          </p:cNvPr>
          <p:cNvSpPr txBox="1"/>
          <p:nvPr/>
        </p:nvSpPr>
        <p:spPr>
          <a:xfrm>
            <a:off x="1446834" y="4986760"/>
            <a:ext cx="717630" cy="255389"/>
          </a:xfrm>
          <a:prstGeom prst="round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900"/>
              <a:t>Create</a:t>
            </a:r>
          </a:p>
        </p:txBody>
      </p:sp>
      <p:sp>
        <p:nvSpPr>
          <p:cNvPr id="47" name="TextBox 46">
            <a:extLst>
              <a:ext uri="{FF2B5EF4-FFF2-40B4-BE49-F238E27FC236}">
                <a16:creationId xmlns:a16="http://schemas.microsoft.com/office/drawing/2014/main" id="{53BCBA34-9A67-9FB5-D027-F106732550AE}"/>
              </a:ext>
            </a:extLst>
          </p:cNvPr>
          <p:cNvSpPr txBox="1"/>
          <p:nvPr/>
        </p:nvSpPr>
        <p:spPr>
          <a:xfrm>
            <a:off x="1446834" y="5353291"/>
            <a:ext cx="717630" cy="255389"/>
          </a:xfrm>
          <a:prstGeom prst="round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900"/>
              <a:t>Drop</a:t>
            </a:r>
            <a:endParaRPr lang="en-US" sz="900">
              <a:solidFill>
                <a:schemeClr val="bg1">
                  <a:lumMod val="85000"/>
                </a:schemeClr>
              </a:solidFill>
            </a:endParaRPr>
          </a:p>
        </p:txBody>
      </p:sp>
      <p:sp>
        <p:nvSpPr>
          <p:cNvPr id="48" name="TextBox 47">
            <a:extLst>
              <a:ext uri="{FF2B5EF4-FFF2-40B4-BE49-F238E27FC236}">
                <a16:creationId xmlns:a16="http://schemas.microsoft.com/office/drawing/2014/main" id="{34709524-4CB2-143D-CD01-48B3C7BD55BC}"/>
              </a:ext>
            </a:extLst>
          </p:cNvPr>
          <p:cNvSpPr txBox="1"/>
          <p:nvPr/>
        </p:nvSpPr>
        <p:spPr>
          <a:xfrm>
            <a:off x="1446834" y="6144228"/>
            <a:ext cx="717629" cy="255389"/>
          </a:xfrm>
          <a:prstGeom prst="round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900"/>
              <a:t>Truncate</a:t>
            </a:r>
          </a:p>
        </p:txBody>
      </p:sp>
      <p:sp>
        <p:nvSpPr>
          <p:cNvPr id="49" name="TextBox 48">
            <a:extLst>
              <a:ext uri="{FF2B5EF4-FFF2-40B4-BE49-F238E27FC236}">
                <a16:creationId xmlns:a16="http://schemas.microsoft.com/office/drawing/2014/main" id="{D2DDFD15-C693-C052-C822-EB3035ECCDE5}"/>
              </a:ext>
            </a:extLst>
          </p:cNvPr>
          <p:cNvSpPr txBox="1"/>
          <p:nvPr/>
        </p:nvSpPr>
        <p:spPr>
          <a:xfrm>
            <a:off x="1446834" y="5748760"/>
            <a:ext cx="717630" cy="255389"/>
          </a:xfrm>
          <a:prstGeom prst="round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900"/>
              <a:t>Alter</a:t>
            </a:r>
          </a:p>
        </p:txBody>
      </p:sp>
      <p:sp>
        <p:nvSpPr>
          <p:cNvPr id="51" name="TextBox 50">
            <a:extLst>
              <a:ext uri="{FF2B5EF4-FFF2-40B4-BE49-F238E27FC236}">
                <a16:creationId xmlns:a16="http://schemas.microsoft.com/office/drawing/2014/main" id="{BA7666C4-B453-E98D-0BE7-6F531FB93640}"/>
              </a:ext>
            </a:extLst>
          </p:cNvPr>
          <p:cNvSpPr txBox="1"/>
          <p:nvPr/>
        </p:nvSpPr>
        <p:spPr>
          <a:xfrm>
            <a:off x="3123234" y="4975185"/>
            <a:ext cx="717630" cy="255389"/>
          </a:xfrm>
          <a:prstGeom prst="round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900"/>
              <a:t>Insert</a:t>
            </a:r>
          </a:p>
        </p:txBody>
      </p:sp>
      <p:sp>
        <p:nvSpPr>
          <p:cNvPr id="53" name="TextBox 52">
            <a:extLst>
              <a:ext uri="{FF2B5EF4-FFF2-40B4-BE49-F238E27FC236}">
                <a16:creationId xmlns:a16="http://schemas.microsoft.com/office/drawing/2014/main" id="{B10966E7-D1EE-DD27-0AE1-B7951E51A738}"/>
              </a:ext>
            </a:extLst>
          </p:cNvPr>
          <p:cNvSpPr txBox="1"/>
          <p:nvPr/>
        </p:nvSpPr>
        <p:spPr>
          <a:xfrm>
            <a:off x="3123234" y="5341716"/>
            <a:ext cx="717630" cy="255389"/>
          </a:xfrm>
          <a:prstGeom prst="round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900"/>
              <a:t>Update</a:t>
            </a:r>
            <a:endParaRPr lang="en-US"/>
          </a:p>
        </p:txBody>
      </p:sp>
      <p:sp>
        <p:nvSpPr>
          <p:cNvPr id="57" name="TextBox 56">
            <a:extLst>
              <a:ext uri="{FF2B5EF4-FFF2-40B4-BE49-F238E27FC236}">
                <a16:creationId xmlns:a16="http://schemas.microsoft.com/office/drawing/2014/main" id="{12B58EE7-93C3-9D23-0D45-E42684C5FA47}"/>
              </a:ext>
            </a:extLst>
          </p:cNvPr>
          <p:cNvSpPr txBox="1"/>
          <p:nvPr/>
        </p:nvSpPr>
        <p:spPr>
          <a:xfrm>
            <a:off x="3123234" y="5737185"/>
            <a:ext cx="717630" cy="255389"/>
          </a:xfrm>
          <a:prstGeom prst="round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900"/>
              <a:t>Delete</a:t>
            </a:r>
          </a:p>
        </p:txBody>
      </p:sp>
      <p:sp>
        <p:nvSpPr>
          <p:cNvPr id="59" name="TextBox 58">
            <a:extLst>
              <a:ext uri="{FF2B5EF4-FFF2-40B4-BE49-F238E27FC236}">
                <a16:creationId xmlns:a16="http://schemas.microsoft.com/office/drawing/2014/main" id="{E3F96623-1D2B-2E62-0260-6B8E9FA72AA2}"/>
              </a:ext>
            </a:extLst>
          </p:cNvPr>
          <p:cNvSpPr txBox="1"/>
          <p:nvPr/>
        </p:nvSpPr>
        <p:spPr>
          <a:xfrm>
            <a:off x="4705107" y="4936603"/>
            <a:ext cx="717630" cy="255389"/>
          </a:xfrm>
          <a:prstGeom prst="round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900"/>
              <a:t>Grant</a:t>
            </a:r>
          </a:p>
        </p:txBody>
      </p:sp>
      <p:sp>
        <p:nvSpPr>
          <p:cNvPr id="61" name="TextBox 60">
            <a:extLst>
              <a:ext uri="{FF2B5EF4-FFF2-40B4-BE49-F238E27FC236}">
                <a16:creationId xmlns:a16="http://schemas.microsoft.com/office/drawing/2014/main" id="{E23E17B5-B3C5-CB93-7B8B-D55A996C0DBF}"/>
              </a:ext>
            </a:extLst>
          </p:cNvPr>
          <p:cNvSpPr txBox="1"/>
          <p:nvPr/>
        </p:nvSpPr>
        <p:spPr>
          <a:xfrm>
            <a:off x="4705107" y="5303134"/>
            <a:ext cx="717630" cy="255389"/>
          </a:xfrm>
          <a:prstGeom prst="round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900"/>
              <a:t>Revoke</a:t>
            </a:r>
            <a:endParaRPr lang="en-GB" sz="900">
              <a:solidFill>
                <a:srgbClr val="262626"/>
              </a:solidFill>
            </a:endParaRPr>
          </a:p>
        </p:txBody>
      </p:sp>
      <p:sp>
        <p:nvSpPr>
          <p:cNvPr id="75" name="TextBox 74">
            <a:extLst>
              <a:ext uri="{FF2B5EF4-FFF2-40B4-BE49-F238E27FC236}">
                <a16:creationId xmlns:a16="http://schemas.microsoft.com/office/drawing/2014/main" id="{C7CCBC56-6898-B32C-05C7-650AD566A079}"/>
              </a:ext>
            </a:extLst>
          </p:cNvPr>
          <p:cNvSpPr txBox="1"/>
          <p:nvPr/>
        </p:nvSpPr>
        <p:spPr>
          <a:xfrm>
            <a:off x="6055487" y="4926957"/>
            <a:ext cx="717630" cy="255389"/>
          </a:xfrm>
          <a:prstGeom prst="round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900"/>
              <a:t>Commit</a:t>
            </a:r>
          </a:p>
        </p:txBody>
      </p:sp>
      <p:sp>
        <p:nvSpPr>
          <p:cNvPr id="77" name="TextBox 76">
            <a:extLst>
              <a:ext uri="{FF2B5EF4-FFF2-40B4-BE49-F238E27FC236}">
                <a16:creationId xmlns:a16="http://schemas.microsoft.com/office/drawing/2014/main" id="{340CB683-EE04-B462-3B71-5005D0FE7477}"/>
              </a:ext>
            </a:extLst>
          </p:cNvPr>
          <p:cNvSpPr txBox="1"/>
          <p:nvPr/>
        </p:nvSpPr>
        <p:spPr>
          <a:xfrm>
            <a:off x="6094069" y="5303134"/>
            <a:ext cx="746566" cy="255389"/>
          </a:xfrm>
          <a:prstGeom prst="round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err="1"/>
              <a:t>Savepoint</a:t>
            </a:r>
            <a:endParaRPr lang="en-US" err="1"/>
          </a:p>
        </p:txBody>
      </p:sp>
      <p:sp>
        <p:nvSpPr>
          <p:cNvPr id="79" name="TextBox 78">
            <a:extLst>
              <a:ext uri="{FF2B5EF4-FFF2-40B4-BE49-F238E27FC236}">
                <a16:creationId xmlns:a16="http://schemas.microsoft.com/office/drawing/2014/main" id="{4647844E-6B37-EF89-3CA6-B0839D8F3D3B}"/>
              </a:ext>
            </a:extLst>
          </p:cNvPr>
          <p:cNvSpPr txBox="1"/>
          <p:nvPr/>
        </p:nvSpPr>
        <p:spPr>
          <a:xfrm>
            <a:off x="6055487" y="6084426"/>
            <a:ext cx="717629" cy="255389"/>
          </a:xfrm>
          <a:prstGeom prst="round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900"/>
              <a:t>Truncate</a:t>
            </a:r>
          </a:p>
        </p:txBody>
      </p:sp>
      <p:sp>
        <p:nvSpPr>
          <p:cNvPr id="81" name="TextBox 80">
            <a:extLst>
              <a:ext uri="{FF2B5EF4-FFF2-40B4-BE49-F238E27FC236}">
                <a16:creationId xmlns:a16="http://schemas.microsoft.com/office/drawing/2014/main" id="{5067A3CE-222F-79CF-AEFD-B274562B5042}"/>
              </a:ext>
            </a:extLst>
          </p:cNvPr>
          <p:cNvSpPr txBox="1"/>
          <p:nvPr/>
        </p:nvSpPr>
        <p:spPr>
          <a:xfrm>
            <a:off x="6055487" y="5688957"/>
            <a:ext cx="717630" cy="255389"/>
          </a:xfrm>
          <a:prstGeom prst="round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900"/>
              <a:t>Rollback</a:t>
            </a:r>
            <a:endParaRPr lang="en-US"/>
          </a:p>
        </p:txBody>
      </p:sp>
      <p:sp>
        <p:nvSpPr>
          <p:cNvPr id="83" name="TextBox 82">
            <a:extLst>
              <a:ext uri="{FF2B5EF4-FFF2-40B4-BE49-F238E27FC236}">
                <a16:creationId xmlns:a16="http://schemas.microsoft.com/office/drawing/2014/main" id="{D7C26616-2C1F-1752-D231-817A301ECC80}"/>
              </a:ext>
            </a:extLst>
          </p:cNvPr>
          <p:cNvSpPr txBox="1"/>
          <p:nvPr/>
        </p:nvSpPr>
        <p:spPr>
          <a:xfrm>
            <a:off x="7473386" y="4926957"/>
            <a:ext cx="717630" cy="255389"/>
          </a:xfrm>
          <a:prstGeom prst="roundRect">
            <a:avLst/>
          </a:prstGeom>
          <a:solidFill>
            <a:schemeClr val="bg1">
              <a:lumMod val="8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900"/>
              <a:t>Select</a:t>
            </a:r>
            <a:endParaRPr lang="en-US"/>
          </a:p>
        </p:txBody>
      </p:sp>
    </p:spTree>
    <p:extLst>
      <p:ext uri="{BB962C8B-B14F-4D97-AF65-F5344CB8AC3E}">
        <p14:creationId xmlns:p14="http://schemas.microsoft.com/office/powerpoint/2010/main" val="103445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fade">
                                      <p:cBhvr>
                                        <p:cTn id="47" dur="500"/>
                                        <p:tgtEl>
                                          <p:spTgt spid="5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fade">
                                      <p:cBhvr>
                                        <p:cTn id="50" dur="500"/>
                                        <p:tgtEl>
                                          <p:spTgt spid="6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fade">
                                      <p:cBhvr>
                                        <p:cTn id="64" dur="500"/>
                                        <p:tgtEl>
                                          <p:spTgt spid="7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7"/>
                                        </p:tgtEl>
                                        <p:attrNameLst>
                                          <p:attrName>style.visibility</p:attrName>
                                        </p:attrNameLst>
                                      </p:cBhvr>
                                      <p:to>
                                        <p:strVal val="visible"/>
                                      </p:to>
                                    </p:set>
                                    <p:animEffect transition="in" filter="fade">
                                      <p:cBhvr>
                                        <p:cTn id="67" dur="500"/>
                                        <p:tgtEl>
                                          <p:spTgt spid="7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1"/>
                                        </p:tgtEl>
                                        <p:attrNameLst>
                                          <p:attrName>style.visibility</p:attrName>
                                        </p:attrNameLst>
                                      </p:cBhvr>
                                      <p:to>
                                        <p:strVal val="visible"/>
                                      </p:to>
                                    </p:set>
                                    <p:animEffect transition="in" filter="fade">
                                      <p:cBhvr>
                                        <p:cTn id="70" dur="500"/>
                                        <p:tgtEl>
                                          <p:spTgt spid="8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fade">
                                      <p:cBhvr>
                                        <p:cTn id="73" dur="500"/>
                                        <p:tgtEl>
                                          <p:spTgt spid="7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500"/>
                                        <p:tgtEl>
                                          <p:spTgt spid="42"/>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fade">
                                      <p:cBhvr>
                                        <p:cTn id="81" dur="500"/>
                                        <p:tgtEl>
                                          <p:spTgt spid="8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fade">
                                      <p:cBhvr>
                                        <p:cTn id="84" dur="500"/>
                                        <p:tgtEl>
                                          <p:spTgt spid="1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2" grpId="0" animBg="1"/>
      <p:bldP spid="34" grpId="0" animBg="1"/>
      <p:bldP spid="36" grpId="0" animBg="1"/>
      <p:bldP spid="37" grpId="0" animBg="1"/>
      <p:bldP spid="38" grpId="0" animBg="1"/>
      <p:bldP spid="39" grpId="0" animBg="1"/>
      <p:bldP spid="40" grpId="0" animBg="1"/>
      <p:bldP spid="41" grpId="0" animBg="1"/>
      <p:bldP spid="42" grpId="0" animBg="1"/>
      <p:bldP spid="43" grpId="0" animBg="1"/>
      <p:bldP spid="46" grpId="0" animBg="1"/>
      <p:bldP spid="47" grpId="0" animBg="1"/>
      <p:bldP spid="48" grpId="0" animBg="1"/>
      <p:bldP spid="49" grpId="0" animBg="1"/>
      <p:bldP spid="51" grpId="0" animBg="1"/>
      <p:bldP spid="53" grpId="0" animBg="1"/>
      <p:bldP spid="57" grpId="0" animBg="1"/>
      <p:bldP spid="59" grpId="0" animBg="1"/>
      <p:bldP spid="61" grpId="0" animBg="1"/>
      <p:bldP spid="75" grpId="0" animBg="1"/>
      <p:bldP spid="77" grpId="0" animBg="1"/>
      <p:bldP spid="79" grpId="0" animBg="1"/>
      <p:bldP spid="81" grpId="0" animBg="1"/>
      <p:bldP spid="8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6A2A32-E32A-233D-CB04-B3F1CA9D7162}"/>
              </a:ext>
            </a:extLst>
          </p:cNvPr>
          <p:cNvSpPr>
            <a:spLocks noGrp="1"/>
          </p:cNvSpPr>
          <p:nvPr>
            <p:ph type="title"/>
          </p:nvPr>
        </p:nvSpPr>
        <p:spPr>
          <a:xfrm>
            <a:off x="397552" y="1445622"/>
            <a:ext cx="8282643" cy="1697387"/>
          </a:xfrm>
        </p:spPr>
        <p:txBody>
          <a:bodyPr vert="horz" lIns="91440" tIns="45720" rIns="91440" bIns="45720" rtlCol="0" anchor="b">
            <a:noAutofit/>
          </a:bodyPr>
          <a:lstStyle/>
          <a:p>
            <a:r>
              <a:rPr lang="en-GB" sz="5400" b="1">
                <a:latin typeface="Nunito"/>
                <a:cs typeface="Posterama"/>
              </a:rPr>
              <a:t> Test  Driven </a:t>
            </a:r>
            <a:br>
              <a:rPr lang="en-GB" sz="5400" b="1">
                <a:latin typeface="Nunito"/>
                <a:cs typeface="Posterama"/>
              </a:rPr>
            </a:br>
            <a:r>
              <a:rPr lang="en-GB" sz="5400" b="1">
                <a:latin typeface="Nunito"/>
                <a:cs typeface="Posterama"/>
              </a:rPr>
              <a:t>  Development</a:t>
            </a:r>
            <a:endParaRPr lang="en-US" sz="5400" b="1">
              <a:latin typeface="Nunito"/>
            </a:endParaRPr>
          </a:p>
        </p:txBody>
      </p:sp>
      <p:pic>
        <p:nvPicPr>
          <p:cNvPr id="5" name="Content Placeholder 4" descr="A person sitting in a chair&#10;&#10;AI-generated content may be incorrect.">
            <a:extLst>
              <a:ext uri="{FF2B5EF4-FFF2-40B4-BE49-F238E27FC236}">
                <a16:creationId xmlns:a16="http://schemas.microsoft.com/office/drawing/2014/main" id="{16C102C7-C000-5186-AF9D-6E109D49434F}"/>
              </a:ext>
            </a:extLst>
          </p:cNvPr>
          <p:cNvPicPr>
            <a:picLocks noGrp="1" noChangeAspect="1"/>
          </p:cNvPicPr>
          <p:nvPr>
            <p:ph idx="1"/>
          </p:nvPr>
        </p:nvPicPr>
        <p:blipFill>
          <a:blip r:embed="rId2"/>
          <a:stretch>
            <a:fillRect/>
          </a:stretch>
        </p:blipFill>
        <p:spPr>
          <a:xfrm>
            <a:off x="7204051" y="2442850"/>
            <a:ext cx="4114800" cy="4114800"/>
          </a:xfrm>
        </p:spPr>
      </p:pic>
      <p:sp>
        <p:nvSpPr>
          <p:cNvPr id="12"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94964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72B6D96-D9A2-4E4A-8064-FCA9A1D3F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6A2A32-E32A-233D-CB04-B3F1CA9D7162}"/>
              </a:ext>
            </a:extLst>
          </p:cNvPr>
          <p:cNvSpPr>
            <a:spLocks noGrp="1"/>
          </p:cNvSpPr>
          <p:nvPr>
            <p:ph type="title"/>
          </p:nvPr>
        </p:nvSpPr>
        <p:spPr>
          <a:xfrm>
            <a:off x="-4391" y="-580"/>
            <a:ext cx="8273235" cy="982425"/>
          </a:xfrm>
        </p:spPr>
        <p:txBody>
          <a:bodyPr>
            <a:normAutofit/>
          </a:bodyPr>
          <a:lstStyle/>
          <a:p>
            <a:r>
              <a:rPr lang="en-GB">
                <a:cs typeface="Posterama"/>
              </a:rPr>
              <a:t>What is TDD .?</a:t>
            </a:r>
            <a:endParaRPr lang="en-GB"/>
          </a:p>
        </p:txBody>
      </p:sp>
      <p:sp>
        <p:nvSpPr>
          <p:cNvPr id="12" name="Freeform: Shape 11">
            <a:extLst>
              <a:ext uri="{FF2B5EF4-FFF2-40B4-BE49-F238E27FC236}">
                <a16:creationId xmlns:a16="http://schemas.microsoft.com/office/drawing/2014/main" id="{64ADF8E3-1B35-4C33-95FB-BAAD781AF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 name="TextBox 2">
            <a:extLst>
              <a:ext uri="{FF2B5EF4-FFF2-40B4-BE49-F238E27FC236}">
                <a16:creationId xmlns:a16="http://schemas.microsoft.com/office/drawing/2014/main" id="{6DD2FC4F-E70F-C19E-7E5A-0F8389C56713}"/>
              </a:ext>
            </a:extLst>
          </p:cNvPr>
          <p:cNvSpPr txBox="1"/>
          <p:nvPr/>
        </p:nvSpPr>
        <p:spPr>
          <a:xfrm>
            <a:off x="378179" y="1714030"/>
            <a:ext cx="749394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303633"/>
                </a:solidFill>
                <a:latin typeface="Lora"/>
                <a:ea typeface="Lato"/>
                <a:cs typeface="Lato"/>
              </a:rPr>
              <a:t>Test-Driven Development (TDD) is a technique for building software that guides software development by writing tests. It was developed by </a:t>
            </a:r>
            <a:r>
              <a:rPr lang="en-US" sz="1400">
                <a:solidFill>
                  <a:srgbClr val="303633"/>
                </a:solidFill>
                <a:latin typeface="Lora"/>
                <a:ea typeface="Lato"/>
                <a:cs typeface="Lato"/>
                <a:hlinkClick r:id="rId2"/>
              </a:rPr>
              <a:t>Kent Beck</a:t>
            </a:r>
            <a:r>
              <a:rPr lang="en-US" sz="1400">
                <a:solidFill>
                  <a:srgbClr val="303633"/>
                </a:solidFill>
                <a:latin typeface="Lora"/>
                <a:ea typeface="Lato"/>
                <a:cs typeface="Lato"/>
              </a:rPr>
              <a:t> in the late 1990's as part of Extreme Programming. In essence we follow three simple steps repeatedly:</a:t>
            </a:r>
            <a:endParaRPr lang="en-US" sz="1400"/>
          </a:p>
          <a:p>
            <a:pPr marL="285750" indent="-285750">
              <a:buFont typeface="Arial"/>
              <a:buChar char="•"/>
            </a:pPr>
            <a:endParaRPr lang="en-US" sz="1400">
              <a:solidFill>
                <a:srgbClr val="303633"/>
              </a:solidFill>
              <a:latin typeface="Lora"/>
              <a:ea typeface="Lato"/>
              <a:cs typeface="Lato"/>
            </a:endParaRPr>
          </a:p>
          <a:p>
            <a:endParaRPr lang="en-US" sz="1400">
              <a:solidFill>
                <a:srgbClr val="676F76"/>
              </a:solidFill>
              <a:latin typeface="Lato"/>
              <a:ea typeface="Lato"/>
              <a:cs typeface="Lato"/>
            </a:endParaRPr>
          </a:p>
        </p:txBody>
      </p:sp>
      <p:sp>
        <p:nvSpPr>
          <p:cNvPr id="15" name="TextBox 14">
            <a:extLst>
              <a:ext uri="{FF2B5EF4-FFF2-40B4-BE49-F238E27FC236}">
                <a16:creationId xmlns:a16="http://schemas.microsoft.com/office/drawing/2014/main" id="{F23378A9-25A0-6A0E-4864-3849C4E168F8}"/>
              </a:ext>
            </a:extLst>
          </p:cNvPr>
          <p:cNvSpPr txBox="1"/>
          <p:nvPr/>
        </p:nvSpPr>
        <p:spPr>
          <a:xfrm>
            <a:off x="491067" y="2927584"/>
            <a:ext cx="446475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a:solidFill>
                  <a:srgbClr val="303633"/>
                </a:solidFill>
                <a:latin typeface="Lora"/>
                <a:cs typeface="Arial"/>
              </a:rPr>
              <a:t>Write a test for the next bit of functionality you want to add.</a:t>
            </a:r>
            <a:r>
              <a:rPr lang="en-US" sz="1400">
                <a:latin typeface="Lora"/>
                <a:cs typeface="Arial"/>
              </a:rPr>
              <a:t>​</a:t>
            </a:r>
          </a:p>
          <a:p>
            <a:pPr marL="285750" indent="-285750">
              <a:buFont typeface="Arial,Sans-Serif"/>
              <a:buChar char="•"/>
            </a:pPr>
            <a:endParaRPr lang="en-US" sz="1200">
              <a:solidFill>
                <a:srgbClr val="262626"/>
              </a:solidFill>
              <a:latin typeface="Lora"/>
              <a:cs typeface="Arial"/>
            </a:endParaRPr>
          </a:p>
        </p:txBody>
      </p:sp>
      <p:pic>
        <p:nvPicPr>
          <p:cNvPr id="23" name="Content Placeholder 22" descr="A diagram of a diagram&#10;&#10;AI-generated content may be incorrect.">
            <a:extLst>
              <a:ext uri="{FF2B5EF4-FFF2-40B4-BE49-F238E27FC236}">
                <a16:creationId xmlns:a16="http://schemas.microsoft.com/office/drawing/2014/main" id="{4BEA85A6-4EF1-FCDF-2EA5-A9CA794E53CE}"/>
              </a:ext>
            </a:extLst>
          </p:cNvPr>
          <p:cNvPicPr>
            <a:picLocks noGrp="1" noChangeAspect="1"/>
          </p:cNvPicPr>
          <p:nvPr>
            <p:ph idx="1"/>
          </p:nvPr>
        </p:nvPicPr>
        <p:blipFill>
          <a:blip r:embed="rId3"/>
          <a:stretch>
            <a:fillRect/>
          </a:stretch>
        </p:blipFill>
        <p:spPr>
          <a:xfrm>
            <a:off x="7312154" y="2339886"/>
            <a:ext cx="4303395" cy="4114800"/>
          </a:xfrm>
        </p:spPr>
      </p:pic>
      <p:sp>
        <p:nvSpPr>
          <p:cNvPr id="19" name="TextBox 18">
            <a:extLst>
              <a:ext uri="{FF2B5EF4-FFF2-40B4-BE49-F238E27FC236}">
                <a16:creationId xmlns:a16="http://schemas.microsoft.com/office/drawing/2014/main" id="{69EF2449-86BA-9A95-C994-C90476AB5096}"/>
              </a:ext>
            </a:extLst>
          </p:cNvPr>
          <p:cNvSpPr txBox="1"/>
          <p:nvPr/>
        </p:nvSpPr>
        <p:spPr>
          <a:xfrm>
            <a:off x="491067" y="3868326"/>
            <a:ext cx="422016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solidFill>
                  <a:srgbClr val="303633"/>
                </a:solidFill>
                <a:latin typeface="Lora"/>
              </a:rPr>
              <a:t>Write the functional code until the test passes.</a:t>
            </a:r>
            <a:r>
              <a:rPr lang="en-US" sz="1400">
                <a:latin typeface="Lora"/>
              </a:rPr>
              <a:t>​</a:t>
            </a:r>
            <a:endParaRPr lang="en-GB" sz="1400"/>
          </a:p>
        </p:txBody>
      </p:sp>
      <p:sp>
        <p:nvSpPr>
          <p:cNvPr id="20" name="TextBox 19">
            <a:extLst>
              <a:ext uri="{FF2B5EF4-FFF2-40B4-BE49-F238E27FC236}">
                <a16:creationId xmlns:a16="http://schemas.microsoft.com/office/drawing/2014/main" id="{10AF58CD-1B76-CA7F-4E94-D1864B6F89FF}"/>
              </a:ext>
            </a:extLst>
          </p:cNvPr>
          <p:cNvSpPr txBox="1"/>
          <p:nvPr/>
        </p:nvSpPr>
        <p:spPr>
          <a:xfrm>
            <a:off x="491066" y="4536251"/>
            <a:ext cx="404142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a:solidFill>
                  <a:srgbClr val="303633"/>
                </a:solidFill>
                <a:latin typeface="Lora"/>
                <a:cs typeface="Arial"/>
              </a:rPr>
              <a:t>Refactor both new and old code to make it well structured.</a:t>
            </a:r>
            <a:r>
              <a:rPr lang="en-US" sz="1400">
                <a:latin typeface="Lora"/>
                <a:cs typeface="Arial"/>
              </a:rPr>
              <a:t>​</a:t>
            </a:r>
          </a:p>
        </p:txBody>
      </p:sp>
    </p:spTree>
    <p:extLst>
      <p:ext uri="{BB962C8B-B14F-4D97-AF65-F5344CB8AC3E}">
        <p14:creationId xmlns:p14="http://schemas.microsoft.com/office/powerpoint/2010/main" val="1855920959"/>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Application>Microsoft Office PowerPoint</Application>
  <PresentationFormat>Widescreen</PresentationFormat>
  <Slides>29</Slides>
  <Notes>1</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SplashVTI</vt:lpstr>
      <vt:lpstr>L1:Module-1</vt:lpstr>
      <vt:lpstr>Overview</vt:lpstr>
      <vt:lpstr>Introducing the Database and the DBMS</vt:lpstr>
      <vt:lpstr>Types of Databases</vt:lpstr>
      <vt:lpstr>Why we Need DBMS</vt:lpstr>
      <vt:lpstr>Relational Database </vt:lpstr>
      <vt:lpstr>SQL</vt:lpstr>
      <vt:lpstr> Test  Driven    Development</vt:lpstr>
      <vt:lpstr>What is TDD .?</vt:lpstr>
      <vt:lpstr>Three phases of TDD (Test driven development cycle)​</vt:lpstr>
      <vt:lpstr>Pros and Cons </vt:lpstr>
      <vt:lpstr>TDD Vs. Traditional Testing </vt:lpstr>
      <vt:lpstr>Cloud Computing</vt:lpstr>
      <vt:lpstr>What is Cloud Computing</vt:lpstr>
      <vt:lpstr>How cloud computing helps business ? </vt:lpstr>
      <vt:lpstr>PowerPoint Presentation</vt:lpstr>
      <vt:lpstr>PowerPoint Presentation</vt:lpstr>
      <vt:lpstr>OWASP TOP 10</vt:lpstr>
      <vt:lpstr>What is OWASP .?</vt:lpstr>
      <vt:lpstr>OWASP TOP 10</vt:lpstr>
      <vt:lpstr>OWASP TOP 10</vt:lpstr>
      <vt:lpstr> </vt:lpstr>
      <vt:lpstr> What is a Twelve-Factor App?</vt:lpstr>
      <vt:lpstr>The Twelve Factors</vt:lpstr>
      <vt:lpstr>The Twelve Factors</vt:lpstr>
      <vt:lpstr>Agile Methodology</vt:lpstr>
      <vt:lpstr>Manifesto for Agile Software Development</vt:lpstr>
      <vt:lpstr>Agile Values</vt:lpstr>
      <vt:lpstr>  Agile Principles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1102</cp:revision>
  <dcterms:created xsi:type="dcterms:W3CDTF">2025-01-23T08:50:11Z</dcterms:created>
  <dcterms:modified xsi:type="dcterms:W3CDTF">2025-01-24T13:16:46Z</dcterms:modified>
</cp:coreProperties>
</file>