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5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43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3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8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85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86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53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99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5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9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39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8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3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62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5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20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5A3E-09D2-4BBC-8001-7D92DEF0CB46}" type="datetimeFigureOut">
              <a:rPr lang="es-MX" smtClean="0"/>
              <a:t>26/07/2022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4C04-3A38-46C8-A07F-CFB9569DDD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18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aenz-marin.blogspot.com/2013/04/traces-de-almacenamiento-y-captura-de.html" TargetMode="External"/><Relationship Id="rId2" Type="http://schemas.openxmlformats.org/officeDocument/2006/relationships/hyperlink" Target="http://itpn.mx/recursosisc/6semestre/lenguajesdeinterfaz/Unidad%20II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enguajesdeinterfazitsncg.blogspot.com/2015/05/operaciones-basicas-sobre-archivos-de.html" TargetMode="External"/><Relationship Id="rId3" Type="http://schemas.openxmlformats.org/officeDocument/2006/relationships/hyperlink" Target="http://itpn.mx/recursosisc/6semestre/lenguajesdeinterfaz/Unidad%20II.pdf" TargetMode="External"/><Relationship Id="rId7" Type="http://schemas.openxmlformats.org/officeDocument/2006/relationships/hyperlink" Target="https://ittlenguajesdeinterfaz.wordpress.com/2-17-operaciones-basicas-sobre-archivos/" TargetMode="External"/><Relationship Id="rId2" Type="http://schemas.openxmlformats.org/officeDocument/2006/relationships/hyperlink" Target="https://www.buenastareas.com/ensayos/2-16-Operaciones-Basicas-Sobre-Archivos/7605187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rking95.wixsite.com/isc6semestre/single-post/2016/04/20/MACRO-LENGUAJE-ENSAMBLADOR-ASM-Y-PROCEDIMIENTOS-EN-ENSAMBLADOR" TargetMode="External"/><Relationship Id="rId5" Type="http://schemas.openxmlformats.org/officeDocument/2006/relationships/hyperlink" Target="https://www.academia.edu/6462777/Conceptos_B%C3%A1sicos_de_Lenguaje_Ensamblador_8086" TargetMode="External"/><Relationship Id="rId4" Type="http://schemas.openxmlformats.org/officeDocument/2006/relationships/hyperlink" Target="http://miensamblador.blogspot.com/2013/07/manejo-de-archivos.html" TargetMode="External"/><Relationship Id="rId9" Type="http://schemas.openxmlformats.org/officeDocument/2006/relationships/hyperlink" Target="https://vdocuments.mx/unidad-2-lenguaje-de-interfaz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767A8-45B7-79C2-3413-C87560BA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Exposición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C85E7-2C7D-1ED1-C82E-19433B79A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Cabrera Domínguez Flavio Cesar</a:t>
            </a:r>
          </a:p>
          <a:p>
            <a:r>
              <a:rPr lang="es-MX" dirty="0"/>
              <a:t>Zorrilla Cuevas Angel </a:t>
            </a:r>
            <a:r>
              <a:rPr lang="es-MX" dirty="0" err="1"/>
              <a:t>Jesus</a:t>
            </a:r>
            <a:endParaRPr lang="es-MX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F23A456-5F5F-59D2-928C-0F169F4D890E}"/>
              </a:ext>
            </a:extLst>
          </p:cNvPr>
          <p:cNvSpPr txBox="1">
            <a:spLocks/>
          </p:cNvSpPr>
          <p:nvPr/>
        </p:nvSpPr>
        <p:spPr>
          <a:xfrm>
            <a:off x="1962836" y="1237481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Cabrera Domínguez Flavio Cesar</a:t>
            </a:r>
          </a:p>
          <a:p>
            <a:r>
              <a:rPr lang="es-MX"/>
              <a:t>Zorrilla Cuevas Angel Jesus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246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2.14 Obtención de una cadena con la representación Hexadecimal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es-MX" dirty="0"/>
              <a:t>	Ejemplo: </a:t>
            </a:r>
          </a:p>
          <a:p>
            <a:pPr marL="82296" indent="0" algn="just">
              <a:buNone/>
            </a:pPr>
            <a:r>
              <a:rPr lang="es-MX" dirty="0"/>
              <a:t>Número binario: 101011 </a:t>
            </a:r>
          </a:p>
          <a:p>
            <a:pPr marL="82296" indent="0" algn="just">
              <a:buNone/>
            </a:pPr>
            <a:r>
              <a:rPr lang="es-MX" dirty="0"/>
              <a:t>Dividido en 4 bits: 10 ; 1011</a:t>
            </a:r>
          </a:p>
          <a:p>
            <a:pPr marL="82296" indent="0" algn="just">
              <a:buNone/>
            </a:pPr>
            <a:r>
              <a:rPr lang="es-MX" dirty="0"/>
              <a:t>Rellenando con ceros: 0010 ; 1011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/>
              <a:t>Tomando cada grupo como número independiente. </a:t>
            </a:r>
          </a:p>
          <a:p>
            <a:pPr marL="82296" indent="0" algn="just">
              <a:buNone/>
            </a:pPr>
            <a:r>
              <a:rPr lang="es-MX" dirty="0"/>
              <a:t>Valor decimal de 0010: 2</a:t>
            </a:r>
          </a:p>
          <a:p>
            <a:pPr marL="82296" indent="0" algn="just">
              <a:buNone/>
            </a:pPr>
            <a:r>
              <a:rPr lang="es-MX" dirty="0"/>
              <a:t>Valor decimal de 1011: 11</a:t>
            </a:r>
          </a:p>
        </p:txBody>
      </p:sp>
    </p:spTree>
    <p:extLst>
      <p:ext uri="{BB962C8B-B14F-4D97-AF65-F5344CB8AC3E}">
        <p14:creationId xmlns:p14="http://schemas.microsoft.com/office/powerpoint/2010/main" val="175781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2.14 Obtención de una cadena con la representación Hexadecimal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dirty="0"/>
              <a:t>-Se sustituyen los valores mayores a 9 por su respectiva representación hexadecimal. </a:t>
            </a:r>
          </a:p>
          <a:p>
            <a:pPr marL="82296" indent="0">
              <a:buNone/>
            </a:pPr>
            <a:endParaRPr lang="es-MX" dirty="0"/>
          </a:p>
          <a:p>
            <a:pPr marL="82296" indent="0">
              <a:buNone/>
            </a:pPr>
            <a:r>
              <a:rPr lang="es-MX" dirty="0"/>
              <a:t>Convirtiendo 211 en Hexadecimal: 2BH</a:t>
            </a:r>
          </a:p>
          <a:p>
            <a:pPr marL="82296" indent="0">
              <a:buNone/>
            </a:pPr>
            <a:endParaRPr lang="es-MX" dirty="0"/>
          </a:p>
          <a:p>
            <a:pPr marL="82296" indent="0">
              <a:buNone/>
            </a:pPr>
            <a:r>
              <a:rPr lang="es-MX" dirty="0"/>
              <a:t>*Nota: La H representa la base hexadecimal.</a:t>
            </a:r>
          </a:p>
        </p:txBody>
      </p:sp>
    </p:spTree>
    <p:extLst>
      <p:ext uri="{BB962C8B-B14F-4D97-AF65-F5344CB8AC3E}">
        <p14:creationId xmlns:p14="http://schemas.microsoft.com/office/powerpoint/2010/main" val="2191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MX" dirty="0"/>
              <a:t>*Nos permite la opción de meter o introducir algún número en un programa deseado.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/>
              <a:t>*Para la introducción de datos, es necesario la iteración a través de un dispositivo (teclado, ratón, monitor, </a:t>
            </a:r>
            <a:r>
              <a:rPr lang="es-MX" dirty="0" err="1"/>
              <a:t>etc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505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/>
              <a:t>*Casi todas las instrucciones de carga y almacenamiento operan solo sobre datos alineados.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/>
              <a:t>*Las instrucciones para alinear datos o alineados son: </a:t>
            </a:r>
            <a:r>
              <a:rPr lang="es-MX" dirty="0" err="1"/>
              <a:t>lwl</a:t>
            </a:r>
            <a:r>
              <a:rPr lang="es-MX" dirty="0"/>
              <a:t>, </a:t>
            </a:r>
            <a:r>
              <a:rPr lang="es-MX" dirty="0" err="1"/>
              <a:t>lwr</a:t>
            </a:r>
            <a:r>
              <a:rPr lang="es-MX" dirty="0"/>
              <a:t>, </a:t>
            </a:r>
            <a:r>
              <a:rPr lang="es-MX" dirty="0" err="1"/>
              <a:t>swl</a:t>
            </a:r>
            <a:r>
              <a:rPr lang="es-MX" dirty="0"/>
              <a:t> y </a:t>
            </a:r>
            <a:r>
              <a:rPr lang="es-MX" dirty="0" err="1"/>
              <a:t>swr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50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/>
              <a:t>*Ensamblador permite definir elementos para datos de diferentes longitudes de acuerdo con un conjunto de directivas específicas.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3" t="48208" r="41303" b="48265"/>
          <a:stretch/>
        </p:blipFill>
        <p:spPr bwMode="auto">
          <a:xfrm>
            <a:off x="1775520" y="4090392"/>
            <a:ext cx="8640232" cy="5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8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dirty="0"/>
              <a:t>*Donde </a:t>
            </a:r>
            <a:r>
              <a:rPr lang="es-MX" dirty="0" err="1"/>
              <a:t>dn</a:t>
            </a:r>
            <a:r>
              <a:rPr lang="es-MX" dirty="0"/>
              <a:t> es una de las directivas siguientes: </a:t>
            </a:r>
          </a:p>
          <a:p>
            <a:pPr marL="82296" indent="0">
              <a:buNone/>
            </a:pP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2941712"/>
            <a:ext cx="7195021" cy="24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01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/>
              <a:t>*Las constantes numéricas se usan para definir valores aritméticos y direcciones de memoria.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/>
              <a:t>*Las constantes numéricas no llevan comillas y van seguidas de un indicador de la base utilizada. </a:t>
            </a:r>
          </a:p>
        </p:txBody>
      </p:sp>
    </p:spTree>
    <p:extLst>
      <p:ext uri="{BB962C8B-B14F-4D97-AF65-F5344CB8AC3E}">
        <p14:creationId xmlns:p14="http://schemas.microsoft.com/office/powerpoint/2010/main" val="6793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s-MX" dirty="0"/>
              <a:t>Constantes numéricas: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/>
              <a:t>*Si el primer dígito de una constante </a:t>
            </a:r>
            <a:r>
              <a:rPr lang="es-MX" b="1" dirty="0"/>
              <a:t>hexadecimal</a:t>
            </a:r>
            <a:r>
              <a:rPr lang="es-MX" dirty="0"/>
              <a:t> que se trata de una constante numérica es una letra (A…F), debe </a:t>
            </a:r>
            <a:r>
              <a:rPr lang="es-MX" b="1" dirty="0"/>
              <a:t>poner un cero</a:t>
            </a:r>
            <a:r>
              <a:rPr lang="es-MX" dirty="0"/>
              <a:t>, para que el ensamblador pueda distinguir que </a:t>
            </a:r>
            <a:r>
              <a:rPr lang="es-MX" b="1" dirty="0"/>
              <a:t>se trata </a:t>
            </a:r>
            <a:r>
              <a:rPr lang="es-MX" dirty="0"/>
              <a:t>de una </a:t>
            </a:r>
            <a:r>
              <a:rPr lang="es-MX" b="1" dirty="0"/>
              <a:t>constante</a:t>
            </a:r>
            <a:r>
              <a:rPr lang="es-MX" dirty="0"/>
              <a:t> numérica y </a:t>
            </a:r>
            <a:r>
              <a:rPr lang="es-MX" b="1" dirty="0"/>
              <a:t>no una cadena</a:t>
            </a:r>
            <a:r>
              <a:rPr lang="es-MX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88840"/>
            <a:ext cx="789030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35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Referencias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>
                <a:hlinkClick r:id="rId2"/>
              </a:rPr>
              <a:t>*http://itpn.mx/recursosisc/6semestre/lenguajesdeinterfaz/Unidad%20II.pdf</a:t>
            </a:r>
            <a:endParaRPr lang="es-MX" dirty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>
                <a:hlinkClick r:id="rId3"/>
              </a:rPr>
              <a:t>*http://saenz-marin.blogspot.com/2013/04/traces-de-almacenamiento-y-captura-de.html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17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9FB6-2E53-4973-AE91-CA0C3452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419" dirty="0"/>
            </a:br>
            <a:r>
              <a:rPr lang="es-419" dirty="0"/>
              <a:t>Operaciones básicas sobre archivos de disco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2C800-373D-43F2-902E-337DF2A6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sz="2000" dirty="0"/>
              <a:t>Básicamente es la interacción con al información ya sea con el sistema u alguna cadena en especifico, así como ubicaciones de archivos, etc.</a:t>
            </a:r>
          </a:p>
          <a:p>
            <a:endParaRPr lang="es-419" sz="2000" dirty="0"/>
          </a:p>
          <a:p>
            <a:r>
              <a:rPr lang="es-MX" sz="2000" dirty="0"/>
              <a:t>Servicios de la interrupción </a:t>
            </a:r>
            <a:r>
              <a:rPr lang="es-MX" sz="2000" b="1" dirty="0"/>
              <a:t>16h</a:t>
            </a:r>
            <a:r>
              <a:rPr lang="es-MX" sz="2000" dirty="0"/>
              <a:t> para manejo del teclado.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00h. </a:t>
            </a:r>
            <a:r>
              <a:rPr lang="es-MX" sz="2000" dirty="0"/>
              <a:t>Lee un carácter. Esta función maneja las teclas del teclado de 83 teclas, pero no acepta entrada de las teclas adicionales en el teclado ampliado de 101 teclas.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01h. </a:t>
            </a:r>
            <a:r>
              <a:rPr lang="es-MX" sz="2000" dirty="0"/>
              <a:t>Determina si un carácter esta presente.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02h. </a:t>
            </a:r>
            <a:r>
              <a:rPr lang="es-MX" sz="2000" dirty="0"/>
              <a:t>Regresa el estado actual de las teclas shift.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10h. </a:t>
            </a:r>
            <a:r>
              <a:rPr lang="es-MX" sz="2000" dirty="0"/>
              <a:t>Lectura de un carácter del teclado.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11h. </a:t>
            </a:r>
            <a:r>
              <a:rPr lang="es-MX" sz="2000" dirty="0"/>
              <a:t>Determina si esta presente un carácter.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9321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92B7F-0C7A-4CDD-A109-2797A0D9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Interrupciones Lógicas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3814E-4426-422E-8D63-5A0C0C84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pPr algn="just"/>
            <a:r>
              <a:rPr lang="es-MX" dirty="0"/>
              <a:t>Ensamblador cuenta con un grupo de cuatro instrucciones lógicas a nivel de bit, las cuales con excepción de la primera requieren de dos operandos, estas son las siguientes: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3577B0-F221-4000-9394-4AF1CF87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09" y="3688320"/>
            <a:ext cx="4089625" cy="23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1536-9776-41EE-9CE3-66BCA79B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/>
          <a:lstStyle/>
          <a:p>
            <a:r>
              <a:rPr lang="es-MX" b="1" dirty="0"/>
              <a:t>Instrucciones de manipulación de cadenas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0B32F-86FD-4322-A15C-87E71D0B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b="1" dirty="0"/>
              <a:t>MOVS. </a:t>
            </a:r>
            <a:r>
              <a:rPr lang="es-MX" sz="1800" dirty="0"/>
              <a:t>Mueve un byte, palabra o palabra doble desde una localidad en memoria direccionada por SI a otra localidad direccionada por DI.</a:t>
            </a:r>
          </a:p>
          <a:p>
            <a:r>
              <a:rPr lang="es-MX" sz="1800" b="1" dirty="0"/>
              <a:t>LODS. </a:t>
            </a:r>
            <a:r>
              <a:rPr lang="es-MX" sz="1800" dirty="0"/>
              <a:t>Carga desde una localidad de memoria direccionada por SI un byte en AL, una palabra en AX o una palabra doble en EAX.</a:t>
            </a:r>
          </a:p>
          <a:p>
            <a:r>
              <a:rPr lang="es-MX" sz="1800" b="1" dirty="0"/>
              <a:t>STOS. </a:t>
            </a:r>
            <a:r>
              <a:rPr lang="es-MX" sz="1800" dirty="0"/>
              <a:t>Almacena el contenido de los registros AL, AX, o EAX en la memoria direccionada por SI.</a:t>
            </a:r>
          </a:p>
          <a:p>
            <a:r>
              <a:rPr lang="es-MX" sz="1800" b="1" dirty="0"/>
              <a:t>CMPS</a:t>
            </a:r>
            <a:r>
              <a:rPr lang="es-MX" sz="1800" dirty="0"/>
              <a:t>. Compara localidades de memoria de un byte, palabra o palabra doble direccionadas por SI, DI.</a:t>
            </a:r>
          </a:p>
          <a:p>
            <a:r>
              <a:rPr lang="es-MX" sz="1800" b="1" dirty="0"/>
              <a:t>SCAS. </a:t>
            </a:r>
            <a:r>
              <a:rPr lang="es-MX" sz="1800" dirty="0"/>
              <a:t>Compara el contenido de AL, AX o EAX con el contenido de una localidad de memoria direccionada por SI.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95984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ECC3-0DD1-43A8-8FB1-8435AEB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Operaciones básicas sobre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B7F89-ED30-46A8-A8F1-09B30159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1800" dirty="0"/>
              <a:t>Hay dos maneras para operar los archivos en lenguaje ensamblador.</a:t>
            </a:r>
          </a:p>
          <a:p>
            <a:r>
              <a:rPr lang="es-MX" sz="1800" b="1" dirty="0"/>
              <a:t>FCB: FILE CONTROL BLOCK.</a:t>
            </a:r>
            <a:r>
              <a:rPr lang="es-MX" sz="1800" dirty="0"/>
              <a:t> Bloque se control de archivo</a:t>
            </a:r>
          </a:p>
          <a:p>
            <a:r>
              <a:rPr lang="es-MX" sz="1800" b="1" dirty="0"/>
              <a:t>Ventajas:</a:t>
            </a:r>
          </a:p>
          <a:p>
            <a:r>
              <a:rPr lang="es-MX" sz="1800" dirty="0"/>
              <a:t>Permite tener número ilimitados de archivos abiertos.</a:t>
            </a:r>
          </a:p>
          <a:p>
            <a:r>
              <a:rPr lang="es-MX" sz="1800" dirty="0"/>
              <a:t>Se usan para crear volumen en los dispositivos de almacenamiento.</a:t>
            </a:r>
          </a:p>
          <a:p>
            <a:r>
              <a:rPr lang="es-MX" sz="1800" b="1" dirty="0"/>
              <a:t>METODOLOGIA HANDLES </a:t>
            </a:r>
            <a:r>
              <a:rPr lang="es-MX" sz="1800" dirty="0"/>
              <a:t>o </a:t>
            </a:r>
            <a:r>
              <a:rPr lang="es-MX" sz="1800" b="1" dirty="0"/>
              <a:t>Canales de comunicación</a:t>
            </a:r>
            <a:r>
              <a:rPr lang="es-MX" sz="1800" dirty="0"/>
              <a:t>.</a:t>
            </a:r>
          </a:p>
          <a:p>
            <a:r>
              <a:rPr lang="es-MX" sz="1800" b="1" dirty="0"/>
              <a:t>Ventajas:</a:t>
            </a:r>
          </a:p>
          <a:p>
            <a:r>
              <a:rPr lang="es-MX" sz="1800" dirty="0"/>
              <a:t>Simplicidad para manejar errores. Funciones de </a:t>
            </a:r>
            <a:r>
              <a:rPr lang="es-MX" sz="1800" dirty="0" err="1"/>
              <a:t>Handle</a:t>
            </a:r>
            <a:r>
              <a:rPr lang="es-MX" sz="1800" dirty="0"/>
              <a:t> pueden permanecer en las versiones actuales del S.O</a:t>
            </a:r>
          </a:p>
          <a:p>
            <a:r>
              <a:rPr lang="es-MX" sz="1800" dirty="0"/>
              <a:t>Toman ventaja de la estructura de directorio del SO</a:t>
            </a:r>
          </a:p>
          <a:p>
            <a:r>
              <a:rPr lang="es-MX" sz="1800" dirty="0"/>
              <a:t>Permiten al programador centrarse en la programación pura sin ocuparse de tantos detalles.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285349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0552-2273-4573-8A79-F067CF4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archivos con FCB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090A8-F227-421B-964B-863ED86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s-MX" dirty="0"/>
              <a:t>utiliza el servicio 0FH de la instrucción 21h para abrir un archivo.</a:t>
            </a:r>
          </a:p>
          <a:p>
            <a:pPr fontAlgn="base"/>
            <a:r>
              <a:rPr lang="es-MX" dirty="0"/>
              <a:t>Ejemplo:</a:t>
            </a:r>
          </a:p>
          <a:p>
            <a:pPr fontAlgn="base"/>
            <a:r>
              <a:rPr lang="es-MX" dirty="0" err="1"/>
              <a:t>mov</a:t>
            </a:r>
            <a:r>
              <a:rPr lang="es-MX" dirty="0"/>
              <a:t> ah, 0FH                      →           Servicio para abrir un archivo.</a:t>
            </a:r>
          </a:p>
          <a:p>
            <a:pPr fontAlgn="base"/>
            <a:r>
              <a:rPr lang="es-MX" dirty="0" err="1"/>
              <a:t>mov</a:t>
            </a:r>
            <a:r>
              <a:rPr lang="es-MX" dirty="0"/>
              <a:t> </a:t>
            </a:r>
            <a:r>
              <a:rPr lang="es-MX" dirty="0" err="1"/>
              <a:t>dx</a:t>
            </a:r>
            <a:r>
              <a:rPr lang="es-MX" dirty="0"/>
              <a:t>, OFFSET Archivo  →       Se carga la dirección del archivo a </a:t>
            </a:r>
            <a:r>
              <a:rPr lang="es-MX" dirty="0" err="1"/>
              <a:t>dx</a:t>
            </a:r>
            <a:r>
              <a:rPr lang="es-MX" dirty="0"/>
              <a:t>, ‘Archivo’ es una variable que contiene la dirección del archivo al que se desea acceder.</a:t>
            </a:r>
          </a:p>
          <a:p>
            <a:pPr fontAlgn="base"/>
            <a:r>
              <a:rPr lang="es-MX" dirty="0" err="1"/>
              <a:t>Int</a:t>
            </a:r>
            <a:r>
              <a:rPr lang="es-MX" dirty="0"/>
              <a:t> 21h                                →          Se llama la interrupción 21h, la cual ejecutará el servicio 0FH.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232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2B847-FEBD-4ADD-9023-7412004A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Handles</a:t>
            </a:r>
            <a:r>
              <a:rPr lang="es-419" b="1" dirty="0"/>
              <a:t> o </a:t>
            </a:r>
            <a:r>
              <a:rPr lang="es-MX" b="1" dirty="0"/>
              <a:t>Canales de comunicación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4A28A-F569-4C33-8232-D685449E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MX" b="1" dirty="0"/>
              <a:t>3CH:</a:t>
            </a:r>
          </a:p>
          <a:p>
            <a:pPr fontAlgn="base"/>
            <a:r>
              <a:rPr lang="es-MX" dirty="0"/>
              <a:t>Crea un nuevo archivo.</a:t>
            </a:r>
          </a:p>
          <a:p>
            <a:pPr fontAlgn="base"/>
            <a:r>
              <a:rPr lang="es-MX" b="1" dirty="0"/>
              <a:t>40H:</a:t>
            </a:r>
          </a:p>
          <a:p>
            <a:pPr fontAlgn="base"/>
            <a:r>
              <a:rPr lang="es-MX" dirty="0"/>
              <a:t>Escribe sobre un archivo existente.</a:t>
            </a:r>
          </a:p>
          <a:p>
            <a:pPr fontAlgn="base"/>
            <a:r>
              <a:rPr lang="es-MX" b="1" dirty="0"/>
              <a:t>3EH:</a:t>
            </a:r>
          </a:p>
          <a:p>
            <a:pPr fontAlgn="base"/>
            <a:r>
              <a:rPr lang="es-MX" dirty="0"/>
              <a:t>Cierra un archivo que se encuentre abierto.</a:t>
            </a:r>
          </a:p>
          <a:p>
            <a:pPr fontAlgn="base"/>
            <a:r>
              <a:rPr lang="es-419" b="1" dirty="0"/>
              <a:t>41H</a:t>
            </a:r>
          </a:p>
          <a:p>
            <a:pPr fontAlgn="base"/>
            <a:r>
              <a:rPr lang="es-419" dirty="0"/>
              <a:t>Elimina un archivo.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819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CB33-799B-4E37-8D03-2D39088E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14F66-7A7C-4F8E-A20F-5F968317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419" dirty="0">
                <a:hlinkClick r:id="rId2"/>
              </a:rPr>
              <a:t>https://www.buenastareas.com/ensayos/2-16-Operaciones-Basicas-Sobre-Archivos/76051876.html</a:t>
            </a:r>
            <a:endParaRPr lang="es-419" dirty="0"/>
          </a:p>
          <a:p>
            <a:r>
              <a:rPr lang="es-419" dirty="0">
                <a:hlinkClick r:id="rId3"/>
              </a:rPr>
              <a:t>http://itpn.mx/recursosisc/6semestre/lenguajesdeinterfaz/Unidad%20II.pdf</a:t>
            </a:r>
            <a:endParaRPr lang="es-419" dirty="0"/>
          </a:p>
          <a:p>
            <a:r>
              <a:rPr lang="es-419" dirty="0">
                <a:hlinkClick r:id="rId4"/>
              </a:rPr>
              <a:t>http://miensamblador.blogspot.com/2013/07/manejo-de-archivos.html</a:t>
            </a:r>
            <a:endParaRPr lang="es-419" dirty="0"/>
          </a:p>
          <a:p>
            <a:r>
              <a:rPr lang="es-419" dirty="0">
                <a:hlinkClick r:id="rId5"/>
              </a:rPr>
              <a:t>https://www.academia.edu/6462777/Conceptos_B%C3%A1sicos_de_Lenguaje_Ensamblador_8086</a:t>
            </a:r>
            <a:endParaRPr lang="es-419" dirty="0"/>
          </a:p>
          <a:p>
            <a:r>
              <a:rPr lang="es-419" dirty="0">
                <a:hlinkClick r:id="rId6"/>
              </a:rPr>
              <a:t>https://jrking95.wixsite.com/isc6semestre/single-post/2016/04/20/MACRO-LENGUAJE-ENSAMBLADOR-ASM-Y-PROCEDIMIENTOS-EN-ENSAMBLADOR</a:t>
            </a:r>
            <a:endParaRPr lang="es-419" dirty="0"/>
          </a:p>
          <a:p>
            <a:r>
              <a:rPr lang="es-419" dirty="0">
                <a:hlinkClick r:id="rId7"/>
              </a:rPr>
              <a:t>https://ittlenguajesdeinterfaz.wordpress.com/2-17-operaciones-basicas-sobre-archivos/</a:t>
            </a:r>
            <a:endParaRPr lang="es-419" dirty="0"/>
          </a:p>
          <a:p>
            <a:r>
              <a:rPr lang="es-419" dirty="0">
                <a:hlinkClick r:id="rId8"/>
              </a:rPr>
              <a:t>http://lenguajesdeinterfazitsncg.blogspot.com/2015/05/operaciones-basicas-sobre-archivos-de.html</a:t>
            </a:r>
            <a:endParaRPr lang="es-419" dirty="0"/>
          </a:p>
          <a:p>
            <a:r>
              <a:rPr lang="es-419" dirty="0">
                <a:hlinkClick r:id="rId9"/>
              </a:rPr>
              <a:t>https://vdocuments.mx/unidad-2-lenguaje-de-interfaz.html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3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7475-7A2F-427B-983D-39792A6E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07985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b="1" dirty="0"/>
              <a:t>NOT. </a:t>
            </a:r>
            <a:r>
              <a:rPr lang="es-MX" dirty="0"/>
              <a:t>La instrucción NOT o negación requiere un solo operando y su función es cambiar el estado de los bits del mismo, es decir, cambiar los ceros por unos y los unos por ceros.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49AE36-41D3-49A2-8DB4-F1F4CAD7210B}"/>
              </a:ext>
            </a:extLst>
          </p:cNvPr>
          <p:cNvSpPr txBox="1">
            <a:spLocks/>
          </p:cNvSpPr>
          <p:nvPr/>
        </p:nvSpPr>
        <p:spPr>
          <a:xfrm>
            <a:off x="1154954" y="4024470"/>
            <a:ext cx="8825659" cy="120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AND: </a:t>
            </a:r>
            <a:r>
              <a:rPr lang="es-MX" dirty="0"/>
              <a:t>Esta instrucción también conocida como producto lógico requiere de dos operandos y su valor será igual a uno cuando los bits que se comparen ambos sean uno.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90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1FD41-AB53-4994-89BF-8164A3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144252"/>
          </a:xfrm>
        </p:spPr>
        <p:txBody>
          <a:bodyPr>
            <a:normAutofit fontScale="92500"/>
          </a:bodyPr>
          <a:lstStyle/>
          <a:p>
            <a:pPr algn="just"/>
            <a:r>
              <a:rPr lang="es-MX" b="1" dirty="0"/>
              <a:t>OR. </a:t>
            </a:r>
            <a:r>
              <a:rPr lang="es-MX" dirty="0"/>
              <a:t>La instrucción OR también conocida como suma lógica requiere de dos operandos y su valor será uno si alguno de los bits que compara es uno.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0C596C2-6347-467D-95ED-AF3535F8D0C7}"/>
              </a:ext>
            </a:extLst>
          </p:cNvPr>
          <p:cNvSpPr txBox="1">
            <a:spLocks/>
          </p:cNvSpPr>
          <p:nvPr/>
        </p:nvSpPr>
        <p:spPr>
          <a:xfrm>
            <a:off x="1154954" y="3906206"/>
            <a:ext cx="8825659" cy="96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XOR. </a:t>
            </a:r>
            <a:r>
              <a:rPr lang="es-MX" dirty="0"/>
              <a:t>La instrucción XOR o suma lógica exclusiva requiere dos operandos, los cuales se comparan y el resultado obtenido es uno cuando uno de los bits es uno y el otro cero.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358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C1ECC6-3F74-470F-81FC-25F006F6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15" y="2374463"/>
            <a:ext cx="7662930" cy="35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BDC2-A4D9-46A5-A55E-01CB1F6F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Desplazamiento y Rotación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D17A6-DC8B-4011-9976-EED5C177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instrucciones de desplazamiento son cuatro: </a:t>
            </a:r>
            <a:r>
              <a:rPr lang="es-MX" dirty="0" err="1"/>
              <a:t>shl</a:t>
            </a:r>
            <a:r>
              <a:rPr lang="es-MX" dirty="0"/>
              <a:t>, </a:t>
            </a:r>
            <a:r>
              <a:rPr lang="es-MX" dirty="0" err="1"/>
              <a:t>shr</a:t>
            </a:r>
            <a:r>
              <a:rPr lang="es-MX" dirty="0"/>
              <a:t>, </a:t>
            </a:r>
            <a:r>
              <a:rPr lang="es-MX" dirty="0" err="1"/>
              <a:t>sar</a:t>
            </a:r>
            <a:r>
              <a:rPr lang="es-MX" dirty="0"/>
              <a:t> y sal; y su objetivo es desplazar los bits de un operando un determinado número de posiciones a la izquierda o a la derecha. La estructura de los operandos manejados por estas instrucciones y su significado es idéntico para las cuatro instrucciones.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4C2AC-295B-485F-8CBF-F2D3066E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10" y="4424906"/>
            <a:ext cx="2962275" cy="1133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EBC175-E5B5-4ACA-AEC9-16E7DDCEA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424906"/>
            <a:ext cx="3632744" cy="10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7D588-1675-4DD4-94F7-7DDD9846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18" y="2855444"/>
            <a:ext cx="10294364" cy="19644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b="1" dirty="0"/>
              <a:t>SHL (Shift </a:t>
            </a:r>
            <a:r>
              <a:rPr lang="es-MX" b="1" dirty="0" err="1"/>
              <a:t>Left</a:t>
            </a:r>
            <a:r>
              <a:rPr lang="es-MX" b="1" dirty="0"/>
              <a:t> = desplazamiento a la izquierda).</a:t>
            </a:r>
            <a:r>
              <a:rPr lang="es-MX" dirty="0"/>
              <a:t> Se desplazan a la izquierda los bits del operando destino tantas posiciones como indique el operando fuente. El desplazamiento de una posición se realiza de la siguiente forma: el bit de mayor peso del operando se desplaza al bit CF del registro de estado, el resto de los bits se desplazan una posición hacia la izquierda, y la posición de menor peso se rellena con un 0.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1872A-7F6E-45A2-B475-B6F49F09147C}"/>
              </a:ext>
            </a:extLst>
          </p:cNvPr>
          <p:cNvSpPr txBox="1">
            <a:spLocks/>
          </p:cNvSpPr>
          <p:nvPr/>
        </p:nvSpPr>
        <p:spPr>
          <a:xfrm>
            <a:off x="948818" y="5022582"/>
            <a:ext cx="10294364" cy="141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SAL (Shift Arithmetic </a:t>
            </a:r>
            <a:r>
              <a:rPr lang="es-MX" b="1" dirty="0" err="1"/>
              <a:t>Left</a:t>
            </a:r>
            <a:r>
              <a:rPr lang="es-MX" b="1" dirty="0"/>
              <a:t> = desplazamiento aritmético a la izquierda).</a:t>
            </a:r>
            <a:r>
              <a:rPr lang="es-MX" dirty="0"/>
              <a:t> El objetivo de un desplazamiento aritmético a la izquierda es multiplicar un operando, interpretado con signo, por una potencia de 2. Para llevar a cabo este tipo de desplazamiento, hay que desplazar los bits del operando hacia la izquierda introduciendo ceros por su derecha.</a:t>
            </a:r>
          </a:p>
          <a:p>
            <a:pPr marL="0" indent="0" algn="just">
              <a:buFont typeface="Wingdings 3" charset="2"/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6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C32C6-F584-4B77-8F2F-3302E3EF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9639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b="1" dirty="0"/>
              <a:t>SHR (Shift Right = desplazamiento a la derecha). </a:t>
            </a:r>
            <a:r>
              <a:rPr lang="es-MX" dirty="0"/>
              <a:t>La instrucción </a:t>
            </a:r>
            <a:r>
              <a:rPr lang="es-MX" dirty="0" err="1"/>
              <a:t>shr</a:t>
            </a:r>
            <a:r>
              <a:rPr lang="es-MX" dirty="0"/>
              <a:t> funciona de la misma forma que </a:t>
            </a:r>
            <a:r>
              <a:rPr lang="es-MX" dirty="0" err="1"/>
              <a:t>shl</a:t>
            </a:r>
            <a:r>
              <a:rPr lang="es-MX" dirty="0"/>
              <a:t>, pero desplazando los bits a la derecha en lugar de a la izquierda.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21E7ECA-F58B-42FE-A745-2043A0A2AE8E}"/>
              </a:ext>
            </a:extLst>
          </p:cNvPr>
          <p:cNvSpPr txBox="1">
            <a:spLocks/>
          </p:cNvSpPr>
          <p:nvPr/>
        </p:nvSpPr>
        <p:spPr>
          <a:xfrm>
            <a:off x="1154953" y="3717523"/>
            <a:ext cx="8825659" cy="215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SAR (Shift Arithmetic Right = desplazamiento aritmético a la derecha). </a:t>
            </a:r>
            <a:r>
              <a:rPr lang="es-MX" dirty="0"/>
              <a:t>Esta instrucción desplaza los bits del operando destino a la derecha tantos bits como indique el operando fuente. Esta forma de funcionamiento es similar a la de la instrucción </a:t>
            </a:r>
            <a:r>
              <a:rPr lang="es-MX" dirty="0" err="1"/>
              <a:t>shr</a:t>
            </a:r>
            <a:r>
              <a:rPr lang="es-MX" dirty="0"/>
              <a:t>; sin embargo, ambas instrucciones se diferencian en que </a:t>
            </a:r>
            <a:r>
              <a:rPr lang="es-MX" dirty="0" err="1"/>
              <a:t>sar</a:t>
            </a:r>
            <a:r>
              <a:rPr lang="es-MX" dirty="0"/>
              <a:t>, en vez introducir ceros por la izquierda del operando, replica el bit de mayor peso (bit de signo) en cada desplazamiento.</a:t>
            </a:r>
          </a:p>
        </p:txBody>
      </p:sp>
    </p:spTree>
    <p:extLst>
      <p:ext uri="{BB962C8B-B14F-4D97-AF65-F5344CB8AC3E}">
        <p14:creationId xmlns:p14="http://schemas.microsoft.com/office/powerpoint/2010/main" val="45484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2.14 Obtención de una cadena con la representación Hexadecimal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/>
              <a:t>Conversión entre numeración binaria y hexadecimal: </a:t>
            </a:r>
          </a:p>
          <a:p>
            <a:pPr marL="82296" indent="0" algn="just">
              <a:buNone/>
            </a:pPr>
            <a:r>
              <a:rPr lang="es-MX" dirty="0"/>
              <a:t>* Se divide en grupo de 4 bits, empezando de derecha a izquierda.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>
              <a:buNone/>
            </a:pPr>
            <a:r>
              <a:rPr lang="es-MX" dirty="0"/>
              <a:t>-En caso de que el último grupo sea menor de 4 bits se rellenan los faltantes con ceros. </a:t>
            </a:r>
          </a:p>
          <a:p>
            <a:pPr marL="82296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484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1472</Words>
  <Application>Microsoft Office PowerPoint</Application>
  <PresentationFormat>Panorámica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 3</vt:lpstr>
      <vt:lpstr>Circuito</vt:lpstr>
      <vt:lpstr>Exposición </vt:lpstr>
      <vt:lpstr>Interrupciones Lógicas </vt:lpstr>
      <vt:lpstr>Presentación de PowerPoint</vt:lpstr>
      <vt:lpstr>Presentación de PowerPoint</vt:lpstr>
      <vt:lpstr>Presentación de PowerPoint</vt:lpstr>
      <vt:lpstr>Desplazamiento y Rotación</vt:lpstr>
      <vt:lpstr>Presentación de PowerPoint</vt:lpstr>
      <vt:lpstr>Presentación de PowerPoint</vt:lpstr>
      <vt:lpstr>2.14 Obtención de una cadena con la representación Hexadecimal</vt:lpstr>
      <vt:lpstr>2.14 Obtención de una cadena con la representación Hexadecimal</vt:lpstr>
      <vt:lpstr>2.14 Obtención de una cadena con la representación Hexadecimal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Referencias</vt:lpstr>
      <vt:lpstr> Operaciones básicas sobre archivos de disco </vt:lpstr>
      <vt:lpstr>Instrucciones de manipulación de cadenas</vt:lpstr>
      <vt:lpstr>Operaciones básicas sobre archivos</vt:lpstr>
      <vt:lpstr>Manejo de archivos con FCB</vt:lpstr>
      <vt:lpstr>Handles o Canales de comunicación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exposición mas perrona</dc:title>
  <dc:creator>Flavio</dc:creator>
  <cp:lastModifiedBy>Angel Zorrilla Cuevas</cp:lastModifiedBy>
  <cp:revision>2</cp:revision>
  <dcterms:created xsi:type="dcterms:W3CDTF">2022-07-26T22:04:29Z</dcterms:created>
  <dcterms:modified xsi:type="dcterms:W3CDTF">2022-07-27T04:00:56Z</dcterms:modified>
</cp:coreProperties>
</file>