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8" r:id="rId4"/>
    <p:sldId id="260" r:id="rId5"/>
    <p:sldId id="278" r:id="rId6"/>
    <p:sldId id="261" r:id="rId7"/>
    <p:sldId id="263" r:id="rId8"/>
    <p:sldId id="279" r:id="rId9"/>
    <p:sldId id="270" r:id="rId10"/>
    <p:sldId id="271" r:id="rId11"/>
    <p:sldId id="272" r:id="rId12"/>
    <p:sldId id="273" r:id="rId13"/>
    <p:sldId id="276" r:id="rId14"/>
    <p:sldId id="275" r:id="rId15"/>
    <p:sldId id="267" r:id="rId16"/>
    <p:sldId id="281" r:id="rId17"/>
    <p:sldId id="280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4B142-9E24-48F6-B587-D7B4159BB287}" type="doc">
      <dgm:prSet loTypeId="urn:microsoft.com/office/officeart/2005/8/layout/hProcess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AE06E2B2-CC59-4082-A1EE-53A75703449B}">
      <dgm:prSet phldrT="[Text]"/>
      <dgm:spPr/>
      <dgm:t>
        <a:bodyPr/>
        <a:lstStyle/>
        <a:p>
          <a:r>
            <a:rPr lang="en-GB" b="1" dirty="0" smtClean="0"/>
            <a:t>All buses included</a:t>
          </a:r>
          <a:endParaRPr lang="en-GB" b="1" dirty="0"/>
        </a:p>
      </dgm:t>
    </dgm:pt>
    <dgm:pt modelId="{438AF458-93FB-4A1D-BEC0-2A589CFA283F}" type="parTrans" cxnId="{2B63EFF8-F469-4C02-A95B-D12441A4BF3F}">
      <dgm:prSet/>
      <dgm:spPr/>
      <dgm:t>
        <a:bodyPr/>
        <a:lstStyle/>
        <a:p>
          <a:endParaRPr lang="en-GB"/>
        </a:p>
      </dgm:t>
    </dgm:pt>
    <dgm:pt modelId="{8579F938-2D3F-4BE1-A147-EF71DB633701}" type="sibTrans" cxnId="{2B63EFF8-F469-4C02-A95B-D12441A4BF3F}">
      <dgm:prSet/>
      <dgm:spPr/>
      <dgm:t>
        <a:bodyPr/>
        <a:lstStyle/>
        <a:p>
          <a:endParaRPr lang="en-GB"/>
        </a:p>
      </dgm:t>
    </dgm:pt>
    <dgm:pt modelId="{655C5043-DCEB-4CE6-8B2A-656FD9C582B9}">
      <dgm:prSet phldrT="[Text]" custT="1"/>
      <dgm:spPr/>
      <dgm:t>
        <a:bodyPr/>
        <a:lstStyle/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T03 overloaded gets removed.</a:t>
          </a:r>
        </a:p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L22, </a:t>
          </a:r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L10, L21, L13, L06 </a:t>
          </a:r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still overloaded</a:t>
          </a:r>
        </a:p>
        <a:p>
          <a:endParaRPr lang="en-GB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4397A3FE-EE00-43EE-8889-50779B324511}" type="parTrans" cxnId="{97FCE105-2A57-4649-84B9-CEBC62E4B2BB}">
      <dgm:prSet/>
      <dgm:spPr/>
      <dgm:t>
        <a:bodyPr/>
        <a:lstStyle/>
        <a:p>
          <a:endParaRPr lang="en-GB"/>
        </a:p>
      </dgm:t>
    </dgm:pt>
    <dgm:pt modelId="{5238889D-C78E-449A-80A2-35B432AA713E}" type="sibTrans" cxnId="{97FCE105-2A57-4649-84B9-CEBC62E4B2BB}">
      <dgm:prSet/>
      <dgm:spPr/>
      <dgm:t>
        <a:bodyPr/>
        <a:lstStyle/>
        <a:p>
          <a:endParaRPr lang="en-GB"/>
        </a:p>
      </dgm:t>
    </dgm:pt>
    <dgm:pt modelId="{3B0C69BD-E4C5-4BC8-A22B-1A23F3EE0CB3}">
      <dgm:prSet phldrT="[Text]"/>
      <dgm:spPr/>
      <dgm:t>
        <a:bodyPr/>
        <a:lstStyle/>
        <a:p>
          <a:r>
            <a:rPr lang="en-GB" b="1" dirty="0" smtClean="0"/>
            <a:t>Standard loading limit set accordingly</a:t>
          </a:r>
          <a:endParaRPr lang="en-GB" b="1" dirty="0"/>
        </a:p>
      </dgm:t>
    </dgm:pt>
    <dgm:pt modelId="{D874F7A8-F676-480E-AFAE-8FF22FAECBC6}" type="parTrans" cxnId="{9D02EE75-0E19-4FFC-83E2-4B5756816621}">
      <dgm:prSet/>
      <dgm:spPr/>
      <dgm:t>
        <a:bodyPr/>
        <a:lstStyle/>
        <a:p>
          <a:endParaRPr lang="en-GB"/>
        </a:p>
      </dgm:t>
    </dgm:pt>
    <dgm:pt modelId="{0B272B0A-8E2F-4969-9B0C-16509A92076C}" type="sibTrans" cxnId="{9D02EE75-0E19-4FFC-83E2-4B5756816621}">
      <dgm:prSet/>
      <dgm:spPr/>
      <dgm:t>
        <a:bodyPr/>
        <a:lstStyle/>
        <a:p>
          <a:endParaRPr lang="en-GB"/>
        </a:p>
      </dgm:t>
    </dgm:pt>
    <dgm:pt modelId="{DD12132E-4003-4CB0-BDF2-BF39D4088E0B}">
      <dgm:prSet phldrT="[Text]" custT="1"/>
      <dgm:spPr/>
      <dgm:t>
        <a:bodyPr/>
        <a:lstStyle/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L10, L21, L13, L06 no longer overloaded</a:t>
          </a:r>
        </a:p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 still overloaded</a:t>
          </a:r>
          <a:endParaRPr lang="en-GB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44327DE5-4DD2-4DED-A70B-9437851B152F}" type="parTrans" cxnId="{1274BCA1-D9BA-4AF3-9E91-FF176526DF6D}">
      <dgm:prSet/>
      <dgm:spPr/>
      <dgm:t>
        <a:bodyPr/>
        <a:lstStyle/>
        <a:p>
          <a:endParaRPr lang="en-GB"/>
        </a:p>
      </dgm:t>
    </dgm:pt>
    <dgm:pt modelId="{56428529-BCE7-499D-8F8C-95E8AF687315}" type="sibTrans" cxnId="{1274BCA1-D9BA-4AF3-9E91-FF176526DF6D}">
      <dgm:prSet/>
      <dgm:spPr/>
      <dgm:t>
        <a:bodyPr/>
        <a:lstStyle/>
        <a:p>
          <a:endParaRPr lang="en-GB"/>
        </a:p>
      </dgm:t>
    </dgm:pt>
    <dgm:pt modelId="{67C42F9F-8B14-4E0E-B79B-5F63EED07396}">
      <dgm:prSet phldrT="[Text]"/>
      <dgm:spPr/>
      <dgm:t>
        <a:bodyPr/>
        <a:lstStyle/>
        <a:p>
          <a:r>
            <a:rPr lang="en-GB" b="1" dirty="0" smtClean="0"/>
            <a:t>B33 &amp; B34 excluded</a:t>
          </a:r>
        </a:p>
      </dgm:t>
    </dgm:pt>
    <dgm:pt modelId="{03DCFE34-FDE1-4F26-B84D-A5BC4C0B55B0}" type="parTrans" cxnId="{1421B147-C13B-4B5C-B725-1750E43D00E5}">
      <dgm:prSet/>
      <dgm:spPr/>
      <dgm:t>
        <a:bodyPr/>
        <a:lstStyle/>
        <a:p>
          <a:endParaRPr lang="en-GB"/>
        </a:p>
      </dgm:t>
    </dgm:pt>
    <dgm:pt modelId="{B097FF56-77BC-4C44-8E09-E359719D858E}" type="sibTrans" cxnId="{1421B147-C13B-4B5C-B725-1750E43D00E5}">
      <dgm:prSet/>
      <dgm:spPr/>
      <dgm:t>
        <a:bodyPr/>
        <a:lstStyle/>
        <a:p>
          <a:endParaRPr lang="en-GB"/>
        </a:p>
      </dgm:t>
    </dgm:pt>
    <dgm:pt modelId="{95115217-3F47-427E-9B3D-D09595FE8D4C}">
      <dgm:prSet phldrT="[Text]" custT="1"/>
      <dgm:spPr/>
      <dgm:t>
        <a:bodyPr/>
        <a:lstStyle/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 no longer overloaded.</a:t>
          </a:r>
        </a:p>
        <a:p>
          <a:r>
            <a: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G06 &amp; G07  generated S MVA greater than rated S MVA. </a:t>
          </a:r>
          <a:endParaRPr lang="en-GB" sz="2400" dirty="0">
            <a:latin typeface="Adobe Arabic" panose="02040503050201020203" pitchFamily="18" charset="-78"/>
            <a:cs typeface="Adobe Arabic" panose="02040503050201020203" pitchFamily="18" charset="-78"/>
          </a:endParaRPr>
        </a:p>
      </dgm:t>
    </dgm:pt>
    <dgm:pt modelId="{6EF4B2B8-780A-434F-9C08-B983D96CF3CF}" type="parTrans" cxnId="{EC96D5AF-53EC-4ED8-AB6F-AA481DA87273}">
      <dgm:prSet/>
      <dgm:spPr/>
      <dgm:t>
        <a:bodyPr/>
        <a:lstStyle/>
        <a:p>
          <a:endParaRPr lang="en-GB"/>
        </a:p>
      </dgm:t>
    </dgm:pt>
    <dgm:pt modelId="{E6515C52-071D-447E-BBC5-A603F8938DBA}" type="sibTrans" cxnId="{EC96D5AF-53EC-4ED8-AB6F-AA481DA87273}">
      <dgm:prSet/>
      <dgm:spPr/>
      <dgm:t>
        <a:bodyPr/>
        <a:lstStyle/>
        <a:p>
          <a:endParaRPr lang="en-GB"/>
        </a:p>
      </dgm:t>
    </dgm:pt>
    <dgm:pt modelId="{7C6416EF-95FC-4C14-B220-04F7942BE92E}">
      <dgm:prSet/>
      <dgm:spPr/>
      <dgm:t>
        <a:bodyPr/>
        <a:lstStyle/>
        <a:p>
          <a:r>
            <a:rPr lang="en-GB" b="1" dirty="0" smtClean="0"/>
            <a:t>B35 &amp; B36 excluded</a:t>
          </a:r>
          <a:endParaRPr lang="en-GB" b="1" dirty="0"/>
        </a:p>
      </dgm:t>
    </dgm:pt>
    <dgm:pt modelId="{4BF2CB6D-F62A-4518-93BC-8995DD5C4A7F}" type="parTrans" cxnId="{129E8526-EF18-4D4D-BD10-0A2EADDD8C5D}">
      <dgm:prSet/>
      <dgm:spPr/>
      <dgm:t>
        <a:bodyPr/>
        <a:lstStyle/>
        <a:p>
          <a:endParaRPr lang="en-GB"/>
        </a:p>
      </dgm:t>
    </dgm:pt>
    <dgm:pt modelId="{8D2D1E4B-E0FC-4BAB-B977-717D449AF8CF}" type="sibTrans" cxnId="{129E8526-EF18-4D4D-BD10-0A2EADDD8C5D}">
      <dgm:prSet/>
      <dgm:spPr/>
      <dgm:t>
        <a:bodyPr/>
        <a:lstStyle/>
        <a:p>
          <a:endParaRPr lang="en-GB"/>
        </a:p>
      </dgm:t>
    </dgm:pt>
    <dgm:pt modelId="{7926DFE0-24D5-4FAD-B0B9-D99D1890F143}" type="pres">
      <dgm:prSet presAssocID="{9EC4B142-9E24-48F6-B587-D7B4159BB287}" presName="Name0" presStyleCnt="0">
        <dgm:presLayoutVars>
          <dgm:dir/>
          <dgm:animLvl val="lvl"/>
          <dgm:resizeHandles val="exact"/>
        </dgm:presLayoutVars>
      </dgm:prSet>
      <dgm:spPr/>
    </dgm:pt>
    <dgm:pt modelId="{AB92E964-6428-4E53-A428-55F2021186A2}" type="pres">
      <dgm:prSet presAssocID="{AE06E2B2-CC59-4082-A1EE-53A75703449B}" presName="compositeNode" presStyleCnt="0">
        <dgm:presLayoutVars>
          <dgm:bulletEnabled val="1"/>
        </dgm:presLayoutVars>
      </dgm:prSet>
      <dgm:spPr/>
    </dgm:pt>
    <dgm:pt modelId="{D7E27068-8B70-4C04-BB11-9075DAFFF247}" type="pres">
      <dgm:prSet presAssocID="{AE06E2B2-CC59-4082-A1EE-53A75703449B}" presName="bgRect" presStyleLbl="node1" presStyleIdx="0" presStyleCnt="4"/>
      <dgm:spPr/>
    </dgm:pt>
    <dgm:pt modelId="{E4EEDE46-309B-4BD5-AFA1-0749CE077AD1}" type="pres">
      <dgm:prSet presAssocID="{AE06E2B2-CC59-4082-A1EE-53A75703449B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81DDA6ED-AD99-4662-94FE-16F4F881A3C1}" type="pres">
      <dgm:prSet presAssocID="{AE06E2B2-CC59-4082-A1EE-53A75703449B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9E61F33-8C0D-4FE9-906A-3C77BCC3FE00}" type="pres">
      <dgm:prSet presAssocID="{8579F938-2D3F-4BE1-A147-EF71DB633701}" presName="hSp" presStyleCnt="0"/>
      <dgm:spPr/>
    </dgm:pt>
    <dgm:pt modelId="{EC03DF56-A2E9-426A-A68A-3FED1A7D5C91}" type="pres">
      <dgm:prSet presAssocID="{8579F938-2D3F-4BE1-A147-EF71DB633701}" presName="vProcSp" presStyleCnt="0"/>
      <dgm:spPr/>
    </dgm:pt>
    <dgm:pt modelId="{B0BEA5DE-941E-4DC3-AB7D-210ECE6A7C83}" type="pres">
      <dgm:prSet presAssocID="{8579F938-2D3F-4BE1-A147-EF71DB633701}" presName="vSp1" presStyleCnt="0"/>
      <dgm:spPr/>
    </dgm:pt>
    <dgm:pt modelId="{62A8E2D6-A8DC-4326-B314-FAC6CFD028B1}" type="pres">
      <dgm:prSet presAssocID="{8579F938-2D3F-4BE1-A147-EF71DB633701}" presName="simulatedConn" presStyleLbl="solidFgAcc1" presStyleIdx="0" presStyleCnt="3"/>
      <dgm:spPr/>
    </dgm:pt>
    <dgm:pt modelId="{B119FB49-F7B4-4608-831D-66926200ABFF}" type="pres">
      <dgm:prSet presAssocID="{8579F938-2D3F-4BE1-A147-EF71DB633701}" presName="vSp2" presStyleCnt="0"/>
      <dgm:spPr/>
    </dgm:pt>
    <dgm:pt modelId="{A447C9EE-95C4-48EE-A870-9838C7D56F1F}" type="pres">
      <dgm:prSet presAssocID="{8579F938-2D3F-4BE1-A147-EF71DB633701}" presName="sibTrans" presStyleCnt="0"/>
      <dgm:spPr/>
    </dgm:pt>
    <dgm:pt modelId="{E47CAC37-E4A1-4543-852A-CD72EDEAFD2E}" type="pres">
      <dgm:prSet presAssocID="{3B0C69BD-E4C5-4BC8-A22B-1A23F3EE0CB3}" presName="compositeNode" presStyleCnt="0">
        <dgm:presLayoutVars>
          <dgm:bulletEnabled val="1"/>
        </dgm:presLayoutVars>
      </dgm:prSet>
      <dgm:spPr/>
    </dgm:pt>
    <dgm:pt modelId="{6D29344B-39D7-4BE0-9056-A20111D3D59B}" type="pres">
      <dgm:prSet presAssocID="{3B0C69BD-E4C5-4BC8-A22B-1A23F3EE0CB3}" presName="bgRect" presStyleLbl="node1" presStyleIdx="1" presStyleCnt="4"/>
      <dgm:spPr/>
      <dgm:t>
        <a:bodyPr/>
        <a:lstStyle/>
        <a:p>
          <a:endParaRPr lang="en-GB"/>
        </a:p>
      </dgm:t>
    </dgm:pt>
    <dgm:pt modelId="{443F0D42-D99B-4216-A780-624743872D0C}" type="pres">
      <dgm:prSet presAssocID="{3B0C69BD-E4C5-4BC8-A22B-1A23F3EE0CB3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44F102-909F-42DA-B152-8A18B541A4C4}" type="pres">
      <dgm:prSet presAssocID="{3B0C69BD-E4C5-4BC8-A22B-1A23F3EE0CB3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73AED93-E4F2-4CE0-9920-63965D5901C7}" type="pres">
      <dgm:prSet presAssocID="{0B272B0A-8E2F-4969-9B0C-16509A92076C}" presName="hSp" presStyleCnt="0"/>
      <dgm:spPr/>
    </dgm:pt>
    <dgm:pt modelId="{5F0DE525-DBC8-41A1-8A66-9BAB4F5C3B0D}" type="pres">
      <dgm:prSet presAssocID="{0B272B0A-8E2F-4969-9B0C-16509A92076C}" presName="vProcSp" presStyleCnt="0"/>
      <dgm:spPr/>
    </dgm:pt>
    <dgm:pt modelId="{0543AC02-CCF0-40C7-9BB2-AEADA01DE36E}" type="pres">
      <dgm:prSet presAssocID="{0B272B0A-8E2F-4969-9B0C-16509A92076C}" presName="vSp1" presStyleCnt="0"/>
      <dgm:spPr/>
    </dgm:pt>
    <dgm:pt modelId="{EEC1FE70-DF66-44B9-80CD-F8419B989C91}" type="pres">
      <dgm:prSet presAssocID="{0B272B0A-8E2F-4969-9B0C-16509A92076C}" presName="simulatedConn" presStyleLbl="solidFgAcc1" presStyleIdx="1" presStyleCnt="3"/>
      <dgm:spPr/>
    </dgm:pt>
    <dgm:pt modelId="{91F749E1-7A38-47DA-9528-755CC172545F}" type="pres">
      <dgm:prSet presAssocID="{0B272B0A-8E2F-4969-9B0C-16509A92076C}" presName="vSp2" presStyleCnt="0"/>
      <dgm:spPr/>
    </dgm:pt>
    <dgm:pt modelId="{3D808447-C7B8-479C-9956-22C9CF8E01F3}" type="pres">
      <dgm:prSet presAssocID="{0B272B0A-8E2F-4969-9B0C-16509A92076C}" presName="sibTrans" presStyleCnt="0"/>
      <dgm:spPr/>
    </dgm:pt>
    <dgm:pt modelId="{44CE651A-6519-430B-A3D4-5C621F04E371}" type="pres">
      <dgm:prSet presAssocID="{67C42F9F-8B14-4E0E-B79B-5F63EED07396}" presName="compositeNode" presStyleCnt="0">
        <dgm:presLayoutVars>
          <dgm:bulletEnabled val="1"/>
        </dgm:presLayoutVars>
      </dgm:prSet>
      <dgm:spPr/>
    </dgm:pt>
    <dgm:pt modelId="{0654F226-2782-42C2-9214-CBAA2CC96ABD}" type="pres">
      <dgm:prSet presAssocID="{67C42F9F-8B14-4E0E-B79B-5F63EED07396}" presName="bgRect" presStyleLbl="node1" presStyleIdx="2" presStyleCnt="4"/>
      <dgm:spPr/>
      <dgm:t>
        <a:bodyPr/>
        <a:lstStyle/>
        <a:p>
          <a:endParaRPr lang="en-GB"/>
        </a:p>
      </dgm:t>
    </dgm:pt>
    <dgm:pt modelId="{FACAF9AB-FECE-4EBE-99DE-592167546796}" type="pres">
      <dgm:prSet presAssocID="{67C42F9F-8B14-4E0E-B79B-5F63EED07396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42CCE0D-328F-4706-B686-E0CFE01A6EEE}" type="pres">
      <dgm:prSet presAssocID="{67C42F9F-8B14-4E0E-B79B-5F63EED0739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F98CD6-8FEF-4BC5-BD1A-283D465C639F}" type="pres">
      <dgm:prSet presAssocID="{B097FF56-77BC-4C44-8E09-E359719D858E}" presName="hSp" presStyleCnt="0"/>
      <dgm:spPr/>
    </dgm:pt>
    <dgm:pt modelId="{9BCAF477-2879-4E7A-A095-1D5D062C187C}" type="pres">
      <dgm:prSet presAssocID="{B097FF56-77BC-4C44-8E09-E359719D858E}" presName="vProcSp" presStyleCnt="0"/>
      <dgm:spPr/>
    </dgm:pt>
    <dgm:pt modelId="{AC8B6C50-F32A-451B-B406-32ED23AE18F5}" type="pres">
      <dgm:prSet presAssocID="{B097FF56-77BC-4C44-8E09-E359719D858E}" presName="vSp1" presStyleCnt="0"/>
      <dgm:spPr/>
    </dgm:pt>
    <dgm:pt modelId="{585081A7-D78B-4855-B082-CEF5DD9B93AA}" type="pres">
      <dgm:prSet presAssocID="{B097FF56-77BC-4C44-8E09-E359719D858E}" presName="simulatedConn" presStyleLbl="solidFgAcc1" presStyleIdx="2" presStyleCnt="3"/>
      <dgm:spPr/>
    </dgm:pt>
    <dgm:pt modelId="{8D789234-99EB-4A95-9DD6-1949F44CD691}" type="pres">
      <dgm:prSet presAssocID="{B097FF56-77BC-4C44-8E09-E359719D858E}" presName="vSp2" presStyleCnt="0"/>
      <dgm:spPr/>
    </dgm:pt>
    <dgm:pt modelId="{D2C9F36D-168D-4CF6-9CD4-99264E3CAAA1}" type="pres">
      <dgm:prSet presAssocID="{B097FF56-77BC-4C44-8E09-E359719D858E}" presName="sibTrans" presStyleCnt="0"/>
      <dgm:spPr/>
    </dgm:pt>
    <dgm:pt modelId="{0E1674AC-6F0A-4AE2-9FB0-4E4C38292FFB}" type="pres">
      <dgm:prSet presAssocID="{7C6416EF-95FC-4C14-B220-04F7942BE92E}" presName="compositeNode" presStyleCnt="0">
        <dgm:presLayoutVars>
          <dgm:bulletEnabled val="1"/>
        </dgm:presLayoutVars>
      </dgm:prSet>
      <dgm:spPr/>
    </dgm:pt>
    <dgm:pt modelId="{8AF2D3F8-FA9D-4701-88BA-918EBC0183C8}" type="pres">
      <dgm:prSet presAssocID="{7C6416EF-95FC-4C14-B220-04F7942BE92E}" presName="bgRect" presStyleLbl="node1" presStyleIdx="3" presStyleCnt="4"/>
      <dgm:spPr/>
      <dgm:t>
        <a:bodyPr/>
        <a:lstStyle/>
        <a:p>
          <a:endParaRPr lang="en-GB"/>
        </a:p>
      </dgm:t>
    </dgm:pt>
    <dgm:pt modelId="{04196709-2020-4E69-B9D8-94F4C23EA7E1}" type="pres">
      <dgm:prSet presAssocID="{7C6416EF-95FC-4C14-B220-04F7942BE92E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D02EE75-0E19-4FFC-83E2-4B5756816621}" srcId="{9EC4B142-9E24-48F6-B587-D7B4159BB287}" destId="{3B0C69BD-E4C5-4BC8-A22B-1A23F3EE0CB3}" srcOrd="1" destOrd="0" parTransId="{D874F7A8-F676-480E-AFAE-8FF22FAECBC6}" sibTransId="{0B272B0A-8E2F-4969-9B0C-16509A92076C}"/>
    <dgm:cxn modelId="{1274BCA1-D9BA-4AF3-9E91-FF176526DF6D}" srcId="{3B0C69BD-E4C5-4BC8-A22B-1A23F3EE0CB3}" destId="{DD12132E-4003-4CB0-BDF2-BF39D4088E0B}" srcOrd="0" destOrd="0" parTransId="{44327DE5-4DD2-4DED-A70B-9437851B152F}" sibTransId="{56428529-BCE7-499D-8F8C-95E8AF687315}"/>
    <dgm:cxn modelId="{4C9B7A43-48C2-40DF-B79C-B85FF88784A0}" type="presOf" srcId="{7C6416EF-95FC-4C14-B220-04F7942BE92E}" destId="{04196709-2020-4E69-B9D8-94F4C23EA7E1}" srcOrd="1" destOrd="0" presId="urn:microsoft.com/office/officeart/2005/8/layout/hProcess7"/>
    <dgm:cxn modelId="{EC96D5AF-53EC-4ED8-AB6F-AA481DA87273}" srcId="{67C42F9F-8B14-4E0E-B79B-5F63EED07396}" destId="{95115217-3F47-427E-9B3D-D09595FE8D4C}" srcOrd="0" destOrd="0" parTransId="{6EF4B2B8-780A-434F-9C08-B983D96CF3CF}" sibTransId="{E6515C52-071D-447E-BBC5-A603F8938DBA}"/>
    <dgm:cxn modelId="{F6CA8EE6-66F0-4626-9081-26BED63CE3E5}" type="presOf" srcId="{67C42F9F-8B14-4E0E-B79B-5F63EED07396}" destId="{FACAF9AB-FECE-4EBE-99DE-592167546796}" srcOrd="1" destOrd="0" presId="urn:microsoft.com/office/officeart/2005/8/layout/hProcess7"/>
    <dgm:cxn modelId="{B2035F8B-FB6C-4B80-8E77-076A82486D95}" type="presOf" srcId="{95115217-3F47-427E-9B3D-D09595FE8D4C}" destId="{542CCE0D-328F-4706-B686-E0CFE01A6EEE}" srcOrd="0" destOrd="0" presId="urn:microsoft.com/office/officeart/2005/8/layout/hProcess7"/>
    <dgm:cxn modelId="{2E129939-6AE5-4468-B792-62AB9C94CD90}" type="presOf" srcId="{655C5043-DCEB-4CE6-8B2A-656FD9C582B9}" destId="{81DDA6ED-AD99-4662-94FE-16F4F881A3C1}" srcOrd="0" destOrd="0" presId="urn:microsoft.com/office/officeart/2005/8/layout/hProcess7"/>
    <dgm:cxn modelId="{9D6C9EEA-FC15-40BB-806C-98C96670E09D}" type="presOf" srcId="{3B0C69BD-E4C5-4BC8-A22B-1A23F3EE0CB3}" destId="{6D29344B-39D7-4BE0-9056-A20111D3D59B}" srcOrd="0" destOrd="0" presId="urn:microsoft.com/office/officeart/2005/8/layout/hProcess7"/>
    <dgm:cxn modelId="{1421B147-C13B-4B5C-B725-1750E43D00E5}" srcId="{9EC4B142-9E24-48F6-B587-D7B4159BB287}" destId="{67C42F9F-8B14-4E0E-B79B-5F63EED07396}" srcOrd="2" destOrd="0" parTransId="{03DCFE34-FDE1-4F26-B84D-A5BC4C0B55B0}" sibTransId="{B097FF56-77BC-4C44-8E09-E359719D858E}"/>
    <dgm:cxn modelId="{544EDA2B-7605-486A-97FD-EF5EA326E940}" type="presOf" srcId="{AE06E2B2-CC59-4082-A1EE-53A75703449B}" destId="{E4EEDE46-309B-4BD5-AFA1-0749CE077AD1}" srcOrd="1" destOrd="0" presId="urn:microsoft.com/office/officeart/2005/8/layout/hProcess7"/>
    <dgm:cxn modelId="{060EF2EC-7E6B-4715-860E-9552E3C95695}" type="presOf" srcId="{7C6416EF-95FC-4C14-B220-04F7942BE92E}" destId="{8AF2D3F8-FA9D-4701-88BA-918EBC0183C8}" srcOrd="0" destOrd="0" presId="urn:microsoft.com/office/officeart/2005/8/layout/hProcess7"/>
    <dgm:cxn modelId="{4EC00152-FC2C-4D5D-ABAF-04D595F2BFA9}" type="presOf" srcId="{67C42F9F-8B14-4E0E-B79B-5F63EED07396}" destId="{0654F226-2782-42C2-9214-CBAA2CC96ABD}" srcOrd="0" destOrd="0" presId="urn:microsoft.com/office/officeart/2005/8/layout/hProcess7"/>
    <dgm:cxn modelId="{E4B1FDAB-A9DC-47DC-88A6-E399B4CFFA17}" type="presOf" srcId="{DD12132E-4003-4CB0-BDF2-BF39D4088E0B}" destId="{4244F102-909F-42DA-B152-8A18B541A4C4}" srcOrd="0" destOrd="0" presId="urn:microsoft.com/office/officeart/2005/8/layout/hProcess7"/>
    <dgm:cxn modelId="{129E8526-EF18-4D4D-BD10-0A2EADDD8C5D}" srcId="{9EC4B142-9E24-48F6-B587-D7B4159BB287}" destId="{7C6416EF-95FC-4C14-B220-04F7942BE92E}" srcOrd="3" destOrd="0" parTransId="{4BF2CB6D-F62A-4518-93BC-8995DD5C4A7F}" sibTransId="{8D2D1E4B-E0FC-4BAB-B977-717D449AF8CF}"/>
    <dgm:cxn modelId="{D3BCC235-F66D-4F42-B2A4-2B11EBB7D12A}" type="presOf" srcId="{9EC4B142-9E24-48F6-B587-D7B4159BB287}" destId="{7926DFE0-24D5-4FAD-B0B9-D99D1890F143}" srcOrd="0" destOrd="0" presId="urn:microsoft.com/office/officeart/2005/8/layout/hProcess7"/>
    <dgm:cxn modelId="{97FCE105-2A57-4649-84B9-CEBC62E4B2BB}" srcId="{AE06E2B2-CC59-4082-A1EE-53A75703449B}" destId="{655C5043-DCEB-4CE6-8B2A-656FD9C582B9}" srcOrd="0" destOrd="0" parTransId="{4397A3FE-EE00-43EE-8889-50779B324511}" sibTransId="{5238889D-C78E-449A-80A2-35B432AA713E}"/>
    <dgm:cxn modelId="{2B63EFF8-F469-4C02-A95B-D12441A4BF3F}" srcId="{9EC4B142-9E24-48F6-B587-D7B4159BB287}" destId="{AE06E2B2-CC59-4082-A1EE-53A75703449B}" srcOrd="0" destOrd="0" parTransId="{438AF458-93FB-4A1D-BEC0-2A589CFA283F}" sibTransId="{8579F938-2D3F-4BE1-A147-EF71DB633701}"/>
    <dgm:cxn modelId="{7211CDFB-4071-4A92-AD0E-D82C33EFA105}" type="presOf" srcId="{3B0C69BD-E4C5-4BC8-A22B-1A23F3EE0CB3}" destId="{443F0D42-D99B-4216-A780-624743872D0C}" srcOrd="1" destOrd="0" presId="urn:microsoft.com/office/officeart/2005/8/layout/hProcess7"/>
    <dgm:cxn modelId="{053BFA0B-7C1E-4856-9C5A-5865E6C085A3}" type="presOf" srcId="{AE06E2B2-CC59-4082-A1EE-53A75703449B}" destId="{D7E27068-8B70-4C04-BB11-9075DAFFF247}" srcOrd="0" destOrd="0" presId="urn:microsoft.com/office/officeart/2005/8/layout/hProcess7"/>
    <dgm:cxn modelId="{2A52FF56-24D8-4D52-A2AE-B7A200F98FA4}" type="presParOf" srcId="{7926DFE0-24D5-4FAD-B0B9-D99D1890F143}" destId="{AB92E964-6428-4E53-A428-55F2021186A2}" srcOrd="0" destOrd="0" presId="urn:microsoft.com/office/officeart/2005/8/layout/hProcess7"/>
    <dgm:cxn modelId="{8AA9E409-6389-472A-A833-CD246EA2AA7F}" type="presParOf" srcId="{AB92E964-6428-4E53-A428-55F2021186A2}" destId="{D7E27068-8B70-4C04-BB11-9075DAFFF247}" srcOrd="0" destOrd="0" presId="urn:microsoft.com/office/officeart/2005/8/layout/hProcess7"/>
    <dgm:cxn modelId="{7A7E9F20-39E5-4BD0-961A-19C4C71C4A72}" type="presParOf" srcId="{AB92E964-6428-4E53-A428-55F2021186A2}" destId="{E4EEDE46-309B-4BD5-AFA1-0749CE077AD1}" srcOrd="1" destOrd="0" presId="urn:microsoft.com/office/officeart/2005/8/layout/hProcess7"/>
    <dgm:cxn modelId="{C0669DEA-834D-4D55-9616-D7D68F1FBFBE}" type="presParOf" srcId="{AB92E964-6428-4E53-A428-55F2021186A2}" destId="{81DDA6ED-AD99-4662-94FE-16F4F881A3C1}" srcOrd="2" destOrd="0" presId="urn:microsoft.com/office/officeart/2005/8/layout/hProcess7"/>
    <dgm:cxn modelId="{7B1A0A56-91FE-40E7-89D9-ABF94FB0CA9C}" type="presParOf" srcId="{7926DFE0-24D5-4FAD-B0B9-D99D1890F143}" destId="{79E61F33-8C0D-4FE9-906A-3C77BCC3FE00}" srcOrd="1" destOrd="0" presId="urn:microsoft.com/office/officeart/2005/8/layout/hProcess7"/>
    <dgm:cxn modelId="{020208FA-8C6C-4B36-BD9A-50B3FAEE4E0C}" type="presParOf" srcId="{7926DFE0-24D5-4FAD-B0B9-D99D1890F143}" destId="{EC03DF56-A2E9-426A-A68A-3FED1A7D5C91}" srcOrd="2" destOrd="0" presId="urn:microsoft.com/office/officeart/2005/8/layout/hProcess7"/>
    <dgm:cxn modelId="{8DF776AC-F69F-417D-BBE6-8291AB807238}" type="presParOf" srcId="{EC03DF56-A2E9-426A-A68A-3FED1A7D5C91}" destId="{B0BEA5DE-941E-4DC3-AB7D-210ECE6A7C83}" srcOrd="0" destOrd="0" presId="urn:microsoft.com/office/officeart/2005/8/layout/hProcess7"/>
    <dgm:cxn modelId="{2EE12888-5A4C-4870-8173-575C02745074}" type="presParOf" srcId="{EC03DF56-A2E9-426A-A68A-3FED1A7D5C91}" destId="{62A8E2D6-A8DC-4326-B314-FAC6CFD028B1}" srcOrd="1" destOrd="0" presId="urn:microsoft.com/office/officeart/2005/8/layout/hProcess7"/>
    <dgm:cxn modelId="{D2C3B245-061C-4BF6-B19D-790ED7BDF459}" type="presParOf" srcId="{EC03DF56-A2E9-426A-A68A-3FED1A7D5C91}" destId="{B119FB49-F7B4-4608-831D-66926200ABFF}" srcOrd="2" destOrd="0" presId="urn:microsoft.com/office/officeart/2005/8/layout/hProcess7"/>
    <dgm:cxn modelId="{41DDCD6B-D26D-47AC-B903-5A8D2AD37FB1}" type="presParOf" srcId="{7926DFE0-24D5-4FAD-B0B9-D99D1890F143}" destId="{A447C9EE-95C4-48EE-A870-9838C7D56F1F}" srcOrd="3" destOrd="0" presId="urn:microsoft.com/office/officeart/2005/8/layout/hProcess7"/>
    <dgm:cxn modelId="{E1773212-3D71-49E1-A25F-E8EFF71BBEA1}" type="presParOf" srcId="{7926DFE0-24D5-4FAD-B0B9-D99D1890F143}" destId="{E47CAC37-E4A1-4543-852A-CD72EDEAFD2E}" srcOrd="4" destOrd="0" presId="urn:microsoft.com/office/officeart/2005/8/layout/hProcess7"/>
    <dgm:cxn modelId="{2EC648D6-2307-4FF2-A82B-AF3351029FC2}" type="presParOf" srcId="{E47CAC37-E4A1-4543-852A-CD72EDEAFD2E}" destId="{6D29344B-39D7-4BE0-9056-A20111D3D59B}" srcOrd="0" destOrd="0" presId="urn:microsoft.com/office/officeart/2005/8/layout/hProcess7"/>
    <dgm:cxn modelId="{515BCAF8-1B42-4F00-9440-7599164FA568}" type="presParOf" srcId="{E47CAC37-E4A1-4543-852A-CD72EDEAFD2E}" destId="{443F0D42-D99B-4216-A780-624743872D0C}" srcOrd="1" destOrd="0" presId="urn:microsoft.com/office/officeart/2005/8/layout/hProcess7"/>
    <dgm:cxn modelId="{A8AAAD6B-E069-4807-A9BF-12E126AF609F}" type="presParOf" srcId="{E47CAC37-E4A1-4543-852A-CD72EDEAFD2E}" destId="{4244F102-909F-42DA-B152-8A18B541A4C4}" srcOrd="2" destOrd="0" presId="urn:microsoft.com/office/officeart/2005/8/layout/hProcess7"/>
    <dgm:cxn modelId="{394374D6-4853-4A8B-BB26-039B8DD0D821}" type="presParOf" srcId="{7926DFE0-24D5-4FAD-B0B9-D99D1890F143}" destId="{073AED93-E4F2-4CE0-9920-63965D5901C7}" srcOrd="5" destOrd="0" presId="urn:microsoft.com/office/officeart/2005/8/layout/hProcess7"/>
    <dgm:cxn modelId="{63A60EF8-73BD-45D9-A013-6BC72FF47CC1}" type="presParOf" srcId="{7926DFE0-24D5-4FAD-B0B9-D99D1890F143}" destId="{5F0DE525-DBC8-41A1-8A66-9BAB4F5C3B0D}" srcOrd="6" destOrd="0" presId="urn:microsoft.com/office/officeart/2005/8/layout/hProcess7"/>
    <dgm:cxn modelId="{6876C781-B42C-49E9-9B48-77FA525D4D54}" type="presParOf" srcId="{5F0DE525-DBC8-41A1-8A66-9BAB4F5C3B0D}" destId="{0543AC02-CCF0-40C7-9BB2-AEADA01DE36E}" srcOrd="0" destOrd="0" presId="urn:microsoft.com/office/officeart/2005/8/layout/hProcess7"/>
    <dgm:cxn modelId="{33B29AB4-2037-4927-BEE6-FDEB0A499ED6}" type="presParOf" srcId="{5F0DE525-DBC8-41A1-8A66-9BAB4F5C3B0D}" destId="{EEC1FE70-DF66-44B9-80CD-F8419B989C91}" srcOrd="1" destOrd="0" presId="urn:microsoft.com/office/officeart/2005/8/layout/hProcess7"/>
    <dgm:cxn modelId="{B6212CED-C9FF-4D0A-A9EB-EF32EFEF27A5}" type="presParOf" srcId="{5F0DE525-DBC8-41A1-8A66-9BAB4F5C3B0D}" destId="{91F749E1-7A38-47DA-9528-755CC172545F}" srcOrd="2" destOrd="0" presId="urn:microsoft.com/office/officeart/2005/8/layout/hProcess7"/>
    <dgm:cxn modelId="{B42F02F4-DB9E-482F-A359-FE8CC901A511}" type="presParOf" srcId="{7926DFE0-24D5-4FAD-B0B9-D99D1890F143}" destId="{3D808447-C7B8-479C-9956-22C9CF8E01F3}" srcOrd="7" destOrd="0" presId="urn:microsoft.com/office/officeart/2005/8/layout/hProcess7"/>
    <dgm:cxn modelId="{07780371-4AAE-4337-AB4B-6500B817EBAB}" type="presParOf" srcId="{7926DFE0-24D5-4FAD-B0B9-D99D1890F143}" destId="{44CE651A-6519-430B-A3D4-5C621F04E371}" srcOrd="8" destOrd="0" presId="urn:microsoft.com/office/officeart/2005/8/layout/hProcess7"/>
    <dgm:cxn modelId="{49F91CBB-BDFA-474C-9643-7E5CCFFCA27B}" type="presParOf" srcId="{44CE651A-6519-430B-A3D4-5C621F04E371}" destId="{0654F226-2782-42C2-9214-CBAA2CC96ABD}" srcOrd="0" destOrd="0" presId="urn:microsoft.com/office/officeart/2005/8/layout/hProcess7"/>
    <dgm:cxn modelId="{0E570382-EFEA-435A-8D6D-C628289E5C86}" type="presParOf" srcId="{44CE651A-6519-430B-A3D4-5C621F04E371}" destId="{FACAF9AB-FECE-4EBE-99DE-592167546796}" srcOrd="1" destOrd="0" presId="urn:microsoft.com/office/officeart/2005/8/layout/hProcess7"/>
    <dgm:cxn modelId="{28CF37AE-E58B-4E77-B7EC-17AD642C2525}" type="presParOf" srcId="{44CE651A-6519-430B-A3D4-5C621F04E371}" destId="{542CCE0D-328F-4706-B686-E0CFE01A6EEE}" srcOrd="2" destOrd="0" presId="urn:microsoft.com/office/officeart/2005/8/layout/hProcess7"/>
    <dgm:cxn modelId="{E4C52237-86ED-495A-BC6D-3FF1D36F92E7}" type="presParOf" srcId="{7926DFE0-24D5-4FAD-B0B9-D99D1890F143}" destId="{16F98CD6-8FEF-4BC5-BD1A-283D465C639F}" srcOrd="9" destOrd="0" presId="urn:microsoft.com/office/officeart/2005/8/layout/hProcess7"/>
    <dgm:cxn modelId="{7678A3AF-FE5C-4E5E-921D-AC358CD98C11}" type="presParOf" srcId="{7926DFE0-24D5-4FAD-B0B9-D99D1890F143}" destId="{9BCAF477-2879-4E7A-A095-1D5D062C187C}" srcOrd="10" destOrd="0" presId="urn:microsoft.com/office/officeart/2005/8/layout/hProcess7"/>
    <dgm:cxn modelId="{C46D7B53-1A75-4219-AF77-2063F5BD1FD9}" type="presParOf" srcId="{9BCAF477-2879-4E7A-A095-1D5D062C187C}" destId="{AC8B6C50-F32A-451B-B406-32ED23AE18F5}" srcOrd="0" destOrd="0" presId="urn:microsoft.com/office/officeart/2005/8/layout/hProcess7"/>
    <dgm:cxn modelId="{8D39E1F4-C9E5-41BC-BBEF-53BD27F932BF}" type="presParOf" srcId="{9BCAF477-2879-4E7A-A095-1D5D062C187C}" destId="{585081A7-D78B-4855-B082-CEF5DD9B93AA}" srcOrd="1" destOrd="0" presId="urn:microsoft.com/office/officeart/2005/8/layout/hProcess7"/>
    <dgm:cxn modelId="{628721EF-B88B-4BA0-9925-24C071A89CBE}" type="presParOf" srcId="{9BCAF477-2879-4E7A-A095-1D5D062C187C}" destId="{8D789234-99EB-4A95-9DD6-1949F44CD691}" srcOrd="2" destOrd="0" presId="urn:microsoft.com/office/officeart/2005/8/layout/hProcess7"/>
    <dgm:cxn modelId="{5ABF5A7D-EAA9-46F3-9C87-6CC518F66493}" type="presParOf" srcId="{7926DFE0-24D5-4FAD-B0B9-D99D1890F143}" destId="{D2C9F36D-168D-4CF6-9CD4-99264E3CAAA1}" srcOrd="11" destOrd="0" presId="urn:microsoft.com/office/officeart/2005/8/layout/hProcess7"/>
    <dgm:cxn modelId="{D3BF5788-D6EC-447E-B83D-52E1F7408700}" type="presParOf" srcId="{7926DFE0-24D5-4FAD-B0B9-D99D1890F143}" destId="{0E1674AC-6F0A-4AE2-9FB0-4E4C38292FFB}" srcOrd="12" destOrd="0" presId="urn:microsoft.com/office/officeart/2005/8/layout/hProcess7"/>
    <dgm:cxn modelId="{E1AD311C-C362-41EE-AD3D-F2E5E2993856}" type="presParOf" srcId="{0E1674AC-6F0A-4AE2-9FB0-4E4C38292FFB}" destId="{8AF2D3F8-FA9D-4701-88BA-918EBC0183C8}" srcOrd="0" destOrd="0" presId="urn:microsoft.com/office/officeart/2005/8/layout/hProcess7"/>
    <dgm:cxn modelId="{4739D8C6-5060-4502-BAF0-AC812A534EF1}" type="presParOf" srcId="{0E1674AC-6F0A-4AE2-9FB0-4E4C38292FFB}" destId="{04196709-2020-4E69-B9D8-94F4C23EA7E1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27068-8B70-4C04-BB11-9075DAFFF247}">
      <dsp:nvSpPr>
        <dsp:cNvPr id="0" name=""/>
        <dsp:cNvSpPr/>
      </dsp:nvSpPr>
      <dsp:spPr>
        <a:xfrm>
          <a:off x="4308" y="1154475"/>
          <a:ext cx="2591429" cy="3109715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All buses included</a:t>
          </a:r>
          <a:endParaRPr lang="en-GB" sz="1600" b="1" kern="1200" dirty="0"/>
        </a:p>
      </dsp:txBody>
      <dsp:txXfrm rot="16200000">
        <a:off x="-1011532" y="2170316"/>
        <a:ext cx="2549966" cy="518285"/>
      </dsp:txXfrm>
    </dsp:sp>
    <dsp:sp modelId="{81DDA6ED-AD99-4662-94FE-16F4F881A3C1}">
      <dsp:nvSpPr>
        <dsp:cNvPr id="0" name=""/>
        <dsp:cNvSpPr/>
      </dsp:nvSpPr>
      <dsp:spPr>
        <a:xfrm>
          <a:off x="522594" y="1154475"/>
          <a:ext cx="1930614" cy="31097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T03 overloaded gets removed.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L22, </a:t>
          </a: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L10, L21, L13, L06 </a:t>
          </a: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still overloaded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22594" y="1154475"/>
        <a:ext cx="1930614" cy="3109715"/>
      </dsp:txXfrm>
    </dsp:sp>
    <dsp:sp modelId="{6D29344B-39D7-4BE0-9056-A20111D3D59B}">
      <dsp:nvSpPr>
        <dsp:cNvPr id="0" name=""/>
        <dsp:cNvSpPr/>
      </dsp:nvSpPr>
      <dsp:spPr>
        <a:xfrm>
          <a:off x="2686437" y="1154475"/>
          <a:ext cx="2591429" cy="3109715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Standard loading limit set accordingly</a:t>
          </a:r>
          <a:endParaRPr lang="en-GB" sz="1600" b="1" kern="1200" dirty="0"/>
        </a:p>
      </dsp:txBody>
      <dsp:txXfrm rot="16200000">
        <a:off x="1670597" y="2170316"/>
        <a:ext cx="2549966" cy="518285"/>
      </dsp:txXfrm>
    </dsp:sp>
    <dsp:sp modelId="{62A8E2D6-A8DC-4326-B314-FAC6CFD028B1}">
      <dsp:nvSpPr>
        <dsp:cNvPr id="0" name=""/>
        <dsp:cNvSpPr/>
      </dsp:nvSpPr>
      <dsp:spPr>
        <a:xfrm rot="5400000">
          <a:off x="2470814" y="3626887"/>
          <a:ext cx="457160" cy="38871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F102-909F-42DA-B152-8A18B541A4C4}">
      <dsp:nvSpPr>
        <dsp:cNvPr id="0" name=""/>
        <dsp:cNvSpPr/>
      </dsp:nvSpPr>
      <dsp:spPr>
        <a:xfrm>
          <a:off x="3204723" y="1154475"/>
          <a:ext cx="1930614" cy="31097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L10, L21, L13, L06 no longer overloaded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 still overloaded</a:t>
          </a:r>
          <a:endParaRPr lang="en-GB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3204723" y="1154475"/>
        <a:ext cx="1930614" cy="3109715"/>
      </dsp:txXfrm>
    </dsp:sp>
    <dsp:sp modelId="{0654F226-2782-42C2-9214-CBAA2CC96ABD}">
      <dsp:nvSpPr>
        <dsp:cNvPr id="0" name=""/>
        <dsp:cNvSpPr/>
      </dsp:nvSpPr>
      <dsp:spPr>
        <a:xfrm>
          <a:off x="5368567" y="1154475"/>
          <a:ext cx="2591429" cy="3109715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B33 &amp; B34 excluded</a:t>
          </a:r>
        </a:p>
      </dsp:txBody>
      <dsp:txXfrm rot="16200000">
        <a:off x="4352726" y="2170316"/>
        <a:ext cx="2549966" cy="518285"/>
      </dsp:txXfrm>
    </dsp:sp>
    <dsp:sp modelId="{EEC1FE70-DF66-44B9-80CD-F8419B989C91}">
      <dsp:nvSpPr>
        <dsp:cNvPr id="0" name=""/>
        <dsp:cNvSpPr/>
      </dsp:nvSpPr>
      <dsp:spPr>
        <a:xfrm rot="5400000">
          <a:off x="5152943" y="3626887"/>
          <a:ext cx="457160" cy="38871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CCE0D-328F-4706-B686-E0CFE01A6EEE}">
      <dsp:nvSpPr>
        <dsp:cNvPr id="0" name=""/>
        <dsp:cNvSpPr/>
      </dsp:nvSpPr>
      <dsp:spPr>
        <a:xfrm>
          <a:off x="5886852" y="1154475"/>
          <a:ext cx="1930614" cy="31097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L22 no longer overloaded.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latin typeface="Adobe Arabic" panose="02040503050201020203" pitchFamily="18" charset="-78"/>
              <a:cs typeface="Adobe Arabic" panose="02040503050201020203" pitchFamily="18" charset="-78"/>
            </a:rPr>
            <a:t>G06 &amp; G07  generated S MVA greater than rated S MVA. </a:t>
          </a:r>
          <a:endParaRPr lang="en-GB" sz="2400" kern="1200" dirty="0">
            <a:latin typeface="Adobe Arabic" panose="02040503050201020203" pitchFamily="18" charset="-78"/>
            <a:cs typeface="Adobe Arabic" panose="02040503050201020203" pitchFamily="18" charset="-78"/>
          </a:endParaRPr>
        </a:p>
      </dsp:txBody>
      <dsp:txXfrm>
        <a:off x="5886852" y="1154475"/>
        <a:ext cx="1930614" cy="3109715"/>
      </dsp:txXfrm>
    </dsp:sp>
    <dsp:sp modelId="{8AF2D3F8-FA9D-4701-88BA-918EBC0183C8}">
      <dsp:nvSpPr>
        <dsp:cNvPr id="0" name=""/>
        <dsp:cNvSpPr/>
      </dsp:nvSpPr>
      <dsp:spPr>
        <a:xfrm>
          <a:off x="8050696" y="1154475"/>
          <a:ext cx="2591429" cy="3109715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/>
            <a:t>B35 &amp; B36 excluded</a:t>
          </a:r>
          <a:endParaRPr lang="en-GB" sz="1600" b="1" kern="1200" dirty="0"/>
        </a:p>
      </dsp:txBody>
      <dsp:txXfrm rot="16200000">
        <a:off x="7034856" y="2170316"/>
        <a:ext cx="2549966" cy="518285"/>
      </dsp:txXfrm>
    </dsp:sp>
    <dsp:sp modelId="{585081A7-D78B-4855-B082-CEF5DD9B93AA}">
      <dsp:nvSpPr>
        <dsp:cNvPr id="0" name=""/>
        <dsp:cNvSpPr/>
      </dsp:nvSpPr>
      <dsp:spPr>
        <a:xfrm rot="5400000">
          <a:off x="7835073" y="3626887"/>
          <a:ext cx="457160" cy="38871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16042-60EB-4305-BD16-E23494CE6A11}" type="datetimeFigureOut">
              <a:rPr lang="en-GB" smtClean="0"/>
              <a:t>23/07/2021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C3FFC-3ACD-4BAC-BB64-1D0BC0E8EF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9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C3FFC-3ACD-4BAC-BB64-1D0BC0E8EF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8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32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92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31400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609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926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3433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5442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845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8913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442eb61d9d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442eb61d9d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87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47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7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7242667" y="947567"/>
            <a:ext cx="3850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7151400" y="3632833"/>
            <a:ext cx="3942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825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01733" y="428267"/>
            <a:ext cx="6514000" cy="5908800"/>
          </a:xfrm>
          <a:prstGeom prst="rect">
            <a:avLst/>
          </a:prstGeom>
          <a:solidFill>
            <a:srgbClr val="81ECE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7533" y="2475033"/>
            <a:ext cx="8210400" cy="11676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None/>
              <a:defRPr sz="80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16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7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4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4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5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0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4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EA04-F7FB-4C32-99B2-B9E4523914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89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534838"/>
            <a:ext cx="12192000" cy="28122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82951" y="4572000"/>
            <a:ext cx="3786996" cy="1880558"/>
          </a:xfrm>
        </p:spPr>
        <p:txBody>
          <a:bodyPr>
            <a:normAutofit fontScale="90000"/>
          </a:bodyPr>
          <a:lstStyle/>
          <a:p>
            <a:r>
              <a:rPr lang="en-GB" sz="16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</a:t>
            </a:r>
            <a:r>
              <a:rPr lang="en-GB" sz="1600" b="1" i="1" dirty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TO: 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Arik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Subhana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Satyaki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Banik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Md.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Sadman</a:t>
            </a:r>
            <a:r>
              <a:rPr lang="en-GB" sz="1600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1600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Sakib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 smtClean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</a:t>
            </a: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ON: </a:t>
            </a:r>
            <a:r>
              <a:rPr lang="en-GB" sz="1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24/07/2021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r>
              <a:rPr lang="en-GB" sz="1600" b="1" i="1" dirty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COURSE: </a:t>
            </a:r>
            <a:r>
              <a:rPr lang="en-GB" sz="1600" dirty="0">
                <a:latin typeface="Adobe Hebrew" panose="02040503050201020203" pitchFamily="18" charset="-79"/>
                <a:cs typeface="Adobe Hebrew" panose="02040503050201020203" pitchFamily="18" charset="-79"/>
              </a:rPr>
              <a:t>EEE </a:t>
            </a:r>
            <a:r>
              <a:rPr lang="en-GB" sz="1600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306: Power Systems I Laboratory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63668" y="995194"/>
            <a:ext cx="6609122" cy="40026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NVESTIGATING </a:t>
            </a:r>
            <a:r>
              <a:rPr lang="en-GB" sz="3600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HE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FFECT OF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HVDC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ONNECTION AND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ARGE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NDUSTRIAL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L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OADS IN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IEEE-39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US </a:t>
            </a:r>
            <a:r>
              <a:rPr lang="en-GB" sz="36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</a:t>
            </a:r>
            <a:r>
              <a:rPr lang="en-GB" sz="2800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ETWORK</a:t>
            </a:r>
            <a:endParaRPr lang="en-GB" sz="2800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7" y="4690074"/>
            <a:ext cx="5932600" cy="15554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45" y="370936"/>
            <a:ext cx="2905663" cy="30623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2281" y="4690074"/>
            <a:ext cx="17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 smtClean="0">
                <a:solidFill>
                  <a:schemeClr val="accent5">
                    <a:lumMod val="7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PRESENTED BY:</a:t>
            </a:r>
            <a:endParaRPr lang="en-GB" sz="14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0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11347" y="105015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ONE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10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96457" y="1612817"/>
            <a:ext cx="2812211" cy="2185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Example of calculation:</a:t>
            </a:r>
            <a:b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</a:b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For G06 at B35,</a:t>
            </a:r>
          </a:p>
          <a:p>
            <a:r>
              <a:rPr lang="en-GB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Qmax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of SVC= </a:t>
            </a:r>
            <a:r>
              <a:rPr lang="en-GB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Qgen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</a:t>
            </a:r>
            <a:r>
              <a:rPr lang="en-GB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Qmax</a:t>
            </a:r>
            <a:endParaRPr lang="en-GB" sz="20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GB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        =130.33 </a:t>
            </a:r>
            <a:r>
              <a:rPr lang="en-GB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MVar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</a:p>
          <a:p>
            <a:r>
              <a:rPr lang="en-GB" sz="2000" dirty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             =150 </a:t>
            </a:r>
            <a:r>
              <a:rPr lang="en-GB" sz="2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MVar</a:t>
            </a:r>
            <a:r>
              <a:rPr lang="en-GB" sz="2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(approx.)</a:t>
            </a:r>
          </a:p>
          <a:p>
            <a:r>
              <a:rPr lang="en-GB" dirty="0"/>
              <a:t> </a:t>
            </a:r>
            <a:r>
              <a:rPr lang="en-GB" dirty="0" smtClean="0"/>
              <a:t>             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1294" y="1723016"/>
            <a:ext cx="6448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We add SVC of rating </a:t>
            </a:r>
            <a:r>
              <a:rPr lang="en-GB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Qmax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= 150Mvar at B35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We 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add SVC of rating </a:t>
            </a:r>
            <a:r>
              <a:rPr lang="en-GB" sz="24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Qmax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= 150Mvar at 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B36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At first we added SVC at G03 but later it wasn’t needed after Distributed Swing was implemented.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90169"/>
              </p:ext>
            </p:extLst>
          </p:nvPr>
        </p:nvGraphicFramePr>
        <p:xfrm>
          <a:off x="659920" y="4036614"/>
          <a:ext cx="6697930" cy="17481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9586"/>
                <a:gridCol w="1339586"/>
                <a:gridCol w="1339586"/>
                <a:gridCol w="1339586"/>
                <a:gridCol w="1339586"/>
              </a:tblGrid>
              <a:tr h="614117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GENERATORS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Qgen</a:t>
                      </a:r>
                      <a:endParaRPr lang="en-GB" dirty="0" smtClean="0"/>
                    </a:p>
                    <a:p>
                      <a:r>
                        <a:rPr lang="en-GB" dirty="0" smtClean="0"/>
                        <a:t>before SVC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p.f</a:t>
                      </a:r>
                      <a:r>
                        <a:rPr lang="en-GB" dirty="0" smtClean="0"/>
                        <a:t> before SVC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Qgen</a:t>
                      </a:r>
                      <a:r>
                        <a:rPr lang="en-GB" dirty="0" smtClean="0"/>
                        <a:t> after SVC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p.f</a:t>
                      </a:r>
                      <a:r>
                        <a:rPr lang="en-GB" dirty="0" smtClean="0"/>
                        <a:t> after SVC</a:t>
                      </a:r>
                      <a:endParaRPr lang="en-GB" dirty="0"/>
                    </a:p>
                  </a:txBody>
                  <a:tcPr/>
                </a:tc>
              </a:tr>
              <a:tr h="5540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G06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578.33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74.5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433.01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83.2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554023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G07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519.91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73.3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375.72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83.0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54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334" y="181616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TWO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11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80581" y="1199899"/>
            <a:ext cx="651294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Distributed Swing option 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0855" y="2127631"/>
            <a:ext cx="99505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err="1">
                <a:latin typeface="Adobe Arabic" panose="02040503050201020203" pitchFamily="18" charset="-78"/>
                <a:cs typeface="Adobe Arabic" panose="02040503050201020203" pitchFamily="18" charset="-78"/>
              </a:rPr>
              <a:t>Pgen</a:t>
            </a:r>
            <a:r>
              <a:rPr lang="en-GB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 of swing must be defined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Pswing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= Total </a:t>
            </a:r>
            <a:r>
              <a:rPr lang="en-GB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Pgen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- (Sum of </a:t>
            </a:r>
            <a:r>
              <a:rPr lang="en-GB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Pgen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of all PV buses from Bus report)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Allotting excess </a:t>
            </a:r>
            <a:r>
              <a:rPr lang="en-GB" sz="2800" dirty="0">
                <a:latin typeface="Adobe Arabic" panose="02040503050201020203" pitchFamily="18" charset="-78"/>
                <a:cs typeface="Adobe Arabic" panose="02040503050201020203" pitchFamily="18" charset="-78"/>
              </a:rPr>
              <a:t>power to a single generator can prove unacceptable if the deviation from the desired value is large.  </a:t>
            </a:r>
            <a:endParaRPr lang="en-GB" sz="28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Distributed swing option makes selected buses act like auxiliary swing generators, contributes to the swing generation in the ratio of the given active generation.</a:t>
            </a:r>
          </a:p>
        </p:txBody>
      </p:sp>
    </p:spTree>
    <p:extLst>
      <p:ext uri="{BB962C8B-B14F-4D97-AF65-F5344CB8AC3E}">
        <p14:creationId xmlns:p14="http://schemas.microsoft.com/office/powerpoint/2010/main" val="35113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334" y="20190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TWO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12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80581" y="1199899"/>
            <a:ext cx="651294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Distributed Swing option 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27357938"/>
              </p:ext>
            </p:extLst>
          </p:nvPr>
        </p:nvGraphicFramePr>
        <p:xfrm>
          <a:off x="707366" y="719666"/>
          <a:ext cx="106464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93525" y="1941135"/>
            <a:ext cx="1707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G06 &amp; G07 generated power within their desired limits. 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0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334" y="20190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TWO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13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80581" y="1199899"/>
            <a:ext cx="651294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Distributed Swing option 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/>
          <a:srcRect l="5174" t="8982" r="8391" b="9615"/>
          <a:stretch/>
        </p:blipFill>
        <p:spPr bwMode="auto">
          <a:xfrm>
            <a:off x="3955391" y="2136037"/>
            <a:ext cx="4569484" cy="23311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62175" y="4714875"/>
            <a:ext cx="84486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By comparing </a:t>
            </a:r>
            <a:r>
              <a:rPr lang="en-GB" sz="2800" b="1" i="1" u="sng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First Ring Contribution reports</a:t>
            </a:r>
            <a:r>
              <a:rPr lang="en-GB" sz="28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, we see that </a:t>
            </a:r>
            <a:r>
              <a:rPr lang="en-GB" sz="2800" i="1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Pgen</a:t>
            </a:r>
            <a:r>
              <a:rPr lang="en-GB" sz="28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of other buses have decreased </a:t>
            </a:r>
            <a:endParaRPr lang="en-GB" sz="2800" i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0266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334" y="20190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THREE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14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708694" y="1266947"/>
            <a:ext cx="6512944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Static </a:t>
            </a:r>
            <a:r>
              <a:rPr lang="en-GB" sz="28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Var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Compensator for Buses beyond voltage limit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7365" y="1561753"/>
            <a:ext cx="96272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 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major drawback of HVDC systems using 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is 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that the converters inherently consume reactive 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power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 most 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cases the reactive power consumed by the converter must be provided by banks of shunt capacitors connected at the AC terminals of the converter. 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SVC of rating 340 </a:t>
            </a:r>
            <a:r>
              <a:rPr lang="en-GB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Mvar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is connected to B9 (required Q is calculated using P and Q values of B9 from the first ring contribution report)</a:t>
            </a:r>
          </a:p>
          <a:p>
            <a:endPara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30" y="3704046"/>
            <a:ext cx="6305447" cy="26313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4210" y="4152956"/>
            <a:ext cx="2657475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Q= </a:t>
            </a:r>
            <a:r>
              <a:rPr lang="en-GB" dirty="0" err="1" smtClean="0"/>
              <a:t>VIcos</a:t>
            </a:r>
            <a:r>
              <a:rPr lang="en-GB" dirty="0" smtClean="0"/>
              <a:t>(</a:t>
            </a:r>
            <a:r>
              <a:rPr lang="az-Cyrl-AZ" dirty="0" smtClean="0"/>
              <a:t>Ѳ</a:t>
            </a:r>
            <a:r>
              <a:rPr lang="en-GB" dirty="0" smtClean="0"/>
              <a:t>)</a:t>
            </a:r>
          </a:p>
          <a:p>
            <a:pPr algn="ctr"/>
            <a:r>
              <a:rPr lang="en-GB" dirty="0" err="1" smtClean="0"/>
              <a:t>Vnew</a:t>
            </a:r>
            <a:r>
              <a:rPr lang="en-GB" dirty="0" smtClean="0"/>
              <a:t>= 1</a:t>
            </a:r>
          </a:p>
          <a:p>
            <a:pPr algn="ctr"/>
            <a:r>
              <a:rPr lang="en-GB" dirty="0" err="1" smtClean="0"/>
              <a:t>Vold</a:t>
            </a:r>
            <a:r>
              <a:rPr lang="en-GB" dirty="0" smtClean="0"/>
              <a:t>=0.774</a:t>
            </a:r>
          </a:p>
        </p:txBody>
      </p:sp>
    </p:spTree>
    <p:extLst>
      <p:ext uri="{BB962C8B-B14F-4D97-AF65-F5344CB8AC3E}">
        <p14:creationId xmlns:p14="http://schemas.microsoft.com/office/powerpoint/2010/main" val="350805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206165" y="14664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0" y="539639"/>
            <a:ext cx="4611679" cy="10993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32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542" y="492053"/>
            <a:ext cx="508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Why </a:t>
            </a:r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not shunt capacitor bank?</a:t>
            </a:r>
            <a:endParaRPr lang="en-GB" sz="2800" b="1" i="1" dirty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996" y="1014669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7543" y="126307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35132" y="122869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0306" y="1194705"/>
            <a:ext cx="5451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Easily damaged</a:t>
            </a:r>
            <a:endParaRPr lang="en-GB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6165" y="2067876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22622" y="2037889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0307" y="1955643"/>
            <a:ext cx="461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Fixed Capacitance</a:t>
            </a:r>
            <a:endParaRPr lang="en-GB" sz="2400" b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Unlike static </a:t>
            </a:r>
            <a:r>
              <a:rPr lang="en-GB" b="1" dirty="0" err="1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var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compensators which have variable capacitance</a:t>
            </a:r>
            <a:endParaRPr lang="en-GB" b="1" dirty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48439" y="3213766"/>
            <a:ext cx="3925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Cost comparison</a:t>
            </a:r>
            <a:r>
              <a:rPr lang="en-GB" sz="28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:</a:t>
            </a:r>
            <a:endParaRPr lang="en-GB" sz="2800" b="1" i="1" dirty="0" smtClean="0">
              <a:solidFill>
                <a:schemeClr val="accent5">
                  <a:lumMod val="5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82878" y="3724821"/>
            <a:ext cx="1157667" cy="457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492867" y="3787891"/>
            <a:ext cx="57624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Shunt capacitor bank in </a:t>
            </a:r>
            <a:r>
              <a:rPr lang="en-GB" b="1" dirty="0" err="1" smtClean="0">
                <a:latin typeface="Adobe Hebrew" panose="02040503050201020203" pitchFamily="18" charset="-79"/>
                <a:cs typeface="Adobe Hebrew" panose="02040503050201020203" pitchFamily="18" charset="-79"/>
              </a:rPr>
              <a:t>MVar</a:t>
            </a:r>
            <a:r>
              <a:rPr lang="en-GB" b="1" dirty="0" smtClean="0">
                <a:latin typeface="Adobe Hebrew" panose="02040503050201020203" pitchFamily="18" charset="-79"/>
                <a:cs typeface="Adobe Hebrew" panose="02040503050201020203" pitchFamily="18" charset="-79"/>
              </a:rPr>
              <a:t> range very costly</a:t>
            </a:r>
            <a:endParaRPr lang="en-GB" dirty="0"/>
          </a:p>
          <a:p>
            <a:pPr algn="r"/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Needs high installation and maintenance costs</a:t>
            </a:r>
            <a:endParaRPr lang="en-GB" dirty="0" smtClean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One SVC is more cost efficient</a:t>
            </a:r>
            <a:endParaRPr lang="en-GB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Multiple shunt capacitors needed if in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Kvar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range. </a:t>
            </a:r>
            <a:endParaRPr lang="en-GB" b="1" dirty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GB" sz="24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Example, for Q=400MVar</a:t>
            </a:r>
            <a:endParaRPr lang="en-GB" sz="2400" b="1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algn="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Cost of shunt capacitor capacitor= $800,000~1600000</a:t>
            </a:r>
          </a:p>
          <a:p>
            <a:pPr algn="r"/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Cost of SVC= $5000~12000 </a:t>
            </a:r>
            <a:endParaRPr lang="en-GB" b="1" dirty="0" smtClean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350629" y="3884640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11354494" y="4642197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11341991" y="5399754"/>
            <a:ext cx="622829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11456076" y="3881733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1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98994" y="4634242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55845" y="5366200"/>
            <a:ext cx="46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3</a:t>
            </a:r>
            <a:endParaRPr lang="en-GB" sz="2800" b="1" dirty="0">
              <a:solidFill>
                <a:schemeClr val="bg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53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9659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s"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algn="l"/>
              <a:t>16</a:t>
            </a:fld>
            <a:endParaRPr sz="16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66529"/>
            <a:ext cx="377687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Comparison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42" y="2138482"/>
            <a:ext cx="10058400" cy="43415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0261" y="1282148"/>
            <a:ext cx="8806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Shunt capacitors were connected to B5-9. The abnormal report is identical. However, only one SVC is needed opposed to 5, when SVC is used.</a:t>
            </a:r>
            <a:endParaRPr lang="en-GB" sz="2000" i="1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1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9658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s"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algn="l"/>
              <a:t>17</a:t>
            </a:fld>
            <a:endParaRPr sz="16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9992" y="745435"/>
            <a:ext cx="3213153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Final report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59" y="1463114"/>
            <a:ext cx="5753820" cy="4639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232" y="1463114"/>
            <a:ext cx="5880753" cy="4639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96808" y="745435"/>
            <a:ext cx="3213153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Base case report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49967" y="6112419"/>
            <a:ext cx="553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*</a:t>
            </a:r>
            <a:r>
              <a:rPr lang="en-GB" i="1" dirty="0" err="1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underloaded</a:t>
            </a:r>
            <a:r>
              <a:rPr lang="en-GB" i="1" dirty="0" smtClean="0">
                <a:solidFill>
                  <a:schemeClr val="bg1">
                    <a:lumMod val="50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 components can be resolved by changing ratings</a:t>
            </a:r>
            <a:endParaRPr lang="en-GB" i="1" dirty="0">
              <a:solidFill>
                <a:schemeClr val="bg1">
                  <a:lumMod val="50000"/>
                </a:schemeClr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779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20703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5" name="Google Shape;915;p61"/>
          <p:cNvSpPr/>
          <p:nvPr/>
        </p:nvSpPr>
        <p:spPr>
          <a:xfrm>
            <a:off x="901732" y="428267"/>
            <a:ext cx="10485135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6" name="Google Shape;916;p61"/>
          <p:cNvSpPr/>
          <p:nvPr/>
        </p:nvSpPr>
        <p:spPr>
          <a:xfrm>
            <a:off x="901733" y="428267"/>
            <a:ext cx="2705600" cy="593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9" name="Google Shape;919;p61"/>
          <p:cNvSpPr txBox="1">
            <a:spLocks noGrp="1"/>
          </p:cNvSpPr>
          <p:nvPr>
            <p:ph type="sldNum" idx="4294967295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/>
            <a:fld id="{00000000-1234-1234-1234-123412341234}" type="slidenum">
              <a:rPr lang="es"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pPr algn="l"/>
              <a:t>18</a:t>
            </a:fld>
            <a:endParaRPr sz="16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920" name="Google Shape;920;p61"/>
          <p:cNvSpPr txBox="1">
            <a:spLocks noGrp="1"/>
          </p:cNvSpPr>
          <p:nvPr>
            <p:ph type="ctrTitle"/>
          </p:nvPr>
        </p:nvSpPr>
        <p:spPr>
          <a:xfrm>
            <a:off x="4073574" y="2659088"/>
            <a:ext cx="3941200" cy="1138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s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THANK </a:t>
            </a:r>
            <a:r>
              <a:rPr lang="es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YOU</a:t>
            </a:r>
            <a:r>
              <a:rPr lang="es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..</a:t>
            </a:r>
            <a:endParaRPr i="1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57" y="2924528"/>
            <a:ext cx="1435433" cy="14354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94303" y="4385180"/>
            <a:ext cx="577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Every one of us compiled this project together in MS teams.</a:t>
            </a:r>
            <a:endParaRPr lang="en-GB" sz="2400" dirty="0">
              <a:solidFill>
                <a:schemeClr val="bg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154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9780" y="173503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9000" y="-124979"/>
            <a:ext cx="1410000" cy="4138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About the Project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6930335" y="2775827"/>
            <a:ext cx="5244860" cy="3495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dobe Arabic" panose="02040503050201020203" pitchFamily="18" charset="-78"/>
              </a:rPr>
              <a:t>At first we perform Load flow analysis using </a:t>
            </a:r>
            <a:r>
              <a:rPr lang="en-GB" sz="2000" b="1" dirty="0" smtClean="0">
                <a:latin typeface="Adobe Arabic" panose="02040503050201020203" pitchFamily="18" charset="-78"/>
              </a:rPr>
              <a:t>Newton-Raphson</a:t>
            </a:r>
            <a:r>
              <a:rPr lang="en-GB" sz="2000" dirty="0" smtClean="0">
                <a:latin typeface="Adobe Arabic" panose="02040503050201020203" pitchFamily="18" charset="-78"/>
              </a:rPr>
              <a:t> method on a </a:t>
            </a:r>
            <a:r>
              <a:rPr lang="en-GB" sz="2000" dirty="0">
                <a:latin typeface="Adobe Arabic" panose="02040503050201020203" pitchFamily="18" charset="-78"/>
              </a:rPr>
              <a:t>IEEE-39 Bus AC system. </a:t>
            </a:r>
            <a:endParaRPr lang="en-GB" sz="2000" dirty="0" smtClean="0">
              <a:latin typeface="Adobe Arabic" panose="02040503050201020203" pitchFamily="18" charset="-78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dobe Arabic" panose="02040503050201020203" pitchFamily="18" charset="-78"/>
              </a:rPr>
              <a:t>Replaced the HVAC between B9 and B39 with </a:t>
            </a:r>
          </a:p>
          <a:p>
            <a:pPr marL="0" indent="0" algn="l"/>
            <a:r>
              <a:rPr lang="en-GB" sz="2000" dirty="0" smtClean="0">
                <a:latin typeface="Adobe Arabic" panose="02040503050201020203" pitchFamily="18" charset="-78"/>
              </a:rPr>
              <a:t>       an HVDC line and studied its effects.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dobe Arabic" panose="02040503050201020203" pitchFamily="18" charset="-78"/>
              </a:rPr>
              <a:t>Added an Induction motor loads to B23 and studied its effects.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dobe Arabic" panose="02040503050201020203" pitchFamily="18" charset="-78"/>
              </a:rPr>
              <a:t>Solve abnormalities by: Distributed swing option, </a:t>
            </a:r>
          </a:p>
          <a:p>
            <a:pPr marL="0" indent="0" algn="l"/>
            <a:r>
              <a:rPr lang="en-GB" sz="2000" dirty="0" smtClean="0">
                <a:latin typeface="Adobe Arabic" panose="02040503050201020203" pitchFamily="18" charset="-78"/>
              </a:rPr>
              <a:t>      SVC.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000" dirty="0" smtClean="0">
                <a:latin typeface="Adobe Arabic" panose="02040503050201020203" pitchFamily="18" charset="-78"/>
              </a:rPr>
              <a:t>Draw comparison between SVC and Shunt capacitor banks</a:t>
            </a:r>
          </a:p>
          <a:p>
            <a:pPr marL="0" indent="0" algn="l"/>
            <a:endParaRPr lang="en-GB" sz="2400" dirty="0" smtClean="0">
              <a:latin typeface="Adobe Arabic" panose="02040503050201020203" pitchFamily="18" charset="-78"/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1"/>
          <a:stretch/>
        </p:blipFill>
        <p:spPr>
          <a:xfrm>
            <a:off x="726852" y="465827"/>
            <a:ext cx="6220288" cy="54173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4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9780" y="246480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Google Shape;207;p30"/>
          <p:cNvSpPr/>
          <p:nvPr/>
        </p:nvSpPr>
        <p:spPr>
          <a:xfrm rot="-5400000">
            <a:off x="10773200" y="1161609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2240922" y="-207872"/>
            <a:ext cx="1410000" cy="4218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10537" y="254966"/>
            <a:ext cx="4019741" cy="20034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Base Case report: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2076"/>
          <a:stretch/>
        </p:blipFill>
        <p:spPr>
          <a:xfrm>
            <a:off x="5063706" y="681487"/>
            <a:ext cx="6383548" cy="5089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761" y="2863970"/>
            <a:ext cx="3700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W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e do not have any overloaded components in this case.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06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63902" y="138997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8998" y="-314845"/>
            <a:ext cx="1410000" cy="4449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HVDC line effect: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6947140" y="2917340"/>
            <a:ext cx="5000445" cy="2913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 few buses have voltages below their lower limits 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due to the presence of rectifier circuit.</a:t>
            </a:r>
            <a:endParaRPr lang="en-GB" sz="2400" dirty="0" smtClean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 few lines get overloaded </a:t>
            </a:r>
            <a:r>
              <a:rPr lang="en-GB" sz="2400" dirty="0" smtClean="0">
                <a:solidFill>
                  <a:srgbClr val="FF00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because....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563" r="3429" b="804"/>
          <a:stretch/>
        </p:blipFill>
        <p:spPr>
          <a:xfrm>
            <a:off x="338495" y="638354"/>
            <a:ext cx="6581955" cy="528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1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2952" y="198701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8318998" y="-314845"/>
            <a:ext cx="1410000" cy="4449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7014129" y="173503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HVDC line effect: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6994141" y="2779524"/>
            <a:ext cx="4406659" cy="12736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l"/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Bus voltages were reduced due 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to diode barrier voltages in 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rectifier </a:t>
            </a: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circuit.</a:t>
            </a:r>
            <a:r>
              <a:rPr lang="en-GB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  </a:t>
            </a:r>
            <a:endPara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-3152" y="1196116"/>
            <a:ext cx="1410000" cy="142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15958"/>
          <a:stretch/>
        </p:blipFill>
        <p:spPr>
          <a:xfrm>
            <a:off x="1380112" y="738851"/>
            <a:ext cx="5419125" cy="36616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648" y="4456947"/>
            <a:ext cx="5797167" cy="8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5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607" y="69011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1866394" y="-645454"/>
            <a:ext cx="1410000" cy="42183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274607" y="27964"/>
            <a:ext cx="4019741" cy="20034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s" sz="36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Induction motor effect: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71977"/>
              </p:ext>
            </p:extLst>
          </p:nvPr>
        </p:nvGraphicFramePr>
        <p:xfrm>
          <a:off x="4697637" y="758706"/>
          <a:ext cx="7286625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4" imgW="5547218" imgH="3909273" progId="Excel.Sheet.12">
                  <p:embed/>
                </p:oleObj>
              </mc:Choice>
              <mc:Fallback>
                <p:oleObj name="Worksheet" r:id="rId4" imgW="5547218" imgH="39092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7637" y="758706"/>
                        <a:ext cx="7286625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7896" y="2553419"/>
            <a:ext cx="4002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3 Generators exceed their reactive limits due to high increases in load</a:t>
            </a:r>
            <a:endParaRPr lang="en-GB" sz="2400" dirty="0" smtClean="0">
              <a:solidFill>
                <a:srgbClr val="FF0000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T03 is overloaded due to increased pressure on slack bus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 few more buses attain voltages below </a:t>
            </a:r>
            <a:r>
              <a:rPr lang="en-GB" sz="24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Vmin</a:t>
            </a:r>
            <a:endParaRPr lang="en-GB" sz="2400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 few more lines get overloaded too due to increased load</a:t>
            </a:r>
          </a:p>
        </p:txBody>
      </p:sp>
    </p:spTree>
    <p:extLst>
      <p:ext uri="{BB962C8B-B14F-4D97-AF65-F5344CB8AC3E}">
        <p14:creationId xmlns:p14="http://schemas.microsoft.com/office/powerpoint/2010/main" val="24813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28598" y="286168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366" y="3546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Comparing summary reports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7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6951929"/>
              </p:ext>
            </p:extLst>
          </p:nvPr>
        </p:nvGraphicFramePr>
        <p:xfrm>
          <a:off x="1749502" y="1794488"/>
          <a:ext cx="8992046" cy="2651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84578"/>
                <a:gridCol w="1284578"/>
                <a:gridCol w="1284578"/>
                <a:gridCol w="1284578"/>
                <a:gridCol w="1284578"/>
                <a:gridCol w="1284578"/>
                <a:gridCol w="1284578"/>
              </a:tblGrid>
              <a:tr h="446896">
                <a:tc rowSpan="2"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Case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Total generation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Total load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Total loss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446896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P (MW)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Q (</a:t>
                      </a:r>
                      <a:r>
                        <a:rPr lang="en-GB" sz="2400" dirty="0" err="1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MVar</a:t>
                      </a:r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P(MW)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Q(</a:t>
                      </a:r>
                      <a:r>
                        <a:rPr lang="en-GB" sz="2400" dirty="0" err="1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Mvar</a:t>
                      </a:r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P(MW)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Q(</a:t>
                      </a:r>
                      <a:r>
                        <a:rPr lang="en-GB" sz="2400" dirty="0" err="1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MVar</a:t>
                      </a:r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)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44689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Base</a:t>
                      </a:r>
                      <a:r>
                        <a:rPr lang="en-GB" sz="2400" baseline="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 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6180.36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1749.76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6097.10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1408.90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83.26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340.85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44689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HVDC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6216.78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2751.67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6097.10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1408.90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119.67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1342.48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  <a:tr h="446896"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Induction Motor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7026.94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3809.04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6897.10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2008.90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129.84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1799.85</a:t>
                      </a:r>
                      <a:endParaRPr lang="en-GB" sz="2400" dirty="0">
                        <a:latin typeface="Adobe Arabic" panose="02040503050201020203" pitchFamily="18" charset="-78"/>
                        <a:cs typeface="Adobe Arabic" panose="02040503050201020203" pitchFamily="18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75444" y="5158410"/>
            <a:ext cx="5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bg2">
                    <a:lumMod val="75000"/>
                  </a:schemeClr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*mismatches for HVDC: for P=0.003, Q=0.285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9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0102" y="227275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Google Shape;203;p30"/>
          <p:cNvSpPr/>
          <p:nvPr/>
        </p:nvSpPr>
        <p:spPr>
          <a:xfrm rot="-5400000">
            <a:off x="1519759" y="-410096"/>
            <a:ext cx="1410000" cy="444952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106752" y="149326"/>
            <a:ext cx="4019741" cy="2062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GB" sz="3200" b="1" i="1" dirty="0" smtClean="0">
                <a:solidFill>
                  <a:schemeClr val="lt1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Analysis:</a:t>
            </a:r>
            <a:endParaRPr sz="3200" b="1" i="1" dirty="0">
              <a:solidFill>
                <a:schemeClr val="lt1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1"/>
          </p:nvPr>
        </p:nvSpPr>
        <p:spPr>
          <a:xfrm>
            <a:off x="7106016" y="609752"/>
            <a:ext cx="4838334" cy="22286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/>
            <a:r>
              <a:rPr lang="en-GB" sz="3200" b="1" u="sng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HVDC: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Current increases due to step down transformer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lang="en-GB" baseline="30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2</a:t>
            </a: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R </a:t>
            </a:r>
            <a:r>
              <a:rPr lang="en-GB" dirty="0">
                <a:latin typeface="Adobe Arabic" panose="02040503050201020203" pitchFamily="18" charset="-78"/>
                <a:cs typeface="Adobe Arabic" panose="02040503050201020203" pitchFamily="18" charset="-78"/>
              </a:rPr>
              <a:t>loss </a:t>
            </a: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increases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Increase </a:t>
            </a:r>
            <a:r>
              <a:rPr lang="en-GB" dirty="0">
                <a:latin typeface="Adobe Arabic" panose="02040503050201020203" pitchFamily="18" charset="-78"/>
                <a:cs typeface="Adobe Arabic" panose="02040503050201020203" pitchFamily="18" charset="-78"/>
              </a:rPr>
              <a:t>in current means increase in </a:t>
            </a:r>
            <a:r>
              <a:rPr lang="en-GB" dirty="0">
                <a:latin typeface="Adobe Arabic" panose="02040503050201020203" pitchFamily="18" charset="-78"/>
                <a:cs typeface="Adobe Arabic" panose="02040503050201020203" pitchFamily="18" charset="-78"/>
              </a:rPr>
              <a:t> </a:t>
            </a:r>
            <a:r>
              <a:rPr lang="en-GB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</a:t>
            </a:r>
            <a:r>
              <a:rPr lang="en-GB" baseline="-25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load</a:t>
            </a:r>
            <a:endParaRPr lang="en-GB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GB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</a:t>
            </a:r>
            <a:r>
              <a:rPr lang="en-GB" baseline="-25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gen</a:t>
            </a:r>
            <a:r>
              <a:rPr lang="en-GB" dirty="0">
                <a:latin typeface="Adobe Arabic" panose="02040503050201020203" pitchFamily="18" charset="-78"/>
                <a:cs typeface="Adobe Arabic" panose="02040503050201020203" pitchFamily="18" charset="-78"/>
              </a:rPr>
              <a:t> also </a:t>
            </a: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increases</a:t>
            </a:r>
          </a:p>
          <a:p>
            <a:pPr marL="0" indent="0" algn="l"/>
            <a:endParaRPr lang="en-GB" dirty="0" smtClean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indent="0" algn="ctr"/>
            <a:r>
              <a:rPr lang="en-GB" sz="3200" b="1" u="sng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Induction Motor: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Increased load increases current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Loss increases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GB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P</a:t>
            </a:r>
            <a:r>
              <a:rPr lang="en-GB" baseline="-25000" dirty="0" err="1" smtClean="0">
                <a:latin typeface="Adobe Arabic" panose="02040503050201020203" pitchFamily="18" charset="-78"/>
                <a:cs typeface="Adobe Arabic" panose="02040503050201020203" pitchFamily="18" charset="-78"/>
              </a:rPr>
              <a:t>gen</a:t>
            </a:r>
            <a:r>
              <a:rPr lang="en-GB" baseline="-250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</a:t>
            </a:r>
            <a:r>
              <a:rPr lang="en-GB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 increases</a:t>
            </a:r>
            <a:endParaRPr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34644" y="3108528"/>
            <a:ext cx="5616968" cy="1846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Before HVDC: </a:t>
            </a:r>
            <a:endParaRPr kumimoji="0" lang="en-US" alt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Total current = 3× I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=3×288.34=865.021 A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 </a:t>
            </a:r>
            <a:endParaRPr kumimoji="0" lang="en-US" alt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After adding HVDC: </a:t>
            </a:r>
            <a:endParaRPr kumimoji="0" lang="en-US" altLang="en-US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I</a:t>
            </a:r>
            <a:r>
              <a:rPr kumimoji="0" lang="en-US" altLang="en-US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DC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Arabic" panose="02040503050201020203" pitchFamily="18" charset="-78"/>
                <a:cs typeface="Adobe Arabic" panose="02040503050201020203" pitchFamily="18" charset="-78"/>
              </a:rPr>
              <a:t>= 1000 A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01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2334" y="285452"/>
            <a:ext cx="11783683" cy="6435307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50" y="3126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" sz="3200" b="1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Removing abnormalities: STEP ONE</a:t>
            </a:r>
            <a: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/>
            </a:r>
            <a:br>
              <a:rPr lang="es" sz="3600" i="1" dirty="0" smtClean="0">
                <a:solidFill>
                  <a:schemeClr val="accent5">
                    <a:lumMod val="50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</a:br>
            <a:endParaRPr lang="en-GB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0EA04-F7FB-4C32-99B2-B9E45239147C}" type="slidenum">
              <a:rPr lang="en-GB" smtClean="0"/>
              <a:t>9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361316" y="993633"/>
            <a:ext cx="1345721" cy="790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245525" y="16128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>
              <a:solidFill>
                <a:schemeClr val="tx2">
                  <a:lumMod val="60000"/>
                  <a:lumOff val="40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604454" y="1264101"/>
            <a:ext cx="7377746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Adding </a:t>
            </a:r>
            <a:r>
              <a:rPr lang="en-GB" sz="2800" b="1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Static VAR compensators </a:t>
            </a:r>
            <a:r>
              <a:rPr lang="en-GB" sz="28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for generators exceeding reactive limits </a:t>
            </a:r>
            <a:endParaRPr lang="en-GB" sz="28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17" name="Content Placeholder 16" descr="PDF] Hardware Circuit Implementation of Automatic Control of Static Var  Compensator ( SVC ) using Micro Controller | Semantic Scholar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52" y="2421596"/>
            <a:ext cx="4187848" cy="3684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681487" y="2536147"/>
            <a:ext cx="6116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F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or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providing fast acting reactive power on high voltage electricity transmission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network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C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an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also increase transfer capability, reduce losses, mitigate active power oscillations and prevent over voltages at loss of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load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It improves the system 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stability, voltage regulation </a:t>
            </a:r>
            <a:r>
              <a:rPr lang="en-US" sz="2400" dirty="0">
                <a:latin typeface="Adobe Arabic" panose="02040503050201020203" pitchFamily="18" charset="-78"/>
                <a:cs typeface="Adobe Arabic" panose="02040503050201020203" pitchFamily="18" charset="-78"/>
              </a:rPr>
              <a:t>and system power factor</a:t>
            </a:r>
            <a:r>
              <a:rPr lang="en-US" sz="2400" dirty="0" smtClean="0">
                <a:latin typeface="Adobe Arabic" panose="02040503050201020203" pitchFamily="18" charset="-78"/>
                <a:cs typeface="Adobe Arabic" panose="02040503050201020203" pitchFamily="18" charset="-78"/>
              </a:rPr>
              <a:t>.</a:t>
            </a:r>
            <a:endParaRPr lang="en-GB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95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794</Words>
  <Application>Microsoft Office PowerPoint</Application>
  <PresentationFormat>Widescreen</PresentationFormat>
  <Paragraphs>180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Adobe Arabic</vt:lpstr>
      <vt:lpstr>Adobe Hebrew</vt:lpstr>
      <vt:lpstr>Arial</vt:lpstr>
      <vt:lpstr>Arvo</vt:lpstr>
      <vt:lpstr>Calibri</vt:lpstr>
      <vt:lpstr>Calibri Light</vt:lpstr>
      <vt:lpstr>Roboto</vt:lpstr>
      <vt:lpstr>Wingdings</vt:lpstr>
      <vt:lpstr>Office Theme</vt:lpstr>
      <vt:lpstr>Microsoft Excel Worksheet</vt:lpstr>
      <vt:lpstr>PRESENTED TO:  Arik Subhana Satyaki Banik Md. Sadman Sakib PRESENTED ON: 24/07/2021 COURSE: EEE 306: Power Systems I Laboratory </vt:lpstr>
      <vt:lpstr>About the Project</vt:lpstr>
      <vt:lpstr>Base Case report:</vt:lpstr>
      <vt:lpstr>HVDC line effect:</vt:lpstr>
      <vt:lpstr>HVDC line effect:</vt:lpstr>
      <vt:lpstr>Induction motor effect:</vt:lpstr>
      <vt:lpstr>Comparing summary reports </vt:lpstr>
      <vt:lpstr>Analysis:</vt:lpstr>
      <vt:lpstr>Removing abnormalities: STEP ONE </vt:lpstr>
      <vt:lpstr>Removing abnormalities: STEP ONE </vt:lpstr>
      <vt:lpstr>Removing abnormalities: STEP TWO </vt:lpstr>
      <vt:lpstr>Removing abnormalities: STEP TWO </vt:lpstr>
      <vt:lpstr>Removing abnormalities: STEP TWO </vt:lpstr>
      <vt:lpstr>Removing abnormalities: STEP THREE </vt:lpstr>
      <vt:lpstr>Co</vt:lpstr>
      <vt:lpstr>PowerPoint Presentation</vt:lpstr>
      <vt:lpstr>PowerPoint Presentation</vt:lpstr>
      <vt:lpstr>THANK YOU..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Raisa Mashtura</dc:creator>
  <cp:lastModifiedBy>Raisa Mashtura</cp:lastModifiedBy>
  <cp:revision>85</cp:revision>
  <dcterms:created xsi:type="dcterms:W3CDTF">2020-12-18T07:22:11Z</dcterms:created>
  <dcterms:modified xsi:type="dcterms:W3CDTF">2021-07-23T18:42:24Z</dcterms:modified>
</cp:coreProperties>
</file>