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4"/>
  </p:notesMasterIdLst>
  <p:sldIdLst>
    <p:sldId id="270" r:id="rId4"/>
    <p:sldId id="256" r:id="rId5"/>
    <p:sldId id="271" r:id="rId6"/>
    <p:sldId id="286" r:id="rId7"/>
    <p:sldId id="269" r:id="rId8"/>
    <p:sldId id="281" r:id="rId9"/>
    <p:sldId id="268" r:id="rId10"/>
    <p:sldId id="258" r:id="rId11"/>
    <p:sldId id="276" r:id="rId12"/>
    <p:sldId id="277" r:id="rId13"/>
    <p:sldId id="266" r:id="rId14"/>
    <p:sldId id="280" r:id="rId15"/>
    <p:sldId id="288" r:id="rId16"/>
    <p:sldId id="282" r:id="rId17"/>
    <p:sldId id="279" r:id="rId18"/>
    <p:sldId id="283" r:id="rId19"/>
    <p:sldId id="287" r:id="rId20"/>
    <p:sldId id="284" r:id="rId21"/>
    <p:sldId id="285" r:id="rId22"/>
    <p:sldId id="275" r:id="rId2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C0C"/>
    <a:srgbClr val="EBF5F7"/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92" d="100"/>
          <a:sy n="92" d="100"/>
        </p:scale>
        <p:origin x="91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3D9CE-FB24-41A0-9966-567E74D199E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0C5BB-9DA7-4E8F-B118-D6024F6A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mbria Math" panose="02040503050406030204" pitchFamily="18" charset="0"/>
              </a:rPr>
              <a:t>/</a:t>
            </a:r>
            <a:endParaRPr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89BF7B-438F-483D-90A7-0D011732AA03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56712B-C008-4B98-8891-DE7E3073A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07945F-57C4-4278-B3B0-16E99F810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C27732-B868-417F-937F-0C94BC5715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FB2AE-38C7-4484-8B88-BF16B85BA43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8072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B7B5BC-5E1C-46FC-A9BA-79CE0942E4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0EEB68-AA3A-4127-90D6-919B83360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857A08-94BD-4B5D-BF68-0844045F0F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AC4E0-4844-4044-87B7-26C36030834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8298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4E21BE-DD41-4401-975D-400864FADB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CA4450-EDBE-4E5C-B42E-23D57DEF53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01C052-5138-4597-A7C6-680BB820F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11B7-991D-4C28-9FB3-43252747BB1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9812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3A0D7B-D425-4F63-B206-5F7DF1AB9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717FBF-90C0-41A0-9421-F236C1D628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6FB6A1-E8B5-404B-9AEC-A86773E7C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0743D-43B6-45CE-B734-4DD5D2E9CA4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8860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2E450A-64A6-4802-B061-D3271F4427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5CD201-7AB4-42CE-BDD2-0750BC1470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2429E5-FFD1-4ADC-92CF-6603253C3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71236-B4E7-4DC9-A2F8-8C156B907DE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238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F8BC4-6A35-4AB3-AA71-74B0D06D82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67969-194C-4DBE-9618-34C90FAE6F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238E7-6A74-4367-8DBE-5740E9578F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DC8A4-F549-4AE5-AE4E-C79649CF047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2505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10F542-0F87-446C-A51C-F77019FA42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E57F5C8-035F-4949-98A4-952DEB6A5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43E3AD7-4AEE-43DA-BDEC-BDBA123F4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971105-8590-4C0F-8722-D332F282548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9493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D471F8C-2F29-46AD-9C6A-4CBA7AA03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2C9526-CDC3-4D02-8EE2-C7BEB24C9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D25397-EDB7-4545-8BD5-65743A7B07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05EA1-9CED-4FC9-A48C-EBEAB9AF485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6653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B064957-3D5D-4752-89CA-08A6669948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9BC897B-C8A0-4A5F-8149-2866FE1A33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65C358-3DF3-4B1F-AB16-29DA06D51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2BD03-3948-4B1B-9004-34676BF0D57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3330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F716D-9F6B-486F-AB03-59297ED27E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D871B-1958-47DE-9D8D-A6A397813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81E9A-BBA3-4446-A2FD-4A22000D53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0E545-8A4E-43F5-A997-BD718C4727E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3029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06254-1018-4AE0-98FE-2895137268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68F00-E0BD-4B6D-BF71-FA287DF559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A350F-413F-4937-BEC5-E89144693A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A5A6D-88F0-4509-A1EF-4EF4AADE3A3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928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9CE2C94-615A-4EA6-ACF6-4873CF7B6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D02186-197F-4B12-ABB1-042428293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8AE1688-7444-4E47-89E0-3C35F46C99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6E45DE3-422B-4D35-8FB3-CC38934C60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5F8FF7-F2D4-411F-9D8F-79F6316854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9112AAF-8571-4246-AC78-FAD53C8D129E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0">
            <a:extLst>
              <a:ext uri="{FF2B5EF4-FFF2-40B4-BE49-F238E27FC236}">
                <a16:creationId xmlns:a16="http://schemas.microsoft.com/office/drawing/2014/main" id="{AD29B317-3753-447E-B04C-5D477AF8A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517232"/>
            <a:ext cx="864096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b="1" i="1" u="sng" dirty="0">
                <a:solidFill>
                  <a:schemeClr val="bg1"/>
                </a:solidFill>
                <a:latin typeface="Georgia Pro Cond Semibold" panose="02040706050405020303" pitchFamily="18" charset="0"/>
              </a:rPr>
              <a:t>An IoT Based Remote Health Monitoring System Using Integrated ECG </a:t>
            </a:r>
            <a:br>
              <a:rPr lang="en-GB" altLang="en-US" sz="3200" b="1" i="1" u="sng" dirty="0">
                <a:solidFill>
                  <a:schemeClr val="bg1"/>
                </a:solidFill>
                <a:latin typeface="Georgia Pro Cond Semibold" panose="02040706050405020303" pitchFamily="18" charset="0"/>
              </a:rPr>
            </a:br>
            <a:r>
              <a:rPr lang="en-GB" altLang="en-US" sz="3200" b="1" i="1" u="sng" dirty="0">
                <a:solidFill>
                  <a:schemeClr val="bg1"/>
                </a:solidFill>
                <a:latin typeface="Georgia Pro Cond Semibold" panose="02040706050405020303" pitchFamily="18" charset="0"/>
              </a:rPr>
              <a:t>Module and Pulse Oximeter</a:t>
            </a:r>
            <a:endParaRPr lang="es-ES" altLang="en-US" sz="3200" b="1" i="1" u="sng" dirty="0">
              <a:solidFill>
                <a:schemeClr val="bg1"/>
              </a:solidFill>
              <a:latin typeface="Georgia Pro Cond Semibold" panose="02040706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B50C3-4EF4-467E-B4B1-D1C403E983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0232" y="226996"/>
            <a:ext cx="2016224" cy="2317864"/>
          </a:xfrm>
          <a:prstGeom prst="rect">
            <a:avLst/>
          </a:prstGeom>
        </p:spPr>
      </p:pic>
      <p:sp>
        <p:nvSpPr>
          <p:cNvPr id="7" name="Rectangle 125">
            <a:extLst>
              <a:ext uri="{FF2B5EF4-FFF2-40B4-BE49-F238E27FC236}">
                <a16:creationId xmlns:a16="http://schemas.microsoft.com/office/drawing/2014/main" id="{47228213-568A-4A78-B402-2BD532FF9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25" y="620688"/>
            <a:ext cx="5256584" cy="121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GB" sz="2000" b="1" i="1" u="sng" dirty="0">
                <a:effectLst/>
                <a:latin typeface="Georgia" panose="02040502050405020303" pitchFamily="18" charset="0"/>
              </a:rPr>
              <a:t>EEE 426: Biomedical Signals, Instrumentation and Measurement Laboratory</a:t>
            </a:r>
          </a:p>
        </p:txBody>
      </p:sp>
    </p:spTree>
    <p:extLst>
      <p:ext uri="{BB962C8B-B14F-4D97-AF65-F5344CB8AC3E}">
        <p14:creationId xmlns:p14="http://schemas.microsoft.com/office/powerpoint/2010/main" val="112512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98475" y="61913"/>
            <a:ext cx="8229600" cy="1143000"/>
          </a:xfrm>
        </p:spPr>
        <p:txBody>
          <a:bodyPr/>
          <a:lstStyle/>
          <a:p>
            <a:r>
              <a:rPr lang="en-US"/>
              <a:t>Calculating BPM</a:t>
            </a:r>
          </a:p>
        </p:txBody>
      </p:sp>
      <p:pic>
        <p:nvPicPr>
          <p:cNvPr id="512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557338"/>
            <a:ext cx="54324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95736" y="1700808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22382" y="1685218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38955" y="1685218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22453" y="1688822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49099" y="1685218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44442" y="1685218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00126" y="1685218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EFAE58-5A4B-CC74-2865-81B1C97A27F0}"/>
                  </a:ext>
                </a:extLst>
              </p:cNvPr>
              <p:cNvSpPr txBox="1"/>
              <p:nvPr/>
            </p:nvSpPr>
            <p:spPr>
              <a:xfrm>
                <a:off x="941402" y="4530228"/>
                <a:ext cx="7713338" cy="57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Heart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𝟔𝟎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𝑻𝒔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𝒐𝒏𝒆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𝒔𝒂𝒎𝒑𝒍𝒆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𝑰𝒏𝒕𝒆𝒓𝒗𝒂𝒍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𝒂𝒗𝒈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𝒔𝒂𝒎𝒑𝒍𝒆𝒔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EFAE58-5A4B-CC74-2865-81B1C97A2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02" y="4530228"/>
                <a:ext cx="7713338" cy="576825"/>
              </a:xfrm>
              <a:prstGeom prst="rect">
                <a:avLst/>
              </a:prstGeom>
              <a:blipFill>
                <a:blip r:embed="rId4"/>
                <a:stretch>
                  <a:fillRect l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05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A1D94A4-B242-4B11-B170-FE79D436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Georgia Pro Cond Semibold" panose="02040706050405020303" pitchFamily="18" charset="0"/>
              </a:rPr>
              <a:t>IoT Infrastructure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92" y="2132856"/>
            <a:ext cx="8064896" cy="3463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1628800"/>
            <a:ext cx="703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ThingSpeak</a:t>
            </a:r>
            <a:r>
              <a:rPr lang="en-US" b="1" dirty="0"/>
              <a:t> dashboard showing BPM graph and current value</a:t>
            </a:r>
          </a:p>
        </p:txBody>
      </p:sp>
    </p:spTree>
    <p:extLst>
      <p:ext uri="{BB962C8B-B14F-4D97-AF65-F5344CB8AC3E}">
        <p14:creationId xmlns:p14="http://schemas.microsoft.com/office/powerpoint/2010/main" val="389383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925" y="116632"/>
            <a:ext cx="8229600" cy="1143000"/>
          </a:xfrm>
        </p:spPr>
        <p:txBody>
          <a:bodyPr/>
          <a:lstStyle/>
          <a:p>
            <a:r>
              <a:rPr lang="en-US" dirty="0"/>
              <a:t>Sending ECG signal by 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Problem: Uploading the entire ECG signal to a </a:t>
            </a:r>
            <a:r>
              <a:rPr lang="en-US" sz="2400" dirty="0" err="1"/>
              <a:t>IoT</a:t>
            </a:r>
            <a:r>
              <a:rPr lang="en-US" sz="2400" dirty="0"/>
              <a:t> platform is not possible due to data loss and delay.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Solution: Send the signal via mail with attached image of the signal and the related CSV file for further processing if desired.</a:t>
            </a:r>
          </a:p>
        </p:txBody>
      </p:sp>
    </p:spTree>
    <p:extLst>
      <p:ext uri="{BB962C8B-B14F-4D97-AF65-F5344CB8AC3E}">
        <p14:creationId xmlns:p14="http://schemas.microsoft.com/office/powerpoint/2010/main" val="58478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Sending Mail</a:t>
            </a:r>
          </a:p>
        </p:txBody>
      </p:sp>
      <p:sp>
        <p:nvSpPr>
          <p:cNvPr id="2" name="Rectangle 1"/>
          <p:cNvSpPr/>
          <p:nvPr/>
        </p:nvSpPr>
        <p:spPr>
          <a:xfrm>
            <a:off x="2759075" y="1400175"/>
            <a:ext cx="2232025" cy="79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Acquire ECG signal for 12 seconds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83363" y="2257425"/>
            <a:ext cx="1863725" cy="79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Send image and CSV file via mail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950" y="2879725"/>
            <a:ext cx="2232025" cy="79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Read ECG signal for 3 seconds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3548063" y="2879725"/>
            <a:ext cx="2303462" cy="79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Calculate inst. BPM and avg. BPM (latest 8 chunks)</a:t>
            </a:r>
          </a:p>
        </p:txBody>
      </p:sp>
      <p:cxnSp>
        <p:nvCxnSpPr>
          <p:cNvPr id="22" name="Elbow Connector 21"/>
          <p:cNvCxnSpPr>
            <a:stCxn id="2" idx="3"/>
          </p:cNvCxnSpPr>
          <p:nvPr/>
        </p:nvCxnSpPr>
        <p:spPr>
          <a:xfrm>
            <a:off x="4991100" y="1795463"/>
            <a:ext cx="2524125" cy="425450"/>
          </a:xfrm>
          <a:prstGeom prst="bentConnector3">
            <a:avLst>
              <a:gd name="adj1" fmla="val 10027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1"/>
          </p:cNvCxnSpPr>
          <p:nvPr/>
        </p:nvCxnSpPr>
        <p:spPr>
          <a:xfrm rot="10800000" flipV="1">
            <a:off x="1898650" y="2654300"/>
            <a:ext cx="4684713" cy="214313"/>
          </a:xfrm>
          <a:prstGeom prst="bentConnector3">
            <a:avLst>
              <a:gd name="adj1" fmla="val 1001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3"/>
            <a:endCxn id="8" idx="1"/>
          </p:cNvCxnSpPr>
          <p:nvPr/>
        </p:nvCxnSpPr>
        <p:spPr>
          <a:xfrm>
            <a:off x="2847975" y="3275013"/>
            <a:ext cx="70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8" idx="2"/>
            <a:endCxn id="52" idx="0"/>
          </p:cNvCxnSpPr>
          <p:nvPr/>
        </p:nvCxnSpPr>
        <p:spPr>
          <a:xfrm rot="5400000">
            <a:off x="3683000" y="3373438"/>
            <a:ext cx="717550" cy="13144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V="1">
            <a:off x="501651" y="4213225"/>
            <a:ext cx="1587500" cy="504825"/>
          </a:xfrm>
          <a:prstGeom prst="bentConnector3">
            <a:avLst>
              <a:gd name="adj1" fmla="val 185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Diamond 51"/>
          <p:cNvSpPr/>
          <p:nvPr/>
        </p:nvSpPr>
        <p:spPr>
          <a:xfrm>
            <a:off x="1547813" y="4389438"/>
            <a:ext cx="3671887" cy="17002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Inst. BPM</a:t>
            </a:r>
          </a:p>
          <a:p>
            <a:pPr algn="ctr">
              <a:defRPr/>
            </a:pPr>
            <a:r>
              <a:rPr lang="en-US"/>
              <a:t>abnormal (&lt;60 or &gt;120) for 5 consecutive reads? </a:t>
            </a:r>
          </a:p>
        </p:txBody>
      </p:sp>
      <p:sp>
        <p:nvSpPr>
          <p:cNvPr id="9225" name="Oval 9224"/>
          <p:cNvSpPr/>
          <p:nvPr/>
        </p:nvSpPr>
        <p:spPr>
          <a:xfrm>
            <a:off x="395288" y="1414463"/>
            <a:ext cx="1336675" cy="86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Start</a:t>
            </a:r>
          </a:p>
        </p:txBody>
      </p:sp>
      <p:cxnSp>
        <p:nvCxnSpPr>
          <p:cNvPr id="9227" name="Straight Arrow Connector 9226"/>
          <p:cNvCxnSpPr>
            <a:endCxn id="2" idx="1"/>
          </p:cNvCxnSpPr>
          <p:nvPr/>
        </p:nvCxnSpPr>
        <p:spPr>
          <a:xfrm flipV="1">
            <a:off x="1731963" y="1795463"/>
            <a:ext cx="1027112" cy="3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84" name="TextBox 9228"/>
          <p:cNvSpPr txBox="1">
            <a:spLocks noChangeArrowheads="1"/>
          </p:cNvSpPr>
          <p:nvPr/>
        </p:nvSpPr>
        <p:spPr bwMode="auto">
          <a:xfrm>
            <a:off x="5438266" y="4812009"/>
            <a:ext cx="706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Yes</a:t>
            </a:r>
          </a:p>
        </p:txBody>
      </p:sp>
      <p:sp>
        <p:nvSpPr>
          <p:cNvPr id="7185" name="TextBox 9229"/>
          <p:cNvSpPr txBox="1">
            <a:spLocks noChangeArrowheads="1"/>
          </p:cNvSpPr>
          <p:nvPr/>
        </p:nvSpPr>
        <p:spPr bwMode="auto">
          <a:xfrm>
            <a:off x="395288" y="44656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No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3270" y="4865688"/>
            <a:ext cx="2232025" cy="79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Acquire ECG signal for 12 seconds</a:t>
            </a:r>
          </a:p>
        </p:txBody>
      </p:sp>
      <p:cxnSp>
        <p:nvCxnSpPr>
          <p:cNvPr id="6" name="Straight Arrow Connector 5"/>
          <p:cNvCxnSpPr>
            <a:stCxn id="52" idx="3"/>
            <a:endCxn id="19" idx="1"/>
          </p:cNvCxnSpPr>
          <p:nvPr/>
        </p:nvCxnSpPr>
        <p:spPr>
          <a:xfrm>
            <a:off x="5219700" y="5239544"/>
            <a:ext cx="1143570" cy="2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2"/>
          </p:cNvCxnSpPr>
          <p:nvPr/>
        </p:nvCxnSpPr>
        <p:spPr>
          <a:xfrm flipH="1" flipV="1">
            <a:off x="7515226" y="3049588"/>
            <a:ext cx="17462" cy="181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2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Mails sent under the two situations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4455"/>
            <a:ext cx="3459791" cy="4297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3804451" cy="42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8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61925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Uploading to Drive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232276" y="1700808"/>
            <a:ext cx="4392612" cy="9953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Mail containing ECG image and CSV file received from MATLAB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232276" y="3272433"/>
            <a:ext cx="4392612" cy="7191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Pabbly</a:t>
            </a:r>
            <a:r>
              <a:rPr lang="en-US" dirty="0"/>
              <a:t> Connect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32276" y="4613871"/>
            <a:ext cx="4392612" cy="8905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Image uploaded to Google Drive</a:t>
            </a:r>
          </a:p>
        </p:txBody>
      </p:sp>
      <p:sp>
        <p:nvSpPr>
          <p:cNvPr id="5" name="Down Arrow 4"/>
          <p:cNvSpPr/>
          <p:nvPr/>
        </p:nvSpPr>
        <p:spPr>
          <a:xfrm>
            <a:off x="6248401" y="2696171"/>
            <a:ext cx="360362" cy="57626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248401" y="3991571"/>
            <a:ext cx="360362" cy="6223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1103" y="1714323"/>
            <a:ext cx="3430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Attached image file from the mail is automatically uploaded to Google Drive. </a:t>
            </a:r>
          </a:p>
          <a:p>
            <a:endParaRPr lang="en-US" sz="2400" dirty="0"/>
          </a:p>
          <a:p>
            <a:r>
              <a:rPr lang="en-US" sz="2400" dirty="0" err="1"/>
              <a:t>Pabbly</a:t>
            </a:r>
            <a:r>
              <a:rPr lang="en-US" sz="2400" dirty="0"/>
              <a:t> connect is an intermediary mail parser that connects the two platforms</a:t>
            </a:r>
          </a:p>
        </p:txBody>
      </p:sp>
    </p:spTree>
    <p:extLst>
      <p:ext uri="{BB962C8B-B14F-4D97-AF65-F5344CB8AC3E}">
        <p14:creationId xmlns:p14="http://schemas.microsoft.com/office/powerpoint/2010/main" val="72821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Image uploaded to Google Drive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02867"/>
            <a:ext cx="6530387" cy="368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7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/>
              <a:t>Innovations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 err="1"/>
              <a:t>IoT</a:t>
            </a:r>
            <a:r>
              <a:rPr lang="en-US" dirty="0"/>
              <a:t> cloud platforms in remote health monitoring</a:t>
            </a:r>
          </a:p>
          <a:p>
            <a:r>
              <a:rPr lang="en-US" dirty="0"/>
              <a:t>Instant mailing for relevant information in case of abnormalities detected.</a:t>
            </a:r>
          </a:p>
          <a:p>
            <a:r>
              <a:rPr lang="en-US" dirty="0"/>
              <a:t>Automatic information upload to Google drive </a:t>
            </a:r>
          </a:p>
        </p:txBody>
      </p:sp>
    </p:spTree>
    <p:extLst>
      <p:ext uri="{BB962C8B-B14F-4D97-AF65-F5344CB8AC3E}">
        <p14:creationId xmlns:p14="http://schemas.microsoft.com/office/powerpoint/2010/main" val="315752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690E7-2353-EF47-B464-16C6364E7E56}"/>
              </a:ext>
            </a:extLst>
          </p:cNvPr>
          <p:cNvSpPr txBox="1"/>
          <p:nvPr/>
        </p:nvSpPr>
        <p:spPr>
          <a:xfrm>
            <a:off x="1043608" y="260648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Cost Sheet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D397A2-6C59-444D-7D5D-754365FCE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816007"/>
              </p:ext>
            </p:extLst>
          </p:nvPr>
        </p:nvGraphicFramePr>
        <p:xfrm>
          <a:off x="1043608" y="1916832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992">
                  <a:extLst>
                    <a:ext uri="{9D8B030D-6E8A-4147-A177-3AD203B41FA5}">
                      <a16:colId xmlns:a16="http://schemas.microsoft.com/office/drawing/2014/main" val="2019498832"/>
                    </a:ext>
                  </a:extLst>
                </a:gridCol>
                <a:gridCol w="3120008">
                  <a:extLst>
                    <a:ext uri="{9D8B030D-6E8A-4147-A177-3AD203B41FA5}">
                      <a16:colId xmlns:a16="http://schemas.microsoft.com/office/drawing/2014/main" val="2491518043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Cost(BDT)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0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AD3232 ECG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0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Disposable ECG Electrodes pad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1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77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3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Bread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98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88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690E7-2353-EF47-B464-16C6364E7E56}"/>
              </a:ext>
            </a:extLst>
          </p:cNvPr>
          <p:cNvSpPr txBox="1"/>
          <p:nvPr/>
        </p:nvSpPr>
        <p:spPr>
          <a:xfrm>
            <a:off x="1043608" y="260648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Future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0AC19-F9CF-2CE2-8B85-A5EBB95CD92B}"/>
              </a:ext>
            </a:extLst>
          </p:cNvPr>
          <p:cNvSpPr txBox="1"/>
          <p:nvPr/>
        </p:nvSpPr>
        <p:spPr>
          <a:xfrm>
            <a:off x="251520" y="2060848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62626"/>
                </a:solidFill>
                <a:latin typeface="intel-clear"/>
              </a:rPr>
              <a:t>P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intel-clear"/>
              </a:rPr>
              <a:t>rovide greater reach to rural and underserved communities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62626"/>
                </a:solidFill>
                <a:latin typeface="intel-clear"/>
              </a:rPr>
              <a:t>E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intel-clear"/>
              </a:rPr>
              <a:t>nables frequent patient monitoring and data collection</a:t>
            </a:r>
            <a:endParaRPr lang="en-US" sz="2400" dirty="0">
              <a:solidFill>
                <a:srgbClr val="000000"/>
              </a:solidFill>
              <a:latin typeface="noto_sans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noto_sansregular"/>
              </a:rPr>
              <a:t>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oto_sansregular"/>
              </a:rPr>
              <a:t>on’t have to drive to the doctor’s office or clinic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noto_sansregular"/>
              </a:rPr>
              <a:t>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oto_sansregular"/>
              </a:rPr>
              <a:t>elp to prevent the spread of COVID-19, flu and other infectious diseases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intel-clear"/>
              </a:rPr>
              <a:t>promote a healthier environment for everyone</a:t>
            </a:r>
            <a:endParaRPr lang="en-US" sz="2400" b="0" i="0" dirty="0">
              <a:solidFill>
                <a:srgbClr val="000000"/>
              </a:solidFill>
              <a:effectLst/>
              <a:latin typeface="noto_sans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oto_sansregular"/>
              </a:rPr>
              <a:t>A family member can help by providing information, asking questions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noto_sans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3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4" r="13513"/>
          <a:stretch/>
        </p:blipFill>
        <p:spPr>
          <a:xfrm>
            <a:off x="2855150" y="3532936"/>
            <a:ext cx="1265280" cy="15212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" t="8299" r="10857" b="7506"/>
          <a:stretch/>
        </p:blipFill>
        <p:spPr>
          <a:xfrm>
            <a:off x="5658835" y="1333734"/>
            <a:ext cx="1344959" cy="14279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877" y="1314108"/>
            <a:ext cx="1433306" cy="14475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63561" y="5144905"/>
            <a:ext cx="1648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Al Amin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Patwary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1706127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35882" y="2908332"/>
            <a:ext cx="126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Afrose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1706161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78444" y="2939109"/>
            <a:ext cx="1787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Shafim Bin Hassan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1706172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8514" y="2928172"/>
            <a:ext cx="149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Karnine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1706174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2924688"/>
            <a:ext cx="149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Hamid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1706175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303" y="1314109"/>
            <a:ext cx="1486820" cy="14475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92963" y="2927125"/>
            <a:ext cx="126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1706189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1" t="21498" r="12502"/>
          <a:stretch/>
        </p:blipFill>
        <p:spPr>
          <a:xfrm>
            <a:off x="5156567" y="3532936"/>
            <a:ext cx="1426562" cy="152124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20352" y="5144904"/>
            <a:ext cx="1376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Ishtiaque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1706190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3C36C83-0311-4AA3-9924-A15E07E9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Georgia Pro Cond Semibold" panose="02040706050405020303" pitchFamily="18" charset="0"/>
              </a:rPr>
              <a:t>Group01: Lab Group G2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67493-93F3-46B7-93F7-CCF2897887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665" y="1323722"/>
            <a:ext cx="1219726" cy="1444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487070-101B-FA08-EF03-866CF3397B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22" y="1321356"/>
            <a:ext cx="1076706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76D2B-F246-4301-BFAB-80C26BC6E192}"/>
              </a:ext>
            </a:extLst>
          </p:cNvPr>
          <p:cNvSpPr txBox="1"/>
          <p:nvPr/>
        </p:nvSpPr>
        <p:spPr>
          <a:xfrm>
            <a:off x="2267744" y="2276872"/>
            <a:ext cx="460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THANK YOU!!!</a:t>
            </a:r>
          </a:p>
          <a:p>
            <a:endParaRPr lang="en-US" sz="4800" dirty="0">
              <a:latin typeface="Georgia" panose="02040502050405020303" pitchFamily="18" charset="0"/>
            </a:endParaRPr>
          </a:p>
          <a:p>
            <a:pPr algn="ctr"/>
            <a:r>
              <a:rPr lang="en-US" sz="3600" dirty="0">
                <a:latin typeface="Georgia" panose="02040502050405020303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0759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Georgia Pro Cond Semibold" panose="02040706050405020303" pitchFamily="18" charset="0"/>
              </a:rPr>
              <a:t>Aim Of This Project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Creating a smart non-invasive heart monitoring system with integrated sensors</a:t>
            </a:r>
          </a:p>
          <a:p>
            <a:pPr eaLnBrk="1" hangingPunct="1"/>
            <a:endParaRPr lang="en-US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Uploading the real time data to IoT cloud for remote access </a:t>
            </a:r>
          </a:p>
          <a:p>
            <a:pPr eaLnBrk="1" hangingPunct="1"/>
            <a:endParaRPr lang="en-US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Finding heart rate from the acquired ECG signal and cross validating with a pulse oximeter</a:t>
            </a:r>
          </a:p>
          <a:p>
            <a:pPr eaLnBrk="1" hangingPunct="1"/>
            <a:endParaRPr lang="en-US" alt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4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Societal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Health care for people in living in remote areas without direct access to medical professionals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cheap home monitoring system for patients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Easily portable alternative that will be convenient for use during different rescue operations in disaster zones</a:t>
            </a:r>
          </a:p>
        </p:txBody>
      </p:sp>
    </p:spTree>
    <p:extLst>
      <p:ext uri="{BB962C8B-B14F-4D97-AF65-F5344CB8AC3E}">
        <p14:creationId xmlns:p14="http://schemas.microsoft.com/office/powerpoint/2010/main" val="389189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A1D94A4-B242-4B11-B170-FE79D436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Georgia Pro Cond Semibold" panose="02040706050405020303" pitchFamily="18" charset="0"/>
              </a:rPr>
              <a:t>Hardware Setup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9FF4474-2D2C-4C0B-B7E2-580910287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2592338"/>
            <a:ext cx="3168352" cy="223224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Setup consisted:</a:t>
            </a:r>
          </a:p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NodeMCU (ESP8266)</a:t>
            </a:r>
          </a:p>
          <a:p>
            <a:pPr eaLnBrk="1" hangingPunct="1"/>
            <a:r>
              <a:rPr lang="en-US" sz="2400" dirty="0">
                <a:latin typeface="Georgia" panose="02040502050405020303" pitchFamily="18" charset="0"/>
              </a:rPr>
              <a:t>AD8232</a:t>
            </a:r>
          </a:p>
          <a:p>
            <a:pPr eaLnBrk="1" hangingPunct="1"/>
            <a:r>
              <a:rPr lang="en-US" sz="2400" dirty="0">
                <a:latin typeface="Georgia" panose="02040502050405020303" pitchFamily="18" charset="0"/>
              </a:rPr>
              <a:t>3-lead electrodes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eaLnBrk="1" hangingPunct="1"/>
            <a:endParaRPr lang="en-US" alt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52E05-17FD-48AB-A210-5F651DC8FF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00808"/>
            <a:ext cx="5353744" cy="4015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A1D94A4-B242-4B11-B170-FE79D436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Georgia Pro Cond Semibold" panose="02040706050405020303" pitchFamily="18" charset="0"/>
              </a:rPr>
              <a:t>Final Hardware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337" y="1078472"/>
            <a:ext cx="3579862" cy="4824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8520" y="1135190"/>
            <a:ext cx="3594190" cy="46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7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A1D94A4-B242-4B11-B170-FE79D436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Georgia Pro Cond Semibold" panose="02040706050405020303" pitchFamily="18" charset="0"/>
              </a:rPr>
              <a:t>Real Time Data Acquisition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9A528-F701-44BD-83AC-CF132E19FD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4784"/>
            <a:ext cx="3817258" cy="4269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338D7-95C7-429F-BA94-2E42C329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4536504" cy="4269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221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7A204FA-EE24-4540-B752-36B08B4CB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61925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Georgia Pro Cond Semibold" panose="02040706050405020303" pitchFamily="18" charset="0"/>
              </a:rPr>
              <a:t>Identifying The Relevant Peaks from Acquired ECG signal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6E6AAA5F-3705-4FE8-BF55-1899CBC6F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2063"/>
            <a:ext cx="909161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3C1C08-707F-4620-B498-1DDB8F4FFCA2}"/>
              </a:ext>
            </a:extLst>
          </p:cNvPr>
          <p:cNvSpPr/>
          <p:nvPr/>
        </p:nvSpPr>
        <p:spPr>
          <a:xfrm>
            <a:off x="4271449" y="4149080"/>
            <a:ext cx="216024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7184C-5C1C-46C7-8774-B27B84C3A9CC}"/>
              </a:ext>
            </a:extLst>
          </p:cNvPr>
          <p:cNvSpPr/>
          <p:nvPr/>
        </p:nvSpPr>
        <p:spPr>
          <a:xfrm>
            <a:off x="4363922" y="5085184"/>
            <a:ext cx="36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9F09A-DF92-4B3A-8CB0-31AD6FFC3B8D}"/>
              </a:ext>
            </a:extLst>
          </p:cNvPr>
          <p:cNvSpPr/>
          <p:nvPr/>
        </p:nvSpPr>
        <p:spPr>
          <a:xfrm>
            <a:off x="4379461" y="139727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3065C1-C655-4589-B9FD-F08E479883BA}"/>
              </a:ext>
            </a:extLst>
          </p:cNvPr>
          <p:cNvSpPr/>
          <p:nvPr/>
        </p:nvSpPr>
        <p:spPr>
          <a:xfrm>
            <a:off x="4739132" y="5119187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04DAEF-458A-49E6-8314-BCB2F62380EA}"/>
              </a:ext>
            </a:extLst>
          </p:cNvPr>
          <p:cNvSpPr/>
          <p:nvPr/>
        </p:nvSpPr>
        <p:spPr>
          <a:xfrm>
            <a:off x="4914821" y="3786456"/>
            <a:ext cx="325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1143000"/>
          </a:xfrm>
        </p:spPr>
        <p:txBody>
          <a:bodyPr/>
          <a:lstStyle/>
          <a:p>
            <a:r>
              <a:rPr lang="en-US" dirty="0"/>
              <a:t>Uploading BPM to </a:t>
            </a:r>
            <a:r>
              <a:rPr lang="en-US" dirty="0" err="1"/>
              <a:t>ThingSpeak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288" y="1492250"/>
            <a:ext cx="7993062" cy="576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Reading data from AD8232 for approx. 3 sec at 100sample/sec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175" y="2333625"/>
            <a:ext cx="7988300" cy="604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Detrend</a:t>
            </a:r>
            <a:r>
              <a:rPr lang="en-US" dirty="0"/>
              <a:t> and normalize the signal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288" y="3187700"/>
            <a:ext cx="7993062" cy="576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Find the local maxima and identify the R peaks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288" y="4013200"/>
            <a:ext cx="7993062" cy="503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Calculate the heart rate from mean R-R interval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875" y="4797425"/>
            <a:ext cx="7962900" cy="576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Upload BPM to </a:t>
            </a:r>
            <a:r>
              <a:rPr lang="en-US" dirty="0" err="1"/>
              <a:t>Thingspeak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5288" y="5656263"/>
            <a:ext cx="7993062" cy="503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Wait 30 seconds then repeat</a:t>
            </a:r>
          </a:p>
        </p:txBody>
      </p:sp>
      <p:sp>
        <p:nvSpPr>
          <p:cNvPr id="9" name="Down Arrow 8"/>
          <p:cNvSpPr/>
          <p:nvPr/>
        </p:nvSpPr>
        <p:spPr>
          <a:xfrm>
            <a:off x="4240213" y="2068513"/>
            <a:ext cx="539750" cy="26511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257675" y="2930525"/>
            <a:ext cx="539750" cy="26511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240213" y="3763963"/>
            <a:ext cx="539750" cy="26511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240213" y="4533900"/>
            <a:ext cx="539750" cy="26352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240213" y="5387975"/>
            <a:ext cx="539750" cy="26511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550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D0EC63BD4A794CB34A86F1C7F8B840" ma:contentTypeVersion="9" ma:contentTypeDescription="Create a new document." ma:contentTypeScope="" ma:versionID="bcbc0e4984509a223a8c46ab1a3b6316">
  <xsd:schema xmlns:xsd="http://www.w3.org/2001/XMLSchema" xmlns:xs="http://www.w3.org/2001/XMLSchema" xmlns:p="http://schemas.microsoft.com/office/2006/metadata/properties" xmlns:ns2="0497f907-6b61-49ef-b4c5-e26325cbe9d2" xmlns:ns3="58e5df4b-d10a-42ac-80ae-84197316d176" targetNamespace="http://schemas.microsoft.com/office/2006/metadata/properties" ma:root="true" ma:fieldsID="edeac9a4e60695f3b3177ecb4dd83d36" ns2:_="" ns3:_="">
    <xsd:import namespace="0497f907-6b61-49ef-b4c5-e26325cbe9d2"/>
    <xsd:import namespace="58e5df4b-d10a-42ac-80ae-84197316d1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7f907-6b61-49ef-b4c5-e26325cbe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e5df4b-d10a-42ac-80ae-84197316d17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747138c-2f8e-4df9-bfb8-8142f094a0de}" ma:internalName="TaxCatchAll" ma:showField="CatchAllData" ma:web="58e5df4b-d10a-42ac-80ae-84197316d1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4AF9CC-EC3B-4AFE-AD3D-B744F47F9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7f907-6b61-49ef-b4c5-e26325cbe9d2"/>
    <ds:schemaRef ds:uri="58e5df4b-d10a-42ac-80ae-84197316d1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C6BD5F-0886-48D7-AD15-66C04DDF9B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11408</TotalTime>
  <Words>525</Words>
  <Application>Microsoft Office PowerPoint</Application>
  <PresentationFormat>On-screen Show (4:3)</PresentationFormat>
  <Paragraphs>115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Georgia</vt:lpstr>
      <vt:lpstr>Georgia Pro Cond Semibold</vt:lpstr>
      <vt:lpstr>intel-clear</vt:lpstr>
      <vt:lpstr>noto_sansregular</vt:lpstr>
      <vt:lpstr>Times New Roman</vt:lpstr>
      <vt:lpstr>Wingdings</vt:lpstr>
      <vt:lpstr>Diseño predeterminado</vt:lpstr>
      <vt:lpstr>PowerPoint Presentation</vt:lpstr>
      <vt:lpstr>PowerPoint Presentation</vt:lpstr>
      <vt:lpstr>Aim Of This Project </vt:lpstr>
      <vt:lpstr>Societal Impact</vt:lpstr>
      <vt:lpstr>Hardware Setup</vt:lpstr>
      <vt:lpstr>Final Hardware Setup</vt:lpstr>
      <vt:lpstr>Real Time Data Acquisition</vt:lpstr>
      <vt:lpstr>Identifying The Relevant Peaks from Acquired ECG signal</vt:lpstr>
      <vt:lpstr>Uploading BPM to ThingSpeak</vt:lpstr>
      <vt:lpstr>Calculating BPM</vt:lpstr>
      <vt:lpstr>IoT Infrastructure</vt:lpstr>
      <vt:lpstr>Sending ECG signal by mail</vt:lpstr>
      <vt:lpstr>Sending Mail</vt:lpstr>
      <vt:lpstr>Mails sent under the two situations</vt:lpstr>
      <vt:lpstr>Uploading to Drive</vt:lpstr>
      <vt:lpstr>Image uploaded to Google Drive</vt:lpstr>
      <vt:lpstr>Innovations and Findings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1706175 - Farhan Hamid</dc:creator>
  <cp:lastModifiedBy>1706161 - Sadia Afrose</cp:lastModifiedBy>
  <cp:revision>754</cp:revision>
  <dcterms:created xsi:type="dcterms:W3CDTF">2010-05-23T14:28:12Z</dcterms:created>
  <dcterms:modified xsi:type="dcterms:W3CDTF">2023-02-25T08:38:52Z</dcterms:modified>
</cp:coreProperties>
</file>