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6250" autoAdjust="0"/>
    <p:restoredTop sz="94660"/>
  </p:normalViewPr>
  <p:slideViewPr>
    <p:cSldViewPr>
      <p:cViewPr varScale="1">
        <p:scale>
          <a:sx n="67" d="100"/>
          <a:sy n="67" d="100"/>
        </p:scale>
        <p:origin x="-810" y="-96"/>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4/4/2024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6396735" y="2067305"/>
            <a:ext cx="2599690" cy="518159"/>
          </a:xfrm>
          <a:prstGeom prst="rect">
            <a:avLst/>
          </a:prstGeom>
        </p:spPr>
        <p:txBody>
          <a:bodyPr vert="horz" wrap="square" lIns="0" tIns="16510" rIns="0" bIns="0" rtlCol="0">
            <a:spAutoFit/>
          </a:bodyPr>
          <a:lstStyle/>
          <a:p>
            <a:pPr marL="12700">
              <a:lnSpc>
                <a:spcPct val="100000"/>
              </a:lnSpc>
              <a:spcBef>
                <a:spcPts val="130"/>
              </a:spcBef>
            </a:pPr>
            <a:r>
              <a:rPr lang="en-IN" sz="3200" dirty="0" err="1" smtClean="0">
                <a:latin typeface="Trebuchet MS"/>
                <a:cs typeface="Trebuchet MS"/>
              </a:rPr>
              <a:t>Subana</a:t>
            </a:r>
            <a:r>
              <a:rPr lang="en-IN" sz="3200" dirty="0" smtClean="0">
                <a:latin typeface="Trebuchet MS"/>
                <a:cs typeface="Trebuchet MS"/>
              </a:rPr>
              <a:t> </a:t>
            </a:r>
            <a:r>
              <a:rPr lang="en-IN" sz="3200" dirty="0" err="1" smtClean="0">
                <a:latin typeface="Trebuchet MS"/>
                <a:cs typeface="Trebuchet MS"/>
              </a:rPr>
              <a:t>devi</a:t>
            </a:r>
            <a:r>
              <a:rPr lang="en-IN" sz="3200" dirty="0" smtClean="0">
                <a:latin typeface="Trebuchet MS"/>
                <a:cs typeface="Trebuchet MS"/>
              </a:rPr>
              <a:t> G</a:t>
            </a:r>
            <a:endParaRPr sz="3200">
              <a:latin typeface="Trebuchet MS"/>
              <a:cs typeface="Trebuchet MS"/>
            </a:endParaRPr>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2D936B"/>
                </a:solidFill>
                <a:latin typeface="Trebuchet MS"/>
                <a:cs typeface="Trebuchet MS"/>
              </a:rPr>
              <a:t>Final</a:t>
            </a:r>
            <a:r>
              <a:rPr sz="2400" b="1" spc="-40" dirty="0">
                <a:solidFill>
                  <a:srgbClr val="2D936B"/>
                </a:solidFill>
                <a:latin typeface="Trebuchet MS"/>
                <a:cs typeface="Trebuchet MS"/>
              </a:rPr>
              <a:t> </a:t>
            </a:r>
            <a:r>
              <a:rPr sz="2400" b="1" spc="-10" dirty="0">
                <a:solidFill>
                  <a:srgbClr val="2D936B"/>
                </a:solidFill>
                <a:latin typeface="Trebuchet MS"/>
                <a:cs typeface="Trebuchet MS"/>
              </a:rPr>
              <a:t>Project</a:t>
            </a:r>
            <a:endParaRPr sz="240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125200" y="68580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62000" y="60960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10896600" y="129540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pPr marL="38100">
                <a:lnSpc>
                  <a:spcPct val="100000"/>
                </a:lnSpc>
                <a:spcBef>
                  <a:spcPts val="55"/>
                </a:spcBef>
              </a:pPr>
              <a:t>10</a:t>
            </a:fld>
            <a:endParaRPr spc="-25" dirty="0"/>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sng" spc="10" smtClean="0">
                <a:solidFill>
                  <a:srgbClr val="006FC0"/>
                </a:solidFill>
                <a:uFill>
                  <a:solidFill>
                    <a:srgbClr val="006FC0"/>
                  </a:solidFill>
                </a:uFill>
                <a:latin typeface="Trebuchet MS"/>
                <a:cs typeface="Trebuchet MS"/>
              </a:rPr>
              <a:t> </a:t>
            </a:r>
            <a:endParaRPr sz="2000">
              <a:latin typeface="Trebuchet MS"/>
              <a:cs typeface="Trebuchet MS"/>
            </a:endParaRPr>
          </a:p>
        </p:txBody>
      </p:sp>
      <p:sp>
        <p:nvSpPr>
          <p:cNvPr id="10" name="Rectangle 9"/>
          <p:cNvSpPr/>
          <p:nvPr/>
        </p:nvSpPr>
        <p:spPr>
          <a:xfrm>
            <a:off x="1600200" y="1371600"/>
            <a:ext cx="8305800" cy="4093428"/>
          </a:xfrm>
          <a:prstGeom prst="rect">
            <a:avLst/>
          </a:prstGeom>
        </p:spPr>
        <p:txBody>
          <a:bodyPr wrap="square">
            <a:spAutoFit/>
          </a:bodyPr>
          <a:lstStyle/>
          <a:p>
            <a:pPr>
              <a:buFont typeface="Arial" pitchFamily="34" charset="0"/>
              <a:buChar char="•"/>
            </a:pPr>
            <a:r>
              <a:rPr lang="en-US" sz="2000" dirty="0">
                <a:latin typeface="Times New Roman" pitchFamily="18" charset="0"/>
                <a:cs typeface="Times New Roman" pitchFamily="18" charset="0"/>
              </a:rPr>
              <a:t>Model performance metrics: Accuracy, precision, recall, F1-score, ROC-AUC</a:t>
            </a:r>
            <a:r>
              <a:rPr lang="en-US" sz="2000" dirty="0" smtClean="0">
                <a:latin typeface="Times New Roman" pitchFamily="18" charset="0"/>
                <a:cs typeface="Times New Roman" pitchFamily="18" charset="0"/>
              </a:rPr>
              <a:t>.</a:t>
            </a:r>
          </a:p>
          <a:p>
            <a:endParaRPr lang="en-US" sz="2000" dirty="0">
              <a:latin typeface="Times New Roman" pitchFamily="18" charset="0"/>
              <a:cs typeface="Times New Roman" pitchFamily="18" charset="0"/>
            </a:endParaRPr>
          </a:p>
          <a:p>
            <a:pPr>
              <a:buFont typeface="Arial" pitchFamily="34" charset="0"/>
              <a:buChar char="•"/>
            </a:pPr>
            <a:r>
              <a:rPr lang="en-US" sz="2000" dirty="0">
                <a:latin typeface="Times New Roman" pitchFamily="18" charset="0"/>
                <a:cs typeface="Times New Roman" pitchFamily="18" charset="0"/>
              </a:rPr>
              <a:t>Confusion matrix: Summary of model predictions</a:t>
            </a:r>
            <a:r>
              <a:rPr lang="en-US" sz="2000" dirty="0" smtClean="0">
                <a:latin typeface="Times New Roman" pitchFamily="18" charset="0"/>
                <a:cs typeface="Times New Roman" pitchFamily="18" charset="0"/>
              </a:rPr>
              <a:t>.</a:t>
            </a:r>
          </a:p>
          <a:p>
            <a:pPr>
              <a:buFont typeface="Arial" pitchFamily="34" charset="0"/>
              <a:buChar char="•"/>
            </a:pPr>
            <a:endParaRPr lang="en-US" sz="2000" dirty="0">
              <a:latin typeface="Times New Roman" pitchFamily="18" charset="0"/>
              <a:cs typeface="Times New Roman" pitchFamily="18" charset="0"/>
            </a:endParaRPr>
          </a:p>
          <a:p>
            <a:pPr>
              <a:buFont typeface="Arial" pitchFamily="34" charset="0"/>
              <a:buChar char="•"/>
            </a:pPr>
            <a:r>
              <a:rPr lang="en-US" sz="2000" dirty="0">
                <a:latin typeface="Times New Roman" pitchFamily="18" charset="0"/>
                <a:cs typeface="Times New Roman" pitchFamily="18" charset="0"/>
              </a:rPr>
              <a:t>Feature importance: Key features driving fraud detection</a:t>
            </a:r>
            <a:r>
              <a:rPr lang="en-US" sz="2000" dirty="0" smtClean="0">
                <a:latin typeface="Times New Roman" pitchFamily="18" charset="0"/>
                <a:cs typeface="Times New Roman" pitchFamily="18" charset="0"/>
              </a:rPr>
              <a:t>.</a:t>
            </a:r>
          </a:p>
          <a:p>
            <a:pPr>
              <a:buFont typeface="Arial" pitchFamily="34" charset="0"/>
              <a:buChar char="•"/>
            </a:pPr>
            <a:endParaRPr lang="en-US" sz="2000" dirty="0">
              <a:latin typeface="Times New Roman" pitchFamily="18" charset="0"/>
              <a:cs typeface="Times New Roman" pitchFamily="18" charset="0"/>
            </a:endParaRPr>
          </a:p>
          <a:p>
            <a:pPr>
              <a:buFont typeface="Arial" pitchFamily="34" charset="0"/>
              <a:buChar char="•"/>
            </a:pPr>
            <a:r>
              <a:rPr lang="en-US" sz="2000" dirty="0">
                <a:latin typeface="Times New Roman" pitchFamily="18" charset="0"/>
                <a:cs typeface="Times New Roman" pitchFamily="18" charset="0"/>
              </a:rPr>
              <a:t>Model interpretability: Understanding the decision-making process</a:t>
            </a:r>
            <a:r>
              <a:rPr lang="en-US" sz="2000" dirty="0" smtClean="0">
                <a:latin typeface="Times New Roman" pitchFamily="18" charset="0"/>
                <a:cs typeface="Times New Roman" pitchFamily="18" charset="0"/>
              </a:rPr>
              <a:t>.</a:t>
            </a:r>
          </a:p>
          <a:p>
            <a:pPr>
              <a:buFont typeface="Arial" pitchFamily="34" charset="0"/>
              <a:buChar char="•"/>
            </a:pPr>
            <a:endParaRPr lang="en-US" sz="2000" dirty="0">
              <a:latin typeface="Times New Roman" pitchFamily="18" charset="0"/>
              <a:cs typeface="Times New Roman" pitchFamily="18" charset="0"/>
            </a:endParaRPr>
          </a:p>
          <a:p>
            <a:pPr>
              <a:buFont typeface="Arial" pitchFamily="34" charset="0"/>
              <a:buChar char="•"/>
            </a:pPr>
            <a:r>
              <a:rPr lang="en-US" sz="2000" dirty="0">
                <a:latin typeface="Times New Roman" pitchFamily="18" charset="0"/>
                <a:cs typeface="Times New Roman" pitchFamily="18" charset="0"/>
              </a:rPr>
              <a:t>Comparison with baseline: Assessment of improvement</a:t>
            </a:r>
            <a:r>
              <a:rPr lang="en-US" sz="2000" dirty="0" smtClean="0">
                <a:latin typeface="Times New Roman" pitchFamily="18" charset="0"/>
                <a:cs typeface="Times New Roman" pitchFamily="18" charset="0"/>
              </a:rPr>
              <a:t>.</a:t>
            </a:r>
          </a:p>
          <a:p>
            <a:pPr>
              <a:buFont typeface="Arial" pitchFamily="34" charset="0"/>
              <a:buChar char="•"/>
            </a:pPr>
            <a:endParaRPr lang="en-US" sz="2000" dirty="0">
              <a:latin typeface="Times New Roman" pitchFamily="18" charset="0"/>
              <a:cs typeface="Times New Roman" pitchFamily="18" charset="0"/>
            </a:endParaRPr>
          </a:p>
          <a:p>
            <a:pPr>
              <a:buFont typeface="Arial" pitchFamily="34" charset="0"/>
              <a:buChar char="•"/>
            </a:pPr>
            <a:r>
              <a:rPr lang="en-US" sz="2000" dirty="0">
                <a:latin typeface="Times New Roman" pitchFamily="18" charset="0"/>
                <a:cs typeface="Times New Roman" pitchFamily="18" charset="0"/>
              </a:rPr>
              <a:t>Deployment readiness: Evaluation for real-world use</a:t>
            </a:r>
            <a:r>
              <a:rPr lang="en-US" sz="2000" dirty="0" smtClean="0">
                <a:latin typeface="Times New Roman" pitchFamily="18" charset="0"/>
                <a:cs typeface="Times New Roman" pitchFamily="18" charset="0"/>
              </a:rPr>
              <a:t>.</a:t>
            </a:r>
          </a:p>
          <a:p>
            <a:pPr>
              <a:buFont typeface="Arial" pitchFamily="34" charset="0"/>
              <a:buChar char="•"/>
            </a:pPr>
            <a:endParaRPr lang="en-US" sz="2000" dirty="0">
              <a:latin typeface="Times New Roman" pitchFamily="18" charset="0"/>
              <a:cs typeface="Times New Roman" pitchFamily="18" charset="0"/>
            </a:endParaRPr>
          </a:p>
          <a:p>
            <a:pPr>
              <a:buFont typeface="Arial" pitchFamily="34" charset="0"/>
              <a:buChar char="•"/>
            </a:pPr>
            <a:r>
              <a:rPr lang="en-US" sz="2000" dirty="0">
                <a:latin typeface="Times New Roman" pitchFamily="18" charset="0"/>
                <a:cs typeface="Times New Roman" pitchFamily="18" charset="0"/>
              </a:rPr>
              <a:t>Business impact: Estimated reduction in fraud losses and operational benefits.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752600" y="2438400"/>
            <a:ext cx="8610600" cy="18288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r>
              <a:rPr lang="en-US" sz="4000" dirty="0">
                <a:latin typeface="Times New Roman" pitchFamily="18" charset="0"/>
                <a:cs typeface="Times New Roman" pitchFamily="18" charset="0"/>
              </a:rPr>
              <a:t>online payment fraud </a:t>
            </a:r>
            <a:r>
              <a:rPr lang="en-US" sz="4000" dirty="0" smtClean="0">
                <a:latin typeface="Times New Roman" pitchFamily="18" charset="0"/>
                <a:cs typeface="Times New Roman" pitchFamily="18" charset="0"/>
              </a:rPr>
              <a:t>detection using Machine Learning</a:t>
            </a:r>
            <a:endParaRPr sz="4000">
              <a:latin typeface="Times New Roman" pitchFamily="18" charset="0"/>
              <a:cs typeface="Times New Roman"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7239000" y="15240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prstGeom prst="rect">
            <a:avLst/>
          </a:prstGeom>
        </p:spPr>
        <p:txBody>
          <a:bodyPr vert="horz" wrap="square" lIns="0" tIns="460692" rIns="0" bIns="0" rtlCol="0">
            <a:spAutoFit/>
          </a:bodyPr>
          <a:lstStyle/>
          <a:p>
            <a:pPr marL="193675">
              <a:lnSpc>
                <a:spcPct val="100000"/>
              </a:lnSpc>
              <a:spcBef>
                <a:spcPts val="130"/>
              </a:spcBef>
            </a:pPr>
            <a:r>
              <a:rPr sz="4250" dirty="0"/>
              <a:t>PROJECT</a:t>
            </a:r>
            <a:r>
              <a:rPr sz="4250" spc="-90" dirty="0"/>
              <a:t> </a:t>
            </a:r>
            <a:r>
              <a:rPr sz="4250" spc="-10" dirty="0"/>
              <a:t>TITLE</a:t>
            </a:r>
            <a:endParaRPr sz="425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2</a:t>
            </a:fld>
            <a:endParaRPr spc="-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914399" y="457200"/>
            <a:ext cx="10439401" cy="812658"/>
          </a:xfrm>
          <a:prstGeom prst="rect">
            <a:avLst/>
          </a:prstGeom>
        </p:spPr>
        <p:txBody>
          <a:bodyPr vert="horz" wrap="square" lIns="0" tIns="73279" rIns="0" bIns="0" rtlCol="0">
            <a:spAutoFit/>
          </a:bodyPr>
          <a:lstStyle/>
          <a:p>
            <a:pPr marL="193675">
              <a:lnSpc>
                <a:spcPct val="100000"/>
              </a:lnSpc>
              <a:spcBef>
                <a:spcPts val="105"/>
              </a:spcBef>
            </a:pPr>
            <a:r>
              <a:rPr spc="-10" smtClean="0"/>
              <a:t>AGENDA</a:t>
            </a:r>
            <a:endParaRPr sz="2400" spc="-10" dirty="0">
              <a:latin typeface="Times New Roman" pitchFamily="18" charset="0"/>
              <a:cs typeface="Times New Roman" pitchFamily="18" charset="0"/>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3</a:t>
            </a:fld>
            <a:endParaRPr spc="-50" dirty="0"/>
          </a:p>
        </p:txBody>
      </p:sp>
      <p:sp>
        <p:nvSpPr>
          <p:cNvPr id="8196" name="Rectangle 4"/>
          <p:cNvSpPr>
            <a:spLocks noChangeArrowheads="1"/>
          </p:cNvSpPr>
          <p:nvPr/>
        </p:nvSpPr>
        <p:spPr bwMode="auto">
          <a:xfrm>
            <a:off x="0" y="0"/>
            <a:ext cx="6130925" cy="0"/>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Söhne"/>
                <a:cs typeface="Arial" pitchFamily="34" charset="0"/>
              </a:rPr>
              <a:t/>
            </a:r>
            <a:br>
              <a:rPr kumimoji="0" lang="en-US" sz="1000" b="0" i="0" u="none" strike="noStrike" cap="none" normalizeH="0" baseline="0" smtClean="0">
                <a:ln>
                  <a:noFill/>
                </a:ln>
                <a:solidFill>
                  <a:srgbClr val="000000"/>
                </a:solidFill>
                <a:effectLst/>
                <a:latin typeface="Söhne"/>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4" name="Rectangle 23"/>
          <p:cNvSpPr/>
          <p:nvPr/>
        </p:nvSpPr>
        <p:spPr>
          <a:xfrm>
            <a:off x="2133600" y="1524001"/>
            <a:ext cx="6858000" cy="4093428"/>
          </a:xfrm>
          <a:prstGeom prst="rect">
            <a:avLst/>
          </a:prstGeom>
        </p:spPr>
        <p:txBody>
          <a:bodyPr wrap="square">
            <a:spAutoFit/>
          </a:bodyPr>
          <a:lstStyle/>
          <a:p>
            <a:pPr>
              <a:buFont typeface="Wingdings" pitchFamily="2" charset="2"/>
              <a:buChar char="Ø"/>
            </a:pPr>
            <a:r>
              <a:rPr lang="en-US" sz="2000" dirty="0" smtClean="0">
                <a:latin typeface="Times New Roman" pitchFamily="18" charset="0"/>
                <a:cs typeface="Times New Roman" pitchFamily="18" charset="0"/>
              </a:rPr>
              <a:t>Data Loading and Preprocessing</a:t>
            </a:r>
            <a:br>
              <a:rPr lang="en-US" sz="2000" dirty="0" smtClean="0">
                <a:latin typeface="Times New Roman" pitchFamily="18" charset="0"/>
                <a:cs typeface="Times New Roman" pitchFamily="18" charset="0"/>
              </a:rPr>
            </a:br>
            <a:endParaRPr lang="en-US" sz="2000" dirty="0" smtClean="0">
              <a:latin typeface="Times New Roman" pitchFamily="18" charset="0"/>
              <a:cs typeface="Times New Roman" pitchFamily="18" charset="0"/>
            </a:endParaRPr>
          </a:p>
          <a:p>
            <a:pPr>
              <a:buFont typeface="Wingdings" pitchFamily="2" charset="2"/>
              <a:buChar char="Ø"/>
            </a:pPr>
            <a:r>
              <a:rPr lang="en-US" sz="2000" dirty="0" smtClean="0">
                <a:latin typeface="Times New Roman" pitchFamily="18" charset="0"/>
                <a:cs typeface="Times New Roman" pitchFamily="18" charset="0"/>
              </a:rPr>
              <a:t>Exploratory Data Analysis (EDA)</a:t>
            </a:r>
            <a:br>
              <a:rPr lang="en-US" sz="2000" dirty="0" smtClean="0">
                <a:latin typeface="Times New Roman" pitchFamily="18" charset="0"/>
                <a:cs typeface="Times New Roman" pitchFamily="18" charset="0"/>
              </a:rPr>
            </a:br>
            <a:endParaRPr lang="en-US" sz="2000" dirty="0" smtClean="0">
              <a:latin typeface="Times New Roman" pitchFamily="18" charset="0"/>
              <a:cs typeface="Times New Roman" pitchFamily="18" charset="0"/>
            </a:endParaRPr>
          </a:p>
          <a:p>
            <a:pPr>
              <a:buFont typeface="Wingdings" pitchFamily="2" charset="2"/>
              <a:buChar char="Ø"/>
            </a:pPr>
            <a:r>
              <a:rPr lang="en-US" sz="2000" dirty="0" smtClean="0">
                <a:latin typeface="Times New Roman" pitchFamily="18" charset="0"/>
                <a:cs typeface="Times New Roman" pitchFamily="18" charset="0"/>
              </a:rPr>
              <a:t>Feature Engineering</a:t>
            </a:r>
            <a:br>
              <a:rPr lang="en-US" sz="2000" dirty="0" smtClean="0">
                <a:latin typeface="Times New Roman" pitchFamily="18" charset="0"/>
                <a:cs typeface="Times New Roman" pitchFamily="18" charset="0"/>
              </a:rPr>
            </a:br>
            <a:endParaRPr lang="en-US" sz="2000" dirty="0" smtClean="0">
              <a:latin typeface="Times New Roman" pitchFamily="18" charset="0"/>
              <a:cs typeface="Times New Roman" pitchFamily="18" charset="0"/>
            </a:endParaRPr>
          </a:p>
          <a:p>
            <a:pPr>
              <a:buFont typeface="Wingdings" pitchFamily="2" charset="2"/>
              <a:buChar char="Ø"/>
            </a:pPr>
            <a:r>
              <a:rPr lang="en-US" sz="2000" dirty="0" smtClean="0">
                <a:latin typeface="Times New Roman" pitchFamily="18" charset="0"/>
                <a:cs typeface="Times New Roman" pitchFamily="18" charset="0"/>
              </a:rPr>
              <a:t>Model Development</a:t>
            </a:r>
            <a:br>
              <a:rPr lang="en-US" sz="2000" dirty="0" smtClean="0">
                <a:latin typeface="Times New Roman" pitchFamily="18" charset="0"/>
                <a:cs typeface="Times New Roman" pitchFamily="18" charset="0"/>
              </a:rPr>
            </a:br>
            <a:endParaRPr lang="en-US" sz="2000" dirty="0" smtClean="0">
              <a:latin typeface="Times New Roman" pitchFamily="18" charset="0"/>
              <a:cs typeface="Times New Roman" pitchFamily="18" charset="0"/>
            </a:endParaRPr>
          </a:p>
          <a:p>
            <a:pPr>
              <a:buFont typeface="Wingdings" pitchFamily="2" charset="2"/>
              <a:buChar char="Ø"/>
            </a:pPr>
            <a:r>
              <a:rPr lang="en-US" sz="2000" dirty="0" smtClean="0">
                <a:latin typeface="Times New Roman" pitchFamily="18" charset="0"/>
                <a:cs typeface="Times New Roman" pitchFamily="18" charset="0"/>
              </a:rPr>
              <a:t>Model Evaluation</a:t>
            </a:r>
            <a:br>
              <a:rPr lang="en-US" sz="2000" dirty="0" smtClean="0">
                <a:latin typeface="Times New Roman" pitchFamily="18" charset="0"/>
                <a:cs typeface="Times New Roman" pitchFamily="18" charset="0"/>
              </a:rPr>
            </a:br>
            <a:endParaRPr lang="en-US" sz="2000" dirty="0" smtClean="0">
              <a:latin typeface="Times New Roman" pitchFamily="18" charset="0"/>
              <a:cs typeface="Times New Roman" pitchFamily="18" charset="0"/>
            </a:endParaRPr>
          </a:p>
          <a:p>
            <a:pPr>
              <a:buFont typeface="Wingdings" pitchFamily="2" charset="2"/>
              <a:buChar char="Ø"/>
            </a:pPr>
            <a:r>
              <a:rPr lang="en-US" sz="2000" dirty="0" smtClean="0">
                <a:latin typeface="Times New Roman" pitchFamily="18" charset="0"/>
                <a:cs typeface="Times New Roman" pitchFamily="18" charset="0"/>
              </a:rPr>
              <a:t>Prediction</a:t>
            </a:r>
            <a:br>
              <a:rPr lang="en-US" sz="2000" dirty="0" smtClean="0">
                <a:latin typeface="Times New Roman" pitchFamily="18" charset="0"/>
                <a:cs typeface="Times New Roman" pitchFamily="18" charset="0"/>
              </a:rPr>
            </a:br>
            <a:endParaRPr lang="en-US" sz="2000" dirty="0" smtClean="0">
              <a:latin typeface="Times New Roman" pitchFamily="18" charset="0"/>
              <a:cs typeface="Times New Roman" pitchFamily="18" charset="0"/>
            </a:endParaRPr>
          </a:p>
          <a:p>
            <a:pPr>
              <a:buFont typeface="Wingdings" pitchFamily="2" charset="2"/>
              <a:buChar char="Ø"/>
            </a:pPr>
            <a:r>
              <a:rPr lang="en-US" sz="2000" dirty="0" smtClean="0">
                <a:latin typeface="Times New Roman" pitchFamily="18" charset="0"/>
                <a:cs typeface="Times New Roman" pitchFamily="18" charset="0"/>
              </a:rPr>
              <a:t>Improvements and Further Steps</a:t>
            </a:r>
            <a:endParaRPr lang="en-US"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4</a:t>
            </a:fld>
            <a:endParaRPr spc="-50" dirty="0"/>
          </a:p>
        </p:txBody>
      </p:sp>
      <p:sp>
        <p:nvSpPr>
          <p:cNvPr id="7169" name="Rectangle 1"/>
          <p:cNvSpPr>
            <a:spLocks noChangeArrowheads="1"/>
          </p:cNvSpPr>
          <p:nvPr/>
        </p:nvSpPr>
        <p:spPr bwMode="auto">
          <a:xfrm>
            <a:off x="1752600" y="1981200"/>
            <a:ext cx="6248400" cy="369331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Times New Roman" pitchFamily="18" charset="0"/>
              </a:rPr>
              <a:t>Develop a machine learning model to detect fraudulent transactions in online banking systems. Given a dataset containing transaction details, including type, amount, and balances, the model should accurately predict whether a transaction is fraudulent or not. The goal is to mitigate financial losses due to fraudulent activities by providing a reliable fraud detection system.</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7170" name="Rectangle 2"/>
          <p:cNvSpPr>
            <a:spLocks noChangeArrowheads="1"/>
          </p:cNvSpPr>
          <p:nvPr/>
        </p:nvSpPr>
        <p:spPr bwMode="auto">
          <a:xfrm>
            <a:off x="0" y="0"/>
            <a:ext cx="5989638"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Söhne"/>
                <a:cs typeface="Arial" pitchFamily="34" charset="0"/>
              </a:rPr>
              <a:t/>
            </a:r>
            <a:br>
              <a:rPr kumimoji="0" lang="en-US" sz="1800" b="0" i="0" u="none" strike="noStrike" cap="none" normalizeH="0" baseline="0" smtClean="0">
                <a:ln>
                  <a:noFill/>
                </a:ln>
                <a:solidFill>
                  <a:srgbClr val="000000"/>
                </a:solidFill>
                <a:effectLst/>
                <a:latin typeface="Söhne"/>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5</a:t>
            </a:fld>
            <a:endParaRPr spc="-50" dirty="0"/>
          </a:p>
        </p:txBody>
      </p:sp>
      <p:sp>
        <p:nvSpPr>
          <p:cNvPr id="6150" name="Rectangle 6"/>
          <p:cNvSpPr>
            <a:spLocks noChangeArrowheads="1"/>
          </p:cNvSpPr>
          <p:nvPr/>
        </p:nvSpPr>
        <p:spPr bwMode="auto">
          <a:xfrm>
            <a:off x="0" y="0"/>
            <a:ext cx="54356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Söhne"/>
                <a:cs typeface="Arial" pitchFamily="34" charset="0"/>
              </a:rPr>
              <a:t/>
            </a:r>
            <a:br>
              <a:rPr kumimoji="0" lang="en-US" sz="1800" b="0" i="0" u="none" strike="noStrike" cap="none" normalizeH="0" baseline="0" smtClean="0">
                <a:ln>
                  <a:noFill/>
                </a:ln>
                <a:solidFill>
                  <a:srgbClr val="000000"/>
                </a:solidFill>
                <a:effectLst/>
                <a:latin typeface="Söhne"/>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6145" name="Rectangle 1"/>
          <p:cNvSpPr>
            <a:spLocks noChangeArrowheads="1"/>
          </p:cNvSpPr>
          <p:nvPr/>
        </p:nvSpPr>
        <p:spPr bwMode="auto">
          <a:xfrm>
            <a:off x="1371600" y="2057400"/>
            <a:ext cx="7391400" cy="341632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Times New Roman" pitchFamily="18" charset="0"/>
              </a:rPr>
              <a:t>This project focuses on developing a machine learning model for fraud detection in online transactions. It involves data exploration, preprocessing, feature engineering, model development, evaluation, and potential deployment. The aim is to create a robust system that accurately identifies fraudulent activities, thereby safeguarding financial transactions and reducing associated risks.</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6146" name="Rectangle 2"/>
          <p:cNvSpPr>
            <a:spLocks noChangeArrowheads="1"/>
          </p:cNvSpPr>
          <p:nvPr/>
        </p:nvSpPr>
        <p:spPr bwMode="auto">
          <a:xfrm>
            <a:off x="0" y="0"/>
            <a:ext cx="5640388"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Söhne"/>
                <a:cs typeface="Arial" pitchFamily="34" charset="0"/>
              </a:rPr>
              <a:t/>
            </a:r>
            <a:br>
              <a:rPr kumimoji="0" lang="en-US" sz="1800" b="0" i="0" u="none" strike="noStrike" cap="none" normalizeH="0" baseline="0" smtClean="0">
                <a:ln>
                  <a:noFill/>
                </a:ln>
                <a:solidFill>
                  <a:srgbClr val="000000"/>
                </a:solidFill>
                <a:effectLst/>
                <a:latin typeface="Söhne"/>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09600" y="457200"/>
            <a:ext cx="9560560" cy="5821721"/>
          </a:xfrm>
          <a:prstGeom prst="rect">
            <a:avLst/>
          </a:prstGeom>
        </p:spPr>
        <p:txBody>
          <a:bodyPr vert="horz" wrap="square" lIns="0" tIns="522858" rIns="0" bIns="0" rtlCol="0">
            <a:spAutoFit/>
          </a:bodyPr>
          <a:lstStyle/>
          <a:p>
            <a:r>
              <a:rPr sz="3600" dirty="0">
                <a:latin typeface="Times New Roman" pitchFamily="18" charset="0"/>
                <a:cs typeface="Times New Roman" pitchFamily="18" charset="0"/>
              </a:rPr>
              <a:t>WHO</a:t>
            </a:r>
            <a:r>
              <a:rPr sz="3600" spc="-245" dirty="0">
                <a:latin typeface="Times New Roman" pitchFamily="18" charset="0"/>
                <a:cs typeface="Times New Roman" pitchFamily="18" charset="0"/>
              </a:rPr>
              <a:t> </a:t>
            </a:r>
            <a:r>
              <a:rPr sz="3600" dirty="0">
                <a:latin typeface="Times New Roman" pitchFamily="18" charset="0"/>
                <a:cs typeface="Times New Roman" pitchFamily="18" charset="0"/>
              </a:rPr>
              <a:t>ARE</a:t>
            </a:r>
            <a:r>
              <a:rPr sz="3600" spc="-70" dirty="0">
                <a:latin typeface="Times New Roman" pitchFamily="18" charset="0"/>
                <a:cs typeface="Times New Roman" pitchFamily="18" charset="0"/>
              </a:rPr>
              <a:t> </a:t>
            </a:r>
            <a:r>
              <a:rPr sz="3600" dirty="0">
                <a:latin typeface="Times New Roman" pitchFamily="18" charset="0"/>
                <a:cs typeface="Times New Roman" pitchFamily="18" charset="0"/>
              </a:rPr>
              <a:t>THE</a:t>
            </a:r>
            <a:r>
              <a:rPr sz="3600" spc="-55" dirty="0">
                <a:latin typeface="Times New Roman" pitchFamily="18" charset="0"/>
                <a:cs typeface="Times New Roman" pitchFamily="18" charset="0"/>
              </a:rPr>
              <a:t> </a:t>
            </a:r>
            <a:r>
              <a:rPr sz="3600" dirty="0">
                <a:latin typeface="Times New Roman" pitchFamily="18" charset="0"/>
                <a:cs typeface="Times New Roman" pitchFamily="18" charset="0"/>
              </a:rPr>
              <a:t>END</a:t>
            </a:r>
            <a:r>
              <a:rPr sz="3600" spc="-70" dirty="0">
                <a:latin typeface="Times New Roman" pitchFamily="18" charset="0"/>
                <a:cs typeface="Times New Roman" pitchFamily="18" charset="0"/>
              </a:rPr>
              <a:t> </a:t>
            </a:r>
            <a:r>
              <a:rPr sz="3600" spc="-10">
                <a:latin typeface="Times New Roman" pitchFamily="18" charset="0"/>
                <a:cs typeface="Times New Roman" pitchFamily="18" charset="0"/>
              </a:rPr>
              <a:t>USERS</a:t>
            </a:r>
            <a:r>
              <a:rPr sz="3600" spc="-10" smtClean="0">
                <a:latin typeface="Times New Roman" pitchFamily="18" charset="0"/>
                <a:cs typeface="Times New Roman" pitchFamily="18" charset="0"/>
              </a:rPr>
              <a:t>?</a:t>
            </a:r>
            <a:r>
              <a:rPr lang="en-IN" sz="1600" spc="-10" dirty="0" smtClean="0">
                <a:latin typeface="Times New Roman" pitchFamily="18" charset="0"/>
                <a:cs typeface="Times New Roman" pitchFamily="18" charset="0"/>
              </a:rPr>
              <a:t/>
            </a:r>
            <a:br>
              <a:rPr lang="en-IN" sz="1600" spc="-10" dirty="0" smtClean="0">
                <a:latin typeface="Times New Roman" pitchFamily="18" charset="0"/>
                <a:cs typeface="Times New Roman" pitchFamily="18" charset="0"/>
              </a:rPr>
            </a:br>
            <a:r>
              <a:rPr lang="en-IN" sz="1600" spc="-10" dirty="0" smtClean="0">
                <a:latin typeface="Times New Roman" pitchFamily="18" charset="0"/>
                <a:cs typeface="Times New Roman" pitchFamily="18" charset="0"/>
              </a:rPr>
              <a:t/>
            </a:r>
            <a:br>
              <a:rPr lang="en-IN" sz="1600" spc="-1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Financial Institutions</a:t>
            </a:r>
            <a:r>
              <a:rPr lang="en-US" sz="1600" b="0" dirty="0" smtClean="0">
                <a:latin typeface="Times New Roman" pitchFamily="18" charset="0"/>
                <a:cs typeface="Times New Roman" pitchFamily="18" charset="0"/>
              </a:rPr>
              <a:t>: Banks, credit card companies, and other financial organizations are primary end users. They utilize the system to protect their customers' accounts and financial assets from fraudulent transactions.</a:t>
            </a:r>
            <a:br>
              <a:rPr lang="en-US" sz="1600" b="0" dirty="0" smtClean="0">
                <a:latin typeface="Times New Roman" pitchFamily="18" charset="0"/>
                <a:cs typeface="Times New Roman" pitchFamily="18" charset="0"/>
              </a:rPr>
            </a:br>
            <a:r>
              <a:rPr lang="en-US" sz="1600" b="0" dirty="0" smtClean="0">
                <a:latin typeface="Times New Roman" pitchFamily="18" charset="0"/>
                <a:cs typeface="Times New Roman" pitchFamily="18" charset="0"/>
              </a:rPr>
              <a:t/>
            </a:r>
            <a:br>
              <a:rPr lang="en-US" sz="1600" b="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Security Teams</a:t>
            </a:r>
            <a:r>
              <a:rPr lang="en-US" sz="1600" b="0" dirty="0" smtClean="0">
                <a:latin typeface="Times New Roman" pitchFamily="18" charset="0"/>
                <a:cs typeface="Times New Roman" pitchFamily="18" charset="0"/>
              </a:rPr>
              <a:t>: Security analysts and fraud investigators within financial institutions are key end users. They rely on the system to monitor transactions, investigate suspicious activities, and take appropriate actions to mitigate fraud risks.</a:t>
            </a:r>
            <a:br>
              <a:rPr lang="en-US" sz="1600" b="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Customers</a:t>
            </a:r>
            <a:r>
              <a:rPr lang="en-US" sz="1600" b="0" dirty="0" smtClean="0">
                <a:latin typeface="Times New Roman" pitchFamily="18" charset="0"/>
                <a:cs typeface="Times New Roman" pitchFamily="18" charset="0"/>
              </a:rPr>
              <a:t>: Although not directly interacting with the system, customers benefit from its implementation. They are indirectly end users who rely on financial institutions to detect and prevent fraudulent transactions to safeguard their accounts and personal information.</a:t>
            </a:r>
            <a:br>
              <a:rPr lang="en-US" sz="1600" b="0" dirty="0" smtClean="0">
                <a:latin typeface="Times New Roman" pitchFamily="18" charset="0"/>
                <a:cs typeface="Times New Roman" pitchFamily="18" charset="0"/>
              </a:rPr>
            </a:br>
            <a:r>
              <a:rPr lang="en-US" sz="1600" b="0" dirty="0" smtClean="0">
                <a:latin typeface="Times New Roman" pitchFamily="18" charset="0"/>
                <a:cs typeface="Times New Roman" pitchFamily="18" charset="0"/>
              </a:rPr>
              <a:t/>
            </a:r>
            <a:br>
              <a:rPr lang="en-US" sz="1600" b="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Regulatory Bodies: </a:t>
            </a:r>
            <a:r>
              <a:rPr lang="en-US" sz="1600" b="0" dirty="0" smtClean="0">
                <a:latin typeface="Times New Roman" pitchFamily="18" charset="0"/>
                <a:cs typeface="Times New Roman" pitchFamily="18" charset="0"/>
              </a:rPr>
              <a:t>Regulatory agencies overseeing financial transactions and consumer protection may also be considered end users. They may use insights from the system to enforce compliance with regulations and standards related to fraud prevention and detection.</a:t>
            </a:r>
            <a:br>
              <a:rPr lang="en-US" sz="1600" b="0" dirty="0" smtClean="0">
                <a:latin typeface="Times New Roman" pitchFamily="18" charset="0"/>
                <a:cs typeface="Times New Roman" pitchFamily="18" charset="0"/>
              </a:rPr>
            </a:br>
            <a:r>
              <a:rPr lang="en-US" sz="1600" b="0" dirty="0" smtClean="0">
                <a:latin typeface="Times New Roman" pitchFamily="18" charset="0"/>
                <a:cs typeface="Times New Roman" pitchFamily="18" charset="0"/>
              </a:rPr>
              <a:t/>
            </a:r>
            <a:br>
              <a:rPr lang="en-US" sz="1600" b="0" dirty="0" smtClean="0">
                <a:latin typeface="Times New Roman" pitchFamily="18" charset="0"/>
                <a:cs typeface="Times New Roman" pitchFamily="18" charset="0"/>
              </a:rPr>
            </a:br>
            <a:r>
              <a:rPr lang="en-US" sz="1600" b="0" dirty="0" smtClean="0">
                <a:latin typeface="Times New Roman" pitchFamily="18" charset="0"/>
                <a:cs typeface="Times New Roman" pitchFamily="18" charset="0"/>
              </a:rPr>
              <a:t>Overall, the end users of the Online Fraud Detection System encompass a range of stakeholders involved in the financial ecosystem, all with a vested interest in ensuring the security and integrity of online transactions.</a:t>
            </a:r>
            <a:br>
              <a:rPr lang="en-US" sz="1600" b="0" dirty="0" smtClean="0">
                <a:latin typeface="Times New Roman" pitchFamily="18" charset="0"/>
                <a:cs typeface="Times New Roman" pitchFamily="18" charset="0"/>
              </a:rPr>
            </a:br>
            <a:r>
              <a:rPr lang="en-US" sz="1600" b="0" dirty="0" smtClean="0">
                <a:latin typeface="Times New Roman" pitchFamily="18" charset="0"/>
                <a:cs typeface="Times New Roman" pitchFamily="18" charset="0"/>
              </a:rPr>
              <a:t/>
            </a:r>
            <a:br>
              <a:rPr lang="en-US" sz="1600" b="0" dirty="0" smtClean="0">
                <a:latin typeface="Times New Roman" pitchFamily="18" charset="0"/>
                <a:cs typeface="Times New Roman" pitchFamily="18" charset="0"/>
              </a:rPr>
            </a:br>
            <a:endParaRPr sz="1600" b="0">
              <a:latin typeface="Times New Roman" pitchFamily="18" charset="0"/>
              <a:cs typeface="Times New Roman" pitchFamily="18" charset="0"/>
            </a:endParaRPr>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6</a:t>
            </a:fld>
            <a:endParaRPr spc="-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7</a:t>
            </a:fld>
            <a:endParaRPr spc="-50" dirty="0"/>
          </a:p>
        </p:txBody>
      </p:sp>
      <p:sp>
        <p:nvSpPr>
          <p:cNvPr id="10" name="Rectangle 9"/>
          <p:cNvSpPr/>
          <p:nvPr/>
        </p:nvSpPr>
        <p:spPr>
          <a:xfrm>
            <a:off x="3048000" y="1582341"/>
            <a:ext cx="7315200" cy="3785652"/>
          </a:xfrm>
          <a:prstGeom prst="rect">
            <a:avLst/>
          </a:prstGeom>
        </p:spPr>
        <p:txBody>
          <a:bodyPr wrap="square">
            <a:spAutoFit/>
          </a:bodyPr>
          <a:lstStyle/>
          <a:p>
            <a:r>
              <a:rPr lang="en-US" sz="2000" dirty="0">
                <a:latin typeface="Times New Roman" pitchFamily="18" charset="0"/>
                <a:cs typeface="Times New Roman" pitchFamily="18" charset="0"/>
              </a:rPr>
              <a:t>Our solution is a machine learning-based fraud detection system for online transactions. By analyzing transaction data, identifying patterns, and leveraging advanced algorithms, our system accurately detects and prevents fraudulent activities in real-time</a:t>
            </a:r>
            <a:r>
              <a:rPr lang="en-US" sz="2000" dirty="0" smtClean="0">
                <a:latin typeface="Times New Roman" pitchFamily="18" charset="0"/>
                <a:cs typeface="Times New Roman" pitchFamily="18" charset="0"/>
              </a:rPr>
              <a:t>.</a:t>
            </a:r>
          </a:p>
          <a:p>
            <a:endParaRPr lang="en-US" sz="2000" dirty="0">
              <a:latin typeface="Times New Roman" pitchFamily="18" charset="0"/>
              <a:cs typeface="Times New Roman" pitchFamily="18" charset="0"/>
            </a:endParaRPr>
          </a:p>
          <a:p>
            <a:r>
              <a:rPr lang="en-US" sz="2000" b="1" dirty="0">
                <a:latin typeface="Times New Roman" pitchFamily="18" charset="0"/>
                <a:cs typeface="Times New Roman" pitchFamily="18" charset="0"/>
              </a:rPr>
              <a:t>Value Proposition:</a:t>
            </a:r>
            <a:r>
              <a:rPr lang="en-US" sz="2000" dirty="0">
                <a:latin typeface="Times New Roman" pitchFamily="18" charset="0"/>
                <a:cs typeface="Times New Roman" pitchFamily="18" charset="0"/>
              </a:rPr>
              <a:t> Our fraud detection system provides unparalleled security for financial transactions, safeguarding assets and preventing financial losses for businesses and consumers. With its ability to swiftly identify and mitigate fraudulent activities, our solution instills trust and confidence in online transactions, enhancing financial security and protecting stakeholders from potential risks and damages.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0439400" y="586740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439400" y="19050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10210800" y="632460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1990725" cy="3095627"/>
          </a:xfrm>
          <a:prstGeom prst="rect">
            <a:avLst/>
          </a:prstGeom>
        </p:spPr>
      </p:pic>
      <p:sp>
        <p:nvSpPr>
          <p:cNvPr id="7" name="object 7"/>
          <p:cNvSpPr txBox="1">
            <a:spLocks noGrp="1"/>
          </p:cNvSpPr>
          <p:nvPr>
            <p:ph type="title"/>
          </p:nvPr>
        </p:nvSpPr>
        <p:spPr>
          <a:xfrm>
            <a:off x="558165" y="385444"/>
            <a:ext cx="9764395" cy="942822"/>
          </a:xfrm>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pPr marL="38100">
                <a:lnSpc>
                  <a:spcPct val="100000"/>
                </a:lnSpc>
                <a:spcBef>
                  <a:spcPts val="55"/>
                </a:spcBef>
              </a:pPr>
              <a:t>8</a:t>
            </a:fld>
            <a:endParaRPr spc="-25" dirty="0"/>
          </a:p>
        </p:txBody>
      </p:sp>
      <p:sp>
        <p:nvSpPr>
          <p:cNvPr id="3074" name="Rectangle 2"/>
          <p:cNvSpPr>
            <a:spLocks noChangeArrowheads="1"/>
          </p:cNvSpPr>
          <p:nvPr/>
        </p:nvSpPr>
        <p:spPr bwMode="auto">
          <a:xfrm>
            <a:off x="0" y="0"/>
            <a:ext cx="5908675"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Söhne"/>
                <a:cs typeface="Arial" pitchFamily="34" charset="0"/>
              </a:rPr>
              <a:t/>
            </a:r>
            <a:br>
              <a:rPr kumimoji="0" lang="en-US" sz="1800" b="0" i="0" u="none" strike="noStrike" cap="none" normalizeH="0" baseline="0" smtClean="0">
                <a:ln>
                  <a:noFill/>
                </a:ln>
                <a:solidFill>
                  <a:srgbClr val="000000"/>
                </a:solidFill>
                <a:effectLst/>
                <a:latin typeface="Söhne"/>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2" name="Rectangle 11"/>
          <p:cNvSpPr/>
          <p:nvPr/>
        </p:nvSpPr>
        <p:spPr>
          <a:xfrm>
            <a:off x="2133600" y="1371601"/>
            <a:ext cx="8077200" cy="5078313"/>
          </a:xfrm>
          <a:prstGeom prst="rect">
            <a:avLst/>
          </a:prstGeom>
        </p:spPr>
        <p:txBody>
          <a:bodyPr wrap="square">
            <a:spAutoFit/>
          </a:bodyPr>
          <a:lstStyle/>
          <a:p>
            <a:pPr algn="just">
              <a:buFont typeface="Arial" pitchFamily="34" charset="0"/>
              <a:buChar char="•"/>
            </a:pPr>
            <a:r>
              <a:rPr lang="en-US" b="1" dirty="0" smtClean="0">
                <a:latin typeface="Times New Roman" pitchFamily="18" charset="0"/>
                <a:cs typeface="Times New Roman" pitchFamily="18" charset="0"/>
              </a:rPr>
              <a:t>Real-Time Detection</a:t>
            </a:r>
            <a:r>
              <a:rPr lang="en-US" dirty="0" smtClean="0">
                <a:latin typeface="Times New Roman" pitchFamily="18" charset="0"/>
                <a:cs typeface="Times New Roman" pitchFamily="18" charset="0"/>
              </a:rPr>
              <a:t>: Our system operates in real-time, analyzing transactions as they occur. This means that potential fraudulent activities are identified and intercepted instantly, preventing any financial losses or damages before they can occur.</a:t>
            </a:r>
          </a:p>
          <a:p>
            <a:pPr algn="just">
              <a:buFont typeface="Arial" pitchFamily="34" charset="0"/>
              <a:buChar char="•"/>
            </a:pPr>
            <a:endParaRPr lang="en-US" dirty="0" smtClean="0">
              <a:latin typeface="Times New Roman" pitchFamily="18" charset="0"/>
              <a:cs typeface="Times New Roman" pitchFamily="18" charset="0"/>
            </a:endParaRPr>
          </a:p>
          <a:p>
            <a:pPr algn="just">
              <a:buFont typeface="Arial" pitchFamily="34" charset="0"/>
              <a:buChar char="•"/>
            </a:pPr>
            <a:r>
              <a:rPr lang="en-US" b="1" dirty="0" smtClean="0">
                <a:latin typeface="Times New Roman" pitchFamily="18" charset="0"/>
                <a:cs typeface="Times New Roman" pitchFamily="18" charset="0"/>
              </a:rPr>
              <a:t>Advanced Machine Learning Algorithms</a:t>
            </a:r>
            <a:r>
              <a:rPr lang="en-US" dirty="0" smtClean="0">
                <a:latin typeface="Times New Roman" pitchFamily="18" charset="0"/>
                <a:cs typeface="Times New Roman" pitchFamily="18" charset="0"/>
              </a:rPr>
              <a:t>: We employ sophisticated machine learning algorithms that continuously learn and adapt to evolving fraud patterns. </a:t>
            </a:r>
          </a:p>
          <a:p>
            <a:pPr algn="just">
              <a:buFont typeface="Arial" pitchFamily="34" charset="0"/>
              <a:buChar char="•"/>
            </a:pPr>
            <a:endParaRPr lang="en-US" dirty="0" smtClean="0">
              <a:latin typeface="Times New Roman" pitchFamily="18" charset="0"/>
              <a:cs typeface="Times New Roman" pitchFamily="18" charset="0"/>
            </a:endParaRPr>
          </a:p>
          <a:p>
            <a:pPr algn="just">
              <a:buFont typeface="Arial" pitchFamily="34" charset="0"/>
              <a:buChar char="•"/>
            </a:pPr>
            <a:r>
              <a:rPr lang="en-US" b="1" dirty="0" smtClean="0">
                <a:latin typeface="Times New Roman" pitchFamily="18" charset="0"/>
                <a:cs typeface="Times New Roman" pitchFamily="18" charset="0"/>
              </a:rPr>
              <a:t>Scalability and Flexibility</a:t>
            </a:r>
            <a:r>
              <a:rPr lang="en-US" dirty="0" smtClean="0">
                <a:latin typeface="Times New Roman" pitchFamily="18" charset="0"/>
                <a:cs typeface="Times New Roman" pitchFamily="18" charset="0"/>
              </a:rPr>
              <a:t>: Our solution is highly scalable and can accommodate large volumes of transactions across various industries and platforms.</a:t>
            </a:r>
          </a:p>
          <a:p>
            <a:pPr algn="just">
              <a:buFont typeface="Arial" pitchFamily="34" charset="0"/>
              <a:buChar char="•"/>
            </a:pPr>
            <a:endParaRPr lang="en-US" dirty="0" smtClean="0">
              <a:latin typeface="Times New Roman" pitchFamily="18" charset="0"/>
              <a:cs typeface="Times New Roman" pitchFamily="18" charset="0"/>
            </a:endParaRPr>
          </a:p>
          <a:p>
            <a:pPr algn="just">
              <a:buFont typeface="Arial" pitchFamily="34" charset="0"/>
              <a:buChar char="•"/>
            </a:pPr>
            <a:r>
              <a:rPr lang="en-US" b="1" dirty="0" smtClean="0">
                <a:latin typeface="Times New Roman" pitchFamily="18" charset="0"/>
                <a:cs typeface="Times New Roman" pitchFamily="18" charset="0"/>
              </a:rPr>
              <a:t>User Experience</a:t>
            </a:r>
            <a:r>
              <a:rPr lang="en-US" dirty="0" smtClean="0">
                <a:latin typeface="Times New Roman" pitchFamily="18" charset="0"/>
                <a:cs typeface="Times New Roman" pitchFamily="18" charset="0"/>
              </a:rPr>
              <a:t>: Despite its advanced capabilities, our solution is designed with user experience in mind. </a:t>
            </a:r>
            <a:r>
              <a:rPr lang="en-US" dirty="0" err="1" smtClean="0">
                <a:latin typeface="Times New Roman" pitchFamily="18" charset="0"/>
                <a:cs typeface="Times New Roman" pitchFamily="18" charset="0"/>
              </a:rPr>
              <a:t>IThis</a:t>
            </a:r>
            <a:r>
              <a:rPr lang="en-US" dirty="0" smtClean="0">
                <a:latin typeface="Times New Roman" pitchFamily="18" charset="0"/>
                <a:cs typeface="Times New Roman" pitchFamily="18" charset="0"/>
              </a:rPr>
              <a:t> ensures a smooth and frictionless experience for both businesses and consumers, enhancing trust and confidence in online transactions.</a:t>
            </a:r>
          </a:p>
          <a:p>
            <a:pPr algn="just">
              <a:buFont typeface="Arial" pitchFamily="34" charset="0"/>
              <a:buChar char="•"/>
            </a:pPr>
            <a:endParaRPr lang="en-US" dirty="0" smtClean="0">
              <a:latin typeface="Times New Roman" pitchFamily="18" charset="0"/>
              <a:cs typeface="Times New Roman" pitchFamily="18" charset="0"/>
            </a:endParaRPr>
          </a:p>
          <a:p>
            <a:pPr algn="just">
              <a:buFont typeface="Arial" pitchFamily="34" charset="0"/>
              <a:buChar char="•"/>
            </a:pPr>
            <a:r>
              <a:rPr lang="en-US" b="1" dirty="0" smtClean="0">
                <a:latin typeface="Times New Roman" pitchFamily="18" charset="0"/>
                <a:cs typeface="Times New Roman" pitchFamily="18" charset="0"/>
              </a:rPr>
              <a:t>Continuous Improvement</a:t>
            </a:r>
            <a:r>
              <a:rPr lang="en-US" dirty="0" smtClean="0">
                <a:latin typeface="Times New Roman" pitchFamily="18" charset="0"/>
                <a:cs typeface="Times New Roman" pitchFamily="18" charset="0"/>
              </a:rPr>
              <a:t>: We are committed to ongoing research and development, continuously enhancing our algorithms and adding new features to stay ahead of emerging threats. </a:t>
            </a:r>
            <a:endParaRPr lang="en-US" dirty="0">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677400" y="91440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304800" y="62484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448800" y="152400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pPr marL="38100">
                <a:lnSpc>
                  <a:spcPct val="100000"/>
                </a:lnSpc>
                <a:spcBef>
                  <a:spcPts val="55"/>
                </a:spcBef>
              </a:pPr>
              <a:t>9</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
        <p:nvSpPr>
          <p:cNvPr id="2049" name="Rectangle 1"/>
          <p:cNvSpPr>
            <a:spLocks noChangeArrowheads="1"/>
          </p:cNvSpPr>
          <p:nvPr/>
        </p:nvSpPr>
        <p:spPr bwMode="auto">
          <a:xfrm>
            <a:off x="1143000" y="1143001"/>
            <a:ext cx="10363200" cy="5386605"/>
          </a:xfrm>
          <a:prstGeom prst="rect">
            <a:avLst/>
          </a:prstGeom>
          <a:noFill/>
          <a:ln w="9525">
            <a:noFill/>
            <a:miter lim="800000"/>
            <a:headEnd/>
            <a:tailEnd/>
          </a:ln>
          <a:effectLst/>
        </p:spPr>
        <p:txBody>
          <a:bodyPr vert="horz" wrap="square" lIns="0" tIns="198375" rIns="0" bIns="198375"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Char char="•"/>
              <a:tabLst/>
            </a:pPr>
            <a:endParaRPr kumimoji="0" lang="en-US"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 typeface="Arial" pitchFamily="34" charset="0"/>
              <a:buChar char="•"/>
              <a:tabLst/>
            </a:pPr>
            <a:r>
              <a:rPr kumimoji="0" lang="en-US" b="1" i="0" u="none" strike="noStrike" cap="none" normalizeH="0" baseline="0" dirty="0" smtClean="0">
                <a:ln>
                  <a:noFill/>
                </a:ln>
                <a:solidFill>
                  <a:schemeClr val="tx1"/>
                </a:solidFill>
                <a:effectLst/>
                <a:latin typeface="Times New Roman" pitchFamily="18" charset="0"/>
                <a:cs typeface="Times New Roman" pitchFamily="18" charset="0"/>
              </a:rPr>
              <a:t>Data Preparation:</a:t>
            </a:r>
            <a:r>
              <a:rPr kumimoji="0" lang="en-US" b="0" i="0" u="none" strike="noStrike" cap="none" normalizeH="0" baseline="0" dirty="0" smtClean="0">
                <a:ln>
                  <a:noFill/>
                </a:ln>
                <a:solidFill>
                  <a:schemeClr val="tx1"/>
                </a:solidFill>
                <a:effectLst/>
                <a:latin typeface="Times New Roman" pitchFamily="18" charset="0"/>
                <a:cs typeface="Times New Roman" pitchFamily="18" charset="0"/>
              </a:rPr>
              <a:t> Clean, encode, and split data into training and testing sets.</a:t>
            </a:r>
          </a:p>
          <a:p>
            <a:pPr marL="0" marR="0" lvl="0" indent="0" algn="just" defTabSz="914400" rtl="0" eaLnBrk="0" fontAlgn="base" latinLnBrk="0" hangingPunct="0">
              <a:lnSpc>
                <a:spcPct val="100000"/>
              </a:lnSpc>
              <a:spcBef>
                <a:spcPct val="0"/>
              </a:spcBef>
              <a:spcAft>
                <a:spcPct val="0"/>
              </a:spcAft>
              <a:buClrTx/>
              <a:buSzTx/>
              <a:tabLst/>
            </a:pPr>
            <a:endParaRPr kumimoji="0" lang="en-US"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 typeface="Arial" pitchFamily="34" charset="0"/>
              <a:buChar char="•"/>
              <a:tabLst/>
            </a:pPr>
            <a:r>
              <a:rPr kumimoji="0" lang="en-US" b="1" i="0" u="none" strike="noStrike" cap="none" normalizeH="0" baseline="0" dirty="0" smtClean="0">
                <a:ln>
                  <a:noFill/>
                </a:ln>
                <a:solidFill>
                  <a:schemeClr val="tx1"/>
                </a:solidFill>
                <a:effectLst/>
                <a:latin typeface="Times New Roman" pitchFamily="18" charset="0"/>
                <a:cs typeface="Times New Roman" pitchFamily="18" charset="0"/>
              </a:rPr>
              <a:t>Feature Selection:</a:t>
            </a:r>
            <a:r>
              <a:rPr kumimoji="0" lang="en-US" b="0" i="0" u="none" strike="noStrike" cap="none" normalizeH="0" baseline="0" dirty="0" smtClean="0">
                <a:ln>
                  <a:noFill/>
                </a:ln>
                <a:solidFill>
                  <a:schemeClr val="tx1"/>
                </a:solidFill>
                <a:effectLst/>
                <a:latin typeface="Times New Roman" pitchFamily="18" charset="0"/>
                <a:cs typeface="Times New Roman" pitchFamily="18" charset="0"/>
              </a:rPr>
              <a:t> Identify relevant features for fraud detection.</a:t>
            </a:r>
          </a:p>
          <a:p>
            <a:pPr marL="0" marR="0" lvl="0" indent="0" algn="just" defTabSz="914400" rtl="0" eaLnBrk="0" fontAlgn="base" latinLnBrk="0" hangingPunct="0">
              <a:lnSpc>
                <a:spcPct val="100000"/>
              </a:lnSpc>
              <a:spcBef>
                <a:spcPct val="0"/>
              </a:spcBef>
              <a:spcAft>
                <a:spcPct val="0"/>
              </a:spcAft>
              <a:buClrTx/>
              <a:buSzTx/>
              <a:tabLst/>
            </a:pPr>
            <a:endParaRPr kumimoji="0" lang="en-US"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 typeface="Arial" pitchFamily="34" charset="0"/>
              <a:buChar char="•"/>
              <a:tabLst/>
            </a:pPr>
            <a:r>
              <a:rPr kumimoji="0" lang="en-US" b="1" i="0" u="none" strike="noStrike" cap="none" normalizeH="0" baseline="0" dirty="0" smtClean="0">
                <a:ln>
                  <a:noFill/>
                </a:ln>
                <a:solidFill>
                  <a:schemeClr val="tx1"/>
                </a:solidFill>
                <a:effectLst/>
                <a:latin typeface="Times New Roman" pitchFamily="18" charset="0"/>
                <a:cs typeface="Times New Roman" pitchFamily="18" charset="0"/>
              </a:rPr>
              <a:t>Model Selection:</a:t>
            </a:r>
            <a:r>
              <a:rPr kumimoji="0" lang="en-US" b="0" i="0" u="none" strike="noStrike" cap="none" normalizeH="0" baseline="0" dirty="0" smtClean="0">
                <a:ln>
                  <a:noFill/>
                </a:ln>
                <a:solidFill>
                  <a:schemeClr val="tx1"/>
                </a:solidFill>
                <a:effectLst/>
                <a:latin typeface="Times New Roman" pitchFamily="18" charset="0"/>
                <a:cs typeface="Times New Roman" pitchFamily="18" charset="0"/>
              </a:rPr>
              <a:t> Choose suitable algorithms like Decision Trees, Random Forests, or Gradient Boosting.</a:t>
            </a:r>
          </a:p>
          <a:p>
            <a:pPr marL="0" marR="0" lvl="0" indent="0" algn="just" defTabSz="914400" rtl="0" eaLnBrk="0" fontAlgn="base" latinLnBrk="0" hangingPunct="0">
              <a:lnSpc>
                <a:spcPct val="100000"/>
              </a:lnSpc>
              <a:spcBef>
                <a:spcPct val="0"/>
              </a:spcBef>
              <a:spcAft>
                <a:spcPct val="0"/>
              </a:spcAft>
              <a:buClrTx/>
              <a:buSzTx/>
              <a:tabLst/>
            </a:pPr>
            <a:endParaRPr kumimoji="0" lang="en-US"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 typeface="Arial" pitchFamily="34" charset="0"/>
              <a:buChar char="•"/>
              <a:tabLst/>
            </a:pPr>
            <a:r>
              <a:rPr kumimoji="0" lang="en-US" b="1" i="0" u="none" strike="noStrike" cap="none" normalizeH="0" baseline="0" dirty="0" smtClean="0">
                <a:ln>
                  <a:noFill/>
                </a:ln>
                <a:solidFill>
                  <a:schemeClr val="tx1"/>
                </a:solidFill>
                <a:effectLst/>
                <a:latin typeface="Times New Roman" pitchFamily="18" charset="0"/>
                <a:cs typeface="Times New Roman" pitchFamily="18" charset="0"/>
              </a:rPr>
              <a:t>Model Training:</a:t>
            </a:r>
            <a:r>
              <a:rPr kumimoji="0" lang="en-US" b="0" i="0" u="none" strike="noStrike" cap="none" normalizeH="0" baseline="0" dirty="0" smtClean="0">
                <a:ln>
                  <a:noFill/>
                </a:ln>
                <a:solidFill>
                  <a:schemeClr val="tx1"/>
                </a:solidFill>
                <a:effectLst/>
                <a:latin typeface="Times New Roman" pitchFamily="18" charset="0"/>
                <a:cs typeface="Times New Roman" pitchFamily="18" charset="0"/>
              </a:rPr>
              <a:t> Train the selected model(s) on the training data.</a:t>
            </a:r>
          </a:p>
          <a:p>
            <a:pPr marL="0" marR="0" lvl="0" indent="0" algn="just" defTabSz="914400" rtl="0" eaLnBrk="0" fontAlgn="base" latinLnBrk="0" hangingPunct="0">
              <a:lnSpc>
                <a:spcPct val="100000"/>
              </a:lnSpc>
              <a:spcBef>
                <a:spcPct val="0"/>
              </a:spcBef>
              <a:spcAft>
                <a:spcPct val="0"/>
              </a:spcAft>
              <a:buClrTx/>
              <a:buSzTx/>
              <a:tabLst/>
            </a:pPr>
            <a:endParaRPr kumimoji="0" lang="en-US"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 typeface="Arial" pitchFamily="34" charset="0"/>
              <a:buChar char="•"/>
              <a:tabLst/>
            </a:pPr>
            <a:r>
              <a:rPr kumimoji="0" lang="en-US" b="1" i="0" u="none" strike="noStrike" cap="none" normalizeH="0" baseline="0" dirty="0" err="1" smtClean="0">
                <a:ln>
                  <a:noFill/>
                </a:ln>
                <a:solidFill>
                  <a:schemeClr val="tx1"/>
                </a:solidFill>
                <a:effectLst/>
                <a:latin typeface="Times New Roman" pitchFamily="18" charset="0"/>
                <a:cs typeface="Times New Roman" pitchFamily="18" charset="0"/>
              </a:rPr>
              <a:t>Hyperparameter</a:t>
            </a:r>
            <a:r>
              <a:rPr kumimoji="0" lang="en-US" b="1" i="0" u="none" strike="noStrike" cap="none" normalizeH="0" baseline="0" dirty="0" smtClean="0">
                <a:ln>
                  <a:noFill/>
                </a:ln>
                <a:solidFill>
                  <a:schemeClr val="tx1"/>
                </a:solidFill>
                <a:effectLst/>
                <a:latin typeface="Times New Roman" pitchFamily="18" charset="0"/>
                <a:cs typeface="Times New Roman" pitchFamily="18" charset="0"/>
              </a:rPr>
              <a:t> Tuning:</a:t>
            </a:r>
            <a:r>
              <a:rPr kumimoji="0" lang="en-US" b="0" i="0" u="none" strike="noStrike" cap="none" normalizeH="0" baseline="0" dirty="0" smtClean="0">
                <a:ln>
                  <a:noFill/>
                </a:ln>
                <a:solidFill>
                  <a:schemeClr val="tx1"/>
                </a:solidFill>
                <a:effectLst/>
                <a:latin typeface="Times New Roman" pitchFamily="18" charset="0"/>
                <a:cs typeface="Times New Roman" pitchFamily="18" charset="0"/>
              </a:rPr>
              <a:t> Optimize model performance by fine-tuning parameters.</a:t>
            </a:r>
          </a:p>
          <a:p>
            <a:pPr marL="0" marR="0" lvl="0" indent="0" algn="just" defTabSz="914400" rtl="0" eaLnBrk="0" fontAlgn="base" latinLnBrk="0" hangingPunct="0">
              <a:lnSpc>
                <a:spcPct val="100000"/>
              </a:lnSpc>
              <a:spcBef>
                <a:spcPct val="0"/>
              </a:spcBef>
              <a:spcAft>
                <a:spcPct val="0"/>
              </a:spcAft>
              <a:buClrTx/>
              <a:buSzTx/>
              <a:tabLst/>
            </a:pPr>
            <a:endParaRPr kumimoji="0" lang="en-US"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 typeface="Arial" pitchFamily="34" charset="0"/>
              <a:buChar char="•"/>
              <a:tabLst/>
            </a:pPr>
            <a:r>
              <a:rPr kumimoji="0" lang="en-US" b="1" i="0" u="none" strike="noStrike" cap="none" normalizeH="0" baseline="0" dirty="0" smtClean="0">
                <a:ln>
                  <a:noFill/>
                </a:ln>
                <a:solidFill>
                  <a:schemeClr val="tx1"/>
                </a:solidFill>
                <a:effectLst/>
                <a:latin typeface="Times New Roman" pitchFamily="18" charset="0"/>
                <a:cs typeface="Times New Roman" pitchFamily="18" charset="0"/>
              </a:rPr>
              <a:t>Model Evaluation:</a:t>
            </a:r>
            <a:r>
              <a:rPr kumimoji="0" lang="en-US" b="0" i="0" u="none" strike="noStrike" cap="none" normalizeH="0" baseline="0" dirty="0" smtClean="0">
                <a:ln>
                  <a:noFill/>
                </a:ln>
                <a:solidFill>
                  <a:schemeClr val="tx1"/>
                </a:solidFill>
                <a:effectLst/>
                <a:latin typeface="Times New Roman" pitchFamily="18" charset="0"/>
                <a:cs typeface="Times New Roman" pitchFamily="18" charset="0"/>
              </a:rPr>
              <a:t> Assess model performance using metrics like precision, recall, and F1-score.</a:t>
            </a:r>
          </a:p>
          <a:p>
            <a:pPr marL="0" marR="0" lvl="0" indent="0" algn="just" defTabSz="914400" rtl="0" eaLnBrk="0" fontAlgn="base" latinLnBrk="0" hangingPunct="0">
              <a:lnSpc>
                <a:spcPct val="100000"/>
              </a:lnSpc>
              <a:spcBef>
                <a:spcPct val="0"/>
              </a:spcBef>
              <a:spcAft>
                <a:spcPct val="0"/>
              </a:spcAft>
              <a:buClrTx/>
              <a:buSzTx/>
              <a:tabLst/>
            </a:pPr>
            <a:endParaRPr kumimoji="0" lang="en-US"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 typeface="Arial" pitchFamily="34" charset="0"/>
              <a:buChar char="•"/>
              <a:tabLst/>
            </a:pPr>
            <a:r>
              <a:rPr kumimoji="0" lang="en-US" b="1" i="0" u="none" strike="noStrike" cap="none" normalizeH="0" baseline="0" dirty="0" smtClean="0">
                <a:ln>
                  <a:noFill/>
                </a:ln>
                <a:solidFill>
                  <a:schemeClr val="tx1"/>
                </a:solidFill>
                <a:effectLst/>
                <a:latin typeface="Times New Roman" pitchFamily="18" charset="0"/>
                <a:cs typeface="Times New Roman" pitchFamily="18" charset="0"/>
              </a:rPr>
              <a:t>Model Interpretation:</a:t>
            </a:r>
            <a:r>
              <a:rPr kumimoji="0" lang="en-US" b="0" i="0" u="none" strike="noStrike" cap="none" normalizeH="0" baseline="0" dirty="0" smtClean="0">
                <a:ln>
                  <a:noFill/>
                </a:ln>
                <a:solidFill>
                  <a:schemeClr val="tx1"/>
                </a:solidFill>
                <a:effectLst/>
                <a:latin typeface="Times New Roman" pitchFamily="18" charset="0"/>
                <a:cs typeface="Times New Roman" pitchFamily="18" charset="0"/>
              </a:rPr>
              <a:t> Understand key features influencing fraud detection.</a:t>
            </a:r>
          </a:p>
          <a:p>
            <a:pPr marL="0" marR="0" lvl="0" indent="0" algn="just" defTabSz="914400" rtl="0" eaLnBrk="0" fontAlgn="base" latinLnBrk="0" hangingPunct="0">
              <a:lnSpc>
                <a:spcPct val="100000"/>
              </a:lnSpc>
              <a:spcBef>
                <a:spcPct val="0"/>
              </a:spcBef>
              <a:spcAft>
                <a:spcPct val="0"/>
              </a:spcAft>
              <a:buClrTx/>
              <a:buSzTx/>
              <a:buFont typeface="Arial" pitchFamily="34" charset="0"/>
              <a:buChar char="•"/>
              <a:tabLst/>
            </a:pPr>
            <a:endParaRPr kumimoji="0" lang="en-US"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 typeface="Arial" pitchFamily="34" charset="0"/>
              <a:buChar char="•"/>
              <a:tabLst/>
            </a:pPr>
            <a:r>
              <a:rPr kumimoji="0" lang="en-US" b="1" i="0" u="none" strike="noStrike" cap="none" normalizeH="0" baseline="0" dirty="0" smtClean="0">
                <a:ln>
                  <a:noFill/>
                </a:ln>
                <a:solidFill>
                  <a:schemeClr val="tx1"/>
                </a:solidFill>
                <a:effectLst/>
                <a:latin typeface="Times New Roman" pitchFamily="18" charset="0"/>
                <a:cs typeface="Times New Roman" pitchFamily="18" charset="0"/>
              </a:rPr>
              <a:t>Model Deployment:</a:t>
            </a:r>
            <a:r>
              <a:rPr kumimoji="0" lang="en-US" b="0" i="0" u="none" strike="noStrike" cap="none" normalizeH="0" baseline="0" dirty="0" smtClean="0">
                <a:ln>
                  <a:noFill/>
                </a:ln>
                <a:solidFill>
                  <a:schemeClr val="tx1"/>
                </a:solidFill>
                <a:effectLst/>
                <a:latin typeface="Times New Roman" pitchFamily="18" charset="0"/>
                <a:cs typeface="Times New Roman" pitchFamily="18" charset="0"/>
              </a:rPr>
              <a:t> Deploy the model in production for real-time fraud detection, ensuring ongoing monitoring and updates.</a:t>
            </a:r>
          </a:p>
          <a:p>
            <a:pPr marL="0" marR="0" lvl="0" indent="0" algn="just" defTabSz="914400" rtl="0" eaLnBrk="0" fontAlgn="base" latinLnBrk="0" hangingPunct="0">
              <a:lnSpc>
                <a:spcPct val="100000"/>
              </a:lnSpc>
              <a:spcBef>
                <a:spcPct val="0"/>
              </a:spcBef>
              <a:spcAft>
                <a:spcPct val="0"/>
              </a:spcAft>
              <a:buClrTx/>
              <a:buSzTx/>
              <a:tabLst/>
            </a:pPr>
            <a:endParaRPr kumimoji="0" lang="en-US" b="0"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2050" name="Rectangle 2"/>
          <p:cNvSpPr>
            <a:spLocks noChangeArrowheads="1"/>
          </p:cNvSpPr>
          <p:nvPr/>
        </p:nvSpPr>
        <p:spPr bwMode="auto">
          <a:xfrm>
            <a:off x="0" y="0"/>
            <a:ext cx="1133475"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Söhne"/>
                <a:cs typeface="Arial" pitchFamily="34" charset="0"/>
              </a:rPr>
              <a:t/>
            </a:r>
            <a:br>
              <a:rPr kumimoji="0" lang="en-US" sz="1800" b="0" i="0" u="none" strike="noStrike" cap="none" normalizeH="0" baseline="0" smtClean="0">
                <a:ln>
                  <a:noFill/>
                </a:ln>
                <a:solidFill>
                  <a:srgbClr val="000000"/>
                </a:solidFill>
                <a:effectLst/>
                <a:latin typeface="Söhne"/>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143</TotalTime>
  <Words>602</Words>
  <Application>Microsoft Office PowerPoint</Application>
  <PresentationFormat>Custom</PresentationFormat>
  <Paragraphs>83</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Slide 1</vt:lpstr>
      <vt:lpstr>PROJECT TITLE</vt:lpstr>
      <vt:lpstr>AGENDA</vt:lpstr>
      <vt:lpstr>PROBLEM STATEMENT</vt:lpstr>
      <vt:lpstr>PROJECT OVERVIEW</vt:lpstr>
      <vt:lpstr>WHO ARE THE END USERS?  Financial Institutions: Banks, credit card companies, and other financial organizations are primary end users. They utilize the system to protect their customers' accounts and financial assets from fraudulent transactions.  Security Teams: Security analysts and fraud investigators within financial institutions are key end users. They rely on the system to monitor transactions, investigate suspicious activities, and take appropriate actions to mitigate fraud risks. Customers: Although not directly interacting with the system, customers benefit from its implementation. They are indirectly end users who rely on financial institutions to detect and prevent fraudulent transactions to safeguard their accounts and personal information.  Regulatory Bodies: Regulatory agencies overseeing financial transactions and consumer protection may also be considered end users. They may use insights from the system to enforce compliance with regulations and standards related to fraud prevention and detection.  Overall, the end users of the Online Fraud Detection System encompass a range of stakeholders involved in the financial ecosystem, all with a vested interest in ensuring the security and integrity of online transactions.  </vt:lpstr>
      <vt:lpstr>YOUR SOLUTION AND ITS VALUE PROPOSITION</vt:lpstr>
      <vt:lpstr>THE WOW IN YOUR SOLUTION</vt:lpstr>
      <vt:lpstr>MODELLING</vt:lpstr>
      <vt:lpstr>RESULTS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lenovo</dc:creator>
  <cp:lastModifiedBy>lenovo</cp:lastModifiedBy>
  <cp:revision>2</cp:revision>
  <dcterms:created xsi:type="dcterms:W3CDTF">2024-04-02T16:15:04Z</dcterms:created>
  <dcterms:modified xsi:type="dcterms:W3CDTF">2024-04-04T15:42:38Z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2024-04-02T00:00:00Z</vt:filetime>
  </property>
</Properties>
</file>