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1" d="100"/>
          <a:sy n="91" d="100"/>
        </p:scale>
        <p:origin x="23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PS" userId="0905db07d7399a9d" providerId="LiveId" clId="{ADB1F797-D4FE-443F-933A-9B8FC763D21C}"/>
    <pc:docChg chg="undo custSel modSld">
      <pc:chgData name="NAVEEN PS" userId="0905db07d7399a9d" providerId="LiveId" clId="{ADB1F797-D4FE-443F-933A-9B8FC763D21C}" dt="2023-11-13T20:46:48.544" v="552" actId="255"/>
      <pc:docMkLst>
        <pc:docMk/>
      </pc:docMkLst>
      <pc:sldChg chg="modSp mod">
        <pc:chgData name="NAVEEN PS" userId="0905db07d7399a9d" providerId="LiveId" clId="{ADB1F797-D4FE-443F-933A-9B8FC763D21C}" dt="2023-11-13T19:51:47.421" v="147" actId="1076"/>
        <pc:sldMkLst>
          <pc:docMk/>
          <pc:sldMk cId="2138457299" sldId="256"/>
        </pc:sldMkLst>
        <pc:spChg chg="mod">
          <ac:chgData name="NAVEEN PS" userId="0905db07d7399a9d" providerId="LiveId" clId="{ADB1F797-D4FE-443F-933A-9B8FC763D21C}" dt="2023-11-13T19:51:47.421" v="147" actId="1076"/>
          <ac:spMkLst>
            <pc:docMk/>
            <pc:sldMk cId="2138457299" sldId="256"/>
            <ac:spMk id="2" creationId="{7500A0F4-7992-E227-FA3E-3A9BCCA10E8C}"/>
          </ac:spMkLst>
        </pc:spChg>
      </pc:sldChg>
      <pc:sldChg chg="addSp delSp modSp mod modAnim">
        <pc:chgData name="NAVEEN PS" userId="0905db07d7399a9d" providerId="LiveId" clId="{ADB1F797-D4FE-443F-933A-9B8FC763D21C}" dt="2023-11-13T20:42:47.664" v="469" actId="1076"/>
        <pc:sldMkLst>
          <pc:docMk/>
          <pc:sldMk cId="609820858" sldId="258"/>
        </pc:sldMkLst>
        <pc:spChg chg="del mod">
          <ac:chgData name="NAVEEN PS" userId="0905db07d7399a9d" providerId="LiveId" clId="{ADB1F797-D4FE-443F-933A-9B8FC763D21C}" dt="2023-11-13T19:34:10.884" v="37" actId="21"/>
          <ac:spMkLst>
            <pc:docMk/>
            <pc:sldMk cId="609820858" sldId="258"/>
            <ac:spMk id="2" creationId="{3F1ED245-FE13-E66F-AD59-3D6D70F54EEC}"/>
          </ac:spMkLst>
        </pc:spChg>
        <pc:spChg chg="del mod">
          <ac:chgData name="NAVEEN PS" userId="0905db07d7399a9d" providerId="LiveId" clId="{ADB1F797-D4FE-443F-933A-9B8FC763D21C}" dt="2023-11-13T19:34:07.913" v="36" actId="21"/>
          <ac:spMkLst>
            <pc:docMk/>
            <pc:sldMk cId="609820858" sldId="258"/>
            <ac:spMk id="5" creationId="{6E09C236-BDBD-1C0E-2417-27CC77CF84F3}"/>
          </ac:spMkLst>
        </pc:spChg>
        <pc:spChg chg="del mod">
          <ac:chgData name="NAVEEN PS" userId="0905db07d7399a9d" providerId="LiveId" clId="{ADB1F797-D4FE-443F-933A-9B8FC763D21C}" dt="2023-11-13T19:43:07.212" v="107" actId="21"/>
          <ac:spMkLst>
            <pc:docMk/>
            <pc:sldMk cId="609820858" sldId="258"/>
            <ac:spMk id="8" creationId="{82AEA609-E0FC-7506-1BD3-54C1CA5C0FB3}"/>
          </ac:spMkLst>
        </pc:spChg>
        <pc:spChg chg="add del mod">
          <ac:chgData name="NAVEEN PS" userId="0905db07d7399a9d" providerId="LiveId" clId="{ADB1F797-D4FE-443F-933A-9B8FC763D21C}" dt="2023-11-13T19:34:17.374" v="38" actId="21"/>
          <ac:spMkLst>
            <pc:docMk/>
            <pc:sldMk cId="609820858" sldId="258"/>
            <ac:spMk id="9" creationId="{EBB948A0-7497-FC3E-D24F-27573C1DE13C}"/>
          </ac:spMkLst>
        </pc:spChg>
        <pc:spChg chg="add mod">
          <ac:chgData name="NAVEEN PS" userId="0905db07d7399a9d" providerId="LiveId" clId="{ADB1F797-D4FE-443F-933A-9B8FC763D21C}" dt="2023-11-13T20:42:47.664" v="469" actId="1076"/>
          <ac:spMkLst>
            <pc:docMk/>
            <pc:sldMk cId="609820858" sldId="258"/>
            <ac:spMk id="10" creationId="{8C3D2AF2-DDFC-231B-B7C3-0B5C946EA8C0}"/>
          </ac:spMkLst>
        </pc:spChg>
        <pc:spChg chg="add mod">
          <ac:chgData name="NAVEEN PS" userId="0905db07d7399a9d" providerId="LiveId" clId="{ADB1F797-D4FE-443F-933A-9B8FC763D21C}" dt="2023-11-13T19:57:39.600" v="153" actId="20577"/>
          <ac:spMkLst>
            <pc:docMk/>
            <pc:sldMk cId="609820858" sldId="258"/>
            <ac:spMk id="11" creationId="{DE18CA2E-B70E-84D9-D284-A58D7BB18906}"/>
          </ac:spMkLst>
        </pc:spChg>
        <pc:picChg chg="add mod">
          <ac:chgData name="NAVEEN PS" userId="0905db07d7399a9d" providerId="LiveId" clId="{ADB1F797-D4FE-443F-933A-9B8FC763D21C}" dt="2023-11-13T19:46:27.112" v="131" actId="14100"/>
          <ac:picMkLst>
            <pc:docMk/>
            <pc:sldMk cId="609820858" sldId="258"/>
            <ac:picMk id="4" creationId="{3678FE6E-10BE-1DA7-3301-1AD560B49CC6}"/>
          </ac:picMkLst>
        </pc:picChg>
        <pc:picChg chg="mod modCrop">
          <ac:chgData name="NAVEEN PS" userId="0905db07d7399a9d" providerId="LiveId" clId="{ADB1F797-D4FE-443F-933A-9B8FC763D21C}" dt="2023-11-13T20:42:00.285" v="462" actId="1076"/>
          <ac:picMkLst>
            <pc:docMk/>
            <pc:sldMk cId="609820858" sldId="258"/>
            <ac:picMk id="7" creationId="{F2C127FC-6E87-20A3-7C9C-E97C0FD158F1}"/>
          </ac:picMkLst>
        </pc:picChg>
      </pc:sldChg>
      <pc:sldChg chg="modSp mod modTransition">
        <pc:chgData name="NAVEEN PS" userId="0905db07d7399a9d" providerId="LiveId" clId="{ADB1F797-D4FE-443F-933A-9B8FC763D21C}" dt="2023-11-13T20:37:26.695" v="427" actId="20577"/>
        <pc:sldMkLst>
          <pc:docMk/>
          <pc:sldMk cId="451255070" sldId="259"/>
        </pc:sldMkLst>
        <pc:spChg chg="mod">
          <ac:chgData name="NAVEEN PS" userId="0905db07d7399a9d" providerId="LiveId" clId="{ADB1F797-D4FE-443F-933A-9B8FC763D21C}" dt="2023-11-13T20:37:26.695" v="427" actId="20577"/>
          <ac:spMkLst>
            <pc:docMk/>
            <pc:sldMk cId="451255070" sldId="259"/>
            <ac:spMk id="3" creationId="{17CDAAD7-F445-6F9E-3A8F-D5F7B0F35EE2}"/>
          </ac:spMkLst>
        </pc:spChg>
        <pc:picChg chg="mod">
          <ac:chgData name="NAVEEN PS" userId="0905db07d7399a9d" providerId="LiveId" clId="{ADB1F797-D4FE-443F-933A-9B8FC763D21C}" dt="2023-11-13T19:57:59.710" v="154" actId="14100"/>
          <ac:picMkLst>
            <pc:docMk/>
            <pc:sldMk cId="451255070" sldId="259"/>
            <ac:picMk id="7" creationId="{248DD155-88C3-ACB2-D31C-C22A705782AF}"/>
          </ac:picMkLst>
        </pc:picChg>
      </pc:sldChg>
      <pc:sldChg chg="modSp mod modTransition">
        <pc:chgData name="NAVEEN PS" userId="0905db07d7399a9d" providerId="LiveId" clId="{ADB1F797-D4FE-443F-933A-9B8FC763D21C}" dt="2023-11-13T20:40:50.985" v="452" actId="255"/>
        <pc:sldMkLst>
          <pc:docMk/>
          <pc:sldMk cId="2547991763" sldId="260"/>
        </pc:sldMkLst>
        <pc:spChg chg="mod">
          <ac:chgData name="NAVEEN PS" userId="0905db07d7399a9d" providerId="LiveId" clId="{ADB1F797-D4FE-443F-933A-9B8FC763D21C}" dt="2023-11-13T20:40:50.985" v="452" actId="255"/>
          <ac:spMkLst>
            <pc:docMk/>
            <pc:sldMk cId="2547991763" sldId="260"/>
            <ac:spMk id="3" creationId="{D33714B4-634D-57C5-95B1-BA8F012F6914}"/>
          </ac:spMkLst>
        </pc:spChg>
        <pc:picChg chg="mod">
          <ac:chgData name="NAVEEN PS" userId="0905db07d7399a9d" providerId="LiveId" clId="{ADB1F797-D4FE-443F-933A-9B8FC763D21C}" dt="2023-11-13T20:24:50.287" v="349" actId="1440"/>
          <ac:picMkLst>
            <pc:docMk/>
            <pc:sldMk cId="2547991763" sldId="260"/>
            <ac:picMk id="5" creationId="{E67EB0D3-53C9-DB9B-57B3-6AEE5CEFED73}"/>
          </ac:picMkLst>
        </pc:picChg>
      </pc:sldChg>
      <pc:sldChg chg="modSp mod modTransition">
        <pc:chgData name="NAVEEN PS" userId="0905db07d7399a9d" providerId="LiveId" clId="{ADB1F797-D4FE-443F-933A-9B8FC763D21C}" dt="2023-11-13T20:38:39.880" v="435" actId="207"/>
        <pc:sldMkLst>
          <pc:docMk/>
          <pc:sldMk cId="542222430" sldId="261"/>
        </pc:sldMkLst>
        <pc:spChg chg="mod">
          <ac:chgData name="NAVEEN PS" userId="0905db07d7399a9d" providerId="LiveId" clId="{ADB1F797-D4FE-443F-933A-9B8FC763D21C}" dt="2023-11-13T20:38:39.880" v="435" actId="207"/>
          <ac:spMkLst>
            <pc:docMk/>
            <pc:sldMk cId="542222430" sldId="261"/>
            <ac:spMk id="3" creationId="{6BE51DA1-0C02-192A-DF56-82D0192A79C1}"/>
          </ac:spMkLst>
        </pc:spChg>
        <pc:picChg chg="mod">
          <ac:chgData name="NAVEEN PS" userId="0905db07d7399a9d" providerId="LiveId" clId="{ADB1F797-D4FE-443F-933A-9B8FC763D21C}" dt="2023-11-13T19:58:07.350" v="155" actId="14100"/>
          <ac:picMkLst>
            <pc:docMk/>
            <pc:sldMk cId="542222430" sldId="261"/>
            <ac:picMk id="5" creationId="{CFECE6A9-4636-2FA3-F40D-2DA0477C1547}"/>
          </ac:picMkLst>
        </pc:picChg>
      </pc:sldChg>
      <pc:sldChg chg="modSp mod modTransition">
        <pc:chgData name="NAVEEN PS" userId="0905db07d7399a9d" providerId="LiveId" clId="{ADB1F797-D4FE-443F-933A-9B8FC763D21C}" dt="2023-11-13T20:46:48.544" v="552" actId="255"/>
        <pc:sldMkLst>
          <pc:docMk/>
          <pc:sldMk cId="2845854855" sldId="262"/>
        </pc:sldMkLst>
        <pc:spChg chg="mod">
          <ac:chgData name="NAVEEN PS" userId="0905db07d7399a9d" providerId="LiveId" clId="{ADB1F797-D4FE-443F-933A-9B8FC763D21C}" dt="2023-11-13T20:46:48.544" v="552" actId="255"/>
          <ac:spMkLst>
            <pc:docMk/>
            <pc:sldMk cId="2845854855" sldId="262"/>
            <ac:spMk id="3" creationId="{24A0E032-68E2-A439-D381-06CD03B12F2C}"/>
          </ac:spMkLst>
        </pc:spChg>
        <pc:picChg chg="mod">
          <ac:chgData name="NAVEEN PS" userId="0905db07d7399a9d" providerId="LiveId" clId="{ADB1F797-D4FE-443F-933A-9B8FC763D21C}" dt="2023-11-13T20:17:00.168" v="254" actId="14100"/>
          <ac:picMkLst>
            <pc:docMk/>
            <pc:sldMk cId="2845854855" sldId="262"/>
            <ac:picMk id="5" creationId="{675BFDDC-0BBE-0AF3-3821-10BDB19E247E}"/>
          </ac:picMkLst>
        </pc:picChg>
      </pc:sldChg>
      <pc:sldChg chg="addSp modSp mod modTransition">
        <pc:chgData name="NAVEEN PS" userId="0905db07d7399a9d" providerId="LiveId" clId="{ADB1F797-D4FE-443F-933A-9B8FC763D21C}" dt="2023-11-13T20:39:16.225" v="437" actId="20577"/>
        <pc:sldMkLst>
          <pc:docMk/>
          <pc:sldMk cId="3371499209" sldId="263"/>
        </pc:sldMkLst>
        <pc:spChg chg="add mod">
          <ac:chgData name="NAVEEN PS" userId="0905db07d7399a9d" providerId="LiveId" clId="{ADB1F797-D4FE-443F-933A-9B8FC763D21C}" dt="2023-11-13T20:07:37.939" v="244" actId="14100"/>
          <ac:spMkLst>
            <pc:docMk/>
            <pc:sldMk cId="3371499209" sldId="263"/>
            <ac:spMk id="2" creationId="{A8B1400C-008C-542A-927D-A0B282CCCB55}"/>
          </ac:spMkLst>
        </pc:spChg>
        <pc:spChg chg="mod">
          <ac:chgData name="NAVEEN PS" userId="0905db07d7399a9d" providerId="LiveId" clId="{ADB1F797-D4FE-443F-933A-9B8FC763D21C}" dt="2023-11-13T20:00:42.020" v="179" actId="255"/>
          <ac:spMkLst>
            <pc:docMk/>
            <pc:sldMk cId="3371499209" sldId="263"/>
            <ac:spMk id="3" creationId="{5CE9BA77-355B-F242-7908-731EB61B850B}"/>
          </ac:spMkLst>
        </pc:spChg>
        <pc:spChg chg="mod">
          <ac:chgData name="NAVEEN PS" userId="0905db07d7399a9d" providerId="LiveId" clId="{ADB1F797-D4FE-443F-933A-9B8FC763D21C}" dt="2023-11-13T20:02:06.220" v="190" actId="12"/>
          <ac:spMkLst>
            <pc:docMk/>
            <pc:sldMk cId="3371499209" sldId="263"/>
            <ac:spMk id="4" creationId="{79C8D21A-3E9B-7814-D7D1-EE8DF15FCBAB}"/>
          </ac:spMkLst>
        </pc:spChg>
        <pc:spChg chg="mod">
          <ac:chgData name="NAVEEN PS" userId="0905db07d7399a9d" providerId="LiveId" clId="{ADB1F797-D4FE-443F-933A-9B8FC763D21C}" dt="2023-11-13T20:39:16.225" v="437" actId="20577"/>
          <ac:spMkLst>
            <pc:docMk/>
            <pc:sldMk cId="3371499209" sldId="263"/>
            <ac:spMk id="5" creationId="{CA2F9D1E-87ED-531A-C2B0-8973482A1DBE}"/>
          </ac:spMkLst>
        </pc:spChg>
        <pc:picChg chg="mod">
          <ac:chgData name="NAVEEN PS" userId="0905db07d7399a9d" providerId="LiveId" clId="{ADB1F797-D4FE-443F-933A-9B8FC763D21C}" dt="2023-11-13T20:02:18.940" v="192" actId="1076"/>
          <ac:picMkLst>
            <pc:docMk/>
            <pc:sldMk cId="3371499209" sldId="263"/>
            <ac:picMk id="7" creationId="{654D4D06-1A14-9207-D203-3E79DB521F0F}"/>
          </ac:picMkLst>
        </pc:picChg>
      </pc:sldChg>
      <pc:sldChg chg="modSp mod modTransition">
        <pc:chgData name="NAVEEN PS" userId="0905db07d7399a9d" providerId="LiveId" clId="{ADB1F797-D4FE-443F-933A-9B8FC763D21C}" dt="2023-11-13T20:40:01.585" v="443" actId="255"/>
        <pc:sldMkLst>
          <pc:docMk/>
          <pc:sldMk cId="18545126" sldId="264"/>
        </pc:sldMkLst>
        <pc:spChg chg="mod">
          <ac:chgData name="NAVEEN PS" userId="0905db07d7399a9d" providerId="LiveId" clId="{ADB1F797-D4FE-443F-933A-9B8FC763D21C}" dt="2023-11-13T20:40:01.585" v="443" actId="255"/>
          <ac:spMkLst>
            <pc:docMk/>
            <pc:sldMk cId="18545126" sldId="264"/>
            <ac:spMk id="3" creationId="{8D6715BF-DEE3-CE55-DD35-10FE50602123}"/>
          </ac:spMkLst>
        </pc:spChg>
        <pc:spChg chg="mod">
          <ac:chgData name="NAVEEN PS" userId="0905db07d7399a9d" providerId="LiveId" clId="{ADB1F797-D4FE-443F-933A-9B8FC763D21C}" dt="2023-11-13T20:39:28.285" v="438" actId="1076"/>
          <ac:spMkLst>
            <pc:docMk/>
            <pc:sldMk cId="18545126" sldId="264"/>
            <ac:spMk id="6" creationId="{27C71982-9C6E-1B36-7943-831BDEB59E37}"/>
          </ac:spMkLst>
        </pc:spChg>
      </pc:sldChg>
      <pc:sldChg chg="modSp mod">
        <pc:chgData name="NAVEEN PS" userId="0905db07d7399a9d" providerId="LiveId" clId="{ADB1F797-D4FE-443F-933A-9B8FC763D21C}" dt="2023-11-13T20:06:36.099" v="238" actId="732"/>
        <pc:sldMkLst>
          <pc:docMk/>
          <pc:sldMk cId="4238651180" sldId="265"/>
        </pc:sldMkLst>
        <pc:picChg chg="mod modCrop">
          <ac:chgData name="NAVEEN PS" userId="0905db07d7399a9d" providerId="LiveId" clId="{ADB1F797-D4FE-443F-933A-9B8FC763D21C}" dt="2023-11-13T20:06:36.099" v="238" actId="732"/>
          <ac:picMkLst>
            <pc:docMk/>
            <pc:sldMk cId="4238651180" sldId="265"/>
            <ac:picMk id="82" creationId="{0466631D-5626-D050-0F47-6A36F72A3FFE}"/>
          </ac:picMkLst>
        </pc:picChg>
      </pc:sldChg>
      <pc:sldChg chg="modSp mod modTransition">
        <pc:chgData name="NAVEEN PS" userId="0905db07d7399a9d" providerId="LiveId" clId="{ADB1F797-D4FE-443F-933A-9B8FC763D21C}" dt="2023-11-13T20:43:29.984" v="470" actId="255"/>
        <pc:sldMkLst>
          <pc:docMk/>
          <pc:sldMk cId="2091621748" sldId="266"/>
        </pc:sldMkLst>
        <pc:spChg chg="mod">
          <ac:chgData name="NAVEEN PS" userId="0905db07d7399a9d" providerId="LiveId" clId="{ADB1F797-D4FE-443F-933A-9B8FC763D21C}" dt="2023-11-13T20:43:29.984" v="470" actId="255"/>
          <ac:spMkLst>
            <pc:docMk/>
            <pc:sldMk cId="2091621748" sldId="266"/>
            <ac:spMk id="3" creationId="{EFA0603D-F3C7-88EA-EB2D-4694C6EDEE95}"/>
          </ac:spMkLst>
        </pc:spChg>
        <pc:picChg chg="mod">
          <ac:chgData name="NAVEEN PS" userId="0905db07d7399a9d" providerId="LiveId" clId="{ADB1F797-D4FE-443F-933A-9B8FC763D21C}" dt="2023-11-13T20:23:34.947" v="346" actId="1076"/>
          <ac:picMkLst>
            <pc:docMk/>
            <pc:sldMk cId="2091621748" sldId="266"/>
            <ac:picMk id="5" creationId="{5D351404-737A-CFE4-D039-129D4805329D}"/>
          </ac:picMkLst>
        </pc:picChg>
      </pc:sldChg>
      <pc:sldChg chg="modSp mod modTransition">
        <pc:chgData name="NAVEEN PS" userId="0905db07d7399a9d" providerId="LiveId" clId="{ADB1F797-D4FE-443F-933A-9B8FC763D21C}" dt="2023-11-13T20:44:58.854" v="548" actId="20577"/>
        <pc:sldMkLst>
          <pc:docMk/>
          <pc:sldMk cId="2442504603" sldId="267"/>
        </pc:sldMkLst>
        <pc:spChg chg="mod">
          <ac:chgData name="NAVEEN PS" userId="0905db07d7399a9d" providerId="LiveId" clId="{ADB1F797-D4FE-443F-933A-9B8FC763D21C}" dt="2023-11-13T20:44:58.854" v="548" actId="20577"/>
          <ac:spMkLst>
            <pc:docMk/>
            <pc:sldMk cId="2442504603" sldId="267"/>
            <ac:spMk id="3" creationId="{3176A1BD-A93D-911A-35FF-CC0DEFA75F31}"/>
          </ac:spMkLst>
        </pc:spChg>
        <pc:picChg chg="mod">
          <ac:chgData name="NAVEEN PS" userId="0905db07d7399a9d" providerId="LiveId" clId="{ADB1F797-D4FE-443F-933A-9B8FC763D21C}" dt="2023-11-13T20:04:19.059" v="210" actId="14100"/>
          <ac:picMkLst>
            <pc:docMk/>
            <pc:sldMk cId="2442504603" sldId="267"/>
            <ac:picMk id="5" creationId="{747FDDD9-ED65-0C94-F918-470650483036}"/>
          </ac:picMkLst>
        </pc:picChg>
      </pc:sldChg>
      <pc:sldChg chg="addSp delSp modSp mod modTransition modAnim">
        <pc:chgData name="NAVEEN PS" userId="0905db07d7399a9d" providerId="LiveId" clId="{ADB1F797-D4FE-443F-933A-9B8FC763D21C}" dt="2023-11-13T20:45:21.174" v="550" actId="255"/>
        <pc:sldMkLst>
          <pc:docMk/>
          <pc:sldMk cId="2263627651" sldId="268"/>
        </pc:sldMkLst>
        <pc:spChg chg="mod">
          <ac:chgData name="NAVEEN PS" userId="0905db07d7399a9d" providerId="LiveId" clId="{ADB1F797-D4FE-443F-933A-9B8FC763D21C}" dt="2023-11-13T20:45:21.174" v="550" actId="255"/>
          <ac:spMkLst>
            <pc:docMk/>
            <pc:sldMk cId="2263627651" sldId="268"/>
            <ac:spMk id="3" creationId="{9F695208-12C8-86F5-E2E7-C855FDCE0622}"/>
          </ac:spMkLst>
        </pc:spChg>
        <pc:spChg chg="del mod">
          <ac:chgData name="NAVEEN PS" userId="0905db07d7399a9d" providerId="LiveId" clId="{ADB1F797-D4FE-443F-933A-9B8FC763D21C}" dt="2023-11-13T20:33:01.246" v="392"/>
          <ac:spMkLst>
            <pc:docMk/>
            <pc:sldMk cId="2263627651" sldId="268"/>
            <ac:spMk id="8" creationId="{DED000B4-A716-69DB-12C0-FE7121B65FC7}"/>
          </ac:spMkLst>
        </pc:spChg>
        <pc:picChg chg="add del mod">
          <ac:chgData name="NAVEEN PS" userId="0905db07d7399a9d" providerId="LiveId" clId="{ADB1F797-D4FE-443F-933A-9B8FC763D21C}" dt="2023-11-13T20:33:24.965" v="398" actId="931"/>
          <ac:picMkLst>
            <pc:docMk/>
            <pc:sldMk cId="2263627651" sldId="268"/>
            <ac:picMk id="4" creationId="{CE5618E8-4186-DAA1-7535-82626C7AEBC1}"/>
          </ac:picMkLst>
        </pc:picChg>
        <pc:picChg chg="add mod modCrop">
          <ac:chgData name="NAVEEN PS" userId="0905db07d7399a9d" providerId="LiveId" clId="{ADB1F797-D4FE-443F-933A-9B8FC763D21C}" dt="2023-11-13T20:35:05.555" v="419" actId="1076"/>
          <ac:picMkLst>
            <pc:docMk/>
            <pc:sldMk cId="2263627651" sldId="268"/>
            <ac:picMk id="6" creationId="{DF4BB893-E0A5-1E79-F764-9535B8DF3338}"/>
          </ac:picMkLst>
        </pc:picChg>
        <pc:picChg chg="mod">
          <ac:chgData name="NAVEEN PS" userId="0905db07d7399a9d" providerId="LiveId" clId="{ADB1F797-D4FE-443F-933A-9B8FC763D21C}" dt="2023-11-13T20:34:37.956" v="415" actId="1076"/>
          <ac:picMkLst>
            <pc:docMk/>
            <pc:sldMk cId="2263627651" sldId="268"/>
            <ac:picMk id="7" creationId="{336857ED-DD05-7BE2-8A78-B4624A1F2EB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4F0166-1E58-46EC-9CDA-B3F55505E99E}"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15AF6-7B85-46B0-8CEB-BFF808CA4CA8}" type="slidenum">
              <a:rPr lang="en-IN" smtClean="0"/>
              <a:t>‹#›</a:t>
            </a:fld>
            <a:endParaRPr lang="en-IN"/>
          </a:p>
        </p:txBody>
      </p:sp>
    </p:spTree>
    <p:extLst>
      <p:ext uri="{BB962C8B-B14F-4D97-AF65-F5344CB8AC3E}">
        <p14:creationId xmlns:p14="http://schemas.microsoft.com/office/powerpoint/2010/main" val="2391597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0166-1E58-46EC-9CDA-B3F55505E99E}"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15AF6-7B85-46B0-8CEB-BFF808CA4CA8}" type="slidenum">
              <a:rPr lang="en-IN" smtClean="0"/>
              <a:t>‹#›</a:t>
            </a:fld>
            <a:endParaRPr lang="en-IN"/>
          </a:p>
        </p:txBody>
      </p:sp>
    </p:spTree>
    <p:extLst>
      <p:ext uri="{BB962C8B-B14F-4D97-AF65-F5344CB8AC3E}">
        <p14:creationId xmlns:p14="http://schemas.microsoft.com/office/powerpoint/2010/main" val="396114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0166-1E58-46EC-9CDA-B3F55505E99E}"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15AF6-7B85-46B0-8CEB-BFF808CA4CA8}" type="slidenum">
              <a:rPr lang="en-IN" smtClean="0"/>
              <a:t>‹#›</a:t>
            </a:fld>
            <a:endParaRPr lang="en-IN"/>
          </a:p>
        </p:txBody>
      </p:sp>
    </p:spTree>
    <p:extLst>
      <p:ext uri="{BB962C8B-B14F-4D97-AF65-F5344CB8AC3E}">
        <p14:creationId xmlns:p14="http://schemas.microsoft.com/office/powerpoint/2010/main" val="173061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0166-1E58-46EC-9CDA-B3F55505E99E}"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15AF6-7B85-46B0-8CEB-BFF808CA4CA8}" type="slidenum">
              <a:rPr lang="en-IN" smtClean="0"/>
              <a:t>‹#›</a:t>
            </a:fld>
            <a:endParaRPr lang="en-IN"/>
          </a:p>
        </p:txBody>
      </p:sp>
    </p:spTree>
    <p:extLst>
      <p:ext uri="{BB962C8B-B14F-4D97-AF65-F5344CB8AC3E}">
        <p14:creationId xmlns:p14="http://schemas.microsoft.com/office/powerpoint/2010/main" val="262618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4F0166-1E58-46EC-9CDA-B3F55505E99E}"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15AF6-7B85-46B0-8CEB-BFF808CA4CA8}" type="slidenum">
              <a:rPr lang="en-IN" smtClean="0"/>
              <a:t>‹#›</a:t>
            </a:fld>
            <a:endParaRPr lang="en-IN"/>
          </a:p>
        </p:txBody>
      </p:sp>
    </p:spTree>
    <p:extLst>
      <p:ext uri="{BB962C8B-B14F-4D97-AF65-F5344CB8AC3E}">
        <p14:creationId xmlns:p14="http://schemas.microsoft.com/office/powerpoint/2010/main" val="265004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4F0166-1E58-46EC-9CDA-B3F55505E99E}"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15AF6-7B85-46B0-8CEB-BFF808CA4CA8}" type="slidenum">
              <a:rPr lang="en-IN" smtClean="0"/>
              <a:t>‹#›</a:t>
            </a:fld>
            <a:endParaRPr lang="en-IN"/>
          </a:p>
        </p:txBody>
      </p:sp>
    </p:spTree>
    <p:extLst>
      <p:ext uri="{BB962C8B-B14F-4D97-AF65-F5344CB8AC3E}">
        <p14:creationId xmlns:p14="http://schemas.microsoft.com/office/powerpoint/2010/main" val="5858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4F0166-1E58-46EC-9CDA-B3F55505E99E}" type="datetimeFigureOut">
              <a:rPr lang="en-IN" smtClean="0"/>
              <a:t>14-11-2023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415AF6-7B85-46B0-8CEB-BFF808CA4CA8}" type="slidenum">
              <a:rPr lang="en-IN" smtClean="0"/>
              <a:t>‹#›</a:t>
            </a:fld>
            <a:endParaRPr lang="en-IN"/>
          </a:p>
        </p:txBody>
      </p:sp>
    </p:spTree>
    <p:extLst>
      <p:ext uri="{BB962C8B-B14F-4D97-AF65-F5344CB8AC3E}">
        <p14:creationId xmlns:p14="http://schemas.microsoft.com/office/powerpoint/2010/main" val="218847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4F0166-1E58-46EC-9CDA-B3F55505E99E}" type="datetimeFigureOut">
              <a:rPr lang="en-IN" smtClean="0"/>
              <a:t>14-11-2023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415AF6-7B85-46B0-8CEB-BFF808CA4CA8}" type="slidenum">
              <a:rPr lang="en-IN" smtClean="0"/>
              <a:t>‹#›</a:t>
            </a:fld>
            <a:endParaRPr lang="en-IN"/>
          </a:p>
        </p:txBody>
      </p:sp>
    </p:spTree>
    <p:extLst>
      <p:ext uri="{BB962C8B-B14F-4D97-AF65-F5344CB8AC3E}">
        <p14:creationId xmlns:p14="http://schemas.microsoft.com/office/powerpoint/2010/main" val="2418221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F0166-1E58-46EC-9CDA-B3F55505E99E}" type="datetimeFigureOut">
              <a:rPr lang="en-IN" smtClean="0"/>
              <a:t>14-11-2023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415AF6-7B85-46B0-8CEB-BFF808CA4CA8}" type="slidenum">
              <a:rPr lang="en-IN" smtClean="0"/>
              <a:t>‹#›</a:t>
            </a:fld>
            <a:endParaRPr lang="en-IN"/>
          </a:p>
        </p:txBody>
      </p:sp>
    </p:spTree>
    <p:extLst>
      <p:ext uri="{BB962C8B-B14F-4D97-AF65-F5344CB8AC3E}">
        <p14:creationId xmlns:p14="http://schemas.microsoft.com/office/powerpoint/2010/main" val="246121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4F0166-1E58-46EC-9CDA-B3F55505E99E}"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15AF6-7B85-46B0-8CEB-BFF808CA4CA8}" type="slidenum">
              <a:rPr lang="en-IN" smtClean="0"/>
              <a:t>‹#›</a:t>
            </a:fld>
            <a:endParaRPr lang="en-IN"/>
          </a:p>
        </p:txBody>
      </p:sp>
    </p:spTree>
    <p:extLst>
      <p:ext uri="{BB962C8B-B14F-4D97-AF65-F5344CB8AC3E}">
        <p14:creationId xmlns:p14="http://schemas.microsoft.com/office/powerpoint/2010/main" val="2648640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4F0166-1E58-46EC-9CDA-B3F55505E99E}"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15AF6-7B85-46B0-8CEB-BFF808CA4CA8}" type="slidenum">
              <a:rPr lang="en-IN" smtClean="0"/>
              <a:t>‹#›</a:t>
            </a:fld>
            <a:endParaRPr lang="en-IN"/>
          </a:p>
        </p:txBody>
      </p:sp>
    </p:spTree>
    <p:extLst>
      <p:ext uri="{BB962C8B-B14F-4D97-AF65-F5344CB8AC3E}">
        <p14:creationId xmlns:p14="http://schemas.microsoft.com/office/powerpoint/2010/main" val="293337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F0166-1E58-46EC-9CDA-B3F55505E99E}" type="datetimeFigureOut">
              <a:rPr lang="en-IN" smtClean="0"/>
              <a:t>14-11-2023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15AF6-7B85-46B0-8CEB-BFF808CA4CA8}" type="slidenum">
              <a:rPr lang="en-IN" smtClean="0"/>
              <a:t>‹#›</a:t>
            </a:fld>
            <a:endParaRPr lang="en-IN"/>
          </a:p>
        </p:txBody>
      </p:sp>
    </p:spTree>
    <p:extLst>
      <p:ext uri="{BB962C8B-B14F-4D97-AF65-F5344CB8AC3E}">
        <p14:creationId xmlns:p14="http://schemas.microsoft.com/office/powerpoint/2010/main" val="22682291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A0F4-7992-E227-FA3E-3A9BCCA10E8C}"/>
              </a:ext>
            </a:extLst>
          </p:cNvPr>
          <p:cNvSpPr>
            <a:spLocks noGrp="1"/>
          </p:cNvSpPr>
          <p:nvPr>
            <p:ph type="ctrTitle"/>
          </p:nvPr>
        </p:nvSpPr>
        <p:spPr>
          <a:xfrm>
            <a:off x="1081870" y="3884353"/>
            <a:ext cx="5304183" cy="2387600"/>
          </a:xfrm>
          <a:noFill/>
        </p:spPr>
        <p:txBody>
          <a:bodyPr wrap="square">
            <a:noAutofit/>
          </a:bodyPr>
          <a:lstStyle/>
          <a:p>
            <a:r>
              <a:rPr lang="en-US" sz="5600" dirty="0">
                <a:effectLst>
                  <a:outerShdw blurRad="50800" dist="38100" dir="2700000" algn="tl" rotWithShape="0">
                    <a:prstClr val="black">
                      <a:alpha val="40000"/>
                    </a:prstClr>
                  </a:outerShdw>
                </a:effectLst>
                <a:latin typeface="Bahnschrift SemiBold Condensed" panose="020B0502040204020203" pitchFamily="34" charset="0"/>
              </a:rPr>
              <a:t>TRAINING AND EVALUATING MACHINE LEARNING ALGORITHM FOR CLASSIFICATION OF MICROPLASTIC USING RAMAN SPECTROSCOPY</a:t>
            </a:r>
            <a:endParaRPr lang="en-IN" sz="5600" dirty="0">
              <a:effectLst>
                <a:outerShdw blurRad="50800" dist="38100" dir="2700000" algn="tl" rotWithShape="0">
                  <a:prstClr val="black">
                    <a:alpha val="40000"/>
                  </a:prstClr>
                </a:outerShdw>
              </a:effectLst>
              <a:latin typeface="Bahnschrift SemiBold Condensed" panose="020B0502040204020203" pitchFamily="34" charset="0"/>
            </a:endParaRPr>
          </a:p>
        </p:txBody>
      </p:sp>
      <p:pic>
        <p:nvPicPr>
          <p:cNvPr id="9" name="Picture 8">
            <a:extLst>
              <a:ext uri="{FF2B5EF4-FFF2-40B4-BE49-F238E27FC236}">
                <a16:creationId xmlns:a16="http://schemas.microsoft.com/office/drawing/2014/main" id="{37A95051-6E25-AA8E-134A-FD1EA889F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948" y="408440"/>
            <a:ext cx="7029174" cy="6430617"/>
          </a:xfrm>
          <a:prstGeom prst="rect">
            <a:avLst/>
          </a:prstGeom>
          <a:effectLst>
            <a:softEdge rad="863600"/>
          </a:effectLst>
        </p:spPr>
      </p:pic>
    </p:spTree>
    <p:extLst>
      <p:ext uri="{BB962C8B-B14F-4D97-AF65-F5344CB8AC3E}">
        <p14:creationId xmlns:p14="http://schemas.microsoft.com/office/powerpoint/2010/main" val="21384572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D64AAB0-600A-8954-2166-03709F74877A}"/>
              </a:ext>
            </a:extLst>
          </p:cNvPr>
          <p:cNvSpPr/>
          <p:nvPr/>
        </p:nvSpPr>
        <p:spPr>
          <a:xfrm>
            <a:off x="4810539" y="119271"/>
            <a:ext cx="2047463" cy="54126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16" name="Rectangle: Rounded Corners 15">
            <a:extLst>
              <a:ext uri="{FF2B5EF4-FFF2-40B4-BE49-F238E27FC236}">
                <a16:creationId xmlns:a16="http://schemas.microsoft.com/office/drawing/2014/main" id="{34C60173-9F9C-6D88-D825-5D8D46ED025B}"/>
              </a:ext>
            </a:extLst>
          </p:cNvPr>
          <p:cNvSpPr/>
          <p:nvPr/>
        </p:nvSpPr>
        <p:spPr>
          <a:xfrm>
            <a:off x="4810537" y="860151"/>
            <a:ext cx="2047463" cy="54126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3100E2DF-9100-5699-8225-B6A588F13622}"/>
              </a:ext>
            </a:extLst>
          </p:cNvPr>
          <p:cNvSpPr/>
          <p:nvPr/>
        </p:nvSpPr>
        <p:spPr>
          <a:xfrm>
            <a:off x="4810537" y="1621456"/>
            <a:ext cx="2047463" cy="54126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8C5D5BA9-2905-6E7C-3244-926032D8FDD2}"/>
              </a:ext>
            </a:extLst>
          </p:cNvPr>
          <p:cNvSpPr/>
          <p:nvPr/>
        </p:nvSpPr>
        <p:spPr>
          <a:xfrm>
            <a:off x="4784031" y="2410654"/>
            <a:ext cx="2047463" cy="54126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7872797B-AA2D-8197-C182-BFECC5283B50}"/>
              </a:ext>
            </a:extLst>
          </p:cNvPr>
          <p:cNvSpPr/>
          <p:nvPr/>
        </p:nvSpPr>
        <p:spPr>
          <a:xfrm>
            <a:off x="6831494" y="4047091"/>
            <a:ext cx="2047463" cy="54126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0D5FE1F-D33F-24B8-4D15-A6E80741671E}"/>
              </a:ext>
            </a:extLst>
          </p:cNvPr>
          <p:cNvSpPr/>
          <p:nvPr/>
        </p:nvSpPr>
        <p:spPr>
          <a:xfrm>
            <a:off x="4810537" y="4805461"/>
            <a:ext cx="2047463" cy="54126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76BDEFF3-6243-313F-FFE9-55B0E8B6AAC5}"/>
              </a:ext>
            </a:extLst>
          </p:cNvPr>
          <p:cNvSpPr/>
          <p:nvPr/>
        </p:nvSpPr>
        <p:spPr>
          <a:xfrm>
            <a:off x="2896127" y="3315114"/>
            <a:ext cx="2047463" cy="54126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D25B60E3-7650-1298-8FE5-822F68711AC7}"/>
              </a:ext>
            </a:extLst>
          </p:cNvPr>
          <p:cNvSpPr/>
          <p:nvPr/>
        </p:nvSpPr>
        <p:spPr>
          <a:xfrm>
            <a:off x="6858000" y="3306211"/>
            <a:ext cx="2047463" cy="54126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36A276D4-B74C-DCA8-62E1-1019A0FC2C23}"/>
              </a:ext>
            </a:extLst>
          </p:cNvPr>
          <p:cNvSpPr/>
          <p:nvPr/>
        </p:nvSpPr>
        <p:spPr>
          <a:xfrm>
            <a:off x="4784029" y="5559958"/>
            <a:ext cx="2047463" cy="54126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84900FB6-0D29-C1C7-CF39-FCEC5F9889D6}"/>
              </a:ext>
            </a:extLst>
          </p:cNvPr>
          <p:cNvSpPr/>
          <p:nvPr/>
        </p:nvSpPr>
        <p:spPr>
          <a:xfrm>
            <a:off x="4784029" y="6314455"/>
            <a:ext cx="2047463" cy="448491"/>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C8EAECF4-BF29-3A33-28A9-4A56367EDCFD}"/>
              </a:ext>
            </a:extLst>
          </p:cNvPr>
          <p:cNvCxnSpPr>
            <a:stCxn id="6" idx="2"/>
            <a:endCxn id="16" idx="0"/>
          </p:cNvCxnSpPr>
          <p:nvPr/>
        </p:nvCxnSpPr>
        <p:spPr>
          <a:xfrm flipH="1">
            <a:off x="5834269" y="660539"/>
            <a:ext cx="2" cy="1996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56B4E07-A045-680B-C646-D8AE47D2533F}"/>
              </a:ext>
            </a:extLst>
          </p:cNvPr>
          <p:cNvCxnSpPr/>
          <p:nvPr/>
        </p:nvCxnSpPr>
        <p:spPr>
          <a:xfrm flipH="1">
            <a:off x="5834268" y="1408227"/>
            <a:ext cx="2" cy="1996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C2D7760-42DA-6DD7-38B2-5C8115195911}"/>
              </a:ext>
            </a:extLst>
          </p:cNvPr>
          <p:cNvCxnSpPr/>
          <p:nvPr/>
        </p:nvCxnSpPr>
        <p:spPr>
          <a:xfrm flipH="1">
            <a:off x="5807758" y="2204234"/>
            <a:ext cx="2" cy="1996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0F06A43-282D-FB44-2ED1-E918D8FCCF09}"/>
              </a:ext>
            </a:extLst>
          </p:cNvPr>
          <p:cNvCxnSpPr/>
          <p:nvPr/>
        </p:nvCxnSpPr>
        <p:spPr>
          <a:xfrm flipH="1">
            <a:off x="5824318" y="5346729"/>
            <a:ext cx="2" cy="1996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105B28F-E1F9-77AE-718E-52BE6738F1C2}"/>
              </a:ext>
            </a:extLst>
          </p:cNvPr>
          <p:cNvCxnSpPr/>
          <p:nvPr/>
        </p:nvCxnSpPr>
        <p:spPr>
          <a:xfrm flipH="1">
            <a:off x="5811076" y="6101226"/>
            <a:ext cx="2" cy="1996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B6BDAE4-4D76-D704-8B03-EC7072800787}"/>
              </a:ext>
            </a:extLst>
          </p:cNvPr>
          <p:cNvCxnSpPr>
            <a:stCxn id="18" idx="3"/>
          </p:cNvCxnSpPr>
          <p:nvPr/>
        </p:nvCxnSpPr>
        <p:spPr>
          <a:xfrm>
            <a:off x="6831494" y="2681288"/>
            <a:ext cx="10502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BBBFEA-A240-59C2-E9A0-BE5E0E9DE301}"/>
              </a:ext>
            </a:extLst>
          </p:cNvPr>
          <p:cNvCxnSpPr/>
          <p:nvPr/>
        </p:nvCxnSpPr>
        <p:spPr>
          <a:xfrm>
            <a:off x="3733792" y="2681288"/>
            <a:ext cx="10502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DA9BC97-0581-6E4D-9F1A-B04A467DC212}"/>
              </a:ext>
            </a:extLst>
          </p:cNvPr>
          <p:cNvCxnSpPr>
            <a:cxnSpLocks/>
            <a:endCxn id="25" idx="0"/>
          </p:cNvCxnSpPr>
          <p:nvPr/>
        </p:nvCxnSpPr>
        <p:spPr>
          <a:xfrm>
            <a:off x="7876187" y="2675929"/>
            <a:ext cx="5545" cy="63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D3D350B-4B5F-F3BB-EBA6-3178E4B7B581}"/>
              </a:ext>
            </a:extLst>
          </p:cNvPr>
          <p:cNvCxnSpPr/>
          <p:nvPr/>
        </p:nvCxnSpPr>
        <p:spPr>
          <a:xfrm flipH="1">
            <a:off x="7855223" y="3861352"/>
            <a:ext cx="2" cy="1996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A75C3F0-F9DD-3AE6-5733-D2EAF7AF5BDB}"/>
              </a:ext>
            </a:extLst>
          </p:cNvPr>
          <p:cNvCxnSpPr>
            <a:cxnSpLocks/>
          </p:cNvCxnSpPr>
          <p:nvPr/>
        </p:nvCxnSpPr>
        <p:spPr>
          <a:xfrm>
            <a:off x="3725474" y="2675929"/>
            <a:ext cx="5545" cy="63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3B08667-CDDB-B23C-D503-0736DC830D90}"/>
              </a:ext>
            </a:extLst>
          </p:cNvPr>
          <p:cNvCxnSpPr>
            <a:cxnSpLocks/>
          </p:cNvCxnSpPr>
          <p:nvPr/>
        </p:nvCxnSpPr>
        <p:spPr>
          <a:xfrm flipH="1">
            <a:off x="6858000" y="5076095"/>
            <a:ext cx="99722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A37B50F-E50C-2806-26D5-434156DA39FD}"/>
              </a:ext>
            </a:extLst>
          </p:cNvPr>
          <p:cNvCxnSpPr>
            <a:cxnSpLocks/>
            <a:stCxn id="22" idx="2"/>
          </p:cNvCxnSpPr>
          <p:nvPr/>
        </p:nvCxnSpPr>
        <p:spPr>
          <a:xfrm>
            <a:off x="7855226" y="4588359"/>
            <a:ext cx="0" cy="4877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F5ED3B-3B73-E714-60A7-E8AF7172DB44}"/>
              </a:ext>
            </a:extLst>
          </p:cNvPr>
          <p:cNvCxnSpPr>
            <a:cxnSpLocks/>
          </p:cNvCxnSpPr>
          <p:nvPr/>
        </p:nvCxnSpPr>
        <p:spPr>
          <a:xfrm>
            <a:off x="3725474" y="3856382"/>
            <a:ext cx="0" cy="12197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3ED694F-E962-D2FA-44CF-BAD6AABBF33B}"/>
              </a:ext>
            </a:extLst>
          </p:cNvPr>
          <p:cNvCxnSpPr>
            <a:endCxn id="23" idx="1"/>
          </p:cNvCxnSpPr>
          <p:nvPr/>
        </p:nvCxnSpPr>
        <p:spPr>
          <a:xfrm>
            <a:off x="3733792" y="5076095"/>
            <a:ext cx="10767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613B8FB-3426-155C-A2C4-D3ACB1079245}"/>
              </a:ext>
            </a:extLst>
          </p:cNvPr>
          <p:cNvSpPr txBox="1"/>
          <p:nvPr/>
        </p:nvSpPr>
        <p:spPr>
          <a:xfrm>
            <a:off x="4935035" y="169469"/>
            <a:ext cx="1745445" cy="523220"/>
          </a:xfrm>
          <a:prstGeom prst="rect">
            <a:avLst/>
          </a:prstGeom>
          <a:noFill/>
        </p:spPr>
        <p:txBody>
          <a:bodyPr wrap="square" rtlCol="0">
            <a:spAutoFit/>
          </a:bodyPr>
          <a:lstStyle/>
          <a:p>
            <a:pPr algn="ctr"/>
            <a:r>
              <a:rPr lang="en-US" sz="1400" dirty="0"/>
              <a:t>LOAD RAMAN SPECTRA DATA</a:t>
            </a:r>
            <a:endParaRPr lang="en-IN" sz="1400" dirty="0"/>
          </a:p>
        </p:txBody>
      </p:sp>
      <p:sp>
        <p:nvSpPr>
          <p:cNvPr id="60" name="TextBox 59">
            <a:extLst>
              <a:ext uri="{FF2B5EF4-FFF2-40B4-BE49-F238E27FC236}">
                <a16:creationId xmlns:a16="http://schemas.microsoft.com/office/drawing/2014/main" id="{EE10DB26-E386-278D-89BB-37FF46A85BB7}"/>
              </a:ext>
            </a:extLst>
          </p:cNvPr>
          <p:cNvSpPr txBox="1"/>
          <p:nvPr/>
        </p:nvSpPr>
        <p:spPr>
          <a:xfrm>
            <a:off x="4935035" y="887271"/>
            <a:ext cx="1745445" cy="523220"/>
          </a:xfrm>
          <a:prstGeom prst="rect">
            <a:avLst/>
          </a:prstGeom>
          <a:noFill/>
        </p:spPr>
        <p:txBody>
          <a:bodyPr wrap="square" rtlCol="0">
            <a:spAutoFit/>
          </a:bodyPr>
          <a:lstStyle/>
          <a:p>
            <a:pPr algn="ctr"/>
            <a:r>
              <a:rPr lang="en-US" sz="1400" dirty="0"/>
              <a:t>FEAUTURE SELECTION</a:t>
            </a:r>
            <a:endParaRPr lang="en-IN" sz="1400" dirty="0"/>
          </a:p>
        </p:txBody>
      </p:sp>
      <p:sp>
        <p:nvSpPr>
          <p:cNvPr id="61" name="TextBox 60">
            <a:extLst>
              <a:ext uri="{FF2B5EF4-FFF2-40B4-BE49-F238E27FC236}">
                <a16:creationId xmlns:a16="http://schemas.microsoft.com/office/drawing/2014/main" id="{E5BA6B08-D935-E408-CDD2-B1C24D5F8374}"/>
              </a:ext>
            </a:extLst>
          </p:cNvPr>
          <p:cNvSpPr txBox="1"/>
          <p:nvPr/>
        </p:nvSpPr>
        <p:spPr>
          <a:xfrm>
            <a:off x="4935035" y="1634444"/>
            <a:ext cx="1745445" cy="461665"/>
          </a:xfrm>
          <a:prstGeom prst="rect">
            <a:avLst/>
          </a:prstGeom>
          <a:noFill/>
        </p:spPr>
        <p:txBody>
          <a:bodyPr wrap="square" rtlCol="0">
            <a:spAutoFit/>
          </a:bodyPr>
          <a:lstStyle/>
          <a:p>
            <a:pPr algn="ctr"/>
            <a:r>
              <a:rPr lang="en-US" sz="1200" dirty="0"/>
              <a:t>NORMALIZING USING STANDARD SCALE</a:t>
            </a:r>
            <a:endParaRPr lang="en-IN" sz="1200" dirty="0"/>
          </a:p>
        </p:txBody>
      </p:sp>
      <p:sp>
        <p:nvSpPr>
          <p:cNvPr id="62" name="TextBox 61">
            <a:extLst>
              <a:ext uri="{FF2B5EF4-FFF2-40B4-BE49-F238E27FC236}">
                <a16:creationId xmlns:a16="http://schemas.microsoft.com/office/drawing/2014/main" id="{EBDB3203-67B0-3016-A2FF-D5066DCB4DE8}"/>
              </a:ext>
            </a:extLst>
          </p:cNvPr>
          <p:cNvSpPr txBox="1"/>
          <p:nvPr/>
        </p:nvSpPr>
        <p:spPr>
          <a:xfrm>
            <a:off x="2896127" y="3385276"/>
            <a:ext cx="1745445" cy="307777"/>
          </a:xfrm>
          <a:prstGeom prst="rect">
            <a:avLst/>
          </a:prstGeom>
          <a:noFill/>
        </p:spPr>
        <p:txBody>
          <a:bodyPr wrap="square" rtlCol="0">
            <a:spAutoFit/>
          </a:bodyPr>
          <a:lstStyle/>
          <a:p>
            <a:pPr algn="ctr"/>
            <a:r>
              <a:rPr lang="en-US" sz="1400" dirty="0"/>
              <a:t>TESTING DATA</a:t>
            </a:r>
            <a:endParaRPr lang="en-IN" sz="1400" dirty="0"/>
          </a:p>
        </p:txBody>
      </p:sp>
      <p:sp>
        <p:nvSpPr>
          <p:cNvPr id="63" name="TextBox 62">
            <a:extLst>
              <a:ext uri="{FF2B5EF4-FFF2-40B4-BE49-F238E27FC236}">
                <a16:creationId xmlns:a16="http://schemas.microsoft.com/office/drawing/2014/main" id="{64CEEC4C-06F7-DC24-0159-0A56B91548A0}"/>
              </a:ext>
            </a:extLst>
          </p:cNvPr>
          <p:cNvSpPr txBox="1"/>
          <p:nvPr/>
        </p:nvSpPr>
        <p:spPr>
          <a:xfrm>
            <a:off x="4971316" y="4838604"/>
            <a:ext cx="1745445" cy="523220"/>
          </a:xfrm>
          <a:prstGeom prst="rect">
            <a:avLst/>
          </a:prstGeom>
          <a:noFill/>
        </p:spPr>
        <p:txBody>
          <a:bodyPr wrap="square" rtlCol="0">
            <a:spAutoFit/>
          </a:bodyPr>
          <a:lstStyle/>
          <a:p>
            <a:pPr algn="ctr"/>
            <a:r>
              <a:rPr lang="en-US" sz="1400" dirty="0"/>
              <a:t>PREDICTION USING BEST ESTIMATOR</a:t>
            </a:r>
            <a:endParaRPr lang="en-IN" sz="1400" dirty="0"/>
          </a:p>
        </p:txBody>
      </p:sp>
      <p:sp>
        <p:nvSpPr>
          <p:cNvPr id="64" name="TextBox 63">
            <a:extLst>
              <a:ext uri="{FF2B5EF4-FFF2-40B4-BE49-F238E27FC236}">
                <a16:creationId xmlns:a16="http://schemas.microsoft.com/office/drawing/2014/main" id="{608090D0-033F-1DFB-0B4C-EA1C94297239}"/>
              </a:ext>
            </a:extLst>
          </p:cNvPr>
          <p:cNvSpPr txBox="1"/>
          <p:nvPr/>
        </p:nvSpPr>
        <p:spPr>
          <a:xfrm>
            <a:off x="6982500" y="4079012"/>
            <a:ext cx="1745445" cy="523220"/>
          </a:xfrm>
          <a:prstGeom prst="rect">
            <a:avLst/>
          </a:prstGeom>
          <a:noFill/>
        </p:spPr>
        <p:txBody>
          <a:bodyPr wrap="square" rtlCol="0">
            <a:spAutoFit/>
          </a:bodyPr>
          <a:lstStyle/>
          <a:p>
            <a:pPr algn="ctr"/>
            <a:r>
              <a:rPr lang="en-US" sz="1400" dirty="0"/>
              <a:t>HYPERPARAMETER TUNING</a:t>
            </a:r>
            <a:endParaRPr lang="en-IN" sz="1400" dirty="0"/>
          </a:p>
        </p:txBody>
      </p:sp>
      <p:sp>
        <p:nvSpPr>
          <p:cNvPr id="65" name="TextBox 64">
            <a:extLst>
              <a:ext uri="{FF2B5EF4-FFF2-40B4-BE49-F238E27FC236}">
                <a16:creationId xmlns:a16="http://schemas.microsoft.com/office/drawing/2014/main" id="{BF364D44-E1F5-421D-6902-BBB39B1922DA}"/>
              </a:ext>
            </a:extLst>
          </p:cNvPr>
          <p:cNvSpPr txBox="1"/>
          <p:nvPr/>
        </p:nvSpPr>
        <p:spPr>
          <a:xfrm>
            <a:off x="7003464" y="3387489"/>
            <a:ext cx="1745445" cy="307777"/>
          </a:xfrm>
          <a:prstGeom prst="rect">
            <a:avLst/>
          </a:prstGeom>
          <a:noFill/>
          <a:ln w="38100">
            <a:solidFill>
              <a:schemeClr val="bg1"/>
            </a:solidFill>
          </a:ln>
        </p:spPr>
        <p:txBody>
          <a:bodyPr wrap="square" rtlCol="0">
            <a:spAutoFit/>
          </a:bodyPr>
          <a:lstStyle/>
          <a:p>
            <a:pPr algn="ctr"/>
            <a:r>
              <a:rPr lang="en-US" sz="1400" dirty="0"/>
              <a:t>TRAINIG DATA</a:t>
            </a:r>
            <a:endParaRPr lang="en-IN" sz="1400" dirty="0"/>
          </a:p>
        </p:txBody>
      </p:sp>
      <p:sp>
        <p:nvSpPr>
          <p:cNvPr id="66" name="TextBox 65">
            <a:extLst>
              <a:ext uri="{FF2B5EF4-FFF2-40B4-BE49-F238E27FC236}">
                <a16:creationId xmlns:a16="http://schemas.microsoft.com/office/drawing/2014/main" id="{D4D053B5-1B25-C20B-9450-B6BB1381C18F}"/>
              </a:ext>
            </a:extLst>
          </p:cNvPr>
          <p:cNvSpPr txBox="1"/>
          <p:nvPr/>
        </p:nvSpPr>
        <p:spPr>
          <a:xfrm>
            <a:off x="4951424" y="2438727"/>
            <a:ext cx="1745445" cy="523220"/>
          </a:xfrm>
          <a:prstGeom prst="rect">
            <a:avLst/>
          </a:prstGeom>
          <a:noFill/>
        </p:spPr>
        <p:txBody>
          <a:bodyPr wrap="square" rtlCol="0">
            <a:spAutoFit/>
          </a:bodyPr>
          <a:lstStyle/>
          <a:p>
            <a:pPr algn="ctr"/>
            <a:r>
              <a:rPr lang="en-US" sz="1400" dirty="0"/>
              <a:t>BALANCING DATA USING ADASYN</a:t>
            </a:r>
            <a:endParaRPr lang="en-IN" sz="1400" dirty="0"/>
          </a:p>
        </p:txBody>
      </p:sp>
      <p:sp>
        <p:nvSpPr>
          <p:cNvPr id="67" name="TextBox 66">
            <a:extLst>
              <a:ext uri="{FF2B5EF4-FFF2-40B4-BE49-F238E27FC236}">
                <a16:creationId xmlns:a16="http://schemas.microsoft.com/office/drawing/2014/main" id="{B7188004-BA95-FC9A-9216-18AF4B5DD645}"/>
              </a:ext>
            </a:extLst>
          </p:cNvPr>
          <p:cNvSpPr txBox="1"/>
          <p:nvPr/>
        </p:nvSpPr>
        <p:spPr>
          <a:xfrm>
            <a:off x="4935035" y="5578006"/>
            <a:ext cx="1745445" cy="523220"/>
          </a:xfrm>
          <a:prstGeom prst="rect">
            <a:avLst/>
          </a:prstGeom>
          <a:noFill/>
        </p:spPr>
        <p:txBody>
          <a:bodyPr wrap="square" rtlCol="0">
            <a:spAutoFit/>
          </a:bodyPr>
          <a:lstStyle/>
          <a:p>
            <a:pPr algn="ctr"/>
            <a:r>
              <a:rPr lang="en-US" sz="1400" dirty="0"/>
              <a:t>PERFORMANCE AND EVALUVATION</a:t>
            </a:r>
            <a:endParaRPr lang="en-IN" sz="1400" dirty="0"/>
          </a:p>
        </p:txBody>
      </p:sp>
      <p:sp>
        <p:nvSpPr>
          <p:cNvPr id="68" name="TextBox 67">
            <a:extLst>
              <a:ext uri="{FF2B5EF4-FFF2-40B4-BE49-F238E27FC236}">
                <a16:creationId xmlns:a16="http://schemas.microsoft.com/office/drawing/2014/main" id="{762760AA-9AD6-E51A-B1D6-83B8E9EB495A}"/>
              </a:ext>
            </a:extLst>
          </p:cNvPr>
          <p:cNvSpPr txBox="1"/>
          <p:nvPr/>
        </p:nvSpPr>
        <p:spPr>
          <a:xfrm>
            <a:off x="4935034" y="6349440"/>
            <a:ext cx="1745445" cy="307777"/>
          </a:xfrm>
          <a:prstGeom prst="rect">
            <a:avLst/>
          </a:prstGeom>
          <a:noFill/>
        </p:spPr>
        <p:txBody>
          <a:bodyPr wrap="square" rtlCol="0">
            <a:spAutoFit/>
          </a:bodyPr>
          <a:lstStyle/>
          <a:p>
            <a:pPr algn="ctr"/>
            <a:r>
              <a:rPr lang="en-US" sz="1400" dirty="0"/>
              <a:t>RESULT</a:t>
            </a:r>
            <a:endParaRPr lang="en-IN" sz="1400" dirty="0"/>
          </a:p>
        </p:txBody>
      </p:sp>
      <p:pic>
        <p:nvPicPr>
          <p:cNvPr id="74" name="Picture 73">
            <a:extLst>
              <a:ext uri="{FF2B5EF4-FFF2-40B4-BE49-F238E27FC236}">
                <a16:creationId xmlns:a16="http://schemas.microsoft.com/office/drawing/2014/main" id="{F00D89D2-A5CC-2717-5C93-945513D0C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3947" y="6784924"/>
            <a:ext cx="692962" cy="503307"/>
          </a:xfrm>
          <a:prstGeom prst="rect">
            <a:avLst/>
          </a:prstGeom>
        </p:spPr>
      </p:pic>
      <p:pic>
        <p:nvPicPr>
          <p:cNvPr id="82" name="Picture 81">
            <a:extLst>
              <a:ext uri="{FF2B5EF4-FFF2-40B4-BE49-F238E27FC236}">
                <a16:creationId xmlns:a16="http://schemas.microsoft.com/office/drawing/2014/main" id="{0466631D-5626-D050-0F47-6A36F72A3FFE}"/>
              </a:ext>
            </a:extLst>
          </p:cNvPr>
          <p:cNvPicPr>
            <a:picLocks noChangeAspect="1"/>
          </p:cNvPicPr>
          <p:nvPr/>
        </p:nvPicPr>
        <p:blipFill rotWithShape="1">
          <a:blip r:embed="rId3">
            <a:extLst>
              <a:ext uri="{28A0092B-C50C-407E-A947-70E740481C1C}">
                <a14:useLocalDpi xmlns:a14="http://schemas.microsoft.com/office/drawing/2010/main" val="0"/>
              </a:ext>
            </a:extLst>
          </a:blip>
          <a:srcRect l="13949"/>
          <a:stretch/>
        </p:blipFill>
        <p:spPr>
          <a:xfrm>
            <a:off x="0" y="19018"/>
            <a:ext cx="3405742" cy="2259726"/>
          </a:xfrm>
          <a:prstGeom prst="rect">
            <a:avLst/>
          </a:prstGeom>
        </p:spPr>
      </p:pic>
      <p:sp>
        <p:nvSpPr>
          <p:cNvPr id="88" name="Arrow: Right 87">
            <a:extLst>
              <a:ext uri="{FF2B5EF4-FFF2-40B4-BE49-F238E27FC236}">
                <a16:creationId xmlns:a16="http://schemas.microsoft.com/office/drawing/2014/main" id="{15575FC5-84F1-BB1E-6AF9-65F5354153FD}"/>
              </a:ext>
            </a:extLst>
          </p:cNvPr>
          <p:cNvSpPr/>
          <p:nvPr/>
        </p:nvSpPr>
        <p:spPr>
          <a:xfrm>
            <a:off x="7035737" y="357071"/>
            <a:ext cx="1430382" cy="14801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Arrow: Right 88">
            <a:extLst>
              <a:ext uri="{FF2B5EF4-FFF2-40B4-BE49-F238E27FC236}">
                <a16:creationId xmlns:a16="http://schemas.microsoft.com/office/drawing/2014/main" id="{5519B222-C288-D8C9-0238-0BBB7BADFB6A}"/>
              </a:ext>
            </a:extLst>
          </p:cNvPr>
          <p:cNvSpPr/>
          <p:nvPr/>
        </p:nvSpPr>
        <p:spPr>
          <a:xfrm>
            <a:off x="7003464" y="1056777"/>
            <a:ext cx="1430382" cy="14801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Arrow: Right 89">
            <a:extLst>
              <a:ext uri="{FF2B5EF4-FFF2-40B4-BE49-F238E27FC236}">
                <a16:creationId xmlns:a16="http://schemas.microsoft.com/office/drawing/2014/main" id="{C42FF7C8-D056-7986-5F58-64015186C7F5}"/>
              </a:ext>
            </a:extLst>
          </p:cNvPr>
          <p:cNvSpPr/>
          <p:nvPr/>
        </p:nvSpPr>
        <p:spPr>
          <a:xfrm>
            <a:off x="7003464" y="1787974"/>
            <a:ext cx="1430382" cy="14801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Arrow: Right 90">
            <a:extLst>
              <a:ext uri="{FF2B5EF4-FFF2-40B4-BE49-F238E27FC236}">
                <a16:creationId xmlns:a16="http://schemas.microsoft.com/office/drawing/2014/main" id="{8FC22CD8-26A1-74AF-22EB-E9E04F3F67CA}"/>
              </a:ext>
            </a:extLst>
          </p:cNvPr>
          <p:cNvSpPr/>
          <p:nvPr/>
        </p:nvSpPr>
        <p:spPr>
          <a:xfrm>
            <a:off x="6982500" y="2478250"/>
            <a:ext cx="1430382" cy="14801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Arrow: Right 91">
            <a:extLst>
              <a:ext uri="{FF2B5EF4-FFF2-40B4-BE49-F238E27FC236}">
                <a16:creationId xmlns:a16="http://schemas.microsoft.com/office/drawing/2014/main" id="{9C8812F7-54EE-3630-F28F-BA1CEC4CB627}"/>
              </a:ext>
            </a:extLst>
          </p:cNvPr>
          <p:cNvSpPr/>
          <p:nvPr/>
        </p:nvSpPr>
        <p:spPr>
          <a:xfrm>
            <a:off x="9013628" y="4329160"/>
            <a:ext cx="915563" cy="14142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Arrow: Right 94">
            <a:extLst>
              <a:ext uri="{FF2B5EF4-FFF2-40B4-BE49-F238E27FC236}">
                <a16:creationId xmlns:a16="http://schemas.microsoft.com/office/drawing/2014/main" id="{AF8EECE5-3DEC-FD57-56FE-013B97C27CA0}"/>
              </a:ext>
            </a:extLst>
          </p:cNvPr>
          <p:cNvSpPr/>
          <p:nvPr/>
        </p:nvSpPr>
        <p:spPr>
          <a:xfrm rot="10800000">
            <a:off x="2890345" y="5753286"/>
            <a:ext cx="1818180" cy="17264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Arrow: Right 95">
            <a:extLst>
              <a:ext uri="{FF2B5EF4-FFF2-40B4-BE49-F238E27FC236}">
                <a16:creationId xmlns:a16="http://schemas.microsoft.com/office/drawing/2014/main" id="{5CCD0B25-F3D9-AACA-83D6-8472BAB9CB75}"/>
              </a:ext>
            </a:extLst>
          </p:cNvPr>
          <p:cNvSpPr/>
          <p:nvPr/>
        </p:nvSpPr>
        <p:spPr>
          <a:xfrm rot="10800000">
            <a:off x="2890345" y="6452373"/>
            <a:ext cx="1812399" cy="17264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TextBox 96">
            <a:extLst>
              <a:ext uri="{FF2B5EF4-FFF2-40B4-BE49-F238E27FC236}">
                <a16:creationId xmlns:a16="http://schemas.microsoft.com/office/drawing/2014/main" id="{E1542E9A-9F92-D188-119D-01BC50159F33}"/>
              </a:ext>
            </a:extLst>
          </p:cNvPr>
          <p:cNvSpPr txBox="1"/>
          <p:nvPr/>
        </p:nvSpPr>
        <p:spPr>
          <a:xfrm>
            <a:off x="8466119" y="245575"/>
            <a:ext cx="1745445" cy="461665"/>
          </a:xfrm>
          <a:prstGeom prst="rect">
            <a:avLst/>
          </a:prstGeom>
          <a:noFill/>
        </p:spPr>
        <p:txBody>
          <a:bodyPr wrap="square" rtlCol="0">
            <a:spAutoFit/>
          </a:bodyPr>
          <a:lstStyle/>
          <a:p>
            <a:r>
              <a:rPr lang="en-US" sz="1200" dirty="0"/>
              <a:t>Data from </a:t>
            </a:r>
            <a:r>
              <a:rPr lang="en-US" sz="1200" dirty="0" err="1"/>
              <a:t>RaRe</a:t>
            </a:r>
            <a:r>
              <a:rPr lang="en-US" sz="1200" dirty="0"/>
              <a:t> lab and SLOPP database</a:t>
            </a:r>
            <a:endParaRPr lang="en-IN" sz="1200" dirty="0"/>
          </a:p>
        </p:txBody>
      </p:sp>
      <p:sp>
        <p:nvSpPr>
          <p:cNvPr id="99" name="TextBox 98">
            <a:extLst>
              <a:ext uri="{FF2B5EF4-FFF2-40B4-BE49-F238E27FC236}">
                <a16:creationId xmlns:a16="http://schemas.microsoft.com/office/drawing/2014/main" id="{D743A5B1-6793-C014-B28F-24B3FBFE38F0}"/>
              </a:ext>
            </a:extLst>
          </p:cNvPr>
          <p:cNvSpPr txBox="1"/>
          <p:nvPr/>
        </p:nvSpPr>
        <p:spPr>
          <a:xfrm>
            <a:off x="8466119" y="925519"/>
            <a:ext cx="1745445" cy="646331"/>
          </a:xfrm>
          <a:prstGeom prst="rect">
            <a:avLst/>
          </a:prstGeom>
          <a:noFill/>
        </p:spPr>
        <p:txBody>
          <a:bodyPr wrap="square" rtlCol="0">
            <a:spAutoFit/>
          </a:bodyPr>
          <a:lstStyle/>
          <a:p>
            <a:r>
              <a:rPr lang="en-US" sz="1200" dirty="0"/>
              <a:t>Selecting essential feature like </a:t>
            </a:r>
            <a:r>
              <a:rPr lang="en-US" sz="1200" dirty="0" err="1"/>
              <a:t>RamanShift</a:t>
            </a:r>
            <a:r>
              <a:rPr lang="en-US" sz="1200" dirty="0"/>
              <a:t> and Intensity</a:t>
            </a:r>
            <a:endParaRPr lang="en-IN" sz="1200" dirty="0"/>
          </a:p>
        </p:txBody>
      </p:sp>
      <p:sp>
        <p:nvSpPr>
          <p:cNvPr id="100" name="TextBox 99">
            <a:extLst>
              <a:ext uri="{FF2B5EF4-FFF2-40B4-BE49-F238E27FC236}">
                <a16:creationId xmlns:a16="http://schemas.microsoft.com/office/drawing/2014/main" id="{3258A1A9-A95D-F510-E00A-9E6B4EE420BA}"/>
              </a:ext>
            </a:extLst>
          </p:cNvPr>
          <p:cNvSpPr txBox="1"/>
          <p:nvPr/>
        </p:nvSpPr>
        <p:spPr>
          <a:xfrm>
            <a:off x="8525673" y="1634444"/>
            <a:ext cx="1745445" cy="461665"/>
          </a:xfrm>
          <a:prstGeom prst="rect">
            <a:avLst/>
          </a:prstGeom>
          <a:noFill/>
        </p:spPr>
        <p:txBody>
          <a:bodyPr wrap="square" rtlCol="0">
            <a:spAutoFit/>
          </a:bodyPr>
          <a:lstStyle/>
          <a:p>
            <a:r>
              <a:rPr lang="en-US" sz="1200" b="0" i="0" dirty="0">
                <a:solidFill>
                  <a:srgbClr val="E2EEFF"/>
                </a:solidFill>
                <a:effectLst/>
                <a:latin typeface="Google Sans"/>
              </a:rPr>
              <a:t>resize the distribution of values</a:t>
            </a:r>
            <a:endParaRPr lang="en-IN" sz="1200" dirty="0"/>
          </a:p>
        </p:txBody>
      </p:sp>
      <p:sp>
        <p:nvSpPr>
          <p:cNvPr id="101" name="TextBox 100">
            <a:extLst>
              <a:ext uri="{FF2B5EF4-FFF2-40B4-BE49-F238E27FC236}">
                <a16:creationId xmlns:a16="http://schemas.microsoft.com/office/drawing/2014/main" id="{C6816C81-A5EF-6086-BB8F-6369386B5747}"/>
              </a:ext>
            </a:extLst>
          </p:cNvPr>
          <p:cNvSpPr txBox="1"/>
          <p:nvPr/>
        </p:nvSpPr>
        <p:spPr>
          <a:xfrm>
            <a:off x="8521731" y="2395434"/>
            <a:ext cx="1943022" cy="461665"/>
          </a:xfrm>
          <a:prstGeom prst="rect">
            <a:avLst/>
          </a:prstGeom>
          <a:noFill/>
        </p:spPr>
        <p:txBody>
          <a:bodyPr wrap="square" rtlCol="0">
            <a:spAutoFit/>
          </a:bodyPr>
          <a:lstStyle/>
          <a:p>
            <a:r>
              <a:rPr lang="en-US" sz="1200" dirty="0"/>
              <a:t>To consider both majority and minority classes </a:t>
            </a:r>
            <a:endParaRPr lang="en-IN" sz="1200" dirty="0"/>
          </a:p>
        </p:txBody>
      </p:sp>
      <p:sp>
        <p:nvSpPr>
          <p:cNvPr id="103" name="TextBox 102">
            <a:extLst>
              <a:ext uri="{FF2B5EF4-FFF2-40B4-BE49-F238E27FC236}">
                <a16:creationId xmlns:a16="http://schemas.microsoft.com/office/drawing/2014/main" id="{AEBD87BA-416C-A4B9-CE59-2525AE79E067}"/>
              </a:ext>
            </a:extLst>
          </p:cNvPr>
          <p:cNvSpPr txBox="1"/>
          <p:nvPr/>
        </p:nvSpPr>
        <p:spPr>
          <a:xfrm>
            <a:off x="5237055" y="3414520"/>
            <a:ext cx="1745445" cy="338554"/>
          </a:xfrm>
          <a:prstGeom prst="rect">
            <a:avLst/>
          </a:prstGeom>
          <a:noFill/>
        </p:spPr>
        <p:txBody>
          <a:bodyPr wrap="square" rtlCol="0">
            <a:spAutoFit/>
          </a:bodyPr>
          <a:lstStyle/>
          <a:p>
            <a:r>
              <a:rPr lang="en-US" sz="1600" dirty="0"/>
              <a:t>Splitting Data </a:t>
            </a:r>
            <a:endParaRPr lang="en-IN" sz="1600" dirty="0"/>
          </a:p>
        </p:txBody>
      </p:sp>
      <p:sp>
        <p:nvSpPr>
          <p:cNvPr id="104" name="TextBox 103">
            <a:extLst>
              <a:ext uri="{FF2B5EF4-FFF2-40B4-BE49-F238E27FC236}">
                <a16:creationId xmlns:a16="http://schemas.microsoft.com/office/drawing/2014/main" id="{408AB169-DFD3-149E-5BE4-0461B1250CEF}"/>
              </a:ext>
            </a:extLst>
          </p:cNvPr>
          <p:cNvSpPr txBox="1"/>
          <p:nvPr/>
        </p:nvSpPr>
        <p:spPr>
          <a:xfrm>
            <a:off x="422285" y="5565741"/>
            <a:ext cx="2615816" cy="646331"/>
          </a:xfrm>
          <a:prstGeom prst="rect">
            <a:avLst/>
          </a:prstGeom>
          <a:noFill/>
        </p:spPr>
        <p:txBody>
          <a:bodyPr wrap="square" rtlCol="0">
            <a:spAutoFit/>
          </a:bodyPr>
          <a:lstStyle/>
          <a:p>
            <a:r>
              <a:rPr lang="en-US" sz="1200" dirty="0">
                <a:latin typeface="Helvetica" panose="020B0604020202020204" pitchFamily="34" charset="0"/>
              </a:rPr>
              <a:t>Accuracy,</a:t>
            </a:r>
            <a:r>
              <a:rPr lang="en-US" sz="1200" b="0" i="0" dirty="0">
                <a:effectLst/>
                <a:latin typeface="Helvetica" panose="020B0604020202020204" pitchFamily="34" charset="0"/>
              </a:rPr>
              <a:t> precision, recall, F1 scores, </a:t>
            </a:r>
            <a:r>
              <a:rPr lang="en-US" sz="1200" b="0" i="0" dirty="0" err="1">
                <a:effectLst/>
                <a:latin typeface="Helvetica" panose="020B0604020202020204" pitchFamily="34" charset="0"/>
              </a:rPr>
              <a:t>aare</a:t>
            </a:r>
            <a:r>
              <a:rPr lang="en-US" sz="1200" b="0" i="0" dirty="0">
                <a:effectLst/>
                <a:latin typeface="Helvetica" panose="020B0604020202020204" pitchFamily="34" charset="0"/>
              </a:rPr>
              <a:t> key to understanding classifier performance</a:t>
            </a:r>
            <a:endParaRPr lang="en-IN" sz="1200" dirty="0"/>
          </a:p>
        </p:txBody>
      </p:sp>
      <p:sp>
        <p:nvSpPr>
          <p:cNvPr id="105" name="TextBox 104">
            <a:extLst>
              <a:ext uri="{FF2B5EF4-FFF2-40B4-BE49-F238E27FC236}">
                <a16:creationId xmlns:a16="http://schemas.microsoft.com/office/drawing/2014/main" id="{4EB82161-5806-F0A1-82FA-8C208DBE0026}"/>
              </a:ext>
            </a:extLst>
          </p:cNvPr>
          <p:cNvSpPr txBox="1"/>
          <p:nvPr/>
        </p:nvSpPr>
        <p:spPr>
          <a:xfrm>
            <a:off x="422285" y="6300838"/>
            <a:ext cx="2615816" cy="461665"/>
          </a:xfrm>
          <a:prstGeom prst="rect">
            <a:avLst/>
          </a:prstGeom>
          <a:noFill/>
        </p:spPr>
        <p:txBody>
          <a:bodyPr wrap="square" rtlCol="0">
            <a:spAutoFit/>
          </a:bodyPr>
          <a:lstStyle/>
          <a:p>
            <a:r>
              <a:rPr lang="en-US" sz="1200" dirty="0"/>
              <a:t>Identification of element based on prediction</a:t>
            </a:r>
            <a:endParaRPr lang="en-IN" sz="1200" dirty="0"/>
          </a:p>
        </p:txBody>
      </p:sp>
      <p:sp>
        <p:nvSpPr>
          <p:cNvPr id="106" name="Arrow: Right 105">
            <a:extLst>
              <a:ext uri="{FF2B5EF4-FFF2-40B4-BE49-F238E27FC236}">
                <a16:creationId xmlns:a16="http://schemas.microsoft.com/office/drawing/2014/main" id="{0E719AA5-1C24-1C4A-EBED-8625C6D99AFC}"/>
              </a:ext>
            </a:extLst>
          </p:cNvPr>
          <p:cNvSpPr/>
          <p:nvPr/>
        </p:nvSpPr>
        <p:spPr>
          <a:xfrm rot="10800000">
            <a:off x="2911968" y="5189820"/>
            <a:ext cx="1818180" cy="17264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TextBox 106">
            <a:extLst>
              <a:ext uri="{FF2B5EF4-FFF2-40B4-BE49-F238E27FC236}">
                <a16:creationId xmlns:a16="http://schemas.microsoft.com/office/drawing/2014/main" id="{642EA4EA-7194-B06F-7B96-A756A8FB0067}"/>
              </a:ext>
            </a:extLst>
          </p:cNvPr>
          <p:cNvSpPr txBox="1"/>
          <p:nvPr/>
        </p:nvSpPr>
        <p:spPr>
          <a:xfrm>
            <a:off x="9929191" y="4140567"/>
            <a:ext cx="2047464" cy="461665"/>
          </a:xfrm>
          <a:prstGeom prst="rect">
            <a:avLst/>
          </a:prstGeom>
          <a:noFill/>
        </p:spPr>
        <p:txBody>
          <a:bodyPr wrap="square" rtlCol="0">
            <a:spAutoFit/>
          </a:bodyPr>
          <a:lstStyle/>
          <a:p>
            <a:r>
              <a:rPr lang="en-US" sz="1200" kern="1200" dirty="0">
                <a:effectLst/>
                <a:latin typeface="Calibri" panose="020F0502020204030204" pitchFamily="34" charset="0"/>
                <a:ea typeface="+mn-ea"/>
                <a:cs typeface="+mn-cs"/>
              </a:rPr>
              <a:t>to tweak model performance for optimal results</a:t>
            </a:r>
            <a:endParaRPr lang="en-IN" sz="1200" dirty="0"/>
          </a:p>
        </p:txBody>
      </p:sp>
      <p:sp>
        <p:nvSpPr>
          <p:cNvPr id="109" name="TextBox 108">
            <a:extLst>
              <a:ext uri="{FF2B5EF4-FFF2-40B4-BE49-F238E27FC236}">
                <a16:creationId xmlns:a16="http://schemas.microsoft.com/office/drawing/2014/main" id="{F6B6B82C-AAD2-2BD7-A0CD-2245640AFA64}"/>
              </a:ext>
            </a:extLst>
          </p:cNvPr>
          <p:cNvSpPr txBox="1"/>
          <p:nvPr/>
        </p:nvSpPr>
        <p:spPr>
          <a:xfrm>
            <a:off x="1126327" y="5076095"/>
            <a:ext cx="1745445" cy="461665"/>
          </a:xfrm>
          <a:prstGeom prst="rect">
            <a:avLst/>
          </a:prstGeom>
          <a:noFill/>
        </p:spPr>
        <p:txBody>
          <a:bodyPr wrap="square" rtlCol="0">
            <a:spAutoFit/>
          </a:bodyPr>
          <a:lstStyle/>
          <a:p>
            <a:r>
              <a:rPr lang="en-US" sz="1200" dirty="0"/>
              <a:t>Choosing the best prediction among rest</a:t>
            </a:r>
            <a:endParaRPr lang="en-IN" sz="1200" dirty="0"/>
          </a:p>
        </p:txBody>
      </p:sp>
      <p:sp>
        <p:nvSpPr>
          <p:cNvPr id="110" name="TextBox 109">
            <a:extLst>
              <a:ext uri="{FF2B5EF4-FFF2-40B4-BE49-F238E27FC236}">
                <a16:creationId xmlns:a16="http://schemas.microsoft.com/office/drawing/2014/main" id="{A7640686-4CB8-537F-4DB8-2F7F91FD389D}"/>
              </a:ext>
            </a:extLst>
          </p:cNvPr>
          <p:cNvSpPr txBox="1"/>
          <p:nvPr/>
        </p:nvSpPr>
        <p:spPr>
          <a:xfrm>
            <a:off x="8745588" y="5883461"/>
            <a:ext cx="3782414"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tx1">
                    <a:lumMod val="65000"/>
                  </a:schemeClr>
                </a:solidFill>
              </a:rPr>
              <a:t>Flowchart of the Model</a:t>
            </a:r>
            <a:endParaRPr lang="en-IN" dirty="0">
              <a:solidFill>
                <a:schemeClr val="tx1">
                  <a:lumMod val="65000"/>
                </a:schemeClr>
              </a:solidFill>
            </a:endParaRPr>
          </a:p>
        </p:txBody>
      </p:sp>
    </p:spTree>
    <p:extLst>
      <p:ext uri="{BB962C8B-B14F-4D97-AF65-F5344CB8AC3E}">
        <p14:creationId xmlns:p14="http://schemas.microsoft.com/office/powerpoint/2010/main" val="4238651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0603D-F3C7-88EA-EB2D-4694C6EDEE95}"/>
              </a:ext>
            </a:extLst>
          </p:cNvPr>
          <p:cNvSpPr>
            <a:spLocks noGrp="1"/>
          </p:cNvSpPr>
          <p:nvPr>
            <p:ph idx="1"/>
          </p:nvPr>
        </p:nvSpPr>
        <p:spPr>
          <a:xfrm>
            <a:off x="212036" y="255243"/>
            <a:ext cx="7818782" cy="6447562"/>
          </a:xfrm>
        </p:spPr>
        <p:txBody>
          <a:bodyPr>
            <a:normAutofit fontScale="85000" lnSpcReduction="20000"/>
          </a:bodyPr>
          <a:lstStyle/>
          <a:p>
            <a:pPr marL="0" indent="0">
              <a:buNone/>
            </a:pPr>
            <a:r>
              <a:rPr lang="en-US" sz="3300" b="1" u="sng" dirty="0">
                <a:effectLst/>
              </a:rPr>
              <a:t>Conclusion</a:t>
            </a:r>
          </a:p>
          <a:p>
            <a:pPr marL="0" indent="0">
              <a:buNone/>
            </a:pPr>
            <a:endParaRPr lang="en-US" sz="1600" dirty="0"/>
          </a:p>
          <a:p>
            <a:pPr>
              <a:lnSpc>
                <a:spcPct val="110000"/>
              </a:lnSpc>
            </a:pPr>
            <a:r>
              <a:rPr lang="en-US" dirty="0">
                <a:solidFill>
                  <a:schemeClr val="tx1">
                    <a:lumMod val="65000"/>
                  </a:schemeClr>
                </a:solidFill>
                <a:effectLst/>
              </a:rPr>
              <a:t>This research shows how to train a Random Forest Classifier for a classification problem.</a:t>
            </a:r>
            <a:endParaRPr lang="en-US" dirty="0">
              <a:solidFill>
                <a:schemeClr val="tx1">
                  <a:lumMod val="65000"/>
                </a:schemeClr>
              </a:solidFill>
            </a:endParaRPr>
          </a:p>
          <a:p>
            <a:pPr>
              <a:lnSpc>
                <a:spcPct val="110000"/>
              </a:lnSpc>
            </a:pPr>
            <a:r>
              <a:rPr lang="en-US" dirty="0">
                <a:solidFill>
                  <a:schemeClr val="tx1">
                    <a:lumMod val="65000"/>
                  </a:schemeClr>
                </a:solidFill>
                <a:effectLst/>
              </a:rPr>
              <a:t>Additionally, we've demonstrated methods to address class imbalance and optimize hyperparameters for enhanced model efficacy.</a:t>
            </a:r>
            <a:endParaRPr lang="en-US" dirty="0">
              <a:solidFill>
                <a:schemeClr val="tx1">
                  <a:lumMod val="65000"/>
                </a:schemeClr>
              </a:solidFill>
            </a:endParaRPr>
          </a:p>
          <a:p>
            <a:pPr>
              <a:lnSpc>
                <a:spcPct val="110000"/>
              </a:lnSpc>
            </a:pPr>
            <a:r>
              <a:rPr lang="en-US" dirty="0">
                <a:solidFill>
                  <a:schemeClr val="tx1">
                    <a:lumMod val="65000"/>
                  </a:schemeClr>
                </a:solidFill>
                <a:effectLst/>
              </a:rPr>
              <a:t>By using these methods, we can increase the accuracy and precision of our classification tasks.</a:t>
            </a:r>
            <a:endParaRPr lang="en-US" dirty="0">
              <a:solidFill>
                <a:schemeClr val="tx1">
                  <a:lumMod val="65000"/>
                </a:schemeClr>
              </a:solidFill>
            </a:endParaRPr>
          </a:p>
          <a:p>
            <a:pPr>
              <a:lnSpc>
                <a:spcPct val="110000"/>
              </a:lnSpc>
            </a:pPr>
            <a:r>
              <a:rPr lang="en-US" dirty="0">
                <a:solidFill>
                  <a:schemeClr val="tx1">
                    <a:lumMod val="65000"/>
                  </a:schemeClr>
                </a:solidFill>
                <a:effectLst/>
              </a:rPr>
              <a:t>It's worth mentioning that these methods can be utilized not only with Random Forest Classifier but with other classification algorithms as well.</a:t>
            </a:r>
            <a:endParaRPr lang="en-US" dirty="0">
              <a:solidFill>
                <a:schemeClr val="tx1">
                  <a:lumMod val="65000"/>
                </a:schemeClr>
              </a:solidFill>
            </a:endParaRPr>
          </a:p>
          <a:p>
            <a:pPr>
              <a:lnSpc>
                <a:spcPct val="110000"/>
              </a:lnSpc>
            </a:pPr>
            <a:r>
              <a:rPr lang="en-US" dirty="0">
                <a:solidFill>
                  <a:schemeClr val="tx1">
                    <a:lumMod val="65000"/>
                  </a:schemeClr>
                </a:solidFill>
                <a:effectLst/>
              </a:rPr>
              <a:t>We trust that this example has been useful in comprehending the classification model training process and the significance of managing class imbalance and hyperparameter adjustment.</a:t>
            </a:r>
            <a:endParaRPr lang="en-US" dirty="0">
              <a:solidFill>
                <a:schemeClr val="tx1">
                  <a:lumMod val="65000"/>
                </a:schemeClr>
              </a:solidFill>
            </a:endParaRPr>
          </a:p>
          <a:p>
            <a:endParaRPr lang="en-IN" dirty="0"/>
          </a:p>
        </p:txBody>
      </p:sp>
      <p:pic>
        <p:nvPicPr>
          <p:cNvPr id="5" name="Picture 4">
            <a:extLst>
              <a:ext uri="{FF2B5EF4-FFF2-40B4-BE49-F238E27FC236}">
                <a16:creationId xmlns:a16="http://schemas.microsoft.com/office/drawing/2014/main" id="{5D351404-737A-CFE4-D039-129D4805329D}"/>
              </a:ext>
            </a:extLst>
          </p:cNvPr>
          <p:cNvPicPr>
            <a:picLocks noChangeAspect="1"/>
          </p:cNvPicPr>
          <p:nvPr/>
        </p:nvPicPr>
        <p:blipFill rotWithShape="1">
          <a:blip r:embed="rId2">
            <a:extLst>
              <a:ext uri="{28A0092B-C50C-407E-A947-70E740481C1C}">
                <a14:useLocalDpi xmlns:a14="http://schemas.microsoft.com/office/drawing/2010/main" val="0"/>
              </a:ext>
            </a:extLst>
          </a:blip>
          <a:srcRect l="19827" r="18848"/>
          <a:stretch/>
        </p:blipFill>
        <p:spPr>
          <a:xfrm>
            <a:off x="7947991" y="1063304"/>
            <a:ext cx="4244009" cy="47313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162174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6A1BD-A93D-911A-35FF-CC0DEFA75F31}"/>
              </a:ext>
            </a:extLst>
          </p:cNvPr>
          <p:cNvSpPr>
            <a:spLocks noGrp="1"/>
          </p:cNvSpPr>
          <p:nvPr>
            <p:ph idx="1"/>
          </p:nvPr>
        </p:nvSpPr>
        <p:spPr>
          <a:xfrm>
            <a:off x="198996" y="326403"/>
            <a:ext cx="5612295" cy="6205193"/>
          </a:xfrm>
        </p:spPr>
        <p:txBody>
          <a:bodyPr>
            <a:normAutofit/>
          </a:bodyPr>
          <a:lstStyle/>
          <a:p>
            <a:pPr marL="0" indent="0">
              <a:buNone/>
            </a:pPr>
            <a:r>
              <a:rPr lang="en-US" b="1" u="sng" dirty="0">
                <a:effectLst/>
              </a:rPr>
              <a:t>Future work</a:t>
            </a:r>
          </a:p>
          <a:p>
            <a:pPr marL="0" indent="0">
              <a:buNone/>
            </a:pPr>
            <a:endParaRPr lang="en-US" sz="1400" b="1" u="sng" dirty="0"/>
          </a:p>
          <a:p>
            <a:r>
              <a:rPr lang="en-US" sz="2400" dirty="0">
                <a:solidFill>
                  <a:schemeClr val="tx1">
                    <a:lumMod val="65000"/>
                  </a:schemeClr>
                </a:solidFill>
                <a:effectLst/>
              </a:rPr>
              <a:t>If people using this code are not from field of computer science or if they don't have any knowledge about coding it is hard for them to handle and identify output from the code. </a:t>
            </a:r>
          </a:p>
          <a:p>
            <a:r>
              <a:rPr lang="en-US" sz="2400" dirty="0">
                <a:solidFill>
                  <a:schemeClr val="tx1">
                    <a:lumMod val="65000"/>
                  </a:schemeClr>
                </a:solidFill>
              </a:rPr>
              <a:t>S</a:t>
            </a:r>
            <a:r>
              <a:rPr lang="en-US" sz="2400" dirty="0">
                <a:solidFill>
                  <a:schemeClr val="tx1">
                    <a:lumMod val="65000"/>
                  </a:schemeClr>
                </a:solidFill>
                <a:effectLst/>
              </a:rPr>
              <a:t>o we can hide the implementation by creating some software or app where people can easily identify the name of given sample without any contact with coding part.</a:t>
            </a:r>
            <a:endParaRPr lang="en-US" sz="2400" dirty="0">
              <a:solidFill>
                <a:schemeClr val="tx1">
                  <a:lumMod val="65000"/>
                </a:schemeClr>
              </a:solidFill>
            </a:endParaRPr>
          </a:p>
          <a:p>
            <a:r>
              <a:rPr lang="en-IN" sz="2400" dirty="0">
                <a:solidFill>
                  <a:schemeClr val="tx1">
                    <a:lumMod val="65000"/>
                  </a:schemeClr>
                </a:solidFill>
              </a:rPr>
              <a:t>Anyone can identify type of plastic with their handy device </a:t>
            </a:r>
          </a:p>
        </p:txBody>
      </p:sp>
      <p:pic>
        <p:nvPicPr>
          <p:cNvPr id="5" name="Picture 4">
            <a:extLst>
              <a:ext uri="{FF2B5EF4-FFF2-40B4-BE49-F238E27FC236}">
                <a16:creationId xmlns:a16="http://schemas.microsoft.com/office/drawing/2014/main" id="{747FDDD9-ED65-0C94-F918-470650483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715" y="1157682"/>
            <a:ext cx="5426765" cy="4429386"/>
          </a:xfrm>
          <a:prstGeom prst="rect">
            <a:avLst/>
          </a:prstGeom>
          <a:effectLst>
            <a:softEdge rad="63500"/>
          </a:effectLst>
        </p:spPr>
      </p:pic>
    </p:spTree>
    <p:extLst>
      <p:ext uri="{BB962C8B-B14F-4D97-AF65-F5344CB8AC3E}">
        <p14:creationId xmlns:p14="http://schemas.microsoft.com/office/powerpoint/2010/main" val="244250460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95208-12C8-86F5-E2E7-C855FDCE0622}"/>
              </a:ext>
            </a:extLst>
          </p:cNvPr>
          <p:cNvSpPr>
            <a:spLocks noGrp="1"/>
          </p:cNvSpPr>
          <p:nvPr>
            <p:ph idx="1"/>
          </p:nvPr>
        </p:nvSpPr>
        <p:spPr>
          <a:xfrm>
            <a:off x="112643" y="394389"/>
            <a:ext cx="7451035" cy="6048355"/>
          </a:xfrm>
        </p:spPr>
        <p:txBody>
          <a:bodyPr>
            <a:normAutofit/>
          </a:bodyPr>
          <a:lstStyle/>
          <a:p>
            <a:pPr marL="0" indent="0">
              <a:buNone/>
            </a:pPr>
            <a:r>
              <a:rPr lang="en-US" b="1" u="sng" dirty="0"/>
              <a:t>Acknowledgement</a:t>
            </a:r>
          </a:p>
          <a:p>
            <a:pPr marL="0" indent="0">
              <a:buNone/>
            </a:pPr>
            <a:endParaRPr lang="en-US" sz="1400" b="1" u="sng" dirty="0"/>
          </a:p>
          <a:p>
            <a:r>
              <a:rPr lang="en-IN" sz="2400" b="1" dirty="0" err="1">
                <a:solidFill>
                  <a:schemeClr val="tx1">
                    <a:lumMod val="75000"/>
                  </a:schemeClr>
                </a:solidFill>
              </a:rPr>
              <a:t>Dr.</a:t>
            </a:r>
            <a:r>
              <a:rPr lang="en-IN" sz="2400" b="1" dirty="0">
                <a:solidFill>
                  <a:schemeClr val="tx1">
                    <a:lumMod val="75000"/>
                  </a:schemeClr>
                </a:solidFill>
              </a:rPr>
              <a:t> </a:t>
            </a:r>
            <a:r>
              <a:rPr lang="en-IN" sz="2400" b="1" dirty="0" err="1">
                <a:solidFill>
                  <a:schemeClr val="tx1">
                    <a:lumMod val="75000"/>
                  </a:schemeClr>
                </a:solidFill>
              </a:rPr>
              <a:t>RajaPandiyan</a:t>
            </a:r>
            <a:r>
              <a:rPr lang="en-IN" sz="2400" b="1" dirty="0">
                <a:solidFill>
                  <a:schemeClr val="tx1">
                    <a:lumMod val="75000"/>
                  </a:schemeClr>
                </a:solidFill>
              </a:rPr>
              <a:t>  JP</a:t>
            </a:r>
            <a:r>
              <a:rPr lang="en-IN" sz="2400" b="1" i="1" dirty="0">
                <a:solidFill>
                  <a:schemeClr val="tx1">
                    <a:lumMod val="75000"/>
                  </a:schemeClr>
                </a:solidFill>
              </a:rPr>
              <a:t>, </a:t>
            </a:r>
            <a:r>
              <a:rPr lang="en-IN" sz="2400" i="1" dirty="0">
                <a:solidFill>
                  <a:schemeClr val="tx1">
                    <a:lumMod val="75000"/>
                  </a:schemeClr>
                </a:solidFill>
              </a:rPr>
              <a:t>Raman Research Laboratories</a:t>
            </a:r>
            <a:r>
              <a:rPr lang="en-IN" sz="2400" dirty="0">
                <a:solidFill>
                  <a:schemeClr val="tx1">
                    <a:lumMod val="75000"/>
                  </a:schemeClr>
                </a:solidFill>
              </a:rPr>
              <a:t>, </a:t>
            </a:r>
            <a:r>
              <a:rPr lang="en-IN" sz="2400" i="1" dirty="0">
                <a:solidFill>
                  <a:schemeClr val="tx1">
                    <a:lumMod val="75000"/>
                  </a:schemeClr>
                </a:solidFill>
              </a:rPr>
              <a:t>Department of Chemistry, SRM University AP, </a:t>
            </a:r>
            <a:r>
              <a:rPr lang="en-IN" sz="2400" i="1" dirty="0" err="1">
                <a:solidFill>
                  <a:schemeClr val="tx1">
                    <a:lumMod val="75000"/>
                  </a:schemeClr>
                </a:solidFill>
              </a:rPr>
              <a:t>Andhrapradesh</a:t>
            </a:r>
            <a:endParaRPr lang="en-IN" sz="2400" i="1" dirty="0">
              <a:solidFill>
                <a:schemeClr val="tx1">
                  <a:lumMod val="75000"/>
                </a:schemeClr>
              </a:solidFill>
            </a:endParaRPr>
          </a:p>
          <a:p>
            <a:endParaRPr lang="en-IN" sz="2400" i="1" dirty="0">
              <a:solidFill>
                <a:schemeClr val="tx1">
                  <a:lumMod val="75000"/>
                </a:schemeClr>
              </a:solidFill>
            </a:endParaRPr>
          </a:p>
          <a:p>
            <a:r>
              <a:rPr lang="en-IN" sz="2400" b="1" dirty="0" err="1">
                <a:solidFill>
                  <a:schemeClr val="tx1">
                    <a:lumMod val="75000"/>
                  </a:schemeClr>
                </a:solidFill>
              </a:rPr>
              <a:t>Ms.JayaSree</a:t>
            </a:r>
            <a:r>
              <a:rPr lang="en-IN" sz="2400" b="1" dirty="0">
                <a:solidFill>
                  <a:schemeClr val="tx1">
                    <a:lumMod val="75000"/>
                  </a:schemeClr>
                </a:solidFill>
              </a:rPr>
              <a:t> Kumar </a:t>
            </a:r>
            <a:r>
              <a:rPr lang="en-IN" sz="2400" dirty="0">
                <a:solidFill>
                  <a:schemeClr val="tx1">
                    <a:lumMod val="75000"/>
                  </a:schemeClr>
                </a:solidFill>
              </a:rPr>
              <a:t>, </a:t>
            </a:r>
            <a:r>
              <a:rPr lang="en-IN" sz="2400" i="1" dirty="0">
                <a:solidFill>
                  <a:schemeClr val="tx1">
                    <a:lumMod val="75000"/>
                  </a:schemeClr>
                </a:solidFill>
              </a:rPr>
              <a:t>Raman Research Laboratories</a:t>
            </a:r>
            <a:r>
              <a:rPr lang="en-IN" sz="2400" dirty="0">
                <a:solidFill>
                  <a:schemeClr val="tx1">
                    <a:lumMod val="75000"/>
                  </a:schemeClr>
                </a:solidFill>
              </a:rPr>
              <a:t>, </a:t>
            </a:r>
            <a:r>
              <a:rPr lang="en-IN" sz="2400" dirty="0" err="1">
                <a:solidFill>
                  <a:schemeClr val="tx1">
                    <a:lumMod val="75000"/>
                  </a:schemeClr>
                </a:solidFill>
              </a:rPr>
              <a:t>Phd</a:t>
            </a:r>
            <a:r>
              <a:rPr lang="en-IN" sz="2400" dirty="0">
                <a:solidFill>
                  <a:schemeClr val="tx1">
                    <a:lumMod val="75000"/>
                  </a:schemeClr>
                </a:solidFill>
              </a:rPr>
              <a:t> chemistry,</a:t>
            </a:r>
            <a:r>
              <a:rPr lang="en-IN" sz="2400" i="1" dirty="0">
                <a:solidFill>
                  <a:schemeClr val="tx1">
                    <a:lumMod val="75000"/>
                  </a:schemeClr>
                </a:solidFill>
              </a:rPr>
              <a:t> SRM University AP, </a:t>
            </a:r>
            <a:r>
              <a:rPr lang="en-IN" sz="2400" i="1" dirty="0" err="1">
                <a:solidFill>
                  <a:schemeClr val="tx1">
                    <a:lumMod val="75000"/>
                  </a:schemeClr>
                </a:solidFill>
              </a:rPr>
              <a:t>Andhrapradesh</a:t>
            </a:r>
            <a:endParaRPr lang="en-IN" sz="2400" i="1" dirty="0">
              <a:solidFill>
                <a:schemeClr val="tx1">
                  <a:lumMod val="75000"/>
                </a:schemeClr>
              </a:solidFill>
            </a:endParaRPr>
          </a:p>
          <a:p>
            <a:endParaRPr lang="en-IN" sz="2400" i="1" dirty="0">
              <a:solidFill>
                <a:schemeClr val="tx1">
                  <a:lumMod val="75000"/>
                </a:schemeClr>
              </a:solidFill>
            </a:endParaRPr>
          </a:p>
          <a:p>
            <a:r>
              <a:rPr lang="en-IN" sz="2400" b="1" i="1" dirty="0">
                <a:solidFill>
                  <a:schemeClr val="tx1">
                    <a:lumMod val="75000"/>
                  </a:schemeClr>
                </a:solidFill>
              </a:rPr>
              <a:t>Faculty and colleagues </a:t>
            </a:r>
            <a:r>
              <a:rPr lang="en-IN" sz="2400" i="1" dirty="0">
                <a:solidFill>
                  <a:schemeClr val="tx1">
                    <a:lumMod val="75000"/>
                  </a:schemeClr>
                </a:solidFill>
              </a:rPr>
              <a:t>–Department of </a:t>
            </a:r>
            <a:r>
              <a:rPr lang="en-IN" sz="2400" i="1" dirty="0" err="1">
                <a:solidFill>
                  <a:schemeClr val="tx1">
                    <a:lumMod val="75000"/>
                  </a:schemeClr>
                </a:solidFill>
              </a:rPr>
              <a:t>Chemistry,SRM</a:t>
            </a:r>
            <a:r>
              <a:rPr lang="en-IN" sz="2400" i="1" dirty="0">
                <a:solidFill>
                  <a:schemeClr val="tx1">
                    <a:lumMod val="75000"/>
                  </a:schemeClr>
                </a:solidFill>
              </a:rPr>
              <a:t> AP</a:t>
            </a:r>
          </a:p>
          <a:p>
            <a:endParaRPr lang="en-IN" sz="2400" i="1" dirty="0">
              <a:solidFill>
                <a:schemeClr val="tx1">
                  <a:lumMod val="75000"/>
                </a:schemeClr>
              </a:solidFill>
            </a:endParaRPr>
          </a:p>
          <a:p>
            <a:r>
              <a:rPr lang="en-IN" sz="2400" b="1" i="1" dirty="0">
                <a:solidFill>
                  <a:schemeClr val="tx1">
                    <a:lumMod val="75000"/>
                  </a:schemeClr>
                </a:solidFill>
              </a:rPr>
              <a:t>Faculty and colleagues </a:t>
            </a:r>
            <a:r>
              <a:rPr lang="en-IN" sz="2400" i="1" dirty="0">
                <a:solidFill>
                  <a:schemeClr val="tx1">
                    <a:lumMod val="75000"/>
                  </a:schemeClr>
                </a:solidFill>
              </a:rPr>
              <a:t>–Department of </a:t>
            </a:r>
            <a:r>
              <a:rPr lang="en-IN" sz="2400" i="1" dirty="0" err="1">
                <a:solidFill>
                  <a:schemeClr val="tx1">
                    <a:lumMod val="75000"/>
                  </a:schemeClr>
                </a:solidFill>
              </a:rPr>
              <a:t>Chemistry,SRM</a:t>
            </a:r>
            <a:r>
              <a:rPr lang="en-IN" sz="2400" i="1" dirty="0">
                <a:solidFill>
                  <a:schemeClr val="tx1">
                    <a:lumMod val="75000"/>
                  </a:schemeClr>
                </a:solidFill>
              </a:rPr>
              <a:t> AP</a:t>
            </a:r>
          </a:p>
          <a:p>
            <a:endParaRPr lang="en-IN" sz="3200" dirty="0">
              <a:solidFill>
                <a:schemeClr val="tx1">
                  <a:lumMod val="65000"/>
                </a:schemeClr>
              </a:solidFill>
            </a:endParaRPr>
          </a:p>
          <a:p>
            <a:pPr marL="0" indent="0">
              <a:buNone/>
            </a:pPr>
            <a:endParaRPr lang="en-IN" sz="3200" dirty="0">
              <a:solidFill>
                <a:schemeClr val="tx1">
                  <a:lumMod val="65000"/>
                </a:schemeClr>
              </a:solidFill>
            </a:endParaRPr>
          </a:p>
        </p:txBody>
      </p:sp>
      <p:pic>
        <p:nvPicPr>
          <p:cNvPr id="7" name="Picture 6">
            <a:extLst>
              <a:ext uri="{FF2B5EF4-FFF2-40B4-BE49-F238E27FC236}">
                <a16:creationId xmlns:a16="http://schemas.microsoft.com/office/drawing/2014/main" id="{336857ED-DD05-7BE2-8A78-B4624A1F2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173" y="5646028"/>
            <a:ext cx="3773584" cy="796716"/>
          </a:xfrm>
          <a:prstGeom prst="rect">
            <a:avLst/>
          </a:prstGeom>
        </p:spPr>
      </p:pic>
      <p:pic>
        <p:nvPicPr>
          <p:cNvPr id="6" name="Picture 5">
            <a:extLst>
              <a:ext uri="{FF2B5EF4-FFF2-40B4-BE49-F238E27FC236}">
                <a16:creationId xmlns:a16="http://schemas.microsoft.com/office/drawing/2014/main" id="{DF4BB893-E0A5-1E79-F764-9535B8DF3338}"/>
              </a:ext>
            </a:extLst>
          </p:cNvPr>
          <p:cNvPicPr>
            <a:picLocks noChangeAspect="1"/>
          </p:cNvPicPr>
          <p:nvPr/>
        </p:nvPicPr>
        <p:blipFill rotWithShape="1">
          <a:blip r:embed="rId3">
            <a:extLst>
              <a:ext uri="{28A0092B-C50C-407E-A947-70E740481C1C}">
                <a14:useLocalDpi xmlns:a14="http://schemas.microsoft.com/office/drawing/2010/main" val="0"/>
              </a:ext>
            </a:extLst>
          </a:blip>
          <a:srcRect l="6704" r="3312"/>
          <a:stretch/>
        </p:blipFill>
        <p:spPr>
          <a:xfrm>
            <a:off x="7818538" y="1575007"/>
            <a:ext cx="3622219" cy="3198304"/>
          </a:xfrm>
          <a:prstGeom prst="rect">
            <a:avLst/>
          </a:prstGeom>
        </p:spPr>
      </p:pic>
    </p:spTree>
    <p:extLst>
      <p:ext uri="{BB962C8B-B14F-4D97-AF65-F5344CB8AC3E}">
        <p14:creationId xmlns:p14="http://schemas.microsoft.com/office/powerpoint/2010/main" val="226362765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1EB8C8-CE11-D279-4AF2-644346DA0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422"/>
            <a:ext cx="8300831" cy="6415156"/>
          </a:xfrm>
          <a:prstGeom prst="rect">
            <a:avLst/>
          </a:prstGeom>
          <a:effectLst>
            <a:softEdge rad="622300"/>
          </a:effectLst>
        </p:spPr>
      </p:pic>
      <p:sp>
        <p:nvSpPr>
          <p:cNvPr id="6" name="TextBox 5">
            <a:extLst>
              <a:ext uri="{FF2B5EF4-FFF2-40B4-BE49-F238E27FC236}">
                <a16:creationId xmlns:a16="http://schemas.microsoft.com/office/drawing/2014/main" id="{B408BF9E-6D96-087B-8026-21089914AA8F}"/>
              </a:ext>
            </a:extLst>
          </p:cNvPr>
          <p:cNvSpPr txBox="1"/>
          <p:nvPr/>
        </p:nvSpPr>
        <p:spPr>
          <a:xfrm>
            <a:off x="7876186" y="474345"/>
            <a:ext cx="4206484" cy="5909310"/>
          </a:xfrm>
          <a:prstGeom prst="rect">
            <a:avLst/>
          </a:prstGeom>
          <a:noFill/>
        </p:spPr>
        <p:txBody>
          <a:bodyPr wrap="square" rtlCol="0">
            <a:spAutoFit/>
          </a:bodyPr>
          <a:lstStyle/>
          <a:p>
            <a:pPr marL="342900" indent="-342900">
              <a:lnSpc>
                <a:spcPct val="200000"/>
              </a:lnSpc>
              <a:buFont typeface="Courier New" panose="02070309020205020404" pitchFamily="49" charset="0"/>
              <a:buChar char="o"/>
            </a:pPr>
            <a:r>
              <a:rPr lang="en-IN" sz="2000" b="1" dirty="0">
                <a:solidFill>
                  <a:schemeClr val="tx1">
                    <a:lumMod val="95000"/>
                  </a:schemeClr>
                </a:solidFill>
                <a:effectLst/>
                <a:latin typeface="Bodoni MT" panose="02070603080606020203" pitchFamily="18" charset="0"/>
              </a:rPr>
              <a:t>Aim</a:t>
            </a:r>
          </a:p>
          <a:p>
            <a:pPr marL="342900" indent="-342900">
              <a:lnSpc>
                <a:spcPct val="200000"/>
              </a:lnSpc>
              <a:buFont typeface="Courier New" panose="02070309020205020404" pitchFamily="49" charset="0"/>
              <a:buChar char="o"/>
            </a:pPr>
            <a:r>
              <a:rPr lang="en-IN" sz="2000" b="1" dirty="0">
                <a:solidFill>
                  <a:schemeClr val="tx1">
                    <a:lumMod val="95000"/>
                  </a:schemeClr>
                </a:solidFill>
                <a:effectLst/>
                <a:latin typeface="Bodoni MT" panose="02070603080606020203" pitchFamily="18" charset="0"/>
              </a:rPr>
              <a:t> Introduction: Microplastics and Raman Spectroscopy</a:t>
            </a:r>
          </a:p>
          <a:p>
            <a:pPr marL="342900" indent="-342900">
              <a:lnSpc>
                <a:spcPct val="200000"/>
              </a:lnSpc>
              <a:buFont typeface="Courier New" panose="02070309020205020404" pitchFamily="49" charset="0"/>
              <a:buChar char="o"/>
            </a:pPr>
            <a:r>
              <a:rPr lang="en-IN" sz="2000" b="1" dirty="0">
                <a:solidFill>
                  <a:schemeClr val="tx1">
                    <a:lumMod val="95000"/>
                  </a:schemeClr>
                </a:solidFill>
                <a:effectLst/>
                <a:latin typeface="Bodoni MT" panose="02070603080606020203" pitchFamily="18" charset="0"/>
              </a:rPr>
              <a:t> Contribution of Machine Learning</a:t>
            </a:r>
          </a:p>
          <a:p>
            <a:pPr marL="342900" indent="-342900">
              <a:lnSpc>
                <a:spcPct val="200000"/>
              </a:lnSpc>
              <a:buFont typeface="Courier New" panose="02070309020205020404" pitchFamily="49" charset="0"/>
              <a:buChar char="o"/>
            </a:pPr>
            <a:r>
              <a:rPr lang="en-IN" sz="2000" b="1" dirty="0">
                <a:solidFill>
                  <a:schemeClr val="tx1">
                    <a:lumMod val="95000"/>
                  </a:schemeClr>
                </a:solidFill>
                <a:effectLst/>
                <a:latin typeface="Bodoni MT" panose="02070603080606020203" pitchFamily="18" charset="0"/>
              </a:rPr>
              <a:t> Datasets</a:t>
            </a:r>
          </a:p>
          <a:p>
            <a:pPr marL="342900" indent="-342900">
              <a:lnSpc>
                <a:spcPct val="200000"/>
              </a:lnSpc>
              <a:buFont typeface="Courier New" panose="02070309020205020404" pitchFamily="49" charset="0"/>
              <a:buChar char="o"/>
            </a:pPr>
            <a:r>
              <a:rPr lang="en-IN" sz="2000" b="1" dirty="0">
                <a:solidFill>
                  <a:schemeClr val="tx1">
                    <a:lumMod val="95000"/>
                  </a:schemeClr>
                </a:solidFill>
                <a:effectLst/>
                <a:latin typeface="Bodoni MT" panose="02070603080606020203" pitchFamily="18" charset="0"/>
              </a:rPr>
              <a:t> </a:t>
            </a:r>
            <a:r>
              <a:rPr lang="en-IN" sz="2000" b="1" dirty="0">
                <a:solidFill>
                  <a:schemeClr val="tx1">
                    <a:lumMod val="95000"/>
                  </a:schemeClr>
                </a:solidFill>
                <a:latin typeface="Bodoni MT" panose="02070603080606020203" pitchFamily="18" charset="0"/>
              </a:rPr>
              <a:t>Methods </a:t>
            </a:r>
            <a:r>
              <a:rPr lang="en-IN" sz="2000" b="1" dirty="0">
                <a:solidFill>
                  <a:schemeClr val="tx1">
                    <a:lumMod val="95000"/>
                  </a:schemeClr>
                </a:solidFill>
                <a:effectLst/>
                <a:latin typeface="Bodoni MT" panose="02070603080606020203" pitchFamily="18" charset="0"/>
              </a:rPr>
              <a:t>Used   	</a:t>
            </a:r>
            <a:endParaRPr lang="en-IN" sz="2000" b="1" dirty="0">
              <a:solidFill>
                <a:schemeClr val="tx1">
                  <a:lumMod val="95000"/>
                </a:schemeClr>
              </a:solidFill>
              <a:latin typeface="Bodoni MT" panose="02070603080606020203" pitchFamily="18" charset="0"/>
            </a:endParaRPr>
          </a:p>
          <a:p>
            <a:pPr marL="342900" indent="-342900">
              <a:lnSpc>
                <a:spcPct val="200000"/>
              </a:lnSpc>
              <a:buFont typeface="Courier New" panose="02070309020205020404" pitchFamily="49" charset="0"/>
              <a:buChar char="o"/>
            </a:pPr>
            <a:r>
              <a:rPr lang="en-IN" sz="2000" b="1" dirty="0">
                <a:solidFill>
                  <a:schemeClr val="tx1">
                    <a:lumMod val="95000"/>
                  </a:schemeClr>
                </a:solidFill>
                <a:effectLst/>
                <a:latin typeface="Bodoni MT" panose="02070603080606020203" pitchFamily="18" charset="0"/>
              </a:rPr>
              <a:t> Machine Algorithm Used</a:t>
            </a:r>
          </a:p>
          <a:p>
            <a:pPr marL="342900" indent="-342900">
              <a:lnSpc>
                <a:spcPct val="200000"/>
              </a:lnSpc>
              <a:buFont typeface="Courier New" panose="02070309020205020404" pitchFamily="49" charset="0"/>
              <a:buChar char="o"/>
            </a:pPr>
            <a:r>
              <a:rPr lang="en-IN" sz="2000" b="1" dirty="0">
                <a:solidFill>
                  <a:schemeClr val="tx1">
                    <a:lumMod val="95000"/>
                  </a:schemeClr>
                </a:solidFill>
                <a:effectLst/>
                <a:latin typeface="Bodoni MT" panose="02070603080606020203" pitchFamily="18" charset="0"/>
              </a:rPr>
              <a:t> Conclusion</a:t>
            </a:r>
          </a:p>
          <a:p>
            <a:pPr marL="342900" indent="-342900">
              <a:lnSpc>
                <a:spcPct val="200000"/>
              </a:lnSpc>
              <a:buFont typeface="Courier New" panose="02070309020205020404" pitchFamily="49" charset="0"/>
              <a:buChar char="o"/>
            </a:pPr>
            <a:r>
              <a:rPr lang="en-IN" sz="2000" b="1" dirty="0">
                <a:solidFill>
                  <a:schemeClr val="tx1">
                    <a:lumMod val="95000"/>
                  </a:schemeClr>
                </a:solidFill>
                <a:effectLst/>
                <a:latin typeface="Bodoni MT" panose="02070603080606020203" pitchFamily="18" charset="0"/>
              </a:rPr>
              <a:t> Future Work</a:t>
            </a:r>
          </a:p>
          <a:p>
            <a:r>
              <a:rPr lang="en-IN" b="1" dirty="0">
                <a:solidFill>
                  <a:schemeClr val="accent4">
                    <a:lumMod val="40000"/>
                    <a:lumOff val="60000"/>
                  </a:schemeClr>
                </a:solidFill>
                <a:effectLst/>
                <a:latin typeface="Bahnschrift Light SemiCondensed" panose="020B0502040204020203" pitchFamily="34" charset="0"/>
              </a:rPr>
              <a:t>﻿</a:t>
            </a:r>
            <a:endParaRPr lang="en-IN" b="1" dirty="0">
              <a:solidFill>
                <a:schemeClr val="accent4">
                  <a:lumMod val="40000"/>
                  <a:lumOff val="60000"/>
                </a:schemeClr>
              </a:solidFill>
              <a:latin typeface="Bahnschrift Light SemiCondensed" panose="020B0502040204020203" pitchFamily="34" charset="0"/>
            </a:endParaRPr>
          </a:p>
        </p:txBody>
      </p:sp>
    </p:spTree>
    <p:extLst>
      <p:ext uri="{BB962C8B-B14F-4D97-AF65-F5344CB8AC3E}">
        <p14:creationId xmlns:p14="http://schemas.microsoft.com/office/powerpoint/2010/main" val="424269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2C127FC-6E87-20A3-7C9C-E97C0FD158F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91" t="7471" b="6546"/>
          <a:stretch/>
        </p:blipFill>
        <p:spPr>
          <a:xfrm>
            <a:off x="8204431" y="226502"/>
            <a:ext cx="3677173" cy="2651013"/>
          </a:xfrm>
        </p:spPr>
      </p:pic>
      <p:pic>
        <p:nvPicPr>
          <p:cNvPr id="4" name="Picture 3">
            <a:extLst>
              <a:ext uri="{FF2B5EF4-FFF2-40B4-BE49-F238E27FC236}">
                <a16:creationId xmlns:a16="http://schemas.microsoft.com/office/drawing/2014/main" id="{3678FE6E-10BE-1DA7-3301-1AD560B49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33" y="302192"/>
            <a:ext cx="4932536" cy="6035501"/>
          </a:xfrm>
          <a:prstGeom prst="rect">
            <a:avLst/>
          </a:prstGeom>
          <a:ln w="228600" cap="sq" cmpd="thickThin">
            <a:solidFill>
              <a:srgbClr val="000000"/>
            </a:solidFill>
            <a:prstDash val="solid"/>
            <a:miter lim="800000"/>
          </a:ln>
          <a:effectLst>
            <a:innerShdw blurRad="76200">
              <a:srgbClr val="000000"/>
            </a:innerShdw>
          </a:effectLst>
        </p:spPr>
      </p:pic>
      <p:sp>
        <p:nvSpPr>
          <p:cNvPr id="10" name="TextBox 9">
            <a:extLst>
              <a:ext uri="{FF2B5EF4-FFF2-40B4-BE49-F238E27FC236}">
                <a16:creationId xmlns:a16="http://schemas.microsoft.com/office/drawing/2014/main" id="{8C3D2AF2-DDFC-231B-B7C3-0B5C946EA8C0}"/>
              </a:ext>
            </a:extLst>
          </p:cNvPr>
          <p:cNvSpPr txBox="1"/>
          <p:nvPr/>
        </p:nvSpPr>
        <p:spPr>
          <a:xfrm>
            <a:off x="7494230" y="900926"/>
            <a:ext cx="3856007" cy="523220"/>
          </a:xfrm>
          <a:prstGeom prst="rect">
            <a:avLst/>
          </a:prstGeom>
          <a:noFill/>
        </p:spPr>
        <p:txBody>
          <a:bodyPr wrap="square" rtlCol="0">
            <a:spAutoFit/>
          </a:bodyPr>
          <a:lstStyle/>
          <a:p>
            <a:r>
              <a:rPr lang="en-US" sz="2800" b="1" u="sng" dirty="0"/>
              <a:t>AIM</a:t>
            </a:r>
            <a:endParaRPr lang="en-IN" sz="2800" b="1" u="sng" dirty="0"/>
          </a:p>
        </p:txBody>
      </p:sp>
      <p:sp>
        <p:nvSpPr>
          <p:cNvPr id="11" name="TextBox 10">
            <a:extLst>
              <a:ext uri="{FF2B5EF4-FFF2-40B4-BE49-F238E27FC236}">
                <a16:creationId xmlns:a16="http://schemas.microsoft.com/office/drawing/2014/main" id="{DE18CA2E-B70E-84D9-D284-A58D7BB18906}"/>
              </a:ext>
            </a:extLst>
          </p:cNvPr>
          <p:cNvSpPr txBox="1"/>
          <p:nvPr/>
        </p:nvSpPr>
        <p:spPr>
          <a:xfrm>
            <a:off x="4615899" y="2365812"/>
            <a:ext cx="6826841" cy="3416320"/>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tx1">
                    <a:lumMod val="75000"/>
                  </a:schemeClr>
                </a:solidFill>
                <a:highlight>
                  <a:srgbClr val="000000"/>
                </a:highlight>
              </a:rPr>
              <a:t>The primary objective of this study is to identify and characterize microplastics based on their Raman shift and intensity profiles.</a:t>
            </a:r>
          </a:p>
          <a:p>
            <a:pPr marL="457200" indent="-457200">
              <a:buFont typeface="Arial" panose="020B0604020202020204" pitchFamily="34" charset="0"/>
              <a:buChar char="•"/>
            </a:pPr>
            <a:endParaRPr lang="en-US" sz="2400" dirty="0">
              <a:solidFill>
                <a:schemeClr val="tx1">
                  <a:lumMod val="75000"/>
                </a:schemeClr>
              </a:solidFill>
              <a:highlight>
                <a:srgbClr val="000000"/>
              </a:highlight>
            </a:endParaRPr>
          </a:p>
          <a:p>
            <a:pPr marL="457200" indent="-457200">
              <a:buFont typeface="Arial" panose="020B0604020202020204" pitchFamily="34" charset="0"/>
              <a:buChar char="•"/>
            </a:pPr>
            <a:endParaRPr lang="en-US" sz="2400" dirty="0">
              <a:solidFill>
                <a:schemeClr val="tx1">
                  <a:lumMod val="75000"/>
                </a:schemeClr>
              </a:solidFill>
              <a:highlight>
                <a:srgbClr val="000000"/>
              </a:highlight>
            </a:endParaRPr>
          </a:p>
          <a:p>
            <a:pPr marL="457200" indent="-457200">
              <a:buFont typeface="Arial" panose="020B0604020202020204" pitchFamily="34" charset="0"/>
              <a:buChar char="•"/>
            </a:pPr>
            <a:r>
              <a:rPr lang="en-US" sz="2400" dirty="0">
                <a:solidFill>
                  <a:schemeClr val="tx1">
                    <a:lumMod val="75000"/>
                  </a:schemeClr>
                </a:solidFill>
                <a:highlight>
                  <a:srgbClr val="000000"/>
                </a:highlight>
              </a:rPr>
              <a:t> By employing Raman spectroscopy, we aim to analyze the unique spectral fingerprints of various microplastic particles and establish a correlation between their Raman shifts and intensities.</a:t>
            </a:r>
            <a:endParaRPr lang="en-IN" sz="2400" dirty="0">
              <a:solidFill>
                <a:schemeClr val="tx1">
                  <a:lumMod val="75000"/>
                </a:schemeClr>
              </a:solidFill>
              <a:highlight>
                <a:srgbClr val="000000"/>
              </a:highlight>
            </a:endParaRPr>
          </a:p>
        </p:txBody>
      </p:sp>
    </p:spTree>
    <p:extLst>
      <p:ext uri="{BB962C8B-B14F-4D97-AF65-F5344CB8AC3E}">
        <p14:creationId xmlns:p14="http://schemas.microsoft.com/office/powerpoint/2010/main" val="6098208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DAAD7-F445-6F9E-3A8F-D5F7B0F35EE2}"/>
              </a:ext>
            </a:extLst>
          </p:cNvPr>
          <p:cNvSpPr>
            <a:spLocks noGrp="1"/>
          </p:cNvSpPr>
          <p:nvPr>
            <p:ph idx="1"/>
          </p:nvPr>
        </p:nvSpPr>
        <p:spPr>
          <a:xfrm>
            <a:off x="112644" y="384450"/>
            <a:ext cx="7142387" cy="5827505"/>
          </a:xfrm>
        </p:spPr>
        <p:txBody>
          <a:bodyPr>
            <a:normAutofit fontScale="55000" lnSpcReduction="20000"/>
          </a:bodyPr>
          <a:lstStyle/>
          <a:p>
            <a:pPr marL="0" indent="0">
              <a:buNone/>
            </a:pPr>
            <a:r>
              <a:rPr lang="en-US" sz="5100" b="1" u="sng" dirty="0">
                <a:effectLst/>
              </a:rPr>
              <a:t>What are Microplastics?</a:t>
            </a:r>
          </a:p>
          <a:p>
            <a:pPr marL="0" indent="0">
              <a:buNone/>
            </a:pPr>
            <a:endParaRPr lang="en-US" u="sng" dirty="0"/>
          </a:p>
          <a:p>
            <a:r>
              <a:rPr lang="en-US" sz="4400" dirty="0">
                <a:solidFill>
                  <a:schemeClr val="tx1">
                    <a:lumMod val="65000"/>
                  </a:schemeClr>
                </a:solidFill>
                <a:effectLst/>
              </a:rPr>
              <a:t>Microplastics are small plastic particles, typically measuring less than 5 millimeters in size. </a:t>
            </a:r>
          </a:p>
          <a:p>
            <a:endParaRPr lang="en-US" sz="4400" dirty="0">
              <a:solidFill>
                <a:schemeClr val="tx1">
                  <a:lumMod val="65000"/>
                </a:schemeClr>
              </a:solidFill>
              <a:effectLst/>
            </a:endParaRPr>
          </a:p>
          <a:p>
            <a:r>
              <a:rPr lang="en-US" sz="4400" dirty="0">
                <a:solidFill>
                  <a:schemeClr val="tx1">
                    <a:lumMod val="65000"/>
                  </a:schemeClr>
                </a:solidFill>
                <a:effectLst/>
              </a:rPr>
              <a:t>They are formed through the breakdown of larger plastic items such as bottles, bags, and packaging materials. </a:t>
            </a:r>
          </a:p>
          <a:p>
            <a:endParaRPr lang="en-US" sz="4400" dirty="0">
              <a:solidFill>
                <a:schemeClr val="tx1">
                  <a:lumMod val="65000"/>
                </a:schemeClr>
              </a:solidFill>
              <a:effectLst/>
            </a:endParaRPr>
          </a:p>
          <a:p>
            <a:r>
              <a:rPr lang="en-US" sz="4400" dirty="0">
                <a:solidFill>
                  <a:schemeClr val="tx1">
                    <a:lumMod val="65000"/>
                  </a:schemeClr>
                </a:solidFill>
                <a:effectLst/>
              </a:rPr>
              <a:t>These tiny plastic particles pose a significant threat to our environment and wildlife as they can accumulate in waterways and oceans, potentially harming marine life and entering the food chain. </a:t>
            </a:r>
          </a:p>
          <a:p>
            <a:endParaRPr lang="en-US" sz="4400" dirty="0">
              <a:solidFill>
                <a:schemeClr val="tx1">
                  <a:lumMod val="65000"/>
                </a:schemeClr>
              </a:solidFill>
              <a:effectLst/>
            </a:endParaRPr>
          </a:p>
          <a:p>
            <a:r>
              <a:rPr lang="en-US" sz="4400" dirty="0">
                <a:solidFill>
                  <a:schemeClr val="tx1">
                    <a:lumMod val="65000"/>
                  </a:schemeClr>
                </a:solidFill>
                <a:effectLst/>
              </a:rPr>
              <a:t>As it is a major threat it needs to be identified for which we have several techniques.</a:t>
            </a:r>
          </a:p>
          <a:p>
            <a:pPr marL="0" indent="0">
              <a:buNone/>
            </a:pPr>
            <a:endParaRPr lang="en-IN" dirty="0"/>
          </a:p>
        </p:txBody>
      </p:sp>
      <p:pic>
        <p:nvPicPr>
          <p:cNvPr id="7" name="Picture 6">
            <a:extLst>
              <a:ext uri="{FF2B5EF4-FFF2-40B4-BE49-F238E27FC236}">
                <a16:creationId xmlns:a16="http://schemas.microsoft.com/office/drawing/2014/main" id="{248DD155-88C3-ACB2-D31C-C22A70578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5030" y="771787"/>
            <a:ext cx="4661987" cy="5231448"/>
          </a:xfrm>
          <a:prstGeom prst="rect">
            <a:avLst/>
          </a:prstGeom>
          <a:effectLst>
            <a:softEdge rad="63500"/>
          </a:effectLst>
        </p:spPr>
      </p:pic>
    </p:spTree>
    <p:extLst>
      <p:ext uri="{BB962C8B-B14F-4D97-AF65-F5344CB8AC3E}">
        <p14:creationId xmlns:p14="http://schemas.microsoft.com/office/powerpoint/2010/main" val="45125507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51DA1-0C02-192A-DF56-82D0192A79C1}"/>
              </a:ext>
            </a:extLst>
          </p:cNvPr>
          <p:cNvSpPr>
            <a:spLocks noGrp="1"/>
          </p:cNvSpPr>
          <p:nvPr>
            <p:ph idx="1"/>
          </p:nvPr>
        </p:nvSpPr>
        <p:spPr>
          <a:xfrm>
            <a:off x="122584" y="314878"/>
            <a:ext cx="6227882" cy="6066044"/>
          </a:xfrm>
        </p:spPr>
        <p:txBody>
          <a:bodyPr>
            <a:normAutofit/>
          </a:bodyPr>
          <a:lstStyle/>
          <a:p>
            <a:pPr marL="0" indent="0">
              <a:buNone/>
            </a:pPr>
            <a:r>
              <a:rPr lang="en-US" b="1" u="sng" dirty="0">
                <a:effectLst/>
              </a:rPr>
              <a:t>Raman Spectroscopy</a:t>
            </a:r>
            <a:endParaRPr lang="en-US" b="1" u="sng" dirty="0"/>
          </a:p>
          <a:p>
            <a:pPr marL="0" indent="0">
              <a:buNone/>
            </a:pPr>
            <a:endParaRPr lang="en-US" sz="1400" b="1" u="sng" dirty="0"/>
          </a:p>
          <a:p>
            <a:r>
              <a:rPr lang="en-US" sz="2400" dirty="0">
                <a:solidFill>
                  <a:schemeClr val="tx1">
                    <a:lumMod val="65000"/>
                  </a:schemeClr>
                </a:solidFill>
                <a:effectLst/>
              </a:rPr>
              <a:t>The principle behind Raman spectroscopy is that the monochromatic radiation is passed through the sample such that the radiation may get reflected, absorbed, or scattered. The scattered photons have a different frequency from the incident photon as the vibration and rotational property vary. </a:t>
            </a:r>
          </a:p>
          <a:p>
            <a:r>
              <a:rPr lang="en-US" sz="2400" dirty="0">
                <a:solidFill>
                  <a:schemeClr val="tx1">
                    <a:lumMod val="65000"/>
                  </a:schemeClr>
                </a:solidFill>
                <a:effectLst/>
              </a:rPr>
              <a:t>The difference between the incident photon and the scattered photon is known as the </a:t>
            </a:r>
            <a:r>
              <a:rPr lang="en-US" sz="2400" b="1" dirty="0">
                <a:solidFill>
                  <a:schemeClr val="tx1">
                    <a:lumMod val="65000"/>
                  </a:schemeClr>
                </a:solidFill>
                <a:effectLst/>
              </a:rPr>
              <a:t>Raman shift</a:t>
            </a:r>
            <a:r>
              <a:rPr lang="en-US" sz="2400" dirty="0">
                <a:solidFill>
                  <a:schemeClr val="tx1">
                    <a:lumMod val="65000"/>
                  </a:schemeClr>
                </a:solidFill>
                <a:effectLst/>
              </a:rPr>
              <a:t>.</a:t>
            </a:r>
          </a:p>
          <a:p>
            <a:r>
              <a:rPr lang="en-US" sz="1600" b="0" i="0" dirty="0">
                <a:solidFill>
                  <a:schemeClr val="tx1">
                    <a:lumMod val="65000"/>
                  </a:schemeClr>
                </a:solidFill>
                <a:effectLst/>
                <a:latin typeface="Google Sans"/>
              </a:rPr>
              <a:t> </a:t>
            </a:r>
            <a:r>
              <a:rPr lang="en-US" sz="2400" b="1" i="0" dirty="0">
                <a:solidFill>
                  <a:schemeClr val="tx1">
                    <a:lumMod val="65000"/>
                  </a:schemeClr>
                </a:solidFill>
                <a:effectLst/>
                <a:latin typeface="Google Sans"/>
              </a:rPr>
              <a:t>Intensity</a:t>
            </a:r>
            <a:r>
              <a:rPr lang="en-US" sz="2400" b="0" i="0" dirty="0">
                <a:solidFill>
                  <a:schemeClr val="tx1">
                    <a:lumMod val="65000"/>
                  </a:schemeClr>
                </a:solidFill>
                <a:effectLst/>
                <a:latin typeface="Google Sans"/>
              </a:rPr>
              <a:t> is the quantity of energy the wave conveys per unit time across a surface of unit area</a:t>
            </a:r>
            <a:endParaRPr lang="en-US" sz="2400" dirty="0">
              <a:solidFill>
                <a:schemeClr val="tx1">
                  <a:lumMod val="65000"/>
                </a:schemeClr>
              </a:solidFill>
              <a:effectLst/>
            </a:endParaRPr>
          </a:p>
          <a:p>
            <a:endParaRPr lang="en-US" sz="2400" dirty="0">
              <a:solidFill>
                <a:schemeClr val="tx1">
                  <a:lumMod val="75000"/>
                </a:schemeClr>
              </a:solidFill>
              <a:effectLst/>
            </a:endParaRPr>
          </a:p>
          <a:p>
            <a:endParaRPr lang="en-US" sz="2400" dirty="0">
              <a:solidFill>
                <a:schemeClr val="tx1">
                  <a:lumMod val="75000"/>
                </a:schemeClr>
              </a:solidFill>
            </a:endParaRPr>
          </a:p>
        </p:txBody>
      </p:sp>
      <p:pic>
        <p:nvPicPr>
          <p:cNvPr id="5" name="Picture 4">
            <a:extLst>
              <a:ext uri="{FF2B5EF4-FFF2-40B4-BE49-F238E27FC236}">
                <a16:creationId xmlns:a16="http://schemas.microsoft.com/office/drawing/2014/main" id="{CFECE6A9-4636-2FA3-F40D-2DA0477C1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636" y="772871"/>
            <a:ext cx="5225639" cy="5010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4222243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714B4-634D-57C5-95B1-BA8F012F6914}"/>
              </a:ext>
            </a:extLst>
          </p:cNvPr>
          <p:cNvSpPr>
            <a:spLocks noGrp="1"/>
          </p:cNvSpPr>
          <p:nvPr>
            <p:ph idx="1"/>
          </p:nvPr>
        </p:nvSpPr>
        <p:spPr>
          <a:xfrm>
            <a:off x="112644" y="255241"/>
            <a:ext cx="7065064" cy="6423855"/>
          </a:xfrm>
        </p:spPr>
        <p:txBody>
          <a:bodyPr>
            <a:normAutofit fontScale="77500" lnSpcReduction="20000"/>
          </a:bodyPr>
          <a:lstStyle/>
          <a:p>
            <a:pPr marL="0" indent="0">
              <a:buNone/>
            </a:pPr>
            <a:r>
              <a:rPr lang="en-US" sz="3600" b="1" u="sng" dirty="0">
                <a:effectLst/>
              </a:rPr>
              <a:t>Dataset</a:t>
            </a:r>
          </a:p>
          <a:p>
            <a:pPr marL="0" indent="0">
              <a:buNone/>
            </a:pPr>
            <a:endParaRPr lang="en-US" sz="3000" b="1" dirty="0"/>
          </a:p>
          <a:p>
            <a:r>
              <a:rPr lang="en-US" sz="3100" dirty="0">
                <a:solidFill>
                  <a:schemeClr val="tx1">
                    <a:lumMod val="65000"/>
                  </a:schemeClr>
                </a:solidFill>
                <a:effectLst/>
              </a:rPr>
              <a:t>We are collecting Raman spectra dataset from some predefined Database of SLOPP spectral libraries of plastic particles encompasses roughly 148 spectral references that specifically relate to plastics.</a:t>
            </a:r>
          </a:p>
          <a:p>
            <a:endParaRPr lang="en-US" sz="3100" dirty="0">
              <a:solidFill>
                <a:schemeClr val="tx1">
                  <a:lumMod val="65000"/>
                </a:schemeClr>
              </a:solidFill>
            </a:endParaRPr>
          </a:p>
          <a:p>
            <a:r>
              <a:rPr lang="en-US" sz="3100" dirty="0">
                <a:solidFill>
                  <a:schemeClr val="tx1">
                    <a:lumMod val="65000"/>
                  </a:schemeClr>
                </a:solidFill>
                <a:effectLst/>
              </a:rPr>
              <a:t>The second dataset called SLOPP -E spectral library of plastic particles aged in the environment contains 113 spectral data point.</a:t>
            </a:r>
          </a:p>
          <a:p>
            <a:endParaRPr lang="en-US" sz="3100" dirty="0">
              <a:solidFill>
                <a:schemeClr val="tx1">
                  <a:lumMod val="65000"/>
                </a:schemeClr>
              </a:solidFill>
            </a:endParaRPr>
          </a:p>
          <a:p>
            <a:r>
              <a:rPr lang="en-US" sz="3100" dirty="0">
                <a:solidFill>
                  <a:schemeClr val="tx1">
                    <a:lumMod val="65000"/>
                  </a:schemeClr>
                </a:solidFill>
                <a:effectLst/>
              </a:rPr>
              <a:t>We employ a combination approach involving our internal Raman Research laboratory (</a:t>
            </a:r>
            <a:r>
              <a:rPr lang="en-US" sz="3100" dirty="0" err="1">
                <a:solidFill>
                  <a:schemeClr val="tx1">
                    <a:lumMod val="65000"/>
                  </a:schemeClr>
                </a:solidFill>
                <a:effectLst/>
              </a:rPr>
              <a:t>RaRe</a:t>
            </a:r>
            <a:r>
              <a:rPr lang="en-US" sz="3100" dirty="0">
                <a:solidFill>
                  <a:schemeClr val="tx1">
                    <a:lumMod val="65000"/>
                  </a:schemeClr>
                </a:solidFill>
                <a:effectLst/>
              </a:rPr>
              <a:t> Lab)and leveraging the “</a:t>
            </a:r>
            <a:r>
              <a:rPr lang="en-US" sz="3100" dirty="0" err="1">
                <a:solidFill>
                  <a:schemeClr val="tx1">
                    <a:lumMod val="65000"/>
                  </a:schemeClr>
                </a:solidFill>
                <a:effectLst/>
              </a:rPr>
              <a:t>bw</a:t>
            </a:r>
            <a:r>
              <a:rPr lang="en-US" sz="3100" dirty="0">
                <a:solidFill>
                  <a:schemeClr val="tx1">
                    <a:lumMod val="65000"/>
                  </a:schemeClr>
                </a:solidFill>
                <a:effectLst/>
              </a:rPr>
              <a:t> </a:t>
            </a:r>
            <a:r>
              <a:rPr lang="en-US" sz="3100" dirty="0" err="1">
                <a:solidFill>
                  <a:schemeClr val="tx1">
                    <a:lumMod val="65000"/>
                  </a:schemeClr>
                </a:solidFill>
                <a:effectLst/>
              </a:rPr>
              <a:t>tek</a:t>
            </a:r>
            <a:r>
              <a:rPr lang="en-US" sz="3100" dirty="0">
                <a:solidFill>
                  <a:schemeClr val="tx1">
                    <a:lumMod val="65000"/>
                  </a:schemeClr>
                </a:solidFill>
                <a:effectLst/>
              </a:rPr>
              <a:t> portable Raman spectrometer” alongside the aforementioned SLOPP dataset we have achieved successful identification results for specific components furthermore descriptive tags have been incorporated to facilitate future applicability in our modeling and coding endeavors</a:t>
            </a:r>
            <a:endParaRPr lang="en-US" sz="3100" dirty="0">
              <a:solidFill>
                <a:schemeClr val="tx1">
                  <a:lumMod val="65000"/>
                </a:schemeClr>
              </a:solidFill>
            </a:endParaRPr>
          </a:p>
          <a:p>
            <a:endParaRPr lang="en-IN" dirty="0"/>
          </a:p>
        </p:txBody>
      </p:sp>
      <p:pic>
        <p:nvPicPr>
          <p:cNvPr id="5" name="Picture 4">
            <a:extLst>
              <a:ext uri="{FF2B5EF4-FFF2-40B4-BE49-F238E27FC236}">
                <a16:creationId xmlns:a16="http://schemas.microsoft.com/office/drawing/2014/main" id="{E67EB0D3-53C9-DB9B-57B3-6AEE5CEFE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8422" y="993914"/>
            <a:ext cx="4641786" cy="5088835"/>
          </a:xfrm>
          <a:prstGeom prst="roundRect">
            <a:avLst>
              <a:gd name="adj" fmla="val 16667"/>
            </a:avLst>
          </a:prstGeom>
          <a:ln>
            <a:noFill/>
          </a:ln>
          <a:effectLst>
            <a:outerShdw blurRad="76200" dist="38100" dir="7800000" algn="tl" rotWithShape="0">
              <a:srgbClr val="000000">
                <a:alpha val="40000"/>
              </a:srgbClr>
            </a:outerShdw>
            <a:softEdge rad="127000"/>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4799176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0E032-68E2-A439-D381-06CD03B12F2C}"/>
              </a:ext>
            </a:extLst>
          </p:cNvPr>
          <p:cNvSpPr>
            <a:spLocks noGrp="1"/>
          </p:cNvSpPr>
          <p:nvPr>
            <p:ph idx="1"/>
          </p:nvPr>
        </p:nvSpPr>
        <p:spPr>
          <a:xfrm>
            <a:off x="159391" y="385893"/>
            <a:ext cx="6551802" cy="5972961"/>
          </a:xfrm>
        </p:spPr>
        <p:txBody>
          <a:bodyPr>
            <a:normAutofit fontScale="92500" lnSpcReduction="10000"/>
          </a:bodyPr>
          <a:lstStyle/>
          <a:p>
            <a:pPr marL="0" indent="0">
              <a:buNone/>
            </a:pPr>
            <a:r>
              <a:rPr lang="en-US" sz="3000" b="1" u="sng" dirty="0">
                <a:effectLst/>
              </a:rPr>
              <a:t>Random Forest (RF) Algorithm</a:t>
            </a:r>
          </a:p>
          <a:p>
            <a:pPr marL="0" indent="0">
              <a:buNone/>
            </a:pPr>
            <a:endParaRPr lang="en-US" sz="1500" b="1" dirty="0"/>
          </a:p>
          <a:p>
            <a:r>
              <a:rPr lang="en-US" sz="2600" dirty="0">
                <a:solidFill>
                  <a:schemeClr val="tx1">
                    <a:lumMod val="65000"/>
                  </a:schemeClr>
                </a:solidFill>
                <a:effectLst/>
              </a:rPr>
              <a:t>The Random Forest (RF) algorithm is a powerful tool for microplastic identification. It is a machine learning algorithm that uses decision trees to classify data. </a:t>
            </a:r>
          </a:p>
          <a:p>
            <a:r>
              <a:rPr lang="en-US" sz="2600" dirty="0">
                <a:solidFill>
                  <a:schemeClr val="tx1">
                    <a:lumMod val="65000"/>
                  </a:schemeClr>
                </a:solidFill>
                <a:effectLst/>
              </a:rPr>
              <a:t>The algorithm works by creating multiple decision trees and combining their results to make a final decision. </a:t>
            </a:r>
          </a:p>
          <a:p>
            <a:r>
              <a:rPr lang="en-US" sz="2600" dirty="0">
                <a:solidFill>
                  <a:schemeClr val="tx1">
                    <a:lumMod val="65000"/>
                  </a:schemeClr>
                </a:solidFill>
                <a:effectLst/>
              </a:rPr>
              <a:t>This approach helps to reduce the risk of overfitting, which is when a model is too complex and performs well on the training data but poorly on new data.</a:t>
            </a:r>
            <a:endParaRPr lang="en-US" sz="2600" dirty="0">
              <a:solidFill>
                <a:schemeClr val="tx1">
                  <a:lumMod val="65000"/>
                </a:schemeClr>
              </a:solidFill>
            </a:endParaRPr>
          </a:p>
          <a:p>
            <a:r>
              <a:rPr lang="en-US" sz="2600" dirty="0">
                <a:solidFill>
                  <a:schemeClr val="tx1">
                    <a:lumMod val="65000"/>
                  </a:schemeClr>
                </a:solidFill>
                <a:effectLst/>
              </a:rPr>
              <a:t>In the context of microplastic identification, the RF algorithm can be used to classify different types of microplastics based on their Raman spectra with higher accuracy. </a:t>
            </a:r>
          </a:p>
        </p:txBody>
      </p:sp>
      <p:pic>
        <p:nvPicPr>
          <p:cNvPr id="5" name="Picture 4">
            <a:extLst>
              <a:ext uri="{FF2B5EF4-FFF2-40B4-BE49-F238E27FC236}">
                <a16:creationId xmlns:a16="http://schemas.microsoft.com/office/drawing/2014/main" id="{675BFDDC-0BBE-0AF3-3821-10BDB19E2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193" y="763398"/>
            <a:ext cx="5046800" cy="5436066"/>
          </a:xfrm>
          <a:prstGeom prst="rect">
            <a:avLst/>
          </a:prstGeom>
        </p:spPr>
      </p:pic>
    </p:spTree>
    <p:extLst>
      <p:ext uri="{BB962C8B-B14F-4D97-AF65-F5344CB8AC3E}">
        <p14:creationId xmlns:p14="http://schemas.microsoft.com/office/powerpoint/2010/main" val="284585485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E9BA77-355B-F242-7908-731EB61B850B}"/>
              </a:ext>
            </a:extLst>
          </p:cNvPr>
          <p:cNvSpPr>
            <a:spLocks noGrp="1"/>
          </p:cNvSpPr>
          <p:nvPr>
            <p:ph idx="1"/>
          </p:nvPr>
        </p:nvSpPr>
        <p:spPr>
          <a:xfrm>
            <a:off x="301487" y="424208"/>
            <a:ext cx="6804992" cy="2786131"/>
          </a:xfrm>
        </p:spPr>
        <p:txBody>
          <a:bodyPr>
            <a:normAutofit fontScale="92500" lnSpcReduction="10000"/>
          </a:bodyPr>
          <a:lstStyle/>
          <a:p>
            <a:pPr marL="0" indent="0">
              <a:buNone/>
            </a:pPr>
            <a:r>
              <a:rPr lang="en-US" sz="3000" b="1" u="sng" dirty="0">
                <a:effectLst/>
              </a:rPr>
              <a:t>Handling Class Imbalance</a:t>
            </a:r>
            <a:endParaRPr lang="en-US" sz="3000" b="1" u="sng" dirty="0"/>
          </a:p>
          <a:p>
            <a:pPr marL="0" indent="0">
              <a:buNone/>
            </a:pPr>
            <a:r>
              <a:rPr lang="en-US" sz="2600" dirty="0">
                <a:solidFill>
                  <a:schemeClr val="tx1">
                    <a:lumMod val="65000"/>
                  </a:schemeClr>
                </a:solidFill>
                <a:effectLst/>
              </a:rPr>
              <a:t>Class imbalance is a common problem in classification tasks where one class has significantly fewer samples than the other classes. This can lead to biased models that perform poorly on the minority class. In this section, we will discuss techniques for handling class imbalance in our Random Forest Classifier model.</a:t>
            </a:r>
            <a:endParaRPr lang="en-US" sz="2600" dirty="0">
              <a:solidFill>
                <a:schemeClr val="tx1">
                  <a:lumMod val="65000"/>
                </a:schemeClr>
              </a:solidFill>
            </a:endParaRPr>
          </a:p>
          <a:p>
            <a:endParaRPr lang="en-IN" dirty="0"/>
          </a:p>
        </p:txBody>
      </p:sp>
      <p:sp>
        <p:nvSpPr>
          <p:cNvPr id="4" name="TextBox 3">
            <a:extLst>
              <a:ext uri="{FF2B5EF4-FFF2-40B4-BE49-F238E27FC236}">
                <a16:creationId xmlns:a16="http://schemas.microsoft.com/office/drawing/2014/main" id="{79C8D21A-3E9B-7814-D7D1-EE8DF15FCBAB}"/>
              </a:ext>
            </a:extLst>
          </p:cNvPr>
          <p:cNvSpPr txBox="1"/>
          <p:nvPr/>
        </p:nvSpPr>
        <p:spPr>
          <a:xfrm>
            <a:off x="301487" y="2959125"/>
            <a:ext cx="3687417" cy="3262432"/>
          </a:xfrm>
          <a:prstGeom prst="rect">
            <a:avLst/>
          </a:prstGeom>
          <a:noFill/>
        </p:spPr>
        <p:txBody>
          <a:bodyPr wrap="square" rtlCol="0">
            <a:spAutoFit/>
          </a:bodyPr>
          <a:lstStyle/>
          <a:p>
            <a:pPr marL="457200" indent="-457200">
              <a:buFont typeface="Arial" panose="020B0604020202020204" pitchFamily="34" charset="0"/>
              <a:buChar char="•"/>
            </a:pPr>
            <a:r>
              <a:rPr lang="en-US" sz="2600" b="1" dirty="0">
                <a:effectLst/>
              </a:rPr>
              <a:t>Oversampling</a:t>
            </a:r>
            <a:endParaRPr lang="en-US" sz="2600" b="1" dirty="0"/>
          </a:p>
          <a:p>
            <a:r>
              <a:rPr lang="en-US" sz="2000" dirty="0">
                <a:solidFill>
                  <a:schemeClr val="tx1">
                    <a:lumMod val="65000"/>
                  </a:schemeClr>
                </a:solidFill>
                <a:effectLst/>
              </a:rPr>
              <a:t>Oversampling involves increasing the number of samples in the minority class to balance the class distribution. This can be done using techniques like SMOTE or </a:t>
            </a:r>
            <a:r>
              <a:rPr lang="en-US" sz="2000" b="1" dirty="0">
                <a:solidFill>
                  <a:schemeClr val="tx1">
                    <a:lumMod val="65000"/>
                  </a:schemeClr>
                </a:solidFill>
                <a:effectLst/>
              </a:rPr>
              <a:t>ADASYN</a:t>
            </a:r>
            <a:r>
              <a:rPr lang="en-US" sz="2000" dirty="0">
                <a:solidFill>
                  <a:schemeClr val="tx1">
                    <a:lumMod val="65000"/>
                  </a:schemeClr>
                </a:solidFill>
                <a:effectLst/>
              </a:rPr>
              <a:t>. However, oversampling can also result in overfitting </a:t>
            </a:r>
            <a:endParaRPr lang="en-US" sz="2000" dirty="0">
              <a:solidFill>
                <a:schemeClr val="tx1">
                  <a:lumMod val="65000"/>
                </a:schemeClr>
              </a:solidFill>
            </a:endParaRPr>
          </a:p>
          <a:p>
            <a:endParaRPr lang="en-IN" dirty="0"/>
          </a:p>
        </p:txBody>
      </p:sp>
      <p:sp>
        <p:nvSpPr>
          <p:cNvPr id="5" name="TextBox 4">
            <a:extLst>
              <a:ext uri="{FF2B5EF4-FFF2-40B4-BE49-F238E27FC236}">
                <a16:creationId xmlns:a16="http://schemas.microsoft.com/office/drawing/2014/main" id="{CA2F9D1E-87ED-531A-C2B0-8973482A1DBE}"/>
              </a:ext>
            </a:extLst>
          </p:cNvPr>
          <p:cNvSpPr txBox="1"/>
          <p:nvPr/>
        </p:nvSpPr>
        <p:spPr>
          <a:xfrm>
            <a:off x="3798405" y="2939247"/>
            <a:ext cx="3498574" cy="3231654"/>
          </a:xfrm>
          <a:prstGeom prst="rect">
            <a:avLst/>
          </a:prstGeom>
          <a:noFill/>
        </p:spPr>
        <p:txBody>
          <a:bodyPr wrap="square" rtlCol="0">
            <a:spAutoFit/>
          </a:bodyPr>
          <a:lstStyle/>
          <a:p>
            <a:pPr marL="457200" indent="-457200">
              <a:buFont typeface="Arial" panose="020B0604020202020204" pitchFamily="34" charset="0"/>
              <a:buChar char="•"/>
            </a:pPr>
            <a:r>
              <a:rPr lang="en-US" sz="2600" b="1" dirty="0">
                <a:effectLst/>
              </a:rPr>
              <a:t>Class Weighting</a:t>
            </a:r>
            <a:endParaRPr lang="en-US" sz="2600" b="1" dirty="0"/>
          </a:p>
          <a:p>
            <a:r>
              <a:rPr lang="en-US" sz="2000" dirty="0">
                <a:solidFill>
                  <a:schemeClr val="tx1">
                    <a:lumMod val="65000"/>
                  </a:schemeClr>
                </a:solidFill>
                <a:effectLst/>
              </a:rPr>
              <a:t>Class weighting involves assigning higher weights to the minority class during model training.. However, class weighting may not be effective for highly imbalanced datasets and may require tuning of the weight values</a:t>
            </a:r>
            <a:r>
              <a:rPr lang="en-US" sz="2000" dirty="0">
                <a:effectLst/>
              </a:rPr>
              <a:t>.</a:t>
            </a:r>
            <a:endParaRPr lang="en-US" sz="2000" dirty="0"/>
          </a:p>
          <a:p>
            <a:endParaRPr lang="en-IN" dirty="0"/>
          </a:p>
        </p:txBody>
      </p:sp>
      <p:pic>
        <p:nvPicPr>
          <p:cNvPr id="7" name="Picture 6">
            <a:extLst>
              <a:ext uri="{FF2B5EF4-FFF2-40B4-BE49-F238E27FC236}">
                <a16:creationId xmlns:a16="http://schemas.microsoft.com/office/drawing/2014/main" id="{654D4D06-1A14-9207-D203-3E79DB521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979" y="349830"/>
            <a:ext cx="4475922" cy="3171449"/>
          </a:xfrm>
          <a:prstGeom prst="rect">
            <a:avLst/>
          </a:prstGeom>
        </p:spPr>
      </p:pic>
      <p:sp>
        <p:nvSpPr>
          <p:cNvPr id="2" name="TextBox 1">
            <a:extLst>
              <a:ext uri="{FF2B5EF4-FFF2-40B4-BE49-F238E27FC236}">
                <a16:creationId xmlns:a16="http://schemas.microsoft.com/office/drawing/2014/main" id="{A8B1400C-008C-542A-927D-A0B282CCCB55}"/>
              </a:ext>
            </a:extLst>
          </p:cNvPr>
          <p:cNvSpPr txBox="1"/>
          <p:nvPr/>
        </p:nvSpPr>
        <p:spPr>
          <a:xfrm>
            <a:off x="7600425" y="3858936"/>
            <a:ext cx="4172475" cy="1754326"/>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chemeClr val="tx1">
                    <a:lumMod val="75000"/>
                  </a:schemeClr>
                </a:solidFill>
                <a:effectLst/>
                <a:latin typeface="Google Sans"/>
              </a:rPr>
              <a:t>Adaptive Synthetic Sampling (ADASYN) is a technique used to address imbalanced datasets in machine learning, improving classification performance for underrepresented classes.</a:t>
            </a:r>
            <a:endParaRPr lang="en-IN" dirty="0">
              <a:solidFill>
                <a:schemeClr val="tx1">
                  <a:lumMod val="75000"/>
                </a:schemeClr>
              </a:solidFill>
            </a:endParaRPr>
          </a:p>
        </p:txBody>
      </p:sp>
    </p:spTree>
    <p:extLst>
      <p:ext uri="{BB962C8B-B14F-4D97-AF65-F5344CB8AC3E}">
        <p14:creationId xmlns:p14="http://schemas.microsoft.com/office/powerpoint/2010/main" val="337149920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6715BF-DEE3-CE55-DD35-10FE50602123}"/>
              </a:ext>
            </a:extLst>
          </p:cNvPr>
          <p:cNvSpPr>
            <a:spLocks noGrp="1"/>
          </p:cNvSpPr>
          <p:nvPr>
            <p:ph idx="1"/>
          </p:nvPr>
        </p:nvSpPr>
        <p:spPr>
          <a:xfrm>
            <a:off x="122583" y="622991"/>
            <a:ext cx="6278217" cy="5817566"/>
          </a:xfrm>
        </p:spPr>
        <p:txBody>
          <a:bodyPr>
            <a:normAutofit/>
          </a:bodyPr>
          <a:lstStyle/>
          <a:p>
            <a:pPr marL="0" indent="0">
              <a:buNone/>
            </a:pPr>
            <a:r>
              <a:rPr lang="en-US" b="1" dirty="0">
                <a:effectLst/>
              </a:rPr>
              <a:t>Hyperparameter Tuning</a:t>
            </a:r>
            <a:endParaRPr lang="en-US" b="1" dirty="0"/>
          </a:p>
          <a:p>
            <a:pPr marL="0" indent="0">
              <a:buNone/>
            </a:pPr>
            <a:r>
              <a:rPr lang="en-US" sz="2400" dirty="0">
                <a:solidFill>
                  <a:schemeClr val="tx1">
                    <a:lumMod val="65000"/>
                  </a:schemeClr>
                </a:solidFill>
                <a:effectLst/>
              </a:rPr>
              <a:t>Hyperparameters are parameters that are not learned by the model during training, but are set prior to training. They can have a significant impact on the performance of the model. In this example, we will use scikit-</a:t>
            </a:r>
            <a:r>
              <a:rPr lang="en-US" sz="2400" dirty="0" err="1">
                <a:solidFill>
                  <a:schemeClr val="tx1">
                    <a:lumMod val="65000"/>
                  </a:schemeClr>
                </a:solidFill>
                <a:effectLst/>
              </a:rPr>
              <a:t>learn's</a:t>
            </a:r>
            <a:r>
              <a:rPr lang="en-US" sz="2400" dirty="0">
                <a:solidFill>
                  <a:schemeClr val="tx1">
                    <a:lumMod val="65000"/>
                  </a:schemeClr>
                </a:solidFill>
                <a:effectLst/>
              </a:rPr>
              <a:t> </a:t>
            </a:r>
            <a:r>
              <a:rPr lang="en-US" sz="2400" dirty="0" err="1">
                <a:solidFill>
                  <a:schemeClr val="tx1">
                    <a:lumMod val="65000"/>
                  </a:schemeClr>
                </a:solidFill>
                <a:effectLst/>
              </a:rPr>
              <a:t>GridSearchCV</a:t>
            </a:r>
            <a:r>
              <a:rPr lang="en-US" sz="2400" dirty="0">
                <a:solidFill>
                  <a:schemeClr val="tx1">
                    <a:lumMod val="65000"/>
                  </a:schemeClr>
                </a:solidFill>
                <a:effectLst/>
              </a:rPr>
              <a:t> function to perform a grid search over a range of hyperparameters for our Random Forest Classifier.</a:t>
            </a:r>
            <a:endParaRPr lang="en-US" sz="2400" dirty="0">
              <a:solidFill>
                <a:schemeClr val="tx1">
                  <a:lumMod val="65000"/>
                </a:schemeClr>
              </a:solidFill>
            </a:endParaRPr>
          </a:p>
          <a:p>
            <a:pPr marL="0" indent="0">
              <a:buNone/>
            </a:pPr>
            <a:r>
              <a:rPr lang="en-US" sz="3000" b="1" dirty="0">
                <a:effectLst/>
              </a:rPr>
              <a:t>Grid </a:t>
            </a:r>
            <a:r>
              <a:rPr lang="en-US" b="1" dirty="0">
                <a:effectLst/>
              </a:rPr>
              <a:t>Search</a:t>
            </a:r>
            <a:endParaRPr lang="en-US" b="1" dirty="0"/>
          </a:p>
          <a:p>
            <a:pPr marL="0" indent="0">
              <a:buNone/>
            </a:pPr>
            <a:r>
              <a:rPr lang="en-US" sz="2400" dirty="0">
                <a:solidFill>
                  <a:schemeClr val="tx1">
                    <a:lumMod val="65000"/>
                  </a:schemeClr>
                </a:solidFill>
                <a:effectLst/>
              </a:rPr>
              <a:t>Grid search is a technique for finding the optimal combination of hyperparameters by exhaustively searching over a specified parameter space. In scikit-learn, we can perform a grid search using the </a:t>
            </a:r>
            <a:r>
              <a:rPr lang="en-US" sz="2400" b="1" dirty="0" err="1">
                <a:solidFill>
                  <a:schemeClr val="tx1">
                    <a:lumMod val="65000"/>
                  </a:schemeClr>
                </a:solidFill>
                <a:effectLst/>
              </a:rPr>
              <a:t>GridSearchCV</a:t>
            </a:r>
            <a:r>
              <a:rPr lang="en-US" sz="2400" dirty="0">
                <a:solidFill>
                  <a:schemeClr val="tx1">
                    <a:lumMod val="65000"/>
                  </a:schemeClr>
                </a:solidFill>
                <a:effectLst/>
              </a:rPr>
              <a:t> function.</a:t>
            </a:r>
            <a:endParaRPr lang="en-US" sz="2400" dirty="0">
              <a:solidFill>
                <a:schemeClr val="tx1">
                  <a:lumMod val="65000"/>
                </a:schemeClr>
              </a:solidFill>
            </a:endParaRPr>
          </a:p>
          <a:p>
            <a:endParaRPr lang="en-IN" dirty="0"/>
          </a:p>
        </p:txBody>
      </p:sp>
      <p:pic>
        <p:nvPicPr>
          <p:cNvPr id="5" name="Picture 4">
            <a:extLst>
              <a:ext uri="{FF2B5EF4-FFF2-40B4-BE49-F238E27FC236}">
                <a16:creationId xmlns:a16="http://schemas.microsoft.com/office/drawing/2014/main" id="{62A45EEF-551D-F0D8-C650-8D5808FC4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888" y="751632"/>
            <a:ext cx="5049078" cy="3548270"/>
          </a:xfrm>
          <a:prstGeom prst="rect">
            <a:avLst/>
          </a:prstGeom>
        </p:spPr>
      </p:pic>
      <p:sp>
        <p:nvSpPr>
          <p:cNvPr id="6" name="TextBox 5">
            <a:extLst>
              <a:ext uri="{FF2B5EF4-FFF2-40B4-BE49-F238E27FC236}">
                <a16:creationId xmlns:a16="http://schemas.microsoft.com/office/drawing/2014/main" id="{27C71982-9C6E-1B36-7943-831BDEB59E37}"/>
              </a:ext>
            </a:extLst>
          </p:cNvPr>
          <p:cNvSpPr txBox="1"/>
          <p:nvPr/>
        </p:nvSpPr>
        <p:spPr>
          <a:xfrm>
            <a:off x="6465998" y="4290486"/>
            <a:ext cx="5049078" cy="1815882"/>
          </a:xfrm>
          <a:prstGeom prst="rect">
            <a:avLst/>
          </a:prstGeom>
          <a:noFill/>
        </p:spPr>
        <p:txBody>
          <a:bodyPr wrap="square" rtlCol="0">
            <a:spAutoFit/>
          </a:bodyPr>
          <a:lstStyle/>
          <a:p>
            <a:pPr marL="285750" indent="-285750">
              <a:buFont typeface="Wingdings" panose="05000000000000000000" pitchFamily="2" charset="2"/>
              <a:buChar char="q"/>
            </a:pPr>
            <a:endParaRPr lang="en-US" sz="1600" dirty="0">
              <a:solidFill>
                <a:schemeClr val="tx1">
                  <a:lumMod val="65000"/>
                </a:schemeClr>
              </a:solidFill>
            </a:endParaRPr>
          </a:p>
          <a:p>
            <a:pPr marL="285750" indent="-285750">
              <a:buFont typeface="Wingdings" panose="05000000000000000000" pitchFamily="2" charset="2"/>
              <a:buChar char="q"/>
            </a:pPr>
            <a:r>
              <a:rPr lang="en-US" sz="1600" dirty="0">
                <a:solidFill>
                  <a:schemeClr val="tx1">
                    <a:lumMod val="65000"/>
                  </a:schemeClr>
                </a:solidFill>
              </a:rPr>
              <a:t>hyperparameters directly control model structure, function, and performance. Hyperparameter tuning allows data scientists to tweak model performance for optimal results. This process is an essential part of machine learning, and choosing appropriate hyperparameter values is crucial for success.</a:t>
            </a:r>
            <a:endParaRPr lang="en-IN" sz="1600" dirty="0">
              <a:solidFill>
                <a:schemeClr val="tx1">
                  <a:lumMod val="65000"/>
                </a:schemeClr>
              </a:solidFill>
            </a:endParaRPr>
          </a:p>
        </p:txBody>
      </p:sp>
    </p:spTree>
    <p:extLst>
      <p:ext uri="{BB962C8B-B14F-4D97-AF65-F5344CB8AC3E}">
        <p14:creationId xmlns:p14="http://schemas.microsoft.com/office/powerpoint/2010/main" val="1854512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522</TotalTime>
  <Words>1112</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Bahnschrift Light SemiCondensed</vt:lpstr>
      <vt:lpstr>Bahnschrift SemiBold Condensed</vt:lpstr>
      <vt:lpstr>Bodoni MT</vt:lpstr>
      <vt:lpstr>Calibri</vt:lpstr>
      <vt:lpstr>Calibri Light</vt:lpstr>
      <vt:lpstr>Courier New</vt:lpstr>
      <vt:lpstr>Google Sans</vt:lpstr>
      <vt:lpstr>Helvetica</vt:lpstr>
      <vt:lpstr>Wingdings</vt:lpstr>
      <vt:lpstr>Office Theme</vt:lpstr>
      <vt:lpstr>TRAINING AND EVALUATING MACHINE LEARNING ALGORITHM FOR CLASSIFICATION OF MICROPLASTIC USING RAMAN SPECTROSCOPY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AND EVALUATING MACHINE LEARNING ALGORITHM FOR CLASSIFICATION OF MICROPLASTIC USING RAMAN SPECTROSCOPY</dc:title>
  <dc:creator>P     RAKESH 8E</dc:creator>
  <cp:lastModifiedBy>NAVEEN PS</cp:lastModifiedBy>
  <cp:revision>1</cp:revision>
  <dcterms:created xsi:type="dcterms:W3CDTF">2023-11-13T11:54:38Z</dcterms:created>
  <dcterms:modified xsi:type="dcterms:W3CDTF">2023-11-13T20:46:54Z</dcterms:modified>
</cp:coreProperties>
</file>