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8"/>
  </p:sldMasterIdLst>
  <p:notesMasterIdLst>
    <p:notesMasterId r:id="rId41"/>
  </p:notesMasterIdLst>
  <p:handoutMasterIdLst>
    <p:handoutMasterId r:id="rId42"/>
  </p:handoutMasterIdLst>
  <p:sldIdLst>
    <p:sldId id="256" r:id="rId19"/>
    <p:sldId id="271" r:id="rId20"/>
    <p:sldId id="291" r:id="rId21"/>
    <p:sldId id="290" r:id="rId22"/>
    <p:sldId id="287" r:id="rId23"/>
    <p:sldId id="288" r:id="rId24"/>
    <p:sldId id="289" r:id="rId25"/>
    <p:sldId id="286" r:id="rId26"/>
    <p:sldId id="285" r:id="rId27"/>
    <p:sldId id="292" r:id="rId28"/>
    <p:sldId id="293" r:id="rId29"/>
    <p:sldId id="299" r:id="rId30"/>
    <p:sldId id="294" r:id="rId31"/>
    <p:sldId id="295" r:id="rId32"/>
    <p:sldId id="296" r:id="rId33"/>
    <p:sldId id="297" r:id="rId34"/>
    <p:sldId id="298" r:id="rId35"/>
    <p:sldId id="300" r:id="rId36"/>
    <p:sldId id="301" r:id="rId37"/>
    <p:sldId id="302" r:id="rId38"/>
    <p:sldId id="303" r:id="rId39"/>
    <p:sldId id="282" r:id="rId4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前言与内容说明" id="{B9B51309-D148-4332-87C2-07BE32FBCA3B}">
          <p14:sldIdLst>
            <p14:sldId id="271"/>
            <p14:sldId id="291"/>
            <p14:sldId id="290"/>
            <p14:sldId id="287"/>
            <p14:sldId id="288"/>
            <p14:sldId id="289"/>
            <p14:sldId id="286"/>
            <p14:sldId id="285"/>
            <p14:sldId id="292"/>
            <p14:sldId id="293"/>
            <p14:sldId id="299"/>
            <p14:sldId id="294"/>
            <p14:sldId id="295"/>
            <p14:sldId id="296"/>
            <p14:sldId id="297"/>
            <p14:sldId id="298"/>
            <p14:sldId id="300"/>
            <p14:sldId id="301"/>
            <p14:sldId id="302"/>
            <p14:sldId id="303"/>
          </p14:sldIdLst>
        </p14:section>
        <p14:section name="提问"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F8CFB6"/>
    <a:srgbClr val="923922"/>
    <a:srgbClr val="5B9BD5"/>
    <a:srgbClr val="F5F5F5"/>
    <a:srgbClr val="404040"/>
    <a:srgbClr val="FF9B45"/>
    <a:srgbClr val="F8CAB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A18E3-171C-4C63-9DAD-A38F70709C5F}" v="6" dt="2021-09-22T08:07:50.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93489" autoAdjust="0"/>
  </p:normalViewPr>
  <p:slideViewPr>
    <p:cSldViewPr snapToGrid="0">
      <p:cViewPr varScale="1">
        <p:scale>
          <a:sx n="101" d="100"/>
          <a:sy n="101" d="100"/>
        </p:scale>
        <p:origin x="92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1.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1.xml"/><Relationship Id="rId11" Type="http://schemas.openxmlformats.org/officeDocument/2006/relationships/customXml" Target="../customXml/item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theme" Target="theme/theme1.xml"/><Relationship Id="rId20" Type="http://schemas.openxmlformats.org/officeDocument/2006/relationships/slide" Target="slides/slide2.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jun Pan" userId="2c95786b2425256d" providerId="LiveId" clId="{343A18E3-171C-4C63-9DAD-A38F70709C5F}"/>
    <pc:docChg chg="custSel delSld modSld modSection">
      <pc:chgData name="Chengjun Pan" userId="2c95786b2425256d" providerId="LiveId" clId="{343A18E3-171C-4C63-9DAD-A38F70709C5F}" dt="2021-09-22T08:15:57.337" v="1223" actId="20577"/>
      <pc:docMkLst>
        <pc:docMk/>
      </pc:docMkLst>
      <pc:sldChg chg="del">
        <pc:chgData name="Chengjun Pan" userId="2c95786b2425256d" providerId="LiveId" clId="{343A18E3-171C-4C63-9DAD-A38F70709C5F}" dt="2021-09-22T08:11:46.029" v="1182" actId="47"/>
        <pc:sldMkLst>
          <pc:docMk/>
          <pc:sldMk cId="1328676004" sldId="257"/>
        </pc:sldMkLst>
      </pc:sldChg>
      <pc:sldChg chg="addSp modSp mod">
        <pc:chgData name="Chengjun Pan" userId="2c95786b2425256d" providerId="LiveId" clId="{343A18E3-171C-4C63-9DAD-A38F70709C5F}" dt="2021-09-22T07:40:00.079" v="189" actId="113"/>
        <pc:sldMkLst>
          <pc:docMk/>
          <pc:sldMk cId="3457616166" sldId="271"/>
        </pc:sldMkLst>
        <pc:spChg chg="add mod">
          <ac:chgData name="Chengjun Pan" userId="2c95786b2425256d" providerId="LiveId" clId="{343A18E3-171C-4C63-9DAD-A38F70709C5F}" dt="2021-09-22T07:40:00.079" v="189" actId="113"/>
          <ac:spMkLst>
            <pc:docMk/>
            <pc:sldMk cId="3457616166" sldId="271"/>
            <ac:spMk id="6" creationId="{A17261A0-61A8-4E43-B45E-5C5F875820B6}"/>
          </ac:spMkLst>
        </pc:spChg>
        <pc:spChg chg="mod">
          <ac:chgData name="Chengjun Pan" userId="2c95786b2425256d" providerId="LiveId" clId="{343A18E3-171C-4C63-9DAD-A38F70709C5F}" dt="2021-09-22T07:33:48.228" v="1" actId="14100"/>
          <ac:spMkLst>
            <pc:docMk/>
            <pc:sldMk cId="3457616166" sldId="271"/>
            <ac:spMk id="38" creationId="{00000000-0000-0000-0000-000000000000}"/>
          </ac:spMkLst>
        </pc:spChg>
      </pc:sldChg>
      <pc:sldChg chg="del">
        <pc:chgData name="Chengjun Pan" userId="2c95786b2425256d" providerId="LiveId" clId="{343A18E3-171C-4C63-9DAD-A38F70709C5F}" dt="2021-09-22T08:11:46.029" v="1182" actId="47"/>
        <pc:sldMkLst>
          <pc:docMk/>
          <pc:sldMk cId="727668169" sldId="275"/>
        </pc:sldMkLst>
      </pc:sldChg>
      <pc:sldChg chg="del">
        <pc:chgData name="Chengjun Pan" userId="2c95786b2425256d" providerId="LiveId" clId="{343A18E3-171C-4C63-9DAD-A38F70709C5F}" dt="2021-09-22T08:11:46.029" v="1182" actId="47"/>
        <pc:sldMkLst>
          <pc:docMk/>
          <pc:sldMk cId="1769326051" sldId="276"/>
        </pc:sldMkLst>
      </pc:sldChg>
      <pc:sldChg chg="addSp delSp modSp mod">
        <pc:chgData name="Chengjun Pan" userId="2c95786b2425256d" providerId="LiveId" clId="{343A18E3-171C-4C63-9DAD-A38F70709C5F}" dt="2021-09-22T07:56:22.645" v="649" actId="5793"/>
        <pc:sldMkLst>
          <pc:docMk/>
          <pc:sldMk cId="1107001750" sldId="279"/>
        </pc:sldMkLst>
        <pc:spChg chg="mod">
          <ac:chgData name="Chengjun Pan" userId="2c95786b2425256d" providerId="LiveId" clId="{343A18E3-171C-4C63-9DAD-A38F70709C5F}" dt="2021-09-22T07:49:14.082" v="456" actId="20577"/>
          <ac:spMkLst>
            <pc:docMk/>
            <pc:sldMk cId="1107001750" sldId="279"/>
            <ac:spMk id="4" creationId="{00000000-0000-0000-0000-000000000000}"/>
          </ac:spMkLst>
        </pc:spChg>
        <pc:spChg chg="mod">
          <ac:chgData name="Chengjun Pan" userId="2c95786b2425256d" providerId="LiveId" clId="{343A18E3-171C-4C63-9DAD-A38F70709C5F}" dt="2021-09-22T07:48:54.027" v="449" actId="1076"/>
          <ac:spMkLst>
            <pc:docMk/>
            <pc:sldMk cId="1107001750" sldId="279"/>
            <ac:spMk id="21" creationId="{00000000-0000-0000-0000-000000000000}"/>
          </ac:spMkLst>
        </pc:spChg>
        <pc:spChg chg="del mod">
          <ac:chgData name="Chengjun Pan" userId="2c95786b2425256d" providerId="LiveId" clId="{343A18E3-171C-4C63-9DAD-A38F70709C5F}" dt="2021-09-22T07:37:51.325" v="109" actId="478"/>
          <ac:spMkLst>
            <pc:docMk/>
            <pc:sldMk cId="1107001750" sldId="279"/>
            <ac:spMk id="25" creationId="{00000000-0000-0000-0000-000000000000}"/>
          </ac:spMkLst>
        </pc:spChg>
        <pc:spChg chg="add mod">
          <ac:chgData name="Chengjun Pan" userId="2c95786b2425256d" providerId="LiveId" clId="{343A18E3-171C-4C63-9DAD-A38F70709C5F}" dt="2021-09-22T07:56:22.645" v="649" actId="5793"/>
          <ac:spMkLst>
            <pc:docMk/>
            <pc:sldMk cId="1107001750" sldId="279"/>
            <ac:spMk id="26" creationId="{19430454-3562-484A-B197-52657BA9D0CA}"/>
          </ac:spMkLst>
        </pc:spChg>
        <pc:spChg chg="mod">
          <ac:chgData name="Chengjun Pan" userId="2c95786b2425256d" providerId="LiveId" clId="{343A18E3-171C-4C63-9DAD-A38F70709C5F}" dt="2021-09-22T07:49:37.623" v="463" actId="1035"/>
          <ac:spMkLst>
            <pc:docMk/>
            <pc:sldMk cId="1107001750" sldId="279"/>
            <ac:spMk id="32" creationId="{00000000-0000-0000-0000-000000000000}"/>
          </ac:spMkLst>
        </pc:spChg>
        <pc:spChg chg="mod">
          <ac:chgData name="Chengjun Pan" userId="2c95786b2425256d" providerId="LiveId" clId="{343A18E3-171C-4C63-9DAD-A38F70709C5F}" dt="2021-09-22T07:48:54.027" v="449" actId="1076"/>
          <ac:spMkLst>
            <pc:docMk/>
            <pc:sldMk cId="1107001750" sldId="279"/>
            <ac:spMk id="36" creationId="{00000000-0000-0000-0000-000000000000}"/>
          </ac:spMkLst>
        </pc:spChg>
        <pc:spChg chg="mod">
          <ac:chgData name="Chengjun Pan" userId="2c95786b2425256d" providerId="LiveId" clId="{343A18E3-171C-4C63-9DAD-A38F70709C5F}" dt="2021-09-22T07:48:54.027" v="449" actId="1076"/>
          <ac:spMkLst>
            <pc:docMk/>
            <pc:sldMk cId="1107001750" sldId="279"/>
            <ac:spMk id="40" creationId="{00000000-0000-0000-0000-000000000000}"/>
          </ac:spMkLst>
        </pc:spChg>
        <pc:grpChg chg="mod">
          <ac:chgData name="Chengjun Pan" userId="2c95786b2425256d" providerId="LiveId" clId="{343A18E3-171C-4C63-9DAD-A38F70709C5F}" dt="2021-09-22T07:48:54.027" v="449" actId="1076"/>
          <ac:grpSpMkLst>
            <pc:docMk/>
            <pc:sldMk cId="1107001750" sldId="279"/>
            <ac:grpSpMk id="18" creationId="{00000000-0000-0000-0000-000000000000}"/>
          </ac:grpSpMkLst>
        </pc:grpChg>
        <pc:grpChg chg="mod">
          <ac:chgData name="Chengjun Pan" userId="2c95786b2425256d" providerId="LiveId" clId="{343A18E3-171C-4C63-9DAD-A38F70709C5F}" dt="2021-09-22T07:49:32.003" v="460" actId="1035"/>
          <ac:grpSpMkLst>
            <pc:docMk/>
            <pc:sldMk cId="1107001750" sldId="279"/>
            <ac:grpSpMk id="22" creationId="{00000000-0000-0000-0000-000000000000}"/>
          </ac:grpSpMkLst>
        </pc:grpChg>
        <pc:grpChg chg="mod">
          <ac:chgData name="Chengjun Pan" userId="2c95786b2425256d" providerId="LiveId" clId="{343A18E3-171C-4C63-9DAD-A38F70709C5F}" dt="2021-09-22T07:48:54.027" v="449" actId="1076"/>
          <ac:grpSpMkLst>
            <pc:docMk/>
            <pc:sldMk cId="1107001750" sldId="279"/>
            <ac:grpSpMk id="33" creationId="{00000000-0000-0000-0000-000000000000}"/>
          </ac:grpSpMkLst>
        </pc:grpChg>
        <pc:grpChg chg="mod">
          <ac:chgData name="Chengjun Pan" userId="2c95786b2425256d" providerId="LiveId" clId="{343A18E3-171C-4C63-9DAD-A38F70709C5F}" dt="2021-09-22T07:48:54.027" v="449" actId="1076"/>
          <ac:grpSpMkLst>
            <pc:docMk/>
            <pc:sldMk cId="1107001750" sldId="279"/>
            <ac:grpSpMk id="37" creationId="{00000000-0000-0000-0000-000000000000}"/>
          </ac:grpSpMkLst>
        </pc:grpChg>
        <pc:picChg chg="mod">
          <ac:chgData name="Chengjun Pan" userId="2c95786b2425256d" providerId="LiveId" clId="{343A18E3-171C-4C63-9DAD-A38F70709C5F}" dt="2021-09-22T07:36:10.965" v="49" actId="1076"/>
          <ac:picMkLst>
            <pc:docMk/>
            <pc:sldMk cId="1107001750" sldId="279"/>
            <ac:picMk id="23" creationId="{00000000-0000-0000-0000-000000000000}"/>
          </ac:picMkLst>
        </pc:picChg>
        <pc:picChg chg="mod">
          <ac:chgData name="Chengjun Pan" userId="2c95786b2425256d" providerId="LiveId" clId="{343A18E3-171C-4C63-9DAD-A38F70709C5F}" dt="2021-09-22T07:36:07.767" v="48" actId="1076"/>
          <ac:picMkLst>
            <pc:docMk/>
            <pc:sldMk cId="1107001750" sldId="279"/>
            <ac:picMk id="29" creationId="{00000000-0000-0000-0000-000000000000}"/>
          </ac:picMkLst>
        </pc:picChg>
      </pc:sldChg>
      <pc:sldChg chg="del">
        <pc:chgData name="Chengjun Pan" userId="2c95786b2425256d" providerId="LiveId" clId="{343A18E3-171C-4C63-9DAD-A38F70709C5F}" dt="2021-09-22T08:11:46.029" v="1182" actId="47"/>
        <pc:sldMkLst>
          <pc:docMk/>
          <pc:sldMk cId="2596833607" sldId="280"/>
        </pc:sldMkLst>
      </pc:sldChg>
      <pc:sldChg chg="addSp delSp modSp mod">
        <pc:chgData name="Chengjun Pan" userId="2c95786b2425256d" providerId="LiveId" clId="{343A18E3-171C-4C63-9DAD-A38F70709C5F}" dt="2021-09-22T08:09:05.723" v="1179" actId="6549"/>
        <pc:sldMkLst>
          <pc:docMk/>
          <pc:sldMk cId="958036878" sldId="281"/>
        </pc:sldMkLst>
        <pc:spChg chg="mod">
          <ac:chgData name="Chengjun Pan" userId="2c95786b2425256d" providerId="LiveId" clId="{343A18E3-171C-4C63-9DAD-A38F70709C5F}" dt="2021-09-22T07:58:57.719" v="730" actId="14100"/>
          <ac:spMkLst>
            <pc:docMk/>
            <pc:sldMk cId="958036878" sldId="281"/>
            <ac:spMk id="3" creationId="{00000000-0000-0000-0000-000000000000}"/>
          </ac:spMkLst>
        </pc:spChg>
        <pc:spChg chg="del mod">
          <ac:chgData name="Chengjun Pan" userId="2c95786b2425256d" providerId="LiveId" clId="{343A18E3-171C-4C63-9DAD-A38F70709C5F}" dt="2021-09-22T08:01:31.212" v="732" actId="478"/>
          <ac:spMkLst>
            <pc:docMk/>
            <pc:sldMk cId="958036878" sldId="281"/>
            <ac:spMk id="5" creationId="{00000000-0000-0000-0000-000000000000}"/>
          </ac:spMkLst>
        </pc:spChg>
        <pc:spChg chg="add mod">
          <ac:chgData name="Chengjun Pan" userId="2c95786b2425256d" providerId="LiveId" clId="{343A18E3-171C-4C63-9DAD-A38F70709C5F}" dt="2021-09-22T08:07:16.062" v="1060" actId="20577"/>
          <ac:spMkLst>
            <pc:docMk/>
            <pc:sldMk cId="958036878" sldId="281"/>
            <ac:spMk id="6" creationId="{9373333C-C158-4CE9-B3B0-69B770CECC80}"/>
          </ac:spMkLst>
        </pc:spChg>
        <pc:spChg chg="add mod">
          <ac:chgData name="Chengjun Pan" userId="2c95786b2425256d" providerId="LiveId" clId="{343A18E3-171C-4C63-9DAD-A38F70709C5F}" dt="2021-09-22T08:09:05.723" v="1179" actId="6549"/>
          <ac:spMkLst>
            <pc:docMk/>
            <pc:sldMk cId="958036878" sldId="281"/>
            <ac:spMk id="8" creationId="{47E0F76A-5F24-44AE-8D70-13369CEBFE70}"/>
          </ac:spMkLst>
        </pc:spChg>
        <pc:picChg chg="mod">
          <ac:chgData name="Chengjun Pan" userId="2c95786b2425256d" providerId="LiveId" clId="{343A18E3-171C-4C63-9DAD-A38F70709C5F}" dt="2021-09-22T07:56:47.181" v="650" actId="1076"/>
          <ac:picMkLst>
            <pc:docMk/>
            <pc:sldMk cId="958036878" sldId="281"/>
            <ac:picMk id="7" creationId="{9F029C1A-F15A-44BF-996A-1F59B3110D78}"/>
          </ac:picMkLst>
        </pc:picChg>
      </pc:sldChg>
      <pc:sldChg chg="delSp modSp mod">
        <pc:chgData name="Chengjun Pan" userId="2c95786b2425256d" providerId="LiveId" clId="{343A18E3-171C-4C63-9DAD-A38F70709C5F}" dt="2021-09-22T08:15:57.337" v="1223" actId="20577"/>
        <pc:sldMkLst>
          <pc:docMk/>
          <pc:sldMk cId="893025881" sldId="282"/>
        </pc:sldMkLst>
        <pc:spChg chg="del">
          <ac:chgData name="Chengjun Pan" userId="2c95786b2425256d" providerId="LiveId" clId="{343A18E3-171C-4C63-9DAD-A38F70709C5F}" dt="2021-09-22T08:11:31.293" v="1181" actId="478"/>
          <ac:spMkLst>
            <pc:docMk/>
            <pc:sldMk cId="893025881" sldId="282"/>
            <ac:spMk id="5" creationId="{00000000-0000-0000-0000-000000000000}"/>
          </ac:spMkLst>
        </pc:spChg>
        <pc:spChg chg="del">
          <ac:chgData name="Chengjun Pan" userId="2c95786b2425256d" providerId="LiveId" clId="{343A18E3-171C-4C63-9DAD-A38F70709C5F}" dt="2021-09-22T08:11:23.471" v="1180" actId="478"/>
          <ac:spMkLst>
            <pc:docMk/>
            <pc:sldMk cId="893025881" sldId="282"/>
            <ac:spMk id="9" creationId="{00000000-0000-0000-0000-000000000000}"/>
          </ac:spMkLst>
        </pc:spChg>
        <pc:spChg chg="mod">
          <ac:chgData name="Chengjun Pan" userId="2c95786b2425256d" providerId="LiveId" clId="{343A18E3-171C-4C63-9DAD-A38F70709C5F}" dt="2021-09-22T08:15:57.337" v="1223" actId="20577"/>
          <ac:spMkLst>
            <pc:docMk/>
            <pc:sldMk cId="893025881" sldId="282"/>
            <ac:spMk id="10" creationId="{00000000-0000-0000-0000-000000000000}"/>
          </ac:spMkLst>
        </pc:spChg>
        <pc:picChg chg="del">
          <ac:chgData name="Chengjun Pan" userId="2c95786b2425256d" providerId="LiveId" clId="{343A18E3-171C-4C63-9DAD-A38F70709C5F}" dt="2021-09-22T08:11:23.471" v="1180" actId="478"/>
          <ac:picMkLst>
            <pc:docMk/>
            <pc:sldMk cId="893025881" sldId="282"/>
            <ac:picMk id="2" creationId="{00000000-0000-0000-0000-000000000000}"/>
          </ac:picMkLst>
        </pc:picChg>
        <pc:picChg chg="del">
          <ac:chgData name="Chengjun Pan" userId="2c95786b2425256d" providerId="LiveId" clId="{343A18E3-171C-4C63-9DAD-A38F70709C5F}" dt="2021-09-22T08:11:23.471" v="1180" actId="478"/>
          <ac:picMkLst>
            <pc:docMk/>
            <pc:sldMk cId="893025881" sldId="282"/>
            <ac:picMk id="7" creationId="{00000000-0000-0000-0000-000000000000}"/>
          </ac:picMkLst>
        </pc:picChg>
        <pc:picChg chg="del">
          <ac:chgData name="Chengjun Pan" userId="2c95786b2425256d" providerId="LiveId" clId="{343A18E3-171C-4C63-9DAD-A38F70709C5F}" dt="2021-09-22T08:11:23.471" v="1180" actId="478"/>
          <ac:picMkLst>
            <pc:docMk/>
            <pc:sldMk cId="893025881" sldId="282"/>
            <ac:picMk id="8" creationId="{00000000-0000-0000-0000-000000000000}"/>
          </ac:picMkLst>
        </pc:picChg>
        <pc:picChg chg="del">
          <ac:chgData name="Chengjun Pan" userId="2c95786b2425256d" providerId="LiveId" clId="{343A18E3-171C-4C63-9DAD-A38F70709C5F}" dt="2021-09-22T08:11:23.471" v="1180" actId="478"/>
          <ac:picMkLst>
            <pc:docMk/>
            <pc:sldMk cId="893025881" sldId="282"/>
            <ac:picMk id="11"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2022/5/11</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2022/5/11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这个部分不是从零开始的，而是针对已经学习过 </a:t>
            </a:r>
            <a:r>
              <a:rPr lang="en-US" altLang="zh-CN" noProof="0" dirty="0">
                <a:latin typeface="Microsoft YaHei UI" panose="020B0503020204020204" pitchFamily="34" charset="-122"/>
                <a:ea typeface="Microsoft YaHei UI" panose="020B0503020204020204" pitchFamily="34" charset="-122"/>
              </a:rPr>
              <a:t>asp.net core </a:t>
            </a:r>
            <a:r>
              <a:rPr lang="zh-CN" altLang="en-US" noProof="0" dirty="0">
                <a:latin typeface="Microsoft YaHei UI" panose="020B0503020204020204" pitchFamily="34" charset="-122"/>
                <a:ea typeface="Microsoft YaHei UI" panose="020B0503020204020204" pitchFamily="34" charset="-122"/>
              </a:rPr>
              <a:t>，并且有一定基础的学员的。</a:t>
            </a: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352639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val="2258373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6</a:t>
            </a:fld>
            <a:endParaRPr lang="zh-CN" altLang="en-US"/>
          </a:p>
        </p:txBody>
      </p:sp>
    </p:spTree>
    <p:extLst>
      <p:ext uri="{BB962C8B-B14F-4D97-AF65-F5344CB8AC3E}">
        <p14:creationId xmlns:p14="http://schemas.microsoft.com/office/powerpoint/2010/main" val="386944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7</a:t>
            </a:fld>
            <a:endParaRPr lang="zh-CN" altLang="en-US"/>
          </a:p>
        </p:txBody>
      </p:sp>
    </p:spTree>
    <p:extLst>
      <p:ext uri="{BB962C8B-B14F-4D97-AF65-F5344CB8AC3E}">
        <p14:creationId xmlns:p14="http://schemas.microsoft.com/office/powerpoint/2010/main" val="178126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21</a:t>
            </a:fld>
            <a:endParaRPr lang="zh-CN" altLang="en-US"/>
          </a:p>
        </p:txBody>
      </p:sp>
    </p:spTree>
    <p:extLst>
      <p:ext uri="{BB962C8B-B14F-4D97-AF65-F5344CB8AC3E}">
        <p14:creationId xmlns:p14="http://schemas.microsoft.com/office/powerpoint/2010/main" val="308065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22</a:t>
            </a:fld>
            <a:endParaRPr lang="zh-CN" alt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95459" y="80387"/>
            <a:ext cx="12022853" cy="670224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4477" y="62802"/>
            <a:ext cx="12063046" cy="673239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350" noProof="0">
              <a:latin typeface="Microsoft YaHei UI" panose="020B0503020204020204" pitchFamily="34" charset="-122"/>
              <a:ea typeface="Microsoft YaHei UI" panose="020B0503020204020204" pitchFamily="34" charset="-122"/>
            </a:endParaRPr>
          </a:p>
        </p:txBody>
      </p:sp>
      <p:cxnSp>
        <p:nvCxnSpPr>
          <p:cNvPr id="12" name="直接连接符​ 11"/>
          <p:cNvCxnSpPr>
            <a:cxnSpLocks/>
          </p:cNvCxnSpPr>
          <p:nvPr userDrawn="1"/>
        </p:nvCxnSpPr>
        <p:spPr>
          <a:xfrm>
            <a:off x="229807" y="879869"/>
            <a:ext cx="11717683"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229807" y="116665"/>
            <a:ext cx="6877119" cy="640080"/>
          </a:xfrm>
        </p:spPr>
        <p:txBody>
          <a:bodyPr rtlCol="0" anchor="b" anchorCtr="0">
            <a:normAutofit/>
          </a:bodyPr>
          <a:lstStyle>
            <a:lvl1pPr>
              <a:defRPr sz="2400" b="1">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231648" y="1078892"/>
            <a:ext cx="4416552" cy="3977640"/>
          </a:xfrm>
        </p:spPr>
        <p:txBody>
          <a:bodyPr vert="horz" lIns="91440" tIns="45720" rIns="91440" bIns="45720" rtlCol="0">
            <a:normAutofit/>
          </a:bodyPr>
          <a:lstStyle>
            <a:lvl1pPr>
              <a:defRPr lang="en-US" sz="9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9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9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9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9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750"/>
              </a:spcBef>
              <a:spcAft>
                <a:spcPts val="900"/>
              </a:spcAft>
              <a:buNone/>
            </a:pPr>
            <a:r>
              <a:rPr lang="zh-CN" altLang="en-US" noProof="0" dirty="0"/>
              <a:t>单击此处编辑母版文本样式</a:t>
            </a:r>
          </a:p>
          <a:p>
            <a:pPr marL="0" lvl="1" indent="0" rtl="0">
              <a:lnSpc>
                <a:spcPct val="150000"/>
              </a:lnSpc>
              <a:spcBef>
                <a:spcPts val="750"/>
              </a:spcBef>
              <a:spcAft>
                <a:spcPts val="900"/>
              </a:spcAft>
              <a:buNone/>
            </a:pPr>
            <a:r>
              <a:rPr lang="zh-CN" altLang="en-US" noProof="0" dirty="0"/>
              <a:t>二级</a:t>
            </a:r>
          </a:p>
          <a:p>
            <a:pPr marL="0" lvl="2" indent="0" rtl="0">
              <a:lnSpc>
                <a:spcPct val="150000"/>
              </a:lnSpc>
              <a:spcBef>
                <a:spcPts val="750"/>
              </a:spcBef>
              <a:spcAft>
                <a:spcPts val="900"/>
              </a:spcAft>
              <a:buNone/>
            </a:pPr>
            <a:r>
              <a:rPr lang="zh-CN" altLang="en-US" noProof="0" dirty="0"/>
              <a:t>三级</a:t>
            </a:r>
          </a:p>
          <a:p>
            <a:pPr marL="0" lvl="3" indent="0" rtl="0">
              <a:lnSpc>
                <a:spcPct val="150000"/>
              </a:lnSpc>
              <a:spcBef>
                <a:spcPts val="750"/>
              </a:spcBef>
              <a:spcAft>
                <a:spcPts val="900"/>
              </a:spcAft>
              <a:buNone/>
            </a:pPr>
            <a:r>
              <a:rPr lang="zh-CN" altLang="en-US" noProof="0" dirty="0"/>
              <a:t>四级</a:t>
            </a:r>
          </a:p>
          <a:p>
            <a:pPr marL="0" lvl="4" indent="0" rtl="0">
              <a:lnSpc>
                <a:spcPct val="150000"/>
              </a:lnSpc>
              <a:spcBef>
                <a:spcPts val="750"/>
              </a:spcBef>
              <a:spcAft>
                <a:spcPts val="900"/>
              </a:spcAft>
              <a:buNone/>
            </a:pPr>
            <a:r>
              <a:rPr lang="zh-CN" altLang="en-US" noProof="0" dirty="0"/>
              <a:t>五级</a:t>
            </a:r>
          </a:p>
        </p:txBody>
      </p:sp>
      <p:sp>
        <p:nvSpPr>
          <p:cNvPr id="6" name="日期占位符 3"/>
          <p:cNvSpPr>
            <a:spLocks noGrp="1"/>
          </p:cNvSpPr>
          <p:nvPr>
            <p:ph type="dt" sz="half" idx="2"/>
          </p:nvPr>
        </p:nvSpPr>
        <p:spPr>
          <a:xfrm>
            <a:off x="539496" y="6203954"/>
            <a:ext cx="3276600" cy="365125"/>
          </a:xfrm>
          <a:prstGeom prst="rect">
            <a:avLst/>
          </a:prstGeom>
        </p:spPr>
        <p:txBody>
          <a:bodyPr vert="horz" lIns="91440" tIns="45720" rIns="91440" bIns="45720" rtlCol="0" anchor="ctr"/>
          <a:lstStyle>
            <a:lvl1pPr algn="l">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2022/5/11</a:t>
            </a:fld>
            <a:endParaRPr lang="zh-CN" altLang="en-US"/>
          </a:p>
        </p:txBody>
      </p:sp>
      <p:sp>
        <p:nvSpPr>
          <p:cNvPr id="7" name="页脚占位符 4"/>
          <p:cNvSpPr>
            <a:spLocks noGrp="1"/>
          </p:cNvSpPr>
          <p:nvPr>
            <p:ph type="ftr" sz="quarter" idx="3"/>
          </p:nvPr>
        </p:nvSpPr>
        <p:spPr>
          <a:xfrm>
            <a:off x="4648200" y="6203954"/>
            <a:ext cx="28956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7" y="6203954"/>
            <a:ext cx="3276600" cy="365125"/>
          </a:xfrm>
          <a:prstGeom prst="rect">
            <a:avLst/>
          </a:prstGeom>
        </p:spPr>
        <p:txBody>
          <a:bodyPr vert="horz" lIns="91440" tIns="45720" rIns="91440" bIns="45720" rtlCol="0" anchor="ctr"/>
          <a:lstStyle>
            <a:lvl1pPr algn="r">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3" y="26278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1" y="262786"/>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27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18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9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9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9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9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750"/>
              </a:spcBef>
              <a:spcAft>
                <a:spcPts val="900"/>
              </a:spcAft>
              <a:buNone/>
            </a:pPr>
            <a:r>
              <a:rPr lang="zh-CN" altLang="en-US" noProof="0"/>
              <a:t>单击此处编辑母版文本样式</a:t>
            </a:r>
          </a:p>
          <a:p>
            <a:pPr marL="0" lvl="1" indent="0" rtl="0">
              <a:lnSpc>
                <a:spcPct val="150000"/>
              </a:lnSpc>
              <a:spcBef>
                <a:spcPts val="750"/>
              </a:spcBef>
              <a:spcAft>
                <a:spcPts val="900"/>
              </a:spcAft>
              <a:buNone/>
            </a:pPr>
            <a:r>
              <a:rPr lang="zh-CN" altLang="en-US" noProof="0"/>
              <a:t>二级</a:t>
            </a:r>
          </a:p>
          <a:p>
            <a:pPr marL="0" lvl="2" indent="0" rtl="0">
              <a:lnSpc>
                <a:spcPct val="150000"/>
              </a:lnSpc>
              <a:spcBef>
                <a:spcPts val="750"/>
              </a:spcBef>
              <a:spcAft>
                <a:spcPts val="900"/>
              </a:spcAft>
              <a:buNone/>
            </a:pPr>
            <a:r>
              <a:rPr lang="zh-CN" altLang="en-US" noProof="0"/>
              <a:t>三级</a:t>
            </a:r>
          </a:p>
          <a:p>
            <a:pPr marL="0" lvl="3" indent="0" rtl="0">
              <a:lnSpc>
                <a:spcPct val="150000"/>
              </a:lnSpc>
              <a:spcBef>
                <a:spcPts val="750"/>
              </a:spcBef>
              <a:spcAft>
                <a:spcPts val="900"/>
              </a:spcAft>
              <a:buNone/>
            </a:pPr>
            <a:r>
              <a:rPr lang="zh-CN" altLang="en-US" noProof="0"/>
              <a:t>四级</a:t>
            </a:r>
          </a:p>
          <a:p>
            <a:pPr marL="0" lvl="4" indent="0" rtl="0">
              <a:lnSpc>
                <a:spcPct val="150000"/>
              </a:lnSpc>
              <a:spcBef>
                <a:spcPts val="750"/>
              </a:spcBef>
              <a:spcAft>
                <a:spcPts val="9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3" y="26517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35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4"/>
            <a:ext cx="3276600" cy="365125"/>
          </a:xfrm>
          <a:prstGeom prst="rect">
            <a:avLst/>
          </a:prstGeom>
        </p:spPr>
        <p:txBody>
          <a:bodyPr vert="horz" lIns="91440" tIns="45720" rIns="91440" bIns="45720" rtlCol="0" anchor="ctr"/>
          <a:lstStyle>
            <a:lvl1pPr algn="l">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2022/5/11</a:t>
            </a:fld>
            <a:endParaRPr lang="zh-CN" altLang="en-US"/>
          </a:p>
        </p:txBody>
      </p:sp>
      <p:sp>
        <p:nvSpPr>
          <p:cNvPr id="5" name="页脚占位符 4"/>
          <p:cNvSpPr>
            <a:spLocks noGrp="1"/>
          </p:cNvSpPr>
          <p:nvPr>
            <p:ph type="ftr" sz="quarter" idx="3"/>
          </p:nvPr>
        </p:nvSpPr>
        <p:spPr>
          <a:xfrm>
            <a:off x="4648200" y="6203954"/>
            <a:ext cx="28956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4"/>
            <a:ext cx="3276600" cy="365125"/>
          </a:xfrm>
          <a:prstGeom prst="rect">
            <a:avLst/>
          </a:prstGeom>
        </p:spPr>
        <p:txBody>
          <a:bodyPr vert="horz" lIns="91440" tIns="45720" rIns="91440" bIns="45720" rtlCol="0" anchor="ctr"/>
          <a:lstStyle>
            <a:lvl1pPr algn="r">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5"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685800" rtl="0" eaLnBrk="1" latinLnBrk="0" hangingPunct="1">
        <a:spcBef>
          <a:spcPct val="0"/>
        </a:spcBef>
        <a:buNone/>
        <a:defRPr sz="21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icrosoft YaHei UI" panose="020B0503020204020204" pitchFamily="34" charset="-122"/>
          <a:ea typeface="Microsoft YaHei UI" panose="020B0503020204020204" pitchFamily="34" charset="-122"/>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customXml/item6.xml"/><Relationship Id="rId13" Type="http://schemas.openxmlformats.org/officeDocument/2006/relationships/image" Target="../media/image4.png"/><Relationship Id="rId3" Type="http://schemas.openxmlformats.org/officeDocument/2006/relationships/customXml" Target="../../customXml/item14.xml"/><Relationship Id="rId7" Type="http://schemas.openxmlformats.org/officeDocument/2006/relationships/customXml" Target="../../customXml/item12.xml"/><Relationship Id="rId12" Type="http://schemas.openxmlformats.org/officeDocument/2006/relationships/slideLayout" Target="../slideLayouts/slideLayout2.xml"/><Relationship Id="rId2" Type="http://schemas.openxmlformats.org/officeDocument/2006/relationships/customXml" Target="../../customXml/item13.xml"/><Relationship Id="rId16" Type="http://schemas.openxmlformats.org/officeDocument/2006/relationships/image" Target="../media/image7.png"/><Relationship Id="rId1" Type="http://schemas.openxmlformats.org/officeDocument/2006/relationships/customXml" Target="../../customXml/item17.xml"/><Relationship Id="rId6" Type="http://schemas.openxmlformats.org/officeDocument/2006/relationships/customXml" Target="../../customXml/item8.xml"/><Relationship Id="rId11" Type="http://schemas.openxmlformats.org/officeDocument/2006/relationships/customXml" Target="../../customXml/item2.xml"/><Relationship Id="rId5" Type="http://schemas.openxmlformats.org/officeDocument/2006/relationships/customXml" Target="../../customXml/item3.xml"/><Relationship Id="rId15" Type="http://schemas.openxmlformats.org/officeDocument/2006/relationships/image" Target="../media/image6.svg"/><Relationship Id="rId10" Type="http://schemas.openxmlformats.org/officeDocument/2006/relationships/customXml" Target="../../customXml/item7.xml"/><Relationship Id="rId4" Type="http://schemas.openxmlformats.org/officeDocument/2006/relationships/customXml" Target="../../customXml/item9.xml"/><Relationship Id="rId9" Type="http://schemas.openxmlformats.org/officeDocument/2006/relationships/customXml" Target="../../customXml/item4.xml"/><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25675" y="1277021"/>
            <a:ext cx="6702633" cy="1790700"/>
          </a:xfrm>
        </p:spPr>
        <p:txBody>
          <a:bodyPr rtlCol="0" anchor="ctr" anchorCtr="0">
            <a:normAutofit/>
          </a:bodyPr>
          <a:lstStyle/>
          <a:p>
            <a:pPr rtl="0">
              <a:lnSpc>
                <a:spcPct val="150000"/>
              </a:lnSpc>
            </a:pPr>
            <a:r>
              <a:rPr lang="en-US" altLang="zh-CN" sz="2800" b="1" dirty="0" err="1">
                <a:solidFill>
                  <a:schemeClr val="bg1"/>
                </a:solidFill>
              </a:rPr>
              <a:t>ASP.Net</a:t>
            </a:r>
            <a:r>
              <a:rPr lang="en-US" altLang="zh-CN" sz="2800" b="1" dirty="0">
                <a:solidFill>
                  <a:schemeClr val="bg1"/>
                </a:solidFill>
              </a:rPr>
              <a:t> Core Web API </a:t>
            </a:r>
            <a:br>
              <a:rPr lang="en-US" altLang="zh-CN" sz="4800" b="1" dirty="0">
                <a:solidFill>
                  <a:schemeClr val="bg1"/>
                </a:solidFill>
              </a:rPr>
            </a:br>
            <a:r>
              <a:rPr lang="zh-CN" altLang="en-US" sz="4800" b="1" dirty="0">
                <a:solidFill>
                  <a:schemeClr val="bg1"/>
                </a:solidFill>
              </a:rPr>
              <a:t>应 用 软 件 架 构 设 计</a:t>
            </a:r>
            <a:endParaRPr lang="en-US" altLang="zh-CN" sz="4800" b="1" dirty="0">
              <a:solidFill>
                <a:schemeClr val="bg1"/>
              </a:solidFill>
            </a:endParaRPr>
          </a:p>
        </p:txBody>
      </p:sp>
      <p:sp>
        <p:nvSpPr>
          <p:cNvPr id="3" name="副标题 2"/>
          <p:cNvSpPr>
            <a:spLocks noGrp="1"/>
          </p:cNvSpPr>
          <p:nvPr>
            <p:ph type="subTitle" idx="4294967295"/>
          </p:nvPr>
        </p:nvSpPr>
        <p:spPr>
          <a:xfrm>
            <a:off x="4025675" y="3102603"/>
            <a:ext cx="2136860" cy="472523"/>
          </a:xfrm>
        </p:spPr>
        <p:txBody>
          <a:bodyPr rtlCol="0">
            <a:normAutofit fontScale="85000" lnSpcReduction="20000"/>
          </a:bodyPr>
          <a:lstStyle/>
          <a:p>
            <a:r>
              <a:rPr lang="zh-CN" altLang="en-US" sz="2400" b="1" dirty="0">
                <a:solidFill>
                  <a:schemeClr val="accent4">
                    <a:lumMod val="20000"/>
                    <a:lumOff val="80000"/>
                  </a:schemeClr>
                </a:solidFill>
              </a:rPr>
              <a:t>全栈工程师系列</a:t>
            </a:r>
          </a:p>
        </p:txBody>
      </p:sp>
      <p:pic>
        <p:nvPicPr>
          <p:cNvPr id="6" name="图形 5" descr="小烟花棒 纯色填充">
            <a:extLst>
              <a:ext uri="{FF2B5EF4-FFF2-40B4-BE49-F238E27FC236}">
                <a16:creationId xmlns:a16="http://schemas.microsoft.com/office/drawing/2014/main" id="{B90CF8D9-1A06-44B0-8FBB-C77C846CAC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7880" y="2344466"/>
            <a:ext cx="378368" cy="378368"/>
          </a:xfrm>
          <a:prstGeom prst="rect">
            <a:avLst/>
          </a:prstGeom>
          <a:effectLst>
            <a:glow rad="228600">
              <a:schemeClr val="accent2">
                <a:satMod val="175000"/>
                <a:alpha val="40000"/>
              </a:schemeClr>
            </a:glow>
          </a:effectLst>
        </p:spPr>
      </p:pic>
      <p:sp>
        <p:nvSpPr>
          <p:cNvPr id="7" name="文本框 6">
            <a:extLst>
              <a:ext uri="{FF2B5EF4-FFF2-40B4-BE49-F238E27FC236}">
                <a16:creationId xmlns:a16="http://schemas.microsoft.com/office/drawing/2014/main" id="{EEBCE9EE-E25E-40B5-AAE4-32C5BC90E66B}"/>
              </a:ext>
            </a:extLst>
          </p:cNvPr>
          <p:cNvSpPr txBox="1"/>
          <p:nvPr/>
        </p:nvSpPr>
        <p:spPr>
          <a:xfrm>
            <a:off x="4108479" y="3963244"/>
            <a:ext cx="2813784"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rPr>
              <a:t>盘承军  </a:t>
            </a:r>
            <a:r>
              <a:rPr lang="en-US" altLang="zh-CN" dirty="0">
                <a:solidFill>
                  <a:schemeClr val="bg1"/>
                </a:solidFill>
                <a:effectLst>
                  <a:outerShdw blurRad="38100" dist="38100" dir="2700000" algn="tl">
                    <a:srgbClr val="000000">
                      <a:alpha val="43137"/>
                    </a:srgbClr>
                  </a:outerShdw>
                </a:effectLst>
              </a:rPr>
              <a:t>panchj@msn.com</a:t>
            </a:r>
            <a:endParaRPr lang="zh-CN" altLang="en-US" dirty="0">
              <a:solidFill>
                <a:schemeClr val="bg1"/>
              </a:solidFill>
              <a:effectLst>
                <a:outerShdw blurRad="38100" dist="38100" dir="2700000" algn="tl">
                  <a:srgbClr val="000000">
                    <a:alpha val="43137"/>
                  </a:srgbClr>
                </a:outerShdw>
              </a:effectLst>
            </a:endParaRPr>
          </a:p>
        </p:txBody>
      </p:sp>
      <p:pic>
        <p:nvPicPr>
          <p:cNvPr id="5" name="图片 4">
            <a:extLst>
              <a:ext uri="{FF2B5EF4-FFF2-40B4-BE49-F238E27FC236}">
                <a16:creationId xmlns:a16="http://schemas.microsoft.com/office/drawing/2014/main" id="{2A7D8E65-BCDC-4F20-88EE-506DEB4F853D}"/>
              </a:ext>
            </a:extLst>
          </p:cNvPr>
          <p:cNvPicPr>
            <a:picLocks noChangeAspect="1"/>
          </p:cNvPicPr>
          <p:nvPr/>
        </p:nvPicPr>
        <p:blipFill>
          <a:blip r:embed="rId5"/>
          <a:stretch>
            <a:fillRect/>
          </a:stretch>
        </p:blipFill>
        <p:spPr>
          <a:xfrm>
            <a:off x="339769" y="1478065"/>
            <a:ext cx="3187630" cy="1950935"/>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7467E-0D77-0DE6-7578-B314CD72FC11}"/>
              </a:ext>
            </a:extLst>
          </p:cNvPr>
          <p:cNvSpPr>
            <a:spLocks noGrp="1"/>
          </p:cNvSpPr>
          <p:nvPr>
            <p:ph type="title"/>
          </p:nvPr>
        </p:nvSpPr>
        <p:spPr/>
        <p:txBody>
          <a:bodyPr/>
          <a:lstStyle/>
          <a:p>
            <a:r>
              <a:rPr lang="en-US" altLang="zh-CN" dirty="0"/>
              <a:t>2.1. </a:t>
            </a:r>
            <a:r>
              <a:rPr lang="zh-CN" altLang="en-US" dirty="0"/>
              <a:t>数据定义基础规则</a:t>
            </a:r>
          </a:p>
        </p:txBody>
      </p:sp>
      <p:sp>
        <p:nvSpPr>
          <p:cNvPr id="3" name="内容占位符 2">
            <a:extLst>
              <a:ext uri="{FF2B5EF4-FFF2-40B4-BE49-F238E27FC236}">
                <a16:creationId xmlns:a16="http://schemas.microsoft.com/office/drawing/2014/main" id="{3DE805DC-B7E0-844F-5EFB-D701CC968F95}"/>
              </a:ext>
            </a:extLst>
          </p:cNvPr>
          <p:cNvSpPr>
            <a:spLocks noGrp="1"/>
          </p:cNvSpPr>
          <p:nvPr>
            <p:ph sz="quarter" idx="10"/>
          </p:nvPr>
        </p:nvSpPr>
        <p:spPr>
          <a:xfrm>
            <a:off x="900951" y="1060038"/>
            <a:ext cx="4736277" cy="5511584"/>
          </a:xfrm>
        </p:spPr>
        <p:txBody>
          <a:bodyPr>
            <a:normAutofit fontScale="92500" lnSpcReduction="10000"/>
          </a:bodyPr>
          <a:lstStyle/>
          <a:p>
            <a:pPr>
              <a:spcBef>
                <a:spcPts val="0"/>
              </a:spcBef>
              <a:spcAft>
                <a:spcPts val="0"/>
              </a:spcAft>
            </a:pPr>
            <a:r>
              <a:rPr lang="zh-CN" altLang="en-US" sz="1600" dirty="0"/>
              <a:t>数据基础属性</a:t>
            </a:r>
            <a:endParaRPr lang="en-US" altLang="zh-CN" sz="1600" dirty="0"/>
          </a:p>
          <a:p>
            <a:pPr marL="285750" indent="-285750">
              <a:spcBef>
                <a:spcPts val="0"/>
              </a:spcBef>
              <a:spcAft>
                <a:spcPts val="0"/>
              </a:spcAft>
              <a:buFont typeface="Arial" panose="020B0604020202020204" pitchFamily="34" charset="0"/>
              <a:buChar char="•"/>
            </a:pPr>
            <a:r>
              <a:rPr lang="zh-CN" altLang="en-US" sz="1600" dirty="0"/>
              <a:t>所有的数据都必须拥有唯一标识符：</a:t>
            </a:r>
            <a:r>
              <a:rPr lang="en-US" altLang="zh-CN" sz="1600" dirty="0"/>
              <a:t>Id</a:t>
            </a:r>
          </a:p>
          <a:p>
            <a:pPr marL="285750" indent="-285750">
              <a:spcBef>
                <a:spcPts val="0"/>
              </a:spcBef>
              <a:spcAft>
                <a:spcPts val="0"/>
              </a:spcAft>
              <a:buFont typeface="Arial" panose="020B0604020202020204" pitchFamily="34" charset="0"/>
              <a:buChar char="•"/>
            </a:pPr>
            <a:r>
              <a:rPr lang="zh-CN" altLang="en-US" sz="1600" dirty="0"/>
              <a:t>绝大部分的数据具有名称、说明和编码三个属性；</a:t>
            </a:r>
            <a:endParaRPr lang="en-US" altLang="zh-CN" sz="1600" dirty="0"/>
          </a:p>
          <a:p>
            <a:pPr>
              <a:spcBef>
                <a:spcPts val="0"/>
              </a:spcBef>
              <a:spcAft>
                <a:spcPts val="0"/>
              </a:spcAft>
            </a:pPr>
            <a:endParaRPr lang="en-US" altLang="zh-CN" sz="1600" dirty="0"/>
          </a:p>
          <a:p>
            <a:pPr>
              <a:spcBef>
                <a:spcPts val="0"/>
              </a:spcBef>
              <a:spcAft>
                <a:spcPts val="0"/>
              </a:spcAft>
            </a:pPr>
            <a:r>
              <a:rPr lang="zh-CN" altLang="en-US" sz="1600" dirty="0"/>
              <a:t>领域数据对象模型从设计的角度划分三大类：</a:t>
            </a:r>
            <a:endParaRPr lang="en-US" altLang="zh-CN" sz="1600" dirty="0"/>
          </a:p>
          <a:p>
            <a:pPr marL="285750" indent="-285750">
              <a:spcBef>
                <a:spcPts val="0"/>
              </a:spcBef>
              <a:spcAft>
                <a:spcPts val="0"/>
              </a:spcAft>
              <a:buFont typeface="Arial" panose="020B0604020202020204" pitchFamily="34" charset="0"/>
              <a:buChar char="•"/>
            </a:pPr>
            <a:r>
              <a:rPr lang="zh-CN" altLang="en-US" sz="1600" dirty="0"/>
              <a:t>严格与业务数据对象对应的模型</a:t>
            </a:r>
            <a:endParaRPr lang="en-US" altLang="zh-CN" sz="1600" dirty="0"/>
          </a:p>
          <a:p>
            <a:pPr marL="285750" indent="-285750">
              <a:spcBef>
                <a:spcPts val="0"/>
              </a:spcBef>
              <a:spcAft>
                <a:spcPts val="0"/>
              </a:spcAft>
              <a:buFont typeface="Arial" panose="020B0604020202020204" pitchFamily="34" charset="0"/>
              <a:buChar char="•"/>
            </a:pPr>
            <a:r>
              <a:rPr lang="zh-CN" altLang="en-US" sz="1600" dirty="0"/>
              <a:t>构建领域对象关联关系（</a:t>
            </a:r>
            <a:r>
              <a:rPr lang="en-US" altLang="zh-CN" sz="1600" dirty="0"/>
              <a:t>m-m</a:t>
            </a:r>
            <a:r>
              <a:rPr lang="zh-CN" altLang="en-US" sz="1600" dirty="0"/>
              <a:t>）的模型</a:t>
            </a:r>
            <a:endParaRPr lang="en-US" altLang="zh-CN" sz="1600" dirty="0"/>
          </a:p>
          <a:p>
            <a:pPr marL="285750" indent="-285750">
              <a:spcBef>
                <a:spcPts val="0"/>
              </a:spcBef>
              <a:spcAft>
                <a:spcPts val="0"/>
              </a:spcAft>
              <a:buFont typeface="Arial" panose="020B0604020202020204" pitchFamily="34" charset="0"/>
              <a:buChar char="•"/>
            </a:pPr>
            <a:r>
              <a:rPr lang="zh-CN" altLang="en-US" sz="1600" dirty="0"/>
              <a:t>常规应用系统应当具备的模型（用户、角色组 </a:t>
            </a:r>
            <a:r>
              <a:rPr lang="en-US" altLang="zh-CN" sz="1600" dirty="0"/>
              <a:t>…</a:t>
            </a:r>
            <a:r>
              <a:rPr lang="zh-CN" altLang="en-US" sz="1600" dirty="0"/>
              <a:t>）</a:t>
            </a:r>
            <a:endParaRPr lang="en-US" altLang="zh-CN" sz="1600" dirty="0"/>
          </a:p>
          <a:p>
            <a:pPr marL="285750" indent="-285750">
              <a:spcBef>
                <a:spcPts val="0"/>
              </a:spcBef>
              <a:spcAft>
                <a:spcPts val="0"/>
              </a:spcAft>
              <a:buFont typeface="Arial" panose="020B0604020202020204" pitchFamily="34" charset="0"/>
              <a:buChar char="•"/>
            </a:pPr>
            <a:endParaRPr lang="en-US" altLang="zh-CN" sz="1600" dirty="0"/>
          </a:p>
          <a:p>
            <a:pPr>
              <a:spcBef>
                <a:spcPts val="0"/>
              </a:spcBef>
              <a:spcAft>
                <a:spcPts val="0"/>
              </a:spcAft>
            </a:pPr>
            <a:r>
              <a:rPr lang="zh-CN" altLang="en-US" sz="1600" dirty="0"/>
              <a:t>对应业务数据对象的领域数据模型，应当按照其中的业务内容进行分类，分类的体现以文件夹方式体现。</a:t>
            </a:r>
            <a:endParaRPr lang="en-US" altLang="zh-CN" sz="1600" dirty="0"/>
          </a:p>
          <a:p>
            <a:pPr>
              <a:spcBef>
                <a:spcPts val="0"/>
              </a:spcBef>
              <a:spcAft>
                <a:spcPts val="0"/>
              </a:spcAft>
            </a:pPr>
            <a:endParaRPr lang="en-US" altLang="zh-CN" sz="1600" dirty="0"/>
          </a:p>
          <a:p>
            <a:pPr>
              <a:spcBef>
                <a:spcPts val="0"/>
              </a:spcBef>
              <a:spcAft>
                <a:spcPts val="0"/>
              </a:spcAft>
            </a:pPr>
            <a:r>
              <a:rPr lang="zh-CN" altLang="en-US" sz="1600" dirty="0">
                <a:solidFill>
                  <a:srgbClr val="FF0000"/>
                </a:solidFill>
              </a:rPr>
              <a:t>领域数据对象、数据传输对象、请求数据对象都应该遵守基础数据属性的规约。</a:t>
            </a:r>
            <a:endParaRPr lang="en-US" altLang="zh-CN" sz="1600" dirty="0">
              <a:solidFill>
                <a:srgbClr val="FF0000"/>
              </a:solidFill>
            </a:endParaRPr>
          </a:p>
          <a:p>
            <a:pPr>
              <a:spcBef>
                <a:spcPts val="0"/>
              </a:spcBef>
              <a:spcAft>
                <a:spcPts val="0"/>
              </a:spcAft>
            </a:pPr>
            <a:endParaRPr lang="en-US" altLang="zh-CN" sz="1600" dirty="0"/>
          </a:p>
          <a:p>
            <a:pPr>
              <a:spcBef>
                <a:spcPts val="0"/>
              </a:spcBef>
              <a:spcAft>
                <a:spcPts val="0"/>
              </a:spcAft>
            </a:pPr>
            <a:r>
              <a:rPr lang="en-US" altLang="zh-CN" sz="1600" dirty="0"/>
              <a:t>	</a:t>
            </a:r>
            <a:endParaRPr lang="zh-CN" altLang="en-US" sz="1600" dirty="0"/>
          </a:p>
        </p:txBody>
      </p:sp>
      <p:pic>
        <p:nvPicPr>
          <p:cNvPr id="5" name="图片 4">
            <a:extLst>
              <a:ext uri="{FF2B5EF4-FFF2-40B4-BE49-F238E27FC236}">
                <a16:creationId xmlns:a16="http://schemas.microsoft.com/office/drawing/2014/main" id="{FF4433A9-6204-D6C0-CCB6-72239B91DD84}"/>
              </a:ext>
            </a:extLst>
          </p:cNvPr>
          <p:cNvPicPr>
            <a:picLocks noChangeAspect="1"/>
          </p:cNvPicPr>
          <p:nvPr/>
        </p:nvPicPr>
        <p:blipFill rotWithShape="1">
          <a:blip r:embed="rId2"/>
          <a:srcRect l="-1" r="43584"/>
          <a:stretch/>
        </p:blipFill>
        <p:spPr>
          <a:xfrm>
            <a:off x="5798598" y="1175594"/>
            <a:ext cx="2847741" cy="693399"/>
          </a:xfrm>
          <a:prstGeom prst="rect">
            <a:avLst/>
          </a:prstGeom>
        </p:spPr>
      </p:pic>
      <p:pic>
        <p:nvPicPr>
          <p:cNvPr id="7" name="图片 6">
            <a:extLst>
              <a:ext uri="{FF2B5EF4-FFF2-40B4-BE49-F238E27FC236}">
                <a16:creationId xmlns:a16="http://schemas.microsoft.com/office/drawing/2014/main" id="{502EE59A-D05F-826C-BF51-368171358D1C}"/>
              </a:ext>
            </a:extLst>
          </p:cNvPr>
          <p:cNvPicPr>
            <a:picLocks noChangeAspect="1"/>
          </p:cNvPicPr>
          <p:nvPr/>
        </p:nvPicPr>
        <p:blipFill rotWithShape="1">
          <a:blip r:embed="rId3"/>
          <a:srcRect r="44104"/>
          <a:stretch/>
        </p:blipFill>
        <p:spPr>
          <a:xfrm>
            <a:off x="5795134" y="2180528"/>
            <a:ext cx="2851205" cy="1323766"/>
          </a:xfrm>
          <a:prstGeom prst="rect">
            <a:avLst/>
          </a:prstGeom>
        </p:spPr>
      </p:pic>
      <p:pic>
        <p:nvPicPr>
          <p:cNvPr id="9" name="图片 8">
            <a:extLst>
              <a:ext uri="{FF2B5EF4-FFF2-40B4-BE49-F238E27FC236}">
                <a16:creationId xmlns:a16="http://schemas.microsoft.com/office/drawing/2014/main" id="{3656319D-331E-4BCF-DAC2-34E8A300B7D3}"/>
              </a:ext>
            </a:extLst>
          </p:cNvPr>
          <p:cNvPicPr>
            <a:picLocks noChangeAspect="1"/>
          </p:cNvPicPr>
          <p:nvPr/>
        </p:nvPicPr>
        <p:blipFill rotWithShape="1">
          <a:blip r:embed="rId4"/>
          <a:srcRect r="27875"/>
          <a:stretch/>
        </p:blipFill>
        <p:spPr>
          <a:xfrm>
            <a:off x="8891160" y="2180528"/>
            <a:ext cx="3124517" cy="956228"/>
          </a:xfrm>
          <a:prstGeom prst="rect">
            <a:avLst/>
          </a:prstGeom>
        </p:spPr>
      </p:pic>
      <p:pic>
        <p:nvPicPr>
          <p:cNvPr id="11" name="图片 10">
            <a:extLst>
              <a:ext uri="{FF2B5EF4-FFF2-40B4-BE49-F238E27FC236}">
                <a16:creationId xmlns:a16="http://schemas.microsoft.com/office/drawing/2014/main" id="{4D8E0AD9-65F7-2CBC-BAC6-06A4A8716249}"/>
              </a:ext>
            </a:extLst>
          </p:cNvPr>
          <p:cNvPicPr>
            <a:picLocks noChangeAspect="1"/>
          </p:cNvPicPr>
          <p:nvPr/>
        </p:nvPicPr>
        <p:blipFill rotWithShape="1">
          <a:blip r:embed="rId5"/>
          <a:srcRect r="18409"/>
          <a:stretch/>
        </p:blipFill>
        <p:spPr>
          <a:xfrm>
            <a:off x="5792796" y="3815830"/>
            <a:ext cx="2853543" cy="1891663"/>
          </a:xfrm>
          <a:prstGeom prst="rect">
            <a:avLst/>
          </a:prstGeom>
        </p:spPr>
      </p:pic>
      <p:cxnSp>
        <p:nvCxnSpPr>
          <p:cNvPr id="13" name="直接箭头连接符 12">
            <a:extLst>
              <a:ext uri="{FF2B5EF4-FFF2-40B4-BE49-F238E27FC236}">
                <a16:creationId xmlns:a16="http://schemas.microsoft.com/office/drawing/2014/main" id="{9F2048A1-BED3-4F3B-658E-F38A0B4A6955}"/>
              </a:ext>
            </a:extLst>
          </p:cNvPr>
          <p:cNvCxnSpPr>
            <a:stCxn id="7" idx="0"/>
            <a:endCxn id="5" idx="2"/>
          </p:cNvCxnSpPr>
          <p:nvPr/>
        </p:nvCxnSpPr>
        <p:spPr>
          <a:xfrm flipV="1">
            <a:off x="7220737" y="1868993"/>
            <a:ext cx="1732" cy="311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88FFA565-4EFC-16DF-C258-1A639C69425D}"/>
              </a:ext>
            </a:extLst>
          </p:cNvPr>
          <p:cNvPicPr>
            <a:picLocks noChangeAspect="1"/>
          </p:cNvPicPr>
          <p:nvPr/>
        </p:nvPicPr>
        <p:blipFill rotWithShape="1">
          <a:blip r:embed="rId6"/>
          <a:srcRect r="16669"/>
          <a:stretch/>
        </p:blipFill>
        <p:spPr>
          <a:xfrm>
            <a:off x="5792796" y="6026166"/>
            <a:ext cx="2851205" cy="700413"/>
          </a:xfrm>
          <a:prstGeom prst="rect">
            <a:avLst/>
          </a:prstGeom>
        </p:spPr>
      </p:pic>
      <p:pic>
        <p:nvPicPr>
          <p:cNvPr id="17" name="图片 16">
            <a:extLst>
              <a:ext uri="{FF2B5EF4-FFF2-40B4-BE49-F238E27FC236}">
                <a16:creationId xmlns:a16="http://schemas.microsoft.com/office/drawing/2014/main" id="{63ADD351-C6D2-65EC-11A4-F7AEF7A47EDC}"/>
              </a:ext>
            </a:extLst>
          </p:cNvPr>
          <p:cNvPicPr>
            <a:picLocks noChangeAspect="1"/>
          </p:cNvPicPr>
          <p:nvPr/>
        </p:nvPicPr>
        <p:blipFill rotWithShape="1">
          <a:blip r:embed="rId7"/>
          <a:srcRect r="21668"/>
          <a:stretch/>
        </p:blipFill>
        <p:spPr>
          <a:xfrm>
            <a:off x="8891160" y="3838406"/>
            <a:ext cx="3124518" cy="879428"/>
          </a:xfrm>
          <a:prstGeom prst="rect">
            <a:avLst/>
          </a:prstGeom>
        </p:spPr>
      </p:pic>
      <p:cxnSp>
        <p:nvCxnSpPr>
          <p:cNvPr id="19" name="连接符: 肘形 18">
            <a:extLst>
              <a:ext uri="{FF2B5EF4-FFF2-40B4-BE49-F238E27FC236}">
                <a16:creationId xmlns:a16="http://schemas.microsoft.com/office/drawing/2014/main" id="{6F3B2681-27C1-5F71-0E45-CFA0F39AD1A5}"/>
              </a:ext>
            </a:extLst>
          </p:cNvPr>
          <p:cNvCxnSpPr>
            <a:stCxn id="9" idx="0"/>
            <a:endCxn id="5" idx="3"/>
          </p:cNvCxnSpPr>
          <p:nvPr/>
        </p:nvCxnSpPr>
        <p:spPr>
          <a:xfrm rot="16200000" flipV="1">
            <a:off x="9220762" y="947871"/>
            <a:ext cx="658234" cy="180708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D9FD467-0047-EAC5-6E70-5321E52EAB4D}"/>
              </a:ext>
            </a:extLst>
          </p:cNvPr>
          <p:cNvCxnSpPr>
            <a:cxnSpLocks/>
            <a:stCxn id="11" idx="0"/>
            <a:endCxn id="7" idx="2"/>
          </p:cNvCxnSpPr>
          <p:nvPr/>
        </p:nvCxnSpPr>
        <p:spPr>
          <a:xfrm flipV="1">
            <a:off x="7219568" y="3504294"/>
            <a:ext cx="1169" cy="31153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E1D5297-8B34-3405-936A-BCBAED72B4EA}"/>
              </a:ext>
            </a:extLst>
          </p:cNvPr>
          <p:cNvCxnSpPr>
            <a:cxnSpLocks/>
            <a:stCxn id="17" idx="0"/>
            <a:endCxn id="9" idx="2"/>
          </p:cNvCxnSpPr>
          <p:nvPr/>
        </p:nvCxnSpPr>
        <p:spPr>
          <a:xfrm flipV="1">
            <a:off x="10453419" y="3136756"/>
            <a:ext cx="0" cy="7016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773F1F8-D653-7BF9-C446-F5DB11104C93}"/>
              </a:ext>
            </a:extLst>
          </p:cNvPr>
          <p:cNvCxnSpPr>
            <a:cxnSpLocks/>
            <a:stCxn id="15" idx="0"/>
            <a:endCxn id="11" idx="2"/>
          </p:cNvCxnSpPr>
          <p:nvPr/>
        </p:nvCxnSpPr>
        <p:spPr>
          <a:xfrm flipV="1">
            <a:off x="7218399" y="5707493"/>
            <a:ext cx="1169" cy="3186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81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580B3-940A-4942-6B65-62BC857D1C06}"/>
              </a:ext>
            </a:extLst>
          </p:cNvPr>
          <p:cNvSpPr>
            <a:spLocks noGrp="1"/>
          </p:cNvSpPr>
          <p:nvPr>
            <p:ph type="title"/>
          </p:nvPr>
        </p:nvSpPr>
        <p:spPr>
          <a:xfrm>
            <a:off x="229807" y="116665"/>
            <a:ext cx="11753349" cy="640080"/>
          </a:xfrm>
        </p:spPr>
        <p:txBody>
          <a:bodyPr>
            <a:normAutofit/>
          </a:bodyPr>
          <a:lstStyle/>
          <a:p>
            <a:r>
              <a:rPr lang="en-US" altLang="zh-CN" dirty="0"/>
              <a:t>2.2. </a:t>
            </a:r>
            <a:r>
              <a:rPr lang="zh-CN" altLang="en-US" dirty="0"/>
              <a:t>领域数据对象模型、数据传对象模型、请求数据对象模型之间的映射规则</a:t>
            </a:r>
          </a:p>
        </p:txBody>
      </p:sp>
      <p:pic>
        <p:nvPicPr>
          <p:cNvPr id="5" name="图片 4">
            <a:extLst>
              <a:ext uri="{FF2B5EF4-FFF2-40B4-BE49-F238E27FC236}">
                <a16:creationId xmlns:a16="http://schemas.microsoft.com/office/drawing/2014/main" id="{B9FD8BC3-D05F-E4CC-1645-C69D94118B06}"/>
              </a:ext>
            </a:extLst>
          </p:cNvPr>
          <p:cNvPicPr>
            <a:picLocks noChangeAspect="1"/>
          </p:cNvPicPr>
          <p:nvPr/>
        </p:nvPicPr>
        <p:blipFill>
          <a:blip r:embed="rId2"/>
          <a:stretch>
            <a:fillRect/>
          </a:stretch>
        </p:blipFill>
        <p:spPr>
          <a:xfrm>
            <a:off x="4637487" y="1142399"/>
            <a:ext cx="3581495" cy="4003114"/>
          </a:xfrm>
          <a:prstGeom prst="rect">
            <a:avLst/>
          </a:prstGeom>
        </p:spPr>
      </p:pic>
      <p:pic>
        <p:nvPicPr>
          <p:cNvPr id="7" name="图片 6">
            <a:extLst>
              <a:ext uri="{FF2B5EF4-FFF2-40B4-BE49-F238E27FC236}">
                <a16:creationId xmlns:a16="http://schemas.microsoft.com/office/drawing/2014/main" id="{57F7E619-47D1-37E3-DF34-A67D31F46211}"/>
              </a:ext>
            </a:extLst>
          </p:cNvPr>
          <p:cNvPicPr>
            <a:picLocks noChangeAspect="1"/>
          </p:cNvPicPr>
          <p:nvPr/>
        </p:nvPicPr>
        <p:blipFill rotWithShape="1">
          <a:blip r:embed="rId3"/>
          <a:srcRect r="8829"/>
          <a:stretch/>
        </p:blipFill>
        <p:spPr>
          <a:xfrm>
            <a:off x="4637487" y="5209165"/>
            <a:ext cx="3581495" cy="721995"/>
          </a:xfrm>
          <a:prstGeom prst="rect">
            <a:avLst/>
          </a:prstGeom>
        </p:spPr>
      </p:pic>
      <p:pic>
        <p:nvPicPr>
          <p:cNvPr id="9" name="图片 8">
            <a:extLst>
              <a:ext uri="{FF2B5EF4-FFF2-40B4-BE49-F238E27FC236}">
                <a16:creationId xmlns:a16="http://schemas.microsoft.com/office/drawing/2014/main" id="{08A8875E-40CD-B286-105E-26A329167B91}"/>
              </a:ext>
            </a:extLst>
          </p:cNvPr>
          <p:cNvPicPr>
            <a:picLocks noChangeAspect="1"/>
          </p:cNvPicPr>
          <p:nvPr/>
        </p:nvPicPr>
        <p:blipFill>
          <a:blip r:embed="rId4"/>
          <a:stretch>
            <a:fillRect/>
          </a:stretch>
        </p:blipFill>
        <p:spPr>
          <a:xfrm>
            <a:off x="1008136" y="2489199"/>
            <a:ext cx="3235320" cy="4252135"/>
          </a:xfrm>
          <a:prstGeom prst="rect">
            <a:avLst/>
          </a:prstGeom>
        </p:spPr>
      </p:pic>
      <p:pic>
        <p:nvPicPr>
          <p:cNvPr id="11" name="图片 10">
            <a:extLst>
              <a:ext uri="{FF2B5EF4-FFF2-40B4-BE49-F238E27FC236}">
                <a16:creationId xmlns:a16="http://schemas.microsoft.com/office/drawing/2014/main" id="{D2A5B6F4-937E-06F6-D49B-8923ECADA2DD}"/>
              </a:ext>
            </a:extLst>
          </p:cNvPr>
          <p:cNvPicPr>
            <a:picLocks noChangeAspect="1"/>
          </p:cNvPicPr>
          <p:nvPr/>
        </p:nvPicPr>
        <p:blipFill>
          <a:blip r:embed="rId5"/>
          <a:stretch>
            <a:fillRect/>
          </a:stretch>
        </p:blipFill>
        <p:spPr>
          <a:xfrm>
            <a:off x="8483670" y="2489199"/>
            <a:ext cx="3460401" cy="2280357"/>
          </a:xfrm>
          <a:prstGeom prst="rect">
            <a:avLst/>
          </a:prstGeom>
        </p:spPr>
      </p:pic>
      <p:sp>
        <p:nvSpPr>
          <p:cNvPr id="12" name="矩形 11">
            <a:extLst>
              <a:ext uri="{FF2B5EF4-FFF2-40B4-BE49-F238E27FC236}">
                <a16:creationId xmlns:a16="http://schemas.microsoft.com/office/drawing/2014/main" id="{9E4C8720-F56D-7E4A-A613-687D76608190}"/>
              </a:ext>
            </a:extLst>
          </p:cNvPr>
          <p:cNvSpPr/>
          <p:nvPr/>
        </p:nvSpPr>
        <p:spPr>
          <a:xfrm>
            <a:off x="4508144" y="4634089"/>
            <a:ext cx="3839990" cy="1360311"/>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365D9CF-F588-FD01-821C-9F71FDE876FC}"/>
              </a:ext>
            </a:extLst>
          </p:cNvPr>
          <p:cNvSpPr/>
          <p:nvPr/>
        </p:nvSpPr>
        <p:spPr>
          <a:xfrm>
            <a:off x="1185332" y="5441245"/>
            <a:ext cx="3322811" cy="1117599"/>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54D494B-B644-5B6C-0220-127805BAD7BC}"/>
              </a:ext>
            </a:extLst>
          </p:cNvPr>
          <p:cNvSpPr/>
          <p:nvPr/>
        </p:nvSpPr>
        <p:spPr>
          <a:xfrm>
            <a:off x="8348134" y="4153053"/>
            <a:ext cx="3476978" cy="640080"/>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连接符: 肘形 15">
            <a:extLst>
              <a:ext uri="{FF2B5EF4-FFF2-40B4-BE49-F238E27FC236}">
                <a16:creationId xmlns:a16="http://schemas.microsoft.com/office/drawing/2014/main" id="{22B0640A-134B-75AA-0959-8609FFB0B304}"/>
              </a:ext>
            </a:extLst>
          </p:cNvPr>
          <p:cNvCxnSpPr/>
          <p:nvPr/>
        </p:nvCxnSpPr>
        <p:spPr>
          <a:xfrm flipV="1">
            <a:off x="2630311" y="1557867"/>
            <a:ext cx="2246489" cy="1298222"/>
          </a:xfrm>
          <a:prstGeom prst="bentConnector3">
            <a:avLst>
              <a:gd name="adj1" fmla="val -251"/>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5A4494B3-9953-E892-37F2-79FFD1142838}"/>
              </a:ext>
            </a:extLst>
          </p:cNvPr>
          <p:cNvCxnSpPr/>
          <p:nvPr/>
        </p:nvCxnSpPr>
        <p:spPr>
          <a:xfrm>
            <a:off x="6908800" y="1557867"/>
            <a:ext cx="3048000" cy="1151466"/>
          </a:xfrm>
          <a:prstGeom prst="bentConnector3">
            <a:avLst>
              <a:gd name="adj1" fmla="val 100000"/>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03FEF8F-8E3F-4926-7D81-E311A7B49441}"/>
              </a:ext>
            </a:extLst>
          </p:cNvPr>
          <p:cNvSpPr txBox="1"/>
          <p:nvPr/>
        </p:nvSpPr>
        <p:spPr>
          <a:xfrm>
            <a:off x="917636" y="1196245"/>
            <a:ext cx="3416320" cy="307777"/>
          </a:xfrm>
          <a:prstGeom prst="rect">
            <a:avLst/>
          </a:prstGeom>
          <a:noFill/>
        </p:spPr>
        <p:txBody>
          <a:bodyPr wrap="none" rtlCol="0">
            <a:spAutoFit/>
          </a:bodyPr>
          <a:lstStyle/>
          <a:p>
            <a:pPr>
              <a:buNone/>
            </a:pPr>
            <a:r>
              <a:rPr lang="zh-CN" altLang="en-US" sz="1400" dirty="0">
                <a:latin typeface="+mj-ea"/>
                <a:ea typeface="+mj-ea"/>
              </a:rPr>
              <a:t>简单属性映射必须保持类型和名称的一致</a:t>
            </a:r>
          </a:p>
        </p:txBody>
      </p:sp>
      <p:sp>
        <p:nvSpPr>
          <p:cNvPr id="22" name="文本框 21">
            <a:extLst>
              <a:ext uri="{FF2B5EF4-FFF2-40B4-BE49-F238E27FC236}">
                <a16:creationId xmlns:a16="http://schemas.microsoft.com/office/drawing/2014/main" id="{E83C5B5C-5AFB-76B7-C0C5-1DC6CAB2BB08}"/>
              </a:ext>
            </a:extLst>
          </p:cNvPr>
          <p:cNvSpPr txBox="1"/>
          <p:nvPr/>
        </p:nvSpPr>
        <p:spPr>
          <a:xfrm>
            <a:off x="8486397" y="1196245"/>
            <a:ext cx="3416320" cy="307777"/>
          </a:xfrm>
          <a:prstGeom prst="rect">
            <a:avLst/>
          </a:prstGeom>
          <a:noFill/>
        </p:spPr>
        <p:txBody>
          <a:bodyPr wrap="none" rtlCol="0">
            <a:spAutoFit/>
          </a:bodyPr>
          <a:lstStyle/>
          <a:p>
            <a:pPr>
              <a:buNone/>
            </a:pPr>
            <a:r>
              <a:rPr lang="zh-CN" altLang="en-US" sz="1400" dirty="0">
                <a:latin typeface="+mj-ea"/>
                <a:ea typeface="+mj-ea"/>
              </a:rPr>
              <a:t>简单属性映射必须保持类型和名称的一致</a:t>
            </a:r>
          </a:p>
        </p:txBody>
      </p:sp>
      <p:sp>
        <p:nvSpPr>
          <p:cNvPr id="23" name="文本框 22">
            <a:extLst>
              <a:ext uri="{FF2B5EF4-FFF2-40B4-BE49-F238E27FC236}">
                <a16:creationId xmlns:a16="http://schemas.microsoft.com/office/drawing/2014/main" id="{91CCC363-00B7-BDB6-E9A2-DFD28BEDA4B2}"/>
              </a:ext>
            </a:extLst>
          </p:cNvPr>
          <p:cNvSpPr txBox="1"/>
          <p:nvPr/>
        </p:nvSpPr>
        <p:spPr>
          <a:xfrm>
            <a:off x="4549159" y="5959487"/>
            <a:ext cx="3725597" cy="613373"/>
          </a:xfrm>
          <a:prstGeom prst="rect">
            <a:avLst/>
          </a:prstGeom>
          <a:noFill/>
        </p:spPr>
        <p:txBody>
          <a:bodyPr wrap="square" rtlCol="0">
            <a:spAutoFit/>
          </a:bodyPr>
          <a:lstStyle/>
          <a:p>
            <a:pPr>
              <a:lnSpc>
                <a:spcPct val="150000"/>
              </a:lnSpc>
              <a:buNone/>
            </a:pPr>
            <a:r>
              <a:rPr lang="zh-CN" altLang="en-US" sz="1200" dirty="0">
                <a:latin typeface="+mj-ea"/>
                <a:ea typeface="+mj-ea"/>
              </a:rPr>
              <a:t>关系属性映射为 </a:t>
            </a:r>
            <a:r>
              <a:rPr lang="en-US" altLang="zh-CN" sz="1200" dirty="0" err="1">
                <a:latin typeface="+mj-ea"/>
                <a:ea typeface="+mj-ea"/>
              </a:rPr>
              <a:t>dto</a:t>
            </a:r>
            <a:r>
              <a:rPr lang="en-US" altLang="zh-CN" sz="1200" dirty="0">
                <a:latin typeface="+mj-ea"/>
                <a:ea typeface="+mj-ea"/>
              </a:rPr>
              <a:t> </a:t>
            </a:r>
            <a:r>
              <a:rPr lang="zh-CN" altLang="en-US" sz="1200" dirty="0">
                <a:latin typeface="+mj-ea"/>
                <a:ea typeface="+mj-ea"/>
              </a:rPr>
              <a:t>的属性时分解两个简单属性：</a:t>
            </a:r>
            <a:endParaRPr lang="en-US" altLang="zh-CN" sz="1200" dirty="0">
              <a:latin typeface="+mj-ea"/>
              <a:ea typeface="+mj-ea"/>
            </a:endParaRPr>
          </a:p>
          <a:p>
            <a:pPr>
              <a:lnSpc>
                <a:spcPct val="150000"/>
              </a:lnSpc>
              <a:buNone/>
            </a:pPr>
            <a:r>
              <a:rPr lang="zh-CN" altLang="en-US" sz="1200" dirty="0">
                <a:latin typeface="+mj-ea"/>
                <a:ea typeface="+mj-ea"/>
              </a:rPr>
              <a:t>属性名</a:t>
            </a:r>
            <a:r>
              <a:rPr lang="en-US" altLang="zh-CN" sz="1200" dirty="0">
                <a:latin typeface="+mj-ea"/>
                <a:ea typeface="+mj-ea"/>
              </a:rPr>
              <a:t>+Id</a:t>
            </a:r>
            <a:r>
              <a:rPr lang="zh-CN" altLang="en-US" sz="1200" dirty="0">
                <a:latin typeface="+mj-ea"/>
                <a:ea typeface="+mj-ea"/>
              </a:rPr>
              <a:t>，属性名</a:t>
            </a:r>
            <a:r>
              <a:rPr lang="en-US" altLang="zh-CN" sz="1200" dirty="0">
                <a:latin typeface="+mj-ea"/>
                <a:ea typeface="+mj-ea"/>
              </a:rPr>
              <a:t>+Name</a:t>
            </a:r>
            <a:endParaRPr lang="zh-CN" altLang="en-US" sz="1200" dirty="0">
              <a:latin typeface="+mj-ea"/>
              <a:ea typeface="+mj-ea"/>
            </a:endParaRPr>
          </a:p>
        </p:txBody>
      </p:sp>
      <p:sp>
        <p:nvSpPr>
          <p:cNvPr id="24" name="文本框 23">
            <a:extLst>
              <a:ext uri="{FF2B5EF4-FFF2-40B4-BE49-F238E27FC236}">
                <a16:creationId xmlns:a16="http://schemas.microsoft.com/office/drawing/2014/main" id="{182532FF-C9B4-3415-E808-1C24EED1CF11}"/>
              </a:ext>
            </a:extLst>
          </p:cNvPr>
          <p:cNvSpPr txBox="1"/>
          <p:nvPr/>
        </p:nvSpPr>
        <p:spPr>
          <a:xfrm>
            <a:off x="8432800" y="4827872"/>
            <a:ext cx="3725597" cy="613373"/>
          </a:xfrm>
          <a:prstGeom prst="rect">
            <a:avLst/>
          </a:prstGeom>
          <a:noFill/>
        </p:spPr>
        <p:txBody>
          <a:bodyPr wrap="square" rtlCol="0">
            <a:spAutoFit/>
          </a:bodyPr>
          <a:lstStyle/>
          <a:p>
            <a:pPr>
              <a:lnSpc>
                <a:spcPct val="150000"/>
              </a:lnSpc>
              <a:buNone/>
            </a:pPr>
            <a:r>
              <a:rPr lang="zh-CN" altLang="en-US" sz="1200" dirty="0">
                <a:latin typeface="+mj-ea"/>
                <a:ea typeface="+mj-ea"/>
              </a:rPr>
              <a:t>关系属性映射为请求模型的属性时映射为一个简单属性：属性名</a:t>
            </a:r>
            <a:r>
              <a:rPr lang="en-US" altLang="zh-CN" sz="1200" dirty="0">
                <a:latin typeface="+mj-ea"/>
                <a:ea typeface="+mj-ea"/>
              </a:rPr>
              <a:t>+Id</a:t>
            </a:r>
            <a:endParaRPr lang="zh-CN" altLang="en-US" sz="1200" dirty="0">
              <a:latin typeface="+mj-ea"/>
              <a:ea typeface="+mj-ea"/>
            </a:endParaRPr>
          </a:p>
        </p:txBody>
      </p:sp>
    </p:spTree>
    <p:extLst>
      <p:ext uri="{BB962C8B-B14F-4D97-AF65-F5344CB8AC3E}">
        <p14:creationId xmlns:p14="http://schemas.microsoft.com/office/powerpoint/2010/main" val="191031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030E5-BB19-DC23-DEE2-535B55A672E3}"/>
              </a:ext>
            </a:extLst>
          </p:cNvPr>
          <p:cNvSpPr>
            <a:spLocks noGrp="1"/>
          </p:cNvSpPr>
          <p:nvPr>
            <p:ph type="title"/>
          </p:nvPr>
        </p:nvSpPr>
        <p:spPr/>
        <p:txBody>
          <a:bodyPr/>
          <a:lstStyle/>
          <a:p>
            <a:r>
              <a:rPr lang="en-US" altLang="zh-CN" dirty="0"/>
              <a:t>2.3. </a:t>
            </a:r>
            <a:r>
              <a:rPr lang="zh-CN" altLang="en-US" dirty="0"/>
              <a:t>前后端数据映射</a:t>
            </a:r>
          </a:p>
        </p:txBody>
      </p:sp>
      <p:sp>
        <p:nvSpPr>
          <p:cNvPr id="4" name="矩形 3">
            <a:extLst>
              <a:ext uri="{FF2B5EF4-FFF2-40B4-BE49-F238E27FC236}">
                <a16:creationId xmlns:a16="http://schemas.microsoft.com/office/drawing/2014/main" id="{AEA73BCF-2866-AD59-EAE8-61518EE187F9}"/>
              </a:ext>
            </a:extLst>
          </p:cNvPr>
          <p:cNvSpPr/>
          <p:nvPr/>
        </p:nvSpPr>
        <p:spPr>
          <a:xfrm>
            <a:off x="6073140" y="1010357"/>
            <a:ext cx="45719" cy="568395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161C875B-56BD-3773-7CBF-AFBD5ED65BB5}"/>
              </a:ext>
            </a:extLst>
          </p:cNvPr>
          <p:cNvPicPr>
            <a:picLocks noChangeAspect="1"/>
          </p:cNvPicPr>
          <p:nvPr/>
        </p:nvPicPr>
        <p:blipFill>
          <a:blip r:embed="rId2"/>
          <a:stretch>
            <a:fillRect/>
          </a:stretch>
        </p:blipFill>
        <p:spPr>
          <a:xfrm>
            <a:off x="905163" y="1076586"/>
            <a:ext cx="2502029" cy="3530781"/>
          </a:xfrm>
          <a:prstGeom prst="rect">
            <a:avLst/>
          </a:prstGeom>
        </p:spPr>
      </p:pic>
      <p:pic>
        <p:nvPicPr>
          <p:cNvPr id="8" name="图片 7">
            <a:extLst>
              <a:ext uri="{FF2B5EF4-FFF2-40B4-BE49-F238E27FC236}">
                <a16:creationId xmlns:a16="http://schemas.microsoft.com/office/drawing/2014/main" id="{D6FD40D5-D1D0-9651-754E-EB8ED450EE15}"/>
              </a:ext>
            </a:extLst>
          </p:cNvPr>
          <p:cNvPicPr>
            <a:picLocks noChangeAspect="1"/>
          </p:cNvPicPr>
          <p:nvPr/>
        </p:nvPicPr>
        <p:blipFill>
          <a:blip r:embed="rId3"/>
          <a:stretch>
            <a:fillRect/>
          </a:stretch>
        </p:blipFill>
        <p:spPr>
          <a:xfrm>
            <a:off x="2845264" y="3163532"/>
            <a:ext cx="2597283" cy="3530781"/>
          </a:xfrm>
          <a:prstGeom prst="rect">
            <a:avLst/>
          </a:prstGeom>
          <a:ln>
            <a:solidFill>
              <a:schemeClr val="bg1"/>
            </a:solid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5A45BF45-81AE-9E1A-D6B3-2E9529B86E49}"/>
              </a:ext>
            </a:extLst>
          </p:cNvPr>
          <p:cNvPicPr>
            <a:picLocks noChangeAspect="1"/>
          </p:cNvPicPr>
          <p:nvPr/>
        </p:nvPicPr>
        <p:blipFill>
          <a:blip r:embed="rId4"/>
          <a:stretch>
            <a:fillRect/>
          </a:stretch>
        </p:blipFill>
        <p:spPr>
          <a:xfrm>
            <a:off x="7486914" y="1020651"/>
            <a:ext cx="3460401" cy="2280357"/>
          </a:xfrm>
          <a:prstGeom prst="rect">
            <a:avLst/>
          </a:prstGeom>
        </p:spPr>
      </p:pic>
      <p:pic>
        <p:nvPicPr>
          <p:cNvPr id="10" name="图片 9">
            <a:extLst>
              <a:ext uri="{FF2B5EF4-FFF2-40B4-BE49-F238E27FC236}">
                <a16:creationId xmlns:a16="http://schemas.microsoft.com/office/drawing/2014/main" id="{D3CF853D-81E4-4AFF-72F7-E6B79BA24EC4}"/>
              </a:ext>
            </a:extLst>
          </p:cNvPr>
          <p:cNvPicPr>
            <a:picLocks noChangeAspect="1"/>
          </p:cNvPicPr>
          <p:nvPr/>
        </p:nvPicPr>
        <p:blipFill>
          <a:blip r:embed="rId5"/>
          <a:stretch>
            <a:fillRect/>
          </a:stretch>
        </p:blipFill>
        <p:spPr>
          <a:xfrm>
            <a:off x="8645069" y="2442178"/>
            <a:ext cx="3235320" cy="4252135"/>
          </a:xfrm>
          <a:prstGeom prst="rect">
            <a:avLst/>
          </a:prstGeom>
          <a:ln>
            <a:noFill/>
          </a:ln>
          <a:effectLst>
            <a:outerShdw blurRad="292100" dist="139700" dir="2700000" algn="tl" rotWithShape="0">
              <a:srgbClr val="333333">
                <a:alpha val="65000"/>
              </a:srgbClr>
            </a:outerShdw>
          </a:effectLst>
        </p:spPr>
      </p:pic>
      <p:pic>
        <p:nvPicPr>
          <p:cNvPr id="12" name="图片 11">
            <a:extLst>
              <a:ext uri="{FF2B5EF4-FFF2-40B4-BE49-F238E27FC236}">
                <a16:creationId xmlns:a16="http://schemas.microsoft.com/office/drawing/2014/main" id="{D7CA5D8D-A279-E4A1-183E-F2FB0C49D335}"/>
              </a:ext>
            </a:extLst>
          </p:cNvPr>
          <p:cNvPicPr>
            <a:picLocks noChangeAspect="1"/>
          </p:cNvPicPr>
          <p:nvPr/>
        </p:nvPicPr>
        <p:blipFill>
          <a:blip r:embed="rId6"/>
          <a:stretch>
            <a:fillRect/>
          </a:stretch>
        </p:blipFill>
        <p:spPr>
          <a:xfrm>
            <a:off x="5638895" y="4868789"/>
            <a:ext cx="2800593" cy="272032"/>
          </a:xfrm>
          <a:prstGeom prst="rect">
            <a:avLst/>
          </a:prstGeom>
          <a:ln>
            <a:noFill/>
          </a:ln>
          <a:effectLst>
            <a:outerShdw blurRad="292100" dist="139700" dir="2700000" algn="tl" rotWithShape="0">
              <a:srgbClr val="333333">
                <a:alpha val="65000"/>
              </a:srgbClr>
            </a:outerShdw>
          </a:effectLst>
        </p:spPr>
      </p:pic>
      <p:cxnSp>
        <p:nvCxnSpPr>
          <p:cNvPr id="14" name="直接箭头连接符 13">
            <a:extLst>
              <a:ext uri="{FF2B5EF4-FFF2-40B4-BE49-F238E27FC236}">
                <a16:creationId xmlns:a16="http://schemas.microsoft.com/office/drawing/2014/main" id="{BA420D85-0EEE-B1CD-C7A4-8FE8C9114867}"/>
              </a:ext>
            </a:extLst>
          </p:cNvPr>
          <p:cNvCxnSpPr>
            <a:cxnSpLocks/>
          </p:cNvCxnSpPr>
          <p:nvPr/>
        </p:nvCxnSpPr>
        <p:spPr>
          <a:xfrm>
            <a:off x="4645378" y="5221111"/>
            <a:ext cx="3951111" cy="0"/>
          </a:xfrm>
          <a:prstGeom prst="straightConnector1">
            <a:avLst/>
          </a:prstGeom>
          <a:ln w="28575">
            <a:solidFill>
              <a:srgbClr val="0070C0"/>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5A92AD1-2BF4-509B-180F-F01AB37A95B9}"/>
              </a:ext>
            </a:extLst>
          </p:cNvPr>
          <p:cNvCxnSpPr>
            <a:cxnSpLocks/>
            <a:endCxn id="9" idx="1"/>
          </p:cNvCxnSpPr>
          <p:nvPr/>
        </p:nvCxnSpPr>
        <p:spPr>
          <a:xfrm>
            <a:off x="3418550" y="2154027"/>
            <a:ext cx="4068364" cy="6803"/>
          </a:xfrm>
          <a:prstGeom prst="straightConnector1">
            <a:avLst/>
          </a:prstGeom>
          <a:ln w="28575">
            <a:solidFill>
              <a:srgbClr val="0070C0"/>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E5CC8027-C921-48AB-33D0-05319C9671B3}"/>
              </a:ext>
            </a:extLst>
          </p:cNvPr>
          <p:cNvPicPr>
            <a:picLocks noChangeAspect="1"/>
          </p:cNvPicPr>
          <p:nvPr/>
        </p:nvPicPr>
        <p:blipFill>
          <a:blip r:embed="rId7"/>
          <a:stretch>
            <a:fillRect/>
          </a:stretch>
        </p:blipFill>
        <p:spPr>
          <a:xfrm>
            <a:off x="3535355" y="1723697"/>
            <a:ext cx="3814384" cy="247688"/>
          </a:xfrm>
          <a:prstGeom prst="rect">
            <a:avLst/>
          </a:prstGeom>
        </p:spPr>
      </p:pic>
    </p:spTree>
    <p:extLst>
      <p:ext uri="{BB962C8B-B14F-4D97-AF65-F5344CB8AC3E}">
        <p14:creationId xmlns:p14="http://schemas.microsoft.com/office/powerpoint/2010/main" val="380521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6B352-FAC2-F937-1D59-7B18B26D4276}"/>
              </a:ext>
            </a:extLst>
          </p:cNvPr>
          <p:cNvSpPr>
            <a:spLocks noGrp="1"/>
          </p:cNvSpPr>
          <p:nvPr>
            <p:ph type="title"/>
          </p:nvPr>
        </p:nvSpPr>
        <p:spPr>
          <a:xfrm>
            <a:off x="229807" y="116665"/>
            <a:ext cx="11668682" cy="640080"/>
          </a:xfrm>
        </p:spPr>
        <p:txBody>
          <a:bodyPr/>
          <a:lstStyle/>
          <a:p>
            <a:r>
              <a:rPr lang="en-US" altLang="zh-CN" dirty="0"/>
              <a:t>3. </a:t>
            </a:r>
            <a:r>
              <a:rPr lang="zh-CN" altLang="en-US" dirty="0"/>
              <a:t>软件分层架构的设计和功能职责说明</a:t>
            </a:r>
          </a:p>
        </p:txBody>
      </p:sp>
      <p:pic>
        <p:nvPicPr>
          <p:cNvPr id="5" name="图片 4">
            <a:extLst>
              <a:ext uri="{FF2B5EF4-FFF2-40B4-BE49-F238E27FC236}">
                <a16:creationId xmlns:a16="http://schemas.microsoft.com/office/drawing/2014/main" id="{F6DF4110-314D-27FF-0152-174AD53B2011}"/>
              </a:ext>
            </a:extLst>
          </p:cNvPr>
          <p:cNvPicPr>
            <a:picLocks noChangeAspect="1"/>
          </p:cNvPicPr>
          <p:nvPr/>
        </p:nvPicPr>
        <p:blipFill>
          <a:blip r:embed="rId2"/>
          <a:stretch>
            <a:fillRect/>
          </a:stretch>
        </p:blipFill>
        <p:spPr>
          <a:xfrm>
            <a:off x="635523" y="1770722"/>
            <a:ext cx="1936260" cy="1418521"/>
          </a:xfrm>
          <a:prstGeom prst="rect">
            <a:avLst/>
          </a:prstGeom>
        </p:spPr>
      </p:pic>
      <p:pic>
        <p:nvPicPr>
          <p:cNvPr id="7" name="图片 6">
            <a:extLst>
              <a:ext uri="{FF2B5EF4-FFF2-40B4-BE49-F238E27FC236}">
                <a16:creationId xmlns:a16="http://schemas.microsoft.com/office/drawing/2014/main" id="{C9A5AB86-B292-4D97-523C-DB03A4563B56}"/>
              </a:ext>
            </a:extLst>
          </p:cNvPr>
          <p:cNvPicPr>
            <a:picLocks noChangeAspect="1"/>
          </p:cNvPicPr>
          <p:nvPr/>
        </p:nvPicPr>
        <p:blipFill>
          <a:blip r:embed="rId3"/>
          <a:stretch>
            <a:fillRect/>
          </a:stretch>
        </p:blipFill>
        <p:spPr>
          <a:xfrm>
            <a:off x="2606827" y="1765281"/>
            <a:ext cx="2419346" cy="4976054"/>
          </a:xfrm>
          <a:prstGeom prst="rect">
            <a:avLst/>
          </a:prstGeom>
        </p:spPr>
      </p:pic>
      <p:pic>
        <p:nvPicPr>
          <p:cNvPr id="9" name="图片 8">
            <a:extLst>
              <a:ext uri="{FF2B5EF4-FFF2-40B4-BE49-F238E27FC236}">
                <a16:creationId xmlns:a16="http://schemas.microsoft.com/office/drawing/2014/main" id="{08C7DC2B-5475-B8DD-E23D-A1DAD164060B}"/>
              </a:ext>
            </a:extLst>
          </p:cNvPr>
          <p:cNvPicPr>
            <a:picLocks noChangeAspect="1"/>
          </p:cNvPicPr>
          <p:nvPr/>
        </p:nvPicPr>
        <p:blipFill>
          <a:blip r:embed="rId4"/>
          <a:stretch>
            <a:fillRect/>
          </a:stretch>
        </p:blipFill>
        <p:spPr>
          <a:xfrm>
            <a:off x="5061217" y="1765281"/>
            <a:ext cx="2235198" cy="3931166"/>
          </a:xfrm>
          <a:prstGeom prst="rect">
            <a:avLst/>
          </a:prstGeom>
        </p:spPr>
      </p:pic>
      <p:pic>
        <p:nvPicPr>
          <p:cNvPr id="11" name="图片 10">
            <a:extLst>
              <a:ext uri="{FF2B5EF4-FFF2-40B4-BE49-F238E27FC236}">
                <a16:creationId xmlns:a16="http://schemas.microsoft.com/office/drawing/2014/main" id="{D5F6A032-7B55-9696-F580-5003204FF459}"/>
              </a:ext>
            </a:extLst>
          </p:cNvPr>
          <p:cNvPicPr>
            <a:picLocks noChangeAspect="1"/>
          </p:cNvPicPr>
          <p:nvPr/>
        </p:nvPicPr>
        <p:blipFill>
          <a:blip r:embed="rId5"/>
          <a:stretch>
            <a:fillRect/>
          </a:stretch>
        </p:blipFill>
        <p:spPr>
          <a:xfrm>
            <a:off x="7375333" y="1765281"/>
            <a:ext cx="2379946" cy="4641947"/>
          </a:xfrm>
          <a:prstGeom prst="rect">
            <a:avLst/>
          </a:prstGeom>
        </p:spPr>
      </p:pic>
      <p:pic>
        <p:nvPicPr>
          <p:cNvPr id="13" name="图片 12">
            <a:extLst>
              <a:ext uri="{FF2B5EF4-FFF2-40B4-BE49-F238E27FC236}">
                <a16:creationId xmlns:a16="http://schemas.microsoft.com/office/drawing/2014/main" id="{5A48BF42-A298-666E-71E9-CF89E536ED77}"/>
              </a:ext>
            </a:extLst>
          </p:cNvPr>
          <p:cNvPicPr>
            <a:picLocks noChangeAspect="1"/>
          </p:cNvPicPr>
          <p:nvPr/>
        </p:nvPicPr>
        <p:blipFill>
          <a:blip r:embed="rId6"/>
          <a:stretch>
            <a:fillRect/>
          </a:stretch>
        </p:blipFill>
        <p:spPr>
          <a:xfrm>
            <a:off x="9791110" y="1765281"/>
            <a:ext cx="2107379" cy="3596931"/>
          </a:xfrm>
          <a:prstGeom prst="rect">
            <a:avLst/>
          </a:prstGeom>
        </p:spPr>
      </p:pic>
      <p:sp>
        <p:nvSpPr>
          <p:cNvPr id="15" name="文本框 14">
            <a:extLst>
              <a:ext uri="{FF2B5EF4-FFF2-40B4-BE49-F238E27FC236}">
                <a16:creationId xmlns:a16="http://schemas.microsoft.com/office/drawing/2014/main" id="{A1AF43A6-5F0D-E665-6763-9FCC7A5B6BB9}"/>
              </a:ext>
            </a:extLst>
          </p:cNvPr>
          <p:cNvSpPr txBox="1"/>
          <p:nvPr/>
        </p:nvSpPr>
        <p:spPr>
          <a:xfrm>
            <a:off x="552190" y="1000219"/>
            <a:ext cx="2015178" cy="707886"/>
          </a:xfrm>
          <a:prstGeom prst="rect">
            <a:avLst/>
          </a:prstGeom>
          <a:solidFill>
            <a:schemeClr val="bg1"/>
          </a:solidFill>
        </p:spPr>
        <p:txBody>
          <a:bodyPr wrap="square">
            <a:spAutoFit/>
          </a:bodyPr>
          <a:lstStyle/>
          <a:p>
            <a:r>
              <a:rPr lang="zh-CN" altLang="en-US" sz="1000" dirty="0"/>
              <a:t>负责实现所有数据基础属性的规约定义，提供一些全局性质的中间数据模型，以及一些公共集合接口的扩展方法和工具等。</a:t>
            </a:r>
          </a:p>
        </p:txBody>
      </p:sp>
      <p:sp>
        <p:nvSpPr>
          <p:cNvPr id="16" name="文本框 15">
            <a:extLst>
              <a:ext uri="{FF2B5EF4-FFF2-40B4-BE49-F238E27FC236}">
                <a16:creationId xmlns:a16="http://schemas.microsoft.com/office/drawing/2014/main" id="{53FA5DFB-E162-61E0-F3BA-030A3E35D533}"/>
              </a:ext>
            </a:extLst>
          </p:cNvPr>
          <p:cNvSpPr txBox="1"/>
          <p:nvPr/>
        </p:nvSpPr>
        <p:spPr>
          <a:xfrm>
            <a:off x="2567368" y="1000219"/>
            <a:ext cx="2419345" cy="707886"/>
          </a:xfrm>
          <a:prstGeom prst="rect">
            <a:avLst/>
          </a:prstGeom>
          <a:noFill/>
        </p:spPr>
        <p:txBody>
          <a:bodyPr wrap="square">
            <a:spAutoFit/>
          </a:bodyPr>
          <a:lstStyle/>
          <a:p>
            <a:r>
              <a:rPr lang="zh-CN" altLang="en-US" sz="1000" dirty="0"/>
              <a:t>负责实现以及领域数据对象的全部</a:t>
            </a:r>
            <a:r>
              <a:rPr lang="zh-CN" altLang="en-US" sz="1000" dirty="0">
                <a:solidFill>
                  <a:srgbClr val="FF0000"/>
                </a:solidFill>
              </a:rPr>
              <a:t>模型</a:t>
            </a:r>
            <a:r>
              <a:rPr lang="zh-CN" altLang="en-US" sz="1000" dirty="0"/>
              <a:t>及相应的关系模型，以及常规系统设计应用</a:t>
            </a:r>
            <a:r>
              <a:rPr lang="zh-CN" altLang="en-US" sz="1000" dirty="0">
                <a:solidFill>
                  <a:srgbClr val="FF0000"/>
                </a:solidFill>
              </a:rPr>
              <a:t>模型</a:t>
            </a:r>
            <a:r>
              <a:rPr lang="zh-CN" altLang="en-US" sz="1000" dirty="0"/>
              <a:t>（如用户、角色组）等，并负责这些数据对象的持久化。</a:t>
            </a:r>
          </a:p>
        </p:txBody>
      </p:sp>
      <p:sp>
        <p:nvSpPr>
          <p:cNvPr id="17" name="文本框 16">
            <a:extLst>
              <a:ext uri="{FF2B5EF4-FFF2-40B4-BE49-F238E27FC236}">
                <a16:creationId xmlns:a16="http://schemas.microsoft.com/office/drawing/2014/main" id="{F1B5D250-FBC9-77FE-48C4-9A80D9867EBB}"/>
              </a:ext>
            </a:extLst>
          </p:cNvPr>
          <p:cNvSpPr txBox="1"/>
          <p:nvPr/>
        </p:nvSpPr>
        <p:spPr>
          <a:xfrm>
            <a:off x="4969143" y="980451"/>
            <a:ext cx="2419345" cy="707886"/>
          </a:xfrm>
          <a:prstGeom prst="rect">
            <a:avLst/>
          </a:prstGeom>
          <a:solidFill>
            <a:schemeClr val="bg1"/>
          </a:solidFill>
        </p:spPr>
        <p:txBody>
          <a:bodyPr wrap="square">
            <a:spAutoFit/>
          </a:bodyPr>
          <a:lstStyle/>
          <a:p>
            <a:r>
              <a:rPr lang="zh-CN" altLang="en-US" sz="1000" dirty="0"/>
              <a:t>负责实现通过 </a:t>
            </a:r>
            <a:r>
              <a:rPr lang="en-US" altLang="zh-CN" sz="1000" dirty="0"/>
              <a:t>Web API </a:t>
            </a:r>
            <a:r>
              <a:rPr lang="zh-CN" altLang="en-US" sz="1000" dirty="0">
                <a:solidFill>
                  <a:srgbClr val="FF0000"/>
                </a:solidFill>
              </a:rPr>
              <a:t>传输给前端</a:t>
            </a:r>
            <a:r>
              <a:rPr lang="zh-CN" altLang="en-US" sz="1000" dirty="0"/>
              <a:t>应用的全部数据模型，以及通过相应的服务处理 领域数据对象 和 传输数据对象之间的交互。</a:t>
            </a:r>
          </a:p>
        </p:txBody>
      </p:sp>
      <p:sp>
        <p:nvSpPr>
          <p:cNvPr id="18" name="文本框 17">
            <a:extLst>
              <a:ext uri="{FF2B5EF4-FFF2-40B4-BE49-F238E27FC236}">
                <a16:creationId xmlns:a16="http://schemas.microsoft.com/office/drawing/2014/main" id="{840EA669-414C-3042-905F-BB90E26A90EF}"/>
              </a:ext>
            </a:extLst>
          </p:cNvPr>
          <p:cNvSpPr txBox="1"/>
          <p:nvPr/>
        </p:nvSpPr>
        <p:spPr>
          <a:xfrm>
            <a:off x="7355634" y="1000219"/>
            <a:ext cx="2379946" cy="707886"/>
          </a:xfrm>
          <a:prstGeom prst="rect">
            <a:avLst/>
          </a:prstGeom>
          <a:noFill/>
        </p:spPr>
        <p:txBody>
          <a:bodyPr wrap="square">
            <a:spAutoFit/>
          </a:bodyPr>
          <a:lstStyle/>
          <a:p>
            <a:r>
              <a:rPr lang="zh-CN" altLang="en-US" sz="1000" dirty="0"/>
              <a:t>负责实现通过 </a:t>
            </a:r>
            <a:r>
              <a:rPr lang="en-US" altLang="zh-CN" sz="1000" dirty="0"/>
              <a:t>Web API </a:t>
            </a:r>
            <a:r>
              <a:rPr lang="zh-CN" altLang="en-US" sz="1000" dirty="0">
                <a:solidFill>
                  <a:srgbClr val="FF0000"/>
                </a:solidFill>
              </a:rPr>
              <a:t>接受前端应用提交</a:t>
            </a:r>
            <a:r>
              <a:rPr lang="zh-CN" altLang="en-US" sz="1000" dirty="0"/>
              <a:t>的全部数据模型，以及通过相应的服务处理 领域数据对象 和 请求数据对象之间的交互。</a:t>
            </a:r>
          </a:p>
        </p:txBody>
      </p:sp>
      <p:sp>
        <p:nvSpPr>
          <p:cNvPr id="19" name="文本框 18">
            <a:extLst>
              <a:ext uri="{FF2B5EF4-FFF2-40B4-BE49-F238E27FC236}">
                <a16:creationId xmlns:a16="http://schemas.microsoft.com/office/drawing/2014/main" id="{3A5BA5E9-6C83-1723-FB7A-9A0EB0F0F652}"/>
              </a:ext>
            </a:extLst>
          </p:cNvPr>
          <p:cNvSpPr txBox="1"/>
          <p:nvPr/>
        </p:nvSpPr>
        <p:spPr>
          <a:xfrm>
            <a:off x="9735580" y="996650"/>
            <a:ext cx="2299192" cy="553998"/>
          </a:xfrm>
          <a:prstGeom prst="rect">
            <a:avLst/>
          </a:prstGeom>
          <a:solidFill>
            <a:schemeClr val="bg1"/>
          </a:solidFill>
        </p:spPr>
        <p:txBody>
          <a:bodyPr wrap="square">
            <a:spAutoFit/>
          </a:bodyPr>
          <a:lstStyle/>
          <a:p>
            <a:r>
              <a:rPr lang="zh-CN" altLang="en-US" sz="1000" dirty="0"/>
              <a:t>负责通过 </a:t>
            </a:r>
            <a:r>
              <a:rPr lang="en-US" altLang="zh-CN" sz="1000" dirty="0" err="1"/>
              <a:t>Asp.Net</a:t>
            </a:r>
            <a:r>
              <a:rPr lang="zh-CN" altLang="en-US" sz="1000" dirty="0"/>
              <a:t> </a:t>
            </a:r>
            <a:r>
              <a:rPr lang="en-US" altLang="zh-CN" sz="1000" dirty="0"/>
              <a:t>Core Web API </a:t>
            </a:r>
            <a:r>
              <a:rPr lang="zh-CN" altLang="en-US" sz="1000" dirty="0"/>
              <a:t>控制器，实现所有接收前端访问请求的所有服务接口</a:t>
            </a:r>
            <a:r>
              <a:rPr lang="en-US" altLang="zh-CN" sz="1000" dirty="0"/>
              <a:t> </a:t>
            </a:r>
            <a:r>
              <a:rPr lang="zh-CN" altLang="en-US" sz="1000" dirty="0"/>
              <a:t>。</a:t>
            </a:r>
          </a:p>
        </p:txBody>
      </p:sp>
    </p:spTree>
    <p:extLst>
      <p:ext uri="{BB962C8B-B14F-4D97-AF65-F5344CB8AC3E}">
        <p14:creationId xmlns:p14="http://schemas.microsoft.com/office/powerpoint/2010/main" val="365481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A987A-72BB-D553-F5DB-0B016BA803C5}"/>
              </a:ext>
            </a:extLst>
          </p:cNvPr>
          <p:cNvSpPr>
            <a:spLocks noGrp="1"/>
          </p:cNvSpPr>
          <p:nvPr>
            <p:ph type="title"/>
          </p:nvPr>
        </p:nvSpPr>
        <p:spPr>
          <a:xfrm>
            <a:off x="229807" y="116665"/>
            <a:ext cx="11670581" cy="640080"/>
          </a:xfrm>
        </p:spPr>
        <p:txBody>
          <a:bodyPr/>
          <a:lstStyle/>
          <a:p>
            <a:r>
              <a:rPr lang="en-US" altLang="zh-CN" dirty="0"/>
              <a:t>4. </a:t>
            </a:r>
            <a:r>
              <a:rPr lang="zh-CN" altLang="en-US" dirty="0"/>
              <a:t>领域数据对象的数据处理方法设计：</a:t>
            </a:r>
            <a:r>
              <a:rPr lang="en-US" altLang="zh-CN" dirty="0" err="1"/>
              <a:t>IDomainRepository</a:t>
            </a:r>
            <a:endParaRPr lang="zh-CN" altLang="en-US" dirty="0"/>
          </a:p>
        </p:txBody>
      </p:sp>
      <p:pic>
        <p:nvPicPr>
          <p:cNvPr id="5" name="图片 4">
            <a:extLst>
              <a:ext uri="{FF2B5EF4-FFF2-40B4-BE49-F238E27FC236}">
                <a16:creationId xmlns:a16="http://schemas.microsoft.com/office/drawing/2014/main" id="{B7E683DC-500B-E1DF-8EE1-7869E901E5C7}"/>
              </a:ext>
            </a:extLst>
          </p:cNvPr>
          <p:cNvPicPr>
            <a:picLocks noChangeAspect="1"/>
          </p:cNvPicPr>
          <p:nvPr/>
        </p:nvPicPr>
        <p:blipFill>
          <a:blip r:embed="rId2"/>
          <a:stretch>
            <a:fillRect/>
          </a:stretch>
        </p:blipFill>
        <p:spPr>
          <a:xfrm>
            <a:off x="716573" y="948926"/>
            <a:ext cx="9768254" cy="5778164"/>
          </a:xfrm>
          <a:prstGeom prst="rect">
            <a:avLst/>
          </a:prstGeom>
        </p:spPr>
      </p:pic>
    </p:spTree>
    <p:extLst>
      <p:ext uri="{BB962C8B-B14F-4D97-AF65-F5344CB8AC3E}">
        <p14:creationId xmlns:p14="http://schemas.microsoft.com/office/powerpoint/2010/main" val="2719013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1FBE-4616-E208-C14F-379C998BF7CC}"/>
              </a:ext>
            </a:extLst>
          </p:cNvPr>
          <p:cNvSpPr>
            <a:spLocks noGrp="1"/>
          </p:cNvSpPr>
          <p:nvPr>
            <p:ph type="title"/>
          </p:nvPr>
        </p:nvSpPr>
        <p:spPr>
          <a:xfrm>
            <a:off x="229807" y="116665"/>
            <a:ext cx="11657393" cy="640080"/>
          </a:xfrm>
        </p:spPr>
        <p:txBody>
          <a:bodyPr/>
          <a:lstStyle/>
          <a:p>
            <a:r>
              <a:rPr lang="en-US" altLang="zh-CN" dirty="0"/>
              <a:t>5. </a:t>
            </a:r>
            <a:r>
              <a:rPr lang="zh-CN" altLang="en-US" dirty="0"/>
              <a:t>数据传输对象的数据处理方法设计</a:t>
            </a:r>
          </a:p>
        </p:txBody>
      </p:sp>
      <p:pic>
        <p:nvPicPr>
          <p:cNvPr id="5" name="图片 4">
            <a:extLst>
              <a:ext uri="{FF2B5EF4-FFF2-40B4-BE49-F238E27FC236}">
                <a16:creationId xmlns:a16="http://schemas.microsoft.com/office/drawing/2014/main" id="{60C42800-C8C1-6B00-D003-4961AB2DA8C7}"/>
              </a:ext>
            </a:extLst>
          </p:cNvPr>
          <p:cNvPicPr>
            <a:picLocks noChangeAspect="1"/>
          </p:cNvPicPr>
          <p:nvPr/>
        </p:nvPicPr>
        <p:blipFill>
          <a:blip r:embed="rId2"/>
          <a:stretch>
            <a:fillRect/>
          </a:stretch>
        </p:blipFill>
        <p:spPr>
          <a:xfrm>
            <a:off x="716573" y="978290"/>
            <a:ext cx="11218985" cy="5636808"/>
          </a:xfrm>
          <a:prstGeom prst="rect">
            <a:avLst/>
          </a:prstGeom>
        </p:spPr>
      </p:pic>
    </p:spTree>
    <p:extLst>
      <p:ext uri="{BB962C8B-B14F-4D97-AF65-F5344CB8AC3E}">
        <p14:creationId xmlns:p14="http://schemas.microsoft.com/office/powerpoint/2010/main" val="39148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BAE16-E9A1-90C4-C55F-BF5ACBF0DDC5}"/>
              </a:ext>
            </a:extLst>
          </p:cNvPr>
          <p:cNvSpPr>
            <a:spLocks noGrp="1"/>
          </p:cNvSpPr>
          <p:nvPr>
            <p:ph type="title"/>
          </p:nvPr>
        </p:nvSpPr>
        <p:spPr/>
        <p:txBody>
          <a:bodyPr/>
          <a:lstStyle/>
          <a:p>
            <a:r>
              <a:rPr lang="en-US" altLang="zh-CN" dirty="0"/>
              <a:t>6. </a:t>
            </a:r>
            <a:r>
              <a:rPr lang="zh-CN" altLang="en-US" dirty="0"/>
              <a:t>数据请求对象的数据处理方法设计</a:t>
            </a:r>
          </a:p>
        </p:txBody>
      </p:sp>
      <p:pic>
        <p:nvPicPr>
          <p:cNvPr id="5" name="图片 4">
            <a:extLst>
              <a:ext uri="{FF2B5EF4-FFF2-40B4-BE49-F238E27FC236}">
                <a16:creationId xmlns:a16="http://schemas.microsoft.com/office/drawing/2014/main" id="{5257E331-AAA0-81C7-B437-D802A6B8A465}"/>
              </a:ext>
            </a:extLst>
          </p:cNvPr>
          <p:cNvPicPr>
            <a:picLocks noChangeAspect="1"/>
          </p:cNvPicPr>
          <p:nvPr/>
        </p:nvPicPr>
        <p:blipFill>
          <a:blip r:embed="rId2"/>
          <a:stretch>
            <a:fillRect/>
          </a:stretch>
        </p:blipFill>
        <p:spPr>
          <a:xfrm>
            <a:off x="689805" y="1179688"/>
            <a:ext cx="5485989" cy="4700537"/>
          </a:xfrm>
          <a:prstGeom prst="rect">
            <a:avLst/>
          </a:prstGeom>
        </p:spPr>
      </p:pic>
      <p:pic>
        <p:nvPicPr>
          <p:cNvPr id="7" name="图片 6">
            <a:extLst>
              <a:ext uri="{FF2B5EF4-FFF2-40B4-BE49-F238E27FC236}">
                <a16:creationId xmlns:a16="http://schemas.microsoft.com/office/drawing/2014/main" id="{DAAE8FAF-31BB-06D5-B02B-8DDB3FB6057E}"/>
              </a:ext>
            </a:extLst>
          </p:cNvPr>
          <p:cNvPicPr>
            <a:picLocks noChangeAspect="1"/>
          </p:cNvPicPr>
          <p:nvPr/>
        </p:nvPicPr>
        <p:blipFill>
          <a:blip r:embed="rId3"/>
          <a:stretch>
            <a:fillRect/>
          </a:stretch>
        </p:blipFill>
        <p:spPr>
          <a:xfrm>
            <a:off x="6253389" y="1179688"/>
            <a:ext cx="5701356" cy="2385552"/>
          </a:xfrm>
          <a:prstGeom prst="rect">
            <a:avLst/>
          </a:prstGeom>
        </p:spPr>
      </p:pic>
    </p:spTree>
    <p:extLst>
      <p:ext uri="{BB962C8B-B14F-4D97-AF65-F5344CB8AC3E}">
        <p14:creationId xmlns:p14="http://schemas.microsoft.com/office/powerpoint/2010/main" val="117634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42D5D-4DD1-B0F0-5E49-E4878F8738D1}"/>
              </a:ext>
            </a:extLst>
          </p:cNvPr>
          <p:cNvSpPr>
            <a:spLocks noGrp="1"/>
          </p:cNvSpPr>
          <p:nvPr>
            <p:ph type="title"/>
          </p:nvPr>
        </p:nvSpPr>
        <p:spPr/>
        <p:txBody>
          <a:bodyPr/>
          <a:lstStyle/>
          <a:p>
            <a:r>
              <a:rPr lang="en-US" altLang="zh-CN" dirty="0"/>
              <a:t>7.  Web API </a:t>
            </a:r>
            <a:r>
              <a:rPr lang="zh-CN" altLang="en-US" dirty="0"/>
              <a:t>控制器 </a:t>
            </a:r>
            <a:r>
              <a:rPr lang="en-US" altLang="zh-CN" dirty="0"/>
              <a:t>Http </a:t>
            </a:r>
            <a:r>
              <a:rPr lang="zh-CN" altLang="en-US" dirty="0"/>
              <a:t>方法的设计</a:t>
            </a:r>
          </a:p>
        </p:txBody>
      </p:sp>
      <p:pic>
        <p:nvPicPr>
          <p:cNvPr id="5" name="图片 4">
            <a:extLst>
              <a:ext uri="{FF2B5EF4-FFF2-40B4-BE49-F238E27FC236}">
                <a16:creationId xmlns:a16="http://schemas.microsoft.com/office/drawing/2014/main" id="{7A3CF95D-309A-3359-8786-A985FF5F0551}"/>
              </a:ext>
            </a:extLst>
          </p:cNvPr>
          <p:cNvPicPr>
            <a:picLocks noChangeAspect="1"/>
          </p:cNvPicPr>
          <p:nvPr/>
        </p:nvPicPr>
        <p:blipFill>
          <a:blip r:embed="rId2"/>
          <a:stretch>
            <a:fillRect/>
          </a:stretch>
        </p:blipFill>
        <p:spPr>
          <a:xfrm>
            <a:off x="835378" y="962654"/>
            <a:ext cx="9849555" cy="5778681"/>
          </a:xfrm>
          <a:prstGeom prst="rect">
            <a:avLst/>
          </a:prstGeom>
        </p:spPr>
      </p:pic>
    </p:spTree>
    <p:extLst>
      <p:ext uri="{BB962C8B-B14F-4D97-AF65-F5344CB8AC3E}">
        <p14:creationId xmlns:p14="http://schemas.microsoft.com/office/powerpoint/2010/main" val="342876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E0EF37BD-9732-90E9-5E45-87876A225BA8}"/>
              </a:ext>
            </a:extLst>
          </p:cNvPr>
          <p:cNvPicPr>
            <a:picLocks noChangeAspect="1"/>
          </p:cNvPicPr>
          <p:nvPr/>
        </p:nvPicPr>
        <p:blipFill>
          <a:blip r:embed="rId2"/>
          <a:stretch>
            <a:fillRect/>
          </a:stretch>
        </p:blipFill>
        <p:spPr>
          <a:xfrm>
            <a:off x="914143" y="962653"/>
            <a:ext cx="3322013" cy="5746045"/>
          </a:xfrm>
          <a:prstGeom prst="rect">
            <a:avLst/>
          </a:prstGeom>
        </p:spPr>
      </p:pic>
      <p:sp>
        <p:nvSpPr>
          <p:cNvPr id="2" name="标题 1">
            <a:extLst>
              <a:ext uri="{FF2B5EF4-FFF2-40B4-BE49-F238E27FC236}">
                <a16:creationId xmlns:a16="http://schemas.microsoft.com/office/drawing/2014/main" id="{12ABB2B0-35BE-6787-589D-9EF405078606}"/>
              </a:ext>
            </a:extLst>
          </p:cNvPr>
          <p:cNvSpPr>
            <a:spLocks noGrp="1"/>
          </p:cNvSpPr>
          <p:nvPr>
            <p:ph type="title"/>
          </p:nvPr>
        </p:nvSpPr>
        <p:spPr>
          <a:xfrm>
            <a:off x="229807" y="116665"/>
            <a:ext cx="11679971" cy="640080"/>
          </a:xfrm>
        </p:spPr>
        <p:txBody>
          <a:bodyPr/>
          <a:lstStyle/>
          <a:p>
            <a:r>
              <a:rPr lang="en-US" altLang="zh-CN" dirty="0"/>
              <a:t>7.1 </a:t>
            </a:r>
            <a:r>
              <a:rPr lang="zh-CN" altLang="en-US" dirty="0"/>
              <a:t>前后端的访问服务呼应</a:t>
            </a:r>
          </a:p>
        </p:txBody>
      </p:sp>
      <p:sp>
        <p:nvSpPr>
          <p:cNvPr id="4" name="矩形 3">
            <a:extLst>
              <a:ext uri="{FF2B5EF4-FFF2-40B4-BE49-F238E27FC236}">
                <a16:creationId xmlns:a16="http://schemas.microsoft.com/office/drawing/2014/main" id="{E72E28F5-25E1-8744-2F1A-DE7E4631F6BD}"/>
              </a:ext>
            </a:extLst>
          </p:cNvPr>
          <p:cNvSpPr/>
          <p:nvPr/>
        </p:nvSpPr>
        <p:spPr>
          <a:xfrm>
            <a:off x="4453184" y="936978"/>
            <a:ext cx="45719" cy="57460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AC85519D-A061-9508-0545-A1EA4F05FF21}"/>
              </a:ext>
            </a:extLst>
          </p:cNvPr>
          <p:cNvPicPr>
            <a:picLocks noChangeAspect="1"/>
          </p:cNvPicPr>
          <p:nvPr/>
        </p:nvPicPr>
        <p:blipFill rotWithShape="1">
          <a:blip r:embed="rId3"/>
          <a:srcRect r="41730"/>
          <a:stretch/>
        </p:blipFill>
        <p:spPr>
          <a:xfrm>
            <a:off x="4746979" y="962654"/>
            <a:ext cx="5739272" cy="5778681"/>
          </a:xfrm>
          <a:prstGeom prst="rect">
            <a:avLst/>
          </a:prstGeom>
        </p:spPr>
      </p:pic>
      <p:cxnSp>
        <p:nvCxnSpPr>
          <p:cNvPr id="9" name="直接连接符 8">
            <a:extLst>
              <a:ext uri="{FF2B5EF4-FFF2-40B4-BE49-F238E27FC236}">
                <a16:creationId xmlns:a16="http://schemas.microsoft.com/office/drawing/2014/main" id="{74011CEF-89A2-4BD3-B833-96F389F38472}"/>
              </a:ext>
            </a:extLst>
          </p:cNvPr>
          <p:cNvCxnSpPr>
            <a:cxnSpLocks/>
          </p:cNvCxnSpPr>
          <p:nvPr/>
        </p:nvCxnSpPr>
        <p:spPr>
          <a:xfrm>
            <a:off x="2957689" y="3471333"/>
            <a:ext cx="1862665" cy="163688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A652B1B-EA4A-2161-EE7D-57D14F4E803D}"/>
              </a:ext>
            </a:extLst>
          </p:cNvPr>
          <p:cNvCxnSpPr>
            <a:cxnSpLocks/>
          </p:cNvCxnSpPr>
          <p:nvPr/>
        </p:nvCxnSpPr>
        <p:spPr>
          <a:xfrm flipV="1">
            <a:off x="2630311" y="1337733"/>
            <a:ext cx="2190043" cy="3951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FF55ACB-47C5-39D6-8E76-A8CBE22FDC21}"/>
              </a:ext>
            </a:extLst>
          </p:cNvPr>
          <p:cNvCxnSpPr>
            <a:cxnSpLocks/>
          </p:cNvCxnSpPr>
          <p:nvPr/>
        </p:nvCxnSpPr>
        <p:spPr>
          <a:xfrm>
            <a:off x="3736622" y="2607733"/>
            <a:ext cx="1010357" cy="524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1519EB7-F86B-F714-6194-1B6EBABFA346}"/>
              </a:ext>
            </a:extLst>
          </p:cNvPr>
          <p:cNvCxnSpPr>
            <a:cxnSpLocks/>
          </p:cNvCxnSpPr>
          <p:nvPr/>
        </p:nvCxnSpPr>
        <p:spPr>
          <a:xfrm>
            <a:off x="3220297" y="4205111"/>
            <a:ext cx="1600057" cy="137724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C432295-566C-D07A-9AD9-A42696BED8FC}"/>
              </a:ext>
            </a:extLst>
          </p:cNvPr>
          <p:cNvCxnSpPr>
            <a:cxnSpLocks/>
          </p:cNvCxnSpPr>
          <p:nvPr/>
        </p:nvCxnSpPr>
        <p:spPr>
          <a:xfrm>
            <a:off x="4018844" y="5063067"/>
            <a:ext cx="801510" cy="10442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A4D22BF-597B-8DF5-838F-74366FF9D004}"/>
              </a:ext>
            </a:extLst>
          </p:cNvPr>
          <p:cNvCxnSpPr>
            <a:cxnSpLocks/>
          </p:cNvCxnSpPr>
          <p:nvPr/>
        </p:nvCxnSpPr>
        <p:spPr>
          <a:xfrm>
            <a:off x="3110089" y="5966178"/>
            <a:ext cx="1710265" cy="5305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83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57098-8AA8-E51E-A6CE-F737264DDD10}"/>
              </a:ext>
            </a:extLst>
          </p:cNvPr>
          <p:cNvSpPr>
            <a:spLocks noGrp="1"/>
          </p:cNvSpPr>
          <p:nvPr>
            <p:ph type="title"/>
          </p:nvPr>
        </p:nvSpPr>
        <p:spPr/>
        <p:txBody>
          <a:bodyPr/>
          <a:lstStyle/>
          <a:p>
            <a:r>
              <a:rPr lang="en-US" altLang="zh-CN" dirty="0"/>
              <a:t>8. </a:t>
            </a:r>
            <a:r>
              <a:rPr lang="zh-CN" altLang="en-US" dirty="0"/>
              <a:t>使用课程架构进行软件开发任务的分解</a:t>
            </a:r>
          </a:p>
        </p:txBody>
      </p:sp>
      <p:pic>
        <p:nvPicPr>
          <p:cNvPr id="4" name="图片 3">
            <a:extLst>
              <a:ext uri="{FF2B5EF4-FFF2-40B4-BE49-F238E27FC236}">
                <a16:creationId xmlns:a16="http://schemas.microsoft.com/office/drawing/2014/main" id="{044392A5-6F5F-73F9-0E49-928238E78751}"/>
              </a:ext>
            </a:extLst>
          </p:cNvPr>
          <p:cNvPicPr>
            <a:picLocks noChangeAspect="1"/>
          </p:cNvPicPr>
          <p:nvPr/>
        </p:nvPicPr>
        <p:blipFill>
          <a:blip r:embed="rId2"/>
          <a:stretch>
            <a:fillRect/>
          </a:stretch>
        </p:blipFill>
        <p:spPr>
          <a:xfrm>
            <a:off x="703309" y="1427443"/>
            <a:ext cx="3581495" cy="4003114"/>
          </a:xfrm>
          <a:prstGeom prst="rect">
            <a:avLst/>
          </a:prstGeom>
        </p:spPr>
      </p:pic>
      <p:pic>
        <p:nvPicPr>
          <p:cNvPr id="5" name="图片 4">
            <a:extLst>
              <a:ext uri="{FF2B5EF4-FFF2-40B4-BE49-F238E27FC236}">
                <a16:creationId xmlns:a16="http://schemas.microsoft.com/office/drawing/2014/main" id="{26427791-FDA0-8121-37ED-E07C0CFECBD4}"/>
              </a:ext>
            </a:extLst>
          </p:cNvPr>
          <p:cNvPicPr>
            <a:picLocks noChangeAspect="1"/>
          </p:cNvPicPr>
          <p:nvPr/>
        </p:nvPicPr>
        <p:blipFill rotWithShape="1">
          <a:blip r:embed="rId3"/>
          <a:srcRect r="8829"/>
          <a:stretch/>
        </p:blipFill>
        <p:spPr>
          <a:xfrm>
            <a:off x="703309" y="5494209"/>
            <a:ext cx="3581495" cy="721995"/>
          </a:xfrm>
          <a:prstGeom prst="rect">
            <a:avLst/>
          </a:prstGeom>
        </p:spPr>
      </p:pic>
      <p:sp>
        <p:nvSpPr>
          <p:cNvPr id="6" name="矩形 5">
            <a:extLst>
              <a:ext uri="{FF2B5EF4-FFF2-40B4-BE49-F238E27FC236}">
                <a16:creationId xmlns:a16="http://schemas.microsoft.com/office/drawing/2014/main" id="{8376AC72-507B-351D-8B7A-45B9B7D9F650}"/>
              </a:ext>
            </a:extLst>
          </p:cNvPr>
          <p:cNvSpPr/>
          <p:nvPr/>
        </p:nvSpPr>
        <p:spPr>
          <a:xfrm flipH="1">
            <a:off x="4284802" y="1427443"/>
            <a:ext cx="45719" cy="516251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1823410-1093-63D3-A9C3-B26F19D6744F}"/>
              </a:ext>
            </a:extLst>
          </p:cNvPr>
          <p:cNvPicPr>
            <a:picLocks noChangeAspect="1"/>
          </p:cNvPicPr>
          <p:nvPr/>
        </p:nvPicPr>
        <p:blipFill>
          <a:blip r:embed="rId4"/>
          <a:stretch>
            <a:fillRect/>
          </a:stretch>
        </p:blipFill>
        <p:spPr>
          <a:xfrm>
            <a:off x="703308" y="6366933"/>
            <a:ext cx="3581495" cy="223023"/>
          </a:xfrm>
          <a:prstGeom prst="rect">
            <a:avLst/>
          </a:prstGeom>
        </p:spPr>
      </p:pic>
      <p:pic>
        <p:nvPicPr>
          <p:cNvPr id="9" name="图片 8">
            <a:extLst>
              <a:ext uri="{FF2B5EF4-FFF2-40B4-BE49-F238E27FC236}">
                <a16:creationId xmlns:a16="http://schemas.microsoft.com/office/drawing/2014/main" id="{740B8F69-C28E-9E62-C2BB-A0AACB06B595}"/>
              </a:ext>
            </a:extLst>
          </p:cNvPr>
          <p:cNvPicPr>
            <a:picLocks noChangeAspect="1"/>
          </p:cNvPicPr>
          <p:nvPr/>
        </p:nvPicPr>
        <p:blipFill>
          <a:blip r:embed="rId5"/>
          <a:stretch>
            <a:fillRect/>
          </a:stretch>
        </p:blipFill>
        <p:spPr>
          <a:xfrm>
            <a:off x="4529136" y="1435771"/>
            <a:ext cx="3235320" cy="4252135"/>
          </a:xfrm>
          <a:prstGeom prst="rect">
            <a:avLst/>
          </a:prstGeom>
        </p:spPr>
      </p:pic>
      <p:sp>
        <p:nvSpPr>
          <p:cNvPr id="10" name="矩形 9">
            <a:extLst>
              <a:ext uri="{FF2B5EF4-FFF2-40B4-BE49-F238E27FC236}">
                <a16:creationId xmlns:a16="http://schemas.microsoft.com/office/drawing/2014/main" id="{E37978FA-F06C-946C-5C1C-03D77DD00D0B}"/>
              </a:ext>
            </a:extLst>
          </p:cNvPr>
          <p:cNvSpPr/>
          <p:nvPr/>
        </p:nvSpPr>
        <p:spPr>
          <a:xfrm>
            <a:off x="7770382" y="1435771"/>
            <a:ext cx="45719" cy="425213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03AB5097-3EF8-F963-2D3B-9EE0019B9BD0}"/>
              </a:ext>
            </a:extLst>
          </p:cNvPr>
          <p:cNvPicPr>
            <a:picLocks noChangeAspect="1"/>
          </p:cNvPicPr>
          <p:nvPr/>
        </p:nvPicPr>
        <p:blipFill>
          <a:blip r:embed="rId6"/>
          <a:stretch>
            <a:fillRect/>
          </a:stretch>
        </p:blipFill>
        <p:spPr>
          <a:xfrm>
            <a:off x="7970026" y="1435771"/>
            <a:ext cx="3460401" cy="2280357"/>
          </a:xfrm>
          <a:prstGeom prst="rect">
            <a:avLst/>
          </a:prstGeom>
        </p:spPr>
      </p:pic>
      <p:sp>
        <p:nvSpPr>
          <p:cNvPr id="12" name="矩形 11">
            <a:extLst>
              <a:ext uri="{FF2B5EF4-FFF2-40B4-BE49-F238E27FC236}">
                <a16:creationId xmlns:a16="http://schemas.microsoft.com/office/drawing/2014/main" id="{2654ECBC-6BCC-F81C-0436-DAC86CC4E034}"/>
              </a:ext>
            </a:extLst>
          </p:cNvPr>
          <p:cNvSpPr/>
          <p:nvPr/>
        </p:nvSpPr>
        <p:spPr>
          <a:xfrm>
            <a:off x="11417075" y="1427443"/>
            <a:ext cx="45719" cy="228035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B91EA14-B3CF-4535-3870-6272CB125B2A}"/>
              </a:ext>
            </a:extLst>
          </p:cNvPr>
          <p:cNvSpPr txBox="1"/>
          <p:nvPr/>
        </p:nvSpPr>
        <p:spPr>
          <a:xfrm>
            <a:off x="663598" y="1087840"/>
            <a:ext cx="3236784" cy="307777"/>
          </a:xfrm>
          <a:prstGeom prst="rect">
            <a:avLst/>
          </a:prstGeom>
          <a:noFill/>
        </p:spPr>
        <p:txBody>
          <a:bodyPr wrap="none" rtlCol="0">
            <a:spAutoFit/>
          </a:bodyPr>
          <a:lstStyle/>
          <a:p>
            <a:pPr>
              <a:buNone/>
            </a:pPr>
            <a:r>
              <a:rPr lang="zh-CN" altLang="en-US" sz="1400" dirty="0">
                <a:latin typeface="+mj-ea"/>
                <a:ea typeface="+mj-ea"/>
              </a:rPr>
              <a:t>根据业务需求，创建领域数据对象模型</a:t>
            </a:r>
          </a:p>
        </p:txBody>
      </p:sp>
      <p:sp>
        <p:nvSpPr>
          <p:cNvPr id="14" name="文本框 13">
            <a:extLst>
              <a:ext uri="{FF2B5EF4-FFF2-40B4-BE49-F238E27FC236}">
                <a16:creationId xmlns:a16="http://schemas.microsoft.com/office/drawing/2014/main" id="{716FC36A-1ED6-82DB-0B07-5EDB6FF21DD0}"/>
              </a:ext>
            </a:extLst>
          </p:cNvPr>
          <p:cNvSpPr txBox="1"/>
          <p:nvPr/>
        </p:nvSpPr>
        <p:spPr>
          <a:xfrm>
            <a:off x="4451021" y="1091947"/>
            <a:ext cx="1980029" cy="307777"/>
          </a:xfrm>
          <a:prstGeom prst="rect">
            <a:avLst/>
          </a:prstGeom>
          <a:noFill/>
        </p:spPr>
        <p:txBody>
          <a:bodyPr wrap="none" rtlCol="0">
            <a:spAutoFit/>
          </a:bodyPr>
          <a:lstStyle/>
          <a:p>
            <a:pPr>
              <a:buNone/>
            </a:pPr>
            <a:r>
              <a:rPr lang="zh-CN" altLang="en-US" sz="1400" dirty="0">
                <a:latin typeface="+mj-ea"/>
                <a:ea typeface="+mj-ea"/>
              </a:rPr>
              <a:t>创建传输数据对象模型</a:t>
            </a:r>
          </a:p>
        </p:txBody>
      </p:sp>
      <p:sp>
        <p:nvSpPr>
          <p:cNvPr id="15" name="文本框 14">
            <a:extLst>
              <a:ext uri="{FF2B5EF4-FFF2-40B4-BE49-F238E27FC236}">
                <a16:creationId xmlns:a16="http://schemas.microsoft.com/office/drawing/2014/main" id="{483E0491-B5FD-D007-6574-ECEB4A0DCB76}"/>
              </a:ext>
            </a:extLst>
          </p:cNvPr>
          <p:cNvSpPr txBox="1"/>
          <p:nvPr/>
        </p:nvSpPr>
        <p:spPr>
          <a:xfrm>
            <a:off x="7899776" y="1087839"/>
            <a:ext cx="1980029" cy="307777"/>
          </a:xfrm>
          <a:prstGeom prst="rect">
            <a:avLst/>
          </a:prstGeom>
          <a:noFill/>
        </p:spPr>
        <p:txBody>
          <a:bodyPr wrap="none" rtlCol="0">
            <a:spAutoFit/>
          </a:bodyPr>
          <a:lstStyle/>
          <a:p>
            <a:pPr>
              <a:buNone/>
            </a:pPr>
            <a:r>
              <a:rPr lang="zh-CN" altLang="en-US" sz="1400" dirty="0">
                <a:latin typeface="+mj-ea"/>
                <a:ea typeface="+mj-ea"/>
              </a:rPr>
              <a:t>创建请求数据对象模型</a:t>
            </a:r>
          </a:p>
        </p:txBody>
      </p:sp>
    </p:spTree>
    <p:extLst>
      <p:ext uri="{BB962C8B-B14F-4D97-AF65-F5344CB8AC3E}">
        <p14:creationId xmlns:p14="http://schemas.microsoft.com/office/powerpoint/2010/main" val="336244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sz="3200" dirty="0">
                <a:cs typeface="Segoe UI Light" panose="020B0502040204020203" pitchFamily="34" charset="0"/>
              </a:rPr>
              <a:t>课程内容</a:t>
            </a:r>
          </a:p>
        </p:txBody>
      </p:sp>
      <p:sp>
        <p:nvSpPr>
          <p:cNvPr id="38" name="内容占位符 17"/>
          <p:cNvSpPr txBox="1">
            <a:spLocks/>
          </p:cNvSpPr>
          <p:nvPr/>
        </p:nvSpPr>
        <p:spPr>
          <a:xfrm>
            <a:off x="729693" y="1329831"/>
            <a:ext cx="10914796" cy="4467013"/>
          </a:xfrm>
          <a:prstGeom prst="rect">
            <a:avLst/>
          </a:prstGeom>
        </p:spPr>
        <p:txBody>
          <a:bodyPr vert="horz" lIns="68580" tIns="34290" rIns="68580" bIns="3429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300"/>
              </a:spcBef>
              <a:spcAft>
                <a:spcPts val="300"/>
              </a:spcAft>
              <a:buFont typeface="Wingdings" panose="05000000000000000000" pitchFamily="2" charset="2"/>
              <a:buChar char="p"/>
              <a:defRPr/>
            </a:pPr>
            <a:r>
              <a:rPr lang="zh-CN" altLang="en-US" sz="1800" dirty="0">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软件项目与软件工程概述</a:t>
            </a:r>
            <a:r>
              <a:rPr lang="zh-CN" altLang="en-US" sz="1800" dirty="0">
                <a:latin typeface="Microsoft YaHei UI" panose="020B0503020204020204" pitchFamily="34" charset="-122"/>
                <a:ea typeface="Microsoft YaHei UI" panose="020B0503020204020204" pitchFamily="34" charset="-122"/>
                <a:cs typeface="Segoe UI" panose="020B0502040204020203" pitchFamily="34" charset="0"/>
              </a:rPr>
              <a:t>；</a:t>
            </a:r>
            <a:endPar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Bef>
                <a:spcPts val="300"/>
              </a:spcBef>
              <a:spcAft>
                <a:spcPts val="300"/>
              </a:spcAft>
              <a:buFont typeface="Wingdings" panose="05000000000000000000" pitchFamily="2" charset="2"/>
              <a:buChar char="p"/>
              <a:defRPr/>
            </a:pP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 业务数据和软件设计数据（数据领域对象、数据传输对象、数据请求对象）的总体分析和约束</a:t>
            </a:r>
            <a:r>
              <a:rPr lang="zh-CN" altLang="en-US" sz="1800" dirty="0">
                <a:latin typeface="Microsoft YaHei UI" panose="020B0503020204020204" pitchFamily="34" charset="-122"/>
                <a:ea typeface="Microsoft YaHei UI" panose="020B0503020204020204" pitchFamily="34" charset="-122"/>
                <a:cs typeface="Segoe UI" panose="020B0502040204020203" pitchFamily="34" charset="0"/>
              </a:rPr>
              <a:t>；</a:t>
            </a:r>
            <a:endPar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Bef>
                <a:spcPts val="300"/>
              </a:spcBef>
              <a:spcAft>
                <a:spcPts val="300"/>
              </a:spcAft>
              <a:buFont typeface="Wingdings" panose="05000000000000000000" pitchFamily="2" charset="2"/>
              <a:buChar char="p"/>
              <a:defRPr/>
            </a:pPr>
            <a:r>
              <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软件分层架构的设计和功能职责说明；</a:t>
            </a:r>
            <a:endPar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Bef>
                <a:spcPts val="300"/>
              </a:spcBef>
              <a:spcAft>
                <a:spcPts val="300"/>
              </a:spcAft>
              <a:buFont typeface="Wingdings" panose="05000000000000000000" pitchFamily="2" charset="2"/>
              <a:buChar char="p"/>
              <a:defRPr/>
            </a:pPr>
            <a:r>
              <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领域数据对象（</a:t>
            </a:r>
            <a:r>
              <a:rPr lang="en-US" altLang="zh-CN" sz="1800" b="1" dirty="0">
                <a:latin typeface="Microsoft YaHei UI" panose="020B0503020204020204" pitchFamily="34" charset="-122"/>
                <a:ea typeface="Microsoft YaHei UI" panose="020B0503020204020204" pitchFamily="34" charset="-122"/>
                <a:cs typeface="Segoe UI" panose="020B0502040204020203" pitchFamily="34" charset="0"/>
              </a:rPr>
              <a:t>DDO</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）的数据处理方法设计；</a:t>
            </a:r>
            <a:endPar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Bef>
                <a:spcPts val="300"/>
              </a:spcBef>
              <a:spcAft>
                <a:spcPts val="300"/>
              </a:spcAft>
              <a:buFont typeface="Wingdings" panose="05000000000000000000" pitchFamily="2" charset="2"/>
              <a:buChar char="p"/>
              <a:defRPr/>
            </a:pPr>
            <a:r>
              <a:rPr lang="zh-CN" altLang="en-US" sz="1800" dirty="0">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数据传输对象（</a:t>
            </a:r>
            <a:r>
              <a:rPr lang="en-US" altLang="zh-CN" sz="1800" b="1" dirty="0">
                <a:latin typeface="Microsoft YaHei UI" panose="020B0503020204020204" pitchFamily="34" charset="-122"/>
                <a:ea typeface="Microsoft YaHei UI" panose="020B0503020204020204" pitchFamily="34" charset="-122"/>
                <a:cs typeface="Segoe UI" panose="020B0502040204020203" pitchFamily="34" charset="0"/>
              </a:rPr>
              <a:t>DTO</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）的数据处理方法设计；</a:t>
            </a:r>
            <a:endPar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Bef>
                <a:spcPts val="300"/>
              </a:spcBef>
              <a:spcAft>
                <a:spcPts val="300"/>
              </a:spcAft>
              <a:buFont typeface="Wingdings" panose="05000000000000000000" pitchFamily="2" charset="2"/>
              <a:buChar char="p"/>
              <a:defRPr/>
            </a:pPr>
            <a:r>
              <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数据请求对象（</a:t>
            </a:r>
            <a:r>
              <a:rPr lang="en-US" altLang="zh-CN" sz="1800" b="1" dirty="0">
                <a:latin typeface="Microsoft YaHei UI" panose="020B0503020204020204" pitchFamily="34" charset="-122"/>
                <a:ea typeface="Microsoft YaHei UI" panose="020B0503020204020204" pitchFamily="34" charset="-122"/>
                <a:cs typeface="Segoe UI" panose="020B0502040204020203" pitchFamily="34" charset="0"/>
              </a:rPr>
              <a:t>DRO</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）的数据处理方法设计；</a:t>
            </a:r>
            <a:endParaRPr lang="en-US" altLang="zh-CN" sz="1800" b="1"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Bef>
                <a:spcPts val="300"/>
              </a:spcBef>
              <a:spcAft>
                <a:spcPts val="300"/>
              </a:spcAft>
              <a:buFont typeface="Wingdings" panose="05000000000000000000" pitchFamily="2" charset="2"/>
              <a:buChar char="p"/>
              <a:defRPr/>
            </a:pPr>
            <a:r>
              <a:rPr lang="en-US" altLang="zh-CN" sz="1800" b="1" dirty="0">
                <a:latin typeface="Microsoft YaHei UI" panose="020B0503020204020204" pitchFamily="34" charset="-122"/>
                <a:ea typeface="Microsoft YaHei UI" panose="020B0503020204020204" pitchFamily="34" charset="-122"/>
                <a:cs typeface="Segoe UI" panose="020B0502040204020203" pitchFamily="34" charset="0"/>
              </a:rPr>
              <a:t> Web API </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控制器 </a:t>
            </a:r>
            <a:r>
              <a:rPr lang="en-US" altLang="zh-CN" sz="1800" b="1" dirty="0">
                <a:latin typeface="Microsoft YaHei UI" panose="020B0503020204020204" pitchFamily="34" charset="-122"/>
                <a:ea typeface="Microsoft YaHei UI" panose="020B0503020204020204" pitchFamily="34" charset="-122"/>
                <a:cs typeface="Segoe UI" panose="020B0502040204020203" pitchFamily="34" charset="0"/>
              </a:rPr>
              <a:t>Http </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方法的设计</a:t>
            </a:r>
            <a:endPar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Bef>
                <a:spcPts val="300"/>
              </a:spcBef>
              <a:spcAft>
                <a:spcPts val="300"/>
              </a:spcAft>
              <a:buFont typeface="Wingdings" panose="05000000000000000000" pitchFamily="2" charset="2"/>
              <a:buChar char="p"/>
              <a:defRPr/>
            </a:pP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 使用课程架构进行软件开发任务的分解</a:t>
            </a:r>
            <a:endParaRPr lang="en-US" altLang="zh-CN" sz="1800" b="1"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Bef>
                <a:spcPts val="300"/>
              </a:spcBef>
              <a:spcAft>
                <a:spcPts val="300"/>
              </a:spcAft>
              <a:buFont typeface="Wingdings" panose="05000000000000000000" pitchFamily="2" charset="2"/>
              <a:buChar char="p"/>
              <a:defRPr/>
            </a:pPr>
            <a:r>
              <a:rPr lang="en-US" altLang="zh-CN" sz="1800" b="1" dirty="0">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sz="1800" b="1" dirty="0">
                <a:latin typeface="Microsoft YaHei UI" panose="020B0503020204020204" pitchFamily="34" charset="-122"/>
                <a:ea typeface="Microsoft YaHei UI" panose="020B0503020204020204" pitchFamily="34" charset="-122"/>
                <a:cs typeface="Segoe UI" panose="020B0502040204020203" pitchFamily="34" charset="0"/>
              </a:rPr>
              <a:t>满足更多的数据处理需求</a:t>
            </a:r>
            <a:endParaRPr lang="zh-CN" altLang="en-US" sz="18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E78BB-4014-A4DB-905B-073F13AE7D90}"/>
              </a:ext>
            </a:extLst>
          </p:cNvPr>
          <p:cNvSpPr>
            <a:spLocks noGrp="1"/>
          </p:cNvSpPr>
          <p:nvPr>
            <p:ph type="title"/>
          </p:nvPr>
        </p:nvSpPr>
        <p:spPr/>
        <p:txBody>
          <a:bodyPr/>
          <a:lstStyle/>
          <a:p>
            <a:r>
              <a:rPr lang="en-US" altLang="zh-CN" dirty="0"/>
              <a:t>8. </a:t>
            </a:r>
            <a:r>
              <a:rPr lang="zh-CN" altLang="en-US" dirty="0"/>
              <a:t>使用课程架构进行软件开发任务的分解（续）</a:t>
            </a:r>
          </a:p>
        </p:txBody>
      </p:sp>
      <p:pic>
        <p:nvPicPr>
          <p:cNvPr id="5" name="图片 4">
            <a:extLst>
              <a:ext uri="{FF2B5EF4-FFF2-40B4-BE49-F238E27FC236}">
                <a16:creationId xmlns:a16="http://schemas.microsoft.com/office/drawing/2014/main" id="{BED80AA5-94A7-CA39-73DA-CECEA98412B0}"/>
              </a:ext>
            </a:extLst>
          </p:cNvPr>
          <p:cNvPicPr>
            <a:picLocks noChangeAspect="1"/>
          </p:cNvPicPr>
          <p:nvPr/>
        </p:nvPicPr>
        <p:blipFill>
          <a:blip r:embed="rId2"/>
          <a:stretch>
            <a:fillRect/>
          </a:stretch>
        </p:blipFill>
        <p:spPr>
          <a:xfrm>
            <a:off x="679870" y="1285569"/>
            <a:ext cx="9455636" cy="2387723"/>
          </a:xfrm>
          <a:prstGeom prst="rect">
            <a:avLst/>
          </a:prstGeom>
        </p:spPr>
      </p:pic>
      <p:sp>
        <p:nvSpPr>
          <p:cNvPr id="6" name="文本框 5">
            <a:extLst>
              <a:ext uri="{FF2B5EF4-FFF2-40B4-BE49-F238E27FC236}">
                <a16:creationId xmlns:a16="http://schemas.microsoft.com/office/drawing/2014/main" id="{0FB7F67E-236A-A3AD-7CAE-3AA8BE1D2D63}"/>
              </a:ext>
            </a:extLst>
          </p:cNvPr>
          <p:cNvSpPr txBox="1"/>
          <p:nvPr/>
        </p:nvSpPr>
        <p:spPr>
          <a:xfrm>
            <a:off x="622600" y="932574"/>
            <a:ext cx="1827423" cy="307777"/>
          </a:xfrm>
          <a:prstGeom prst="rect">
            <a:avLst/>
          </a:prstGeom>
          <a:noFill/>
        </p:spPr>
        <p:txBody>
          <a:bodyPr wrap="none" rtlCol="0">
            <a:spAutoFit/>
          </a:bodyPr>
          <a:lstStyle/>
          <a:p>
            <a:pPr>
              <a:buNone/>
            </a:pPr>
            <a:r>
              <a:rPr lang="zh-CN" altLang="en-US" sz="1400" dirty="0">
                <a:latin typeface="+mj-ea"/>
                <a:ea typeface="+mj-ea"/>
              </a:rPr>
              <a:t>创建</a:t>
            </a:r>
            <a:r>
              <a:rPr lang="en-US" altLang="zh-CN" sz="1400" dirty="0">
                <a:latin typeface="+mj-ea"/>
                <a:ea typeface="+mj-ea"/>
              </a:rPr>
              <a:t>Web API </a:t>
            </a:r>
            <a:r>
              <a:rPr lang="zh-CN" altLang="en-US" sz="1400" dirty="0">
                <a:latin typeface="+mj-ea"/>
                <a:ea typeface="+mj-ea"/>
              </a:rPr>
              <a:t>控制器</a:t>
            </a:r>
          </a:p>
        </p:txBody>
      </p:sp>
      <p:pic>
        <p:nvPicPr>
          <p:cNvPr id="8" name="图片 7">
            <a:extLst>
              <a:ext uri="{FF2B5EF4-FFF2-40B4-BE49-F238E27FC236}">
                <a16:creationId xmlns:a16="http://schemas.microsoft.com/office/drawing/2014/main" id="{3152EAA3-7AD1-8575-D4A2-0BDA5D63ED6D}"/>
              </a:ext>
            </a:extLst>
          </p:cNvPr>
          <p:cNvPicPr>
            <a:picLocks noChangeAspect="1"/>
          </p:cNvPicPr>
          <p:nvPr/>
        </p:nvPicPr>
        <p:blipFill>
          <a:blip r:embed="rId3"/>
          <a:stretch>
            <a:fillRect/>
          </a:stretch>
        </p:blipFill>
        <p:spPr>
          <a:xfrm>
            <a:off x="679870" y="4202116"/>
            <a:ext cx="9499604" cy="903241"/>
          </a:xfrm>
          <a:prstGeom prst="rect">
            <a:avLst/>
          </a:prstGeom>
        </p:spPr>
      </p:pic>
      <p:sp>
        <p:nvSpPr>
          <p:cNvPr id="9" name="文本框 8">
            <a:extLst>
              <a:ext uri="{FF2B5EF4-FFF2-40B4-BE49-F238E27FC236}">
                <a16:creationId xmlns:a16="http://schemas.microsoft.com/office/drawing/2014/main" id="{04AF5D0D-B5DF-18FC-58C6-9652A35DF51D}"/>
              </a:ext>
            </a:extLst>
          </p:cNvPr>
          <p:cNvSpPr txBox="1"/>
          <p:nvPr/>
        </p:nvSpPr>
        <p:spPr>
          <a:xfrm>
            <a:off x="622600" y="3894339"/>
            <a:ext cx="7691208" cy="307777"/>
          </a:xfrm>
          <a:prstGeom prst="rect">
            <a:avLst/>
          </a:prstGeom>
          <a:noFill/>
        </p:spPr>
        <p:txBody>
          <a:bodyPr wrap="none" rtlCol="0">
            <a:spAutoFit/>
          </a:bodyPr>
          <a:lstStyle/>
          <a:p>
            <a:pPr>
              <a:buNone/>
            </a:pPr>
            <a:r>
              <a:rPr lang="zh-CN" altLang="en-US" sz="1400" dirty="0">
                <a:latin typeface="+mj-ea"/>
                <a:ea typeface="+mj-ea"/>
              </a:rPr>
              <a:t>在  </a:t>
            </a:r>
            <a:r>
              <a:rPr lang="en-US" altLang="zh-CN" sz="1400" dirty="0" err="1">
                <a:latin typeface="+mj-ea"/>
                <a:ea typeface="+mj-ea"/>
              </a:rPr>
              <a:t>Lp.OnlineLearning.WebApiServer.Helpers</a:t>
            </a:r>
            <a:r>
              <a:rPr lang="en-US" altLang="zh-CN" sz="1400" dirty="0">
                <a:latin typeface="+mj-ea"/>
                <a:ea typeface="+mj-ea"/>
              </a:rPr>
              <a:t>. </a:t>
            </a:r>
            <a:r>
              <a:rPr lang="en-US" altLang="zh-CN" sz="1400" dirty="0" err="1">
                <a:latin typeface="+mj-ea"/>
                <a:ea typeface="+mj-ea"/>
              </a:rPr>
              <a:t>InterfaceInjectionHelper</a:t>
            </a:r>
            <a:r>
              <a:rPr lang="en-US" altLang="zh-CN" sz="1400" dirty="0">
                <a:latin typeface="+mj-ea"/>
                <a:ea typeface="+mj-ea"/>
              </a:rPr>
              <a:t> </a:t>
            </a:r>
            <a:r>
              <a:rPr lang="zh-CN" altLang="en-US" sz="1400" dirty="0">
                <a:latin typeface="+mj-ea"/>
                <a:ea typeface="+mj-ea"/>
              </a:rPr>
              <a:t>中配置依赖注入参数</a:t>
            </a:r>
          </a:p>
        </p:txBody>
      </p:sp>
      <p:sp>
        <p:nvSpPr>
          <p:cNvPr id="13" name="文本框 12">
            <a:extLst>
              <a:ext uri="{FF2B5EF4-FFF2-40B4-BE49-F238E27FC236}">
                <a16:creationId xmlns:a16="http://schemas.microsoft.com/office/drawing/2014/main" id="{64FB3C21-6B82-BEA6-1A42-10CB618D3DD4}"/>
              </a:ext>
            </a:extLst>
          </p:cNvPr>
          <p:cNvSpPr txBox="1"/>
          <p:nvPr/>
        </p:nvSpPr>
        <p:spPr>
          <a:xfrm>
            <a:off x="9711732" y="4653736"/>
            <a:ext cx="285656" cy="276999"/>
          </a:xfrm>
          <a:prstGeom prst="rect">
            <a:avLst/>
          </a:prstGeom>
          <a:noFill/>
        </p:spPr>
        <p:txBody>
          <a:bodyPr wrap="none" rtlCol="0">
            <a:spAutoFit/>
          </a:bodyPr>
          <a:lstStyle/>
          <a:p>
            <a:r>
              <a:rPr lang="en-US" altLang="zh-CN" sz="1200" b="1" dirty="0">
                <a:solidFill>
                  <a:srgbClr val="FF0000"/>
                </a:solidFill>
              </a:rPr>
              <a:t>X</a:t>
            </a:r>
            <a:endParaRPr lang="zh-CN" altLang="en-US" sz="1200" b="1" dirty="0">
              <a:solidFill>
                <a:srgbClr val="FF0000"/>
              </a:solidFill>
            </a:endParaRPr>
          </a:p>
        </p:txBody>
      </p:sp>
    </p:spTree>
    <p:extLst>
      <p:ext uri="{BB962C8B-B14F-4D97-AF65-F5344CB8AC3E}">
        <p14:creationId xmlns:p14="http://schemas.microsoft.com/office/powerpoint/2010/main" val="132756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75E68-5687-BF0C-3203-72B8C22C9200}"/>
              </a:ext>
            </a:extLst>
          </p:cNvPr>
          <p:cNvSpPr>
            <a:spLocks noGrp="1"/>
          </p:cNvSpPr>
          <p:nvPr>
            <p:ph type="title"/>
          </p:nvPr>
        </p:nvSpPr>
        <p:spPr>
          <a:xfrm>
            <a:off x="229807" y="116665"/>
            <a:ext cx="11662417" cy="640080"/>
          </a:xfrm>
        </p:spPr>
        <p:txBody>
          <a:bodyPr/>
          <a:lstStyle/>
          <a:p>
            <a:r>
              <a:rPr lang="en-US" altLang="zh-CN" dirty="0"/>
              <a:t>9. </a:t>
            </a:r>
            <a:r>
              <a:rPr lang="zh-CN" altLang="en-US" dirty="0"/>
              <a:t>满足更多的数据处理需求：以学生数据为例</a:t>
            </a:r>
          </a:p>
        </p:txBody>
      </p:sp>
      <p:sp>
        <p:nvSpPr>
          <p:cNvPr id="6" name="内容占位符 2">
            <a:extLst>
              <a:ext uri="{FF2B5EF4-FFF2-40B4-BE49-F238E27FC236}">
                <a16:creationId xmlns:a16="http://schemas.microsoft.com/office/drawing/2014/main" id="{F4B2C114-9144-9C4F-CF1D-E1711CB7B632}"/>
              </a:ext>
            </a:extLst>
          </p:cNvPr>
          <p:cNvSpPr>
            <a:spLocks noGrp="1"/>
          </p:cNvSpPr>
          <p:nvPr>
            <p:ph sz="quarter" idx="10"/>
          </p:nvPr>
        </p:nvSpPr>
        <p:spPr>
          <a:xfrm>
            <a:off x="689936" y="1060038"/>
            <a:ext cx="4736277" cy="5511584"/>
          </a:xfrm>
        </p:spPr>
        <p:txBody>
          <a:bodyPr>
            <a:normAutofit fontScale="92500" lnSpcReduction="10000"/>
          </a:bodyPr>
          <a:lstStyle/>
          <a:p>
            <a:pPr>
              <a:spcBef>
                <a:spcPts val="0"/>
              </a:spcBef>
              <a:spcAft>
                <a:spcPts val="0"/>
              </a:spcAft>
            </a:pPr>
            <a:r>
              <a:rPr lang="zh-CN" altLang="en-US" sz="1600" b="1" dirty="0"/>
              <a:t>数据唯一性检查</a:t>
            </a:r>
            <a:endParaRPr lang="en-US" altLang="zh-CN" sz="1600" b="1" dirty="0"/>
          </a:p>
          <a:p>
            <a:pPr marL="285750" indent="-285750">
              <a:spcBef>
                <a:spcPts val="0"/>
              </a:spcBef>
              <a:spcAft>
                <a:spcPts val="0"/>
              </a:spcAft>
              <a:buFont typeface="Arial" panose="020B0604020202020204" pitchFamily="34" charset="0"/>
              <a:buChar char="•"/>
            </a:pPr>
            <a:r>
              <a:rPr lang="zh-CN" altLang="en-US" sz="1600" dirty="0"/>
              <a:t>学生的学号是唯一的</a:t>
            </a:r>
            <a:endParaRPr lang="en-US" altLang="zh-CN" sz="1600" dirty="0"/>
          </a:p>
          <a:p>
            <a:pPr marL="514350" lvl="1" indent="-342900">
              <a:spcBef>
                <a:spcPts val="0"/>
              </a:spcBef>
              <a:spcAft>
                <a:spcPts val="0"/>
              </a:spcAft>
              <a:buFont typeface="+mj-lt"/>
              <a:buAutoNum type="arabicPeriod"/>
            </a:pPr>
            <a:r>
              <a:rPr lang="zh-CN" altLang="en-US" sz="1400" dirty="0">
                <a:solidFill>
                  <a:srgbClr val="D24726"/>
                </a:solidFill>
              </a:rPr>
              <a:t>新增加学生的学号需要做唯一性检查</a:t>
            </a:r>
            <a:endParaRPr lang="en-US" altLang="zh-CN" sz="1400" dirty="0">
              <a:solidFill>
                <a:srgbClr val="D24726"/>
              </a:solidFill>
            </a:endParaRPr>
          </a:p>
          <a:p>
            <a:pPr marL="514350" lvl="1" indent="-342900">
              <a:spcBef>
                <a:spcPts val="0"/>
              </a:spcBef>
              <a:spcAft>
                <a:spcPts val="0"/>
              </a:spcAft>
              <a:buFont typeface="+mj-lt"/>
              <a:buAutoNum type="arabicPeriod"/>
            </a:pPr>
            <a:r>
              <a:rPr lang="zh-CN" altLang="en-US" sz="1400" dirty="0">
                <a:solidFill>
                  <a:srgbClr val="D24726"/>
                </a:solidFill>
              </a:rPr>
              <a:t>更新学生学号时，需要做唯一性检查</a:t>
            </a:r>
            <a:endParaRPr lang="en-US" altLang="zh-CN" sz="1400" dirty="0">
              <a:solidFill>
                <a:srgbClr val="D24726"/>
              </a:solidFill>
            </a:endParaRPr>
          </a:p>
          <a:p>
            <a:pPr marL="285750" indent="-285750">
              <a:spcBef>
                <a:spcPts val="0"/>
              </a:spcBef>
              <a:spcAft>
                <a:spcPts val="0"/>
              </a:spcAft>
              <a:buFont typeface="Arial" panose="020B0604020202020204" pitchFamily="34" charset="0"/>
              <a:buChar char="•"/>
            </a:pPr>
            <a:endParaRPr lang="en-US" altLang="zh-CN" sz="1600" dirty="0"/>
          </a:p>
          <a:p>
            <a:pPr>
              <a:spcBef>
                <a:spcPts val="0"/>
              </a:spcBef>
              <a:spcAft>
                <a:spcPts val="0"/>
              </a:spcAft>
            </a:pPr>
            <a:r>
              <a:rPr lang="zh-CN" altLang="en-US" sz="1600" b="1" dirty="0"/>
              <a:t>特殊的关联性</a:t>
            </a:r>
            <a:endParaRPr lang="en-US" altLang="zh-CN" sz="1600" b="1" dirty="0"/>
          </a:p>
          <a:p>
            <a:pPr marL="285750" indent="-285750">
              <a:spcBef>
                <a:spcPts val="0"/>
              </a:spcBef>
              <a:spcAft>
                <a:spcPts val="0"/>
              </a:spcAft>
              <a:buFont typeface="Arial" panose="020B0604020202020204" pitchFamily="34" charset="0"/>
              <a:buChar char="•"/>
            </a:pPr>
            <a:r>
              <a:rPr lang="zh-CN" altLang="en-US" sz="1600" dirty="0"/>
              <a:t>学生的学号默认是学生的登录系统用户名</a:t>
            </a:r>
            <a:endParaRPr lang="en-US" altLang="zh-CN" sz="1600" dirty="0"/>
          </a:p>
          <a:p>
            <a:pPr marL="514350" lvl="1" indent="-342900">
              <a:spcBef>
                <a:spcPts val="0"/>
              </a:spcBef>
              <a:spcAft>
                <a:spcPts val="0"/>
              </a:spcAft>
              <a:buFont typeface="+mj-lt"/>
              <a:buAutoNum type="arabicPeriod"/>
            </a:pPr>
            <a:r>
              <a:rPr lang="zh-CN" altLang="en-US" sz="1400" dirty="0">
                <a:solidFill>
                  <a:srgbClr val="D24726"/>
                </a:solidFill>
              </a:rPr>
              <a:t>新增学生完成后，需要新增相应的用户</a:t>
            </a:r>
            <a:endParaRPr lang="en-US" altLang="zh-CN" sz="1400" dirty="0">
              <a:solidFill>
                <a:srgbClr val="D24726"/>
              </a:solidFill>
            </a:endParaRPr>
          </a:p>
          <a:p>
            <a:pPr marL="514350" lvl="1" indent="-342900">
              <a:spcBef>
                <a:spcPts val="0"/>
              </a:spcBef>
              <a:spcAft>
                <a:spcPts val="0"/>
              </a:spcAft>
              <a:buFont typeface="+mj-lt"/>
              <a:buAutoNum type="arabicPeriod"/>
            </a:pPr>
            <a:r>
              <a:rPr lang="zh-CN" altLang="en-US" sz="1400" dirty="0">
                <a:solidFill>
                  <a:srgbClr val="D24726"/>
                </a:solidFill>
              </a:rPr>
              <a:t>修改学生学号时，需同步修改对应的用户名</a:t>
            </a:r>
            <a:endParaRPr lang="en-US" altLang="zh-CN" sz="1400" dirty="0">
              <a:solidFill>
                <a:srgbClr val="D24726"/>
              </a:solidFill>
            </a:endParaRPr>
          </a:p>
          <a:p>
            <a:pPr marL="514350" lvl="1" indent="-342900">
              <a:spcBef>
                <a:spcPts val="0"/>
              </a:spcBef>
              <a:spcAft>
                <a:spcPts val="0"/>
              </a:spcAft>
              <a:buFont typeface="+mj-lt"/>
              <a:buAutoNum type="arabicPeriod"/>
            </a:pPr>
            <a:r>
              <a:rPr lang="zh-CN" altLang="en-US" sz="1400" dirty="0">
                <a:solidFill>
                  <a:srgbClr val="D24726"/>
                </a:solidFill>
              </a:rPr>
              <a:t>删除学生数据时，需要删除相应的用户</a:t>
            </a:r>
            <a:endParaRPr lang="en-US" altLang="zh-CN" sz="1400" dirty="0">
              <a:solidFill>
                <a:srgbClr val="D24726"/>
              </a:solidFill>
            </a:endParaRPr>
          </a:p>
          <a:p>
            <a:pPr marL="514350" lvl="1" indent="-342900">
              <a:spcBef>
                <a:spcPts val="0"/>
              </a:spcBef>
              <a:spcAft>
                <a:spcPts val="0"/>
              </a:spcAft>
              <a:buFont typeface="+mj-lt"/>
              <a:buAutoNum type="arabicPeriod"/>
            </a:pPr>
            <a:r>
              <a:rPr lang="zh-CN" altLang="en-US" sz="1400" dirty="0">
                <a:solidFill>
                  <a:srgbClr val="D24726"/>
                </a:solidFill>
              </a:rPr>
              <a:t>需要提供重置密码的功能</a:t>
            </a:r>
            <a:endParaRPr lang="en-US" altLang="zh-CN" sz="1400" dirty="0">
              <a:solidFill>
                <a:srgbClr val="D24726"/>
              </a:solidFill>
            </a:endParaRPr>
          </a:p>
          <a:p>
            <a:pPr marL="285750" indent="-285750">
              <a:spcBef>
                <a:spcPts val="0"/>
              </a:spcBef>
              <a:spcAft>
                <a:spcPts val="0"/>
              </a:spcAft>
              <a:buFont typeface="Arial" panose="020B0604020202020204" pitchFamily="34" charset="0"/>
              <a:buChar char="•"/>
            </a:pPr>
            <a:endParaRPr lang="en-US" altLang="zh-CN" sz="1600" dirty="0"/>
          </a:p>
          <a:p>
            <a:pPr>
              <a:spcBef>
                <a:spcPts val="0"/>
              </a:spcBef>
              <a:spcAft>
                <a:spcPts val="0"/>
              </a:spcAft>
            </a:pPr>
            <a:r>
              <a:rPr lang="zh-CN" altLang="en-US" sz="1600" b="1" dirty="0"/>
              <a:t>查询学生数据</a:t>
            </a:r>
            <a:endParaRPr lang="en-US" altLang="zh-CN" sz="1600" b="1" dirty="0"/>
          </a:p>
          <a:p>
            <a:pPr>
              <a:spcBef>
                <a:spcPts val="0"/>
              </a:spcBef>
              <a:spcAft>
                <a:spcPts val="0"/>
              </a:spcAft>
            </a:pPr>
            <a:endParaRPr lang="en-US" altLang="zh-CN" sz="1600" b="1" dirty="0"/>
          </a:p>
          <a:p>
            <a:pPr>
              <a:spcBef>
                <a:spcPts val="0"/>
              </a:spcBef>
              <a:spcAft>
                <a:spcPts val="0"/>
              </a:spcAft>
            </a:pPr>
            <a:r>
              <a:rPr lang="zh-CN" altLang="en-US" sz="1600" b="1" dirty="0"/>
              <a:t>其它</a:t>
            </a:r>
            <a:endParaRPr lang="en-US" altLang="zh-CN" sz="1600" b="1" dirty="0"/>
          </a:p>
          <a:p>
            <a:pPr marL="285750" indent="-285750">
              <a:spcBef>
                <a:spcPts val="0"/>
              </a:spcBef>
              <a:spcAft>
                <a:spcPts val="0"/>
              </a:spcAft>
              <a:buFont typeface="Arial" panose="020B0604020202020204" pitchFamily="34" charset="0"/>
              <a:buChar char="•"/>
            </a:pPr>
            <a:r>
              <a:rPr lang="zh-CN" altLang="en-US" sz="1600" dirty="0"/>
              <a:t>前端 </a:t>
            </a:r>
            <a:r>
              <a:rPr lang="en-US" altLang="zh-CN" sz="1600" dirty="0" err="1"/>
              <a:t>Student.vue</a:t>
            </a:r>
            <a:r>
              <a:rPr lang="en-US" altLang="zh-CN" sz="1600" dirty="0"/>
              <a:t> </a:t>
            </a:r>
            <a:r>
              <a:rPr lang="zh-CN" altLang="en-US" sz="1600" dirty="0"/>
              <a:t>需要增加一个重置密码的处理</a:t>
            </a:r>
            <a:endParaRPr lang="en-US" altLang="zh-CN" sz="1600" dirty="0"/>
          </a:p>
          <a:p>
            <a:pPr>
              <a:spcBef>
                <a:spcPts val="0"/>
              </a:spcBef>
              <a:spcAft>
                <a:spcPts val="0"/>
              </a:spcAft>
            </a:pPr>
            <a:r>
              <a:rPr lang="en-US" altLang="zh-CN" sz="1600" dirty="0"/>
              <a:t>	</a:t>
            </a:r>
            <a:endParaRPr lang="zh-CN" altLang="en-US" sz="1600" dirty="0"/>
          </a:p>
        </p:txBody>
      </p:sp>
      <p:sp>
        <p:nvSpPr>
          <p:cNvPr id="7" name="右大括号 6">
            <a:extLst>
              <a:ext uri="{FF2B5EF4-FFF2-40B4-BE49-F238E27FC236}">
                <a16:creationId xmlns:a16="http://schemas.microsoft.com/office/drawing/2014/main" id="{1F90DA84-4408-FD41-4A10-46D4A8873690}"/>
              </a:ext>
            </a:extLst>
          </p:cNvPr>
          <p:cNvSpPr/>
          <p:nvPr/>
        </p:nvSpPr>
        <p:spPr>
          <a:xfrm>
            <a:off x="4411225" y="1833824"/>
            <a:ext cx="200967" cy="522515"/>
          </a:xfrm>
          <a:prstGeom prst="rightBrace">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a:extLst>
              <a:ext uri="{FF2B5EF4-FFF2-40B4-BE49-F238E27FC236}">
                <a16:creationId xmlns:a16="http://schemas.microsoft.com/office/drawing/2014/main" id="{810E03EB-F317-10EC-DA15-839BF08D7161}"/>
              </a:ext>
            </a:extLst>
          </p:cNvPr>
          <p:cNvSpPr/>
          <p:nvPr/>
        </p:nvSpPr>
        <p:spPr>
          <a:xfrm>
            <a:off x="4669132" y="3503525"/>
            <a:ext cx="169149" cy="787121"/>
          </a:xfrm>
          <a:prstGeom prst="rightBrace">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大括号 8">
            <a:extLst>
              <a:ext uri="{FF2B5EF4-FFF2-40B4-BE49-F238E27FC236}">
                <a16:creationId xmlns:a16="http://schemas.microsoft.com/office/drawing/2014/main" id="{F99511CF-A777-3921-25ED-D98FBA4F0A4B}"/>
              </a:ext>
            </a:extLst>
          </p:cNvPr>
          <p:cNvSpPr/>
          <p:nvPr/>
        </p:nvSpPr>
        <p:spPr>
          <a:xfrm>
            <a:off x="3307581" y="4357636"/>
            <a:ext cx="128955" cy="244510"/>
          </a:xfrm>
          <a:prstGeom prst="rightBrace">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6484D8B-D9DF-CF66-C1EE-E8C579B0FC65}"/>
              </a:ext>
            </a:extLst>
          </p:cNvPr>
          <p:cNvSpPr txBox="1"/>
          <p:nvPr/>
        </p:nvSpPr>
        <p:spPr>
          <a:xfrm>
            <a:off x="5341535" y="2832145"/>
            <a:ext cx="3686910" cy="377026"/>
          </a:xfrm>
          <a:prstGeom prst="rect">
            <a:avLst/>
          </a:prstGeom>
          <a:noFill/>
        </p:spPr>
        <p:txBody>
          <a:bodyPr wrap="square" rtlCol="0">
            <a:spAutoFit/>
          </a:bodyPr>
          <a:lstStyle/>
          <a:p>
            <a:pPr>
              <a:lnSpc>
                <a:spcPct val="150000"/>
              </a:lnSpc>
              <a:buNone/>
            </a:pPr>
            <a:r>
              <a:rPr lang="zh-CN" altLang="en-US" sz="1400" dirty="0">
                <a:latin typeface="+mj-ea"/>
                <a:ea typeface="+mj-ea"/>
              </a:rPr>
              <a:t>重写控制器 </a:t>
            </a:r>
            <a:r>
              <a:rPr lang="en-US" altLang="zh-CN" sz="1400" dirty="0">
                <a:latin typeface="+mj-ea"/>
                <a:ea typeface="+mj-ea"/>
              </a:rPr>
              <a:t>Add</a:t>
            </a:r>
            <a:r>
              <a:rPr lang="zh-CN" altLang="en-US" sz="1400" dirty="0">
                <a:latin typeface="+mj-ea"/>
                <a:ea typeface="+mj-ea"/>
              </a:rPr>
              <a:t>、</a:t>
            </a:r>
            <a:r>
              <a:rPr lang="en-US" altLang="zh-CN" sz="1400" dirty="0">
                <a:latin typeface="+mj-ea"/>
                <a:ea typeface="+mj-ea"/>
              </a:rPr>
              <a:t>Update</a:t>
            </a:r>
            <a:r>
              <a:rPr lang="zh-CN" altLang="en-US" sz="1400" dirty="0">
                <a:latin typeface="+mj-ea"/>
                <a:ea typeface="+mj-ea"/>
              </a:rPr>
              <a:t>、</a:t>
            </a:r>
            <a:r>
              <a:rPr lang="en-US" altLang="zh-CN" sz="1400" dirty="0">
                <a:latin typeface="+mj-ea"/>
                <a:ea typeface="+mj-ea"/>
              </a:rPr>
              <a:t>Delete </a:t>
            </a:r>
            <a:r>
              <a:rPr lang="zh-CN" altLang="en-US" sz="1400" dirty="0">
                <a:latin typeface="+mj-ea"/>
                <a:ea typeface="+mj-ea"/>
              </a:rPr>
              <a:t>三个方法</a:t>
            </a:r>
            <a:endParaRPr lang="zh-CN" altLang="en-US" sz="1400" dirty="0">
              <a:solidFill>
                <a:srgbClr val="D24726"/>
              </a:solidFill>
              <a:latin typeface="+mj-ea"/>
              <a:ea typeface="+mj-ea"/>
            </a:endParaRPr>
          </a:p>
        </p:txBody>
      </p:sp>
      <p:sp>
        <p:nvSpPr>
          <p:cNvPr id="11" name="右大括号 10">
            <a:extLst>
              <a:ext uri="{FF2B5EF4-FFF2-40B4-BE49-F238E27FC236}">
                <a16:creationId xmlns:a16="http://schemas.microsoft.com/office/drawing/2014/main" id="{43F49D49-53FF-0248-A84A-8366B076DA7A}"/>
              </a:ext>
            </a:extLst>
          </p:cNvPr>
          <p:cNvSpPr/>
          <p:nvPr/>
        </p:nvSpPr>
        <p:spPr>
          <a:xfrm>
            <a:off x="5012451" y="2078333"/>
            <a:ext cx="200967" cy="1815403"/>
          </a:xfrm>
          <a:prstGeom prst="rightBrace">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A77C53B-0938-67ED-3BB5-AA488C973509}"/>
              </a:ext>
            </a:extLst>
          </p:cNvPr>
          <p:cNvSpPr txBox="1"/>
          <p:nvPr/>
        </p:nvSpPr>
        <p:spPr>
          <a:xfrm>
            <a:off x="3436536" y="4266416"/>
            <a:ext cx="4263016" cy="377026"/>
          </a:xfrm>
          <a:prstGeom prst="rect">
            <a:avLst/>
          </a:prstGeom>
          <a:noFill/>
        </p:spPr>
        <p:txBody>
          <a:bodyPr wrap="square" rtlCol="0">
            <a:spAutoFit/>
          </a:bodyPr>
          <a:lstStyle/>
          <a:p>
            <a:pPr>
              <a:lnSpc>
                <a:spcPct val="150000"/>
              </a:lnSpc>
              <a:buNone/>
            </a:pPr>
            <a:r>
              <a:rPr lang="zh-CN" altLang="en-US" sz="1400" dirty="0">
                <a:latin typeface="+mj-ea"/>
                <a:ea typeface="+mj-ea"/>
              </a:rPr>
              <a:t>增加一个 </a:t>
            </a:r>
            <a:r>
              <a:rPr lang="en-US" altLang="zh-CN" sz="1400" dirty="0" err="1">
                <a:latin typeface="+mj-ea"/>
                <a:ea typeface="+mj-ea"/>
              </a:rPr>
              <a:t>ResetPassword</a:t>
            </a:r>
            <a:r>
              <a:rPr lang="en-US" altLang="zh-CN" sz="1400" dirty="0">
                <a:latin typeface="+mj-ea"/>
                <a:ea typeface="+mj-ea"/>
              </a:rPr>
              <a:t> </a:t>
            </a:r>
            <a:r>
              <a:rPr lang="zh-CN" altLang="en-US" sz="1400" dirty="0">
                <a:latin typeface="+mj-ea"/>
                <a:ea typeface="+mj-ea"/>
              </a:rPr>
              <a:t>控制器方法</a:t>
            </a:r>
            <a:endParaRPr lang="zh-CN" altLang="en-US" sz="1400" dirty="0">
              <a:solidFill>
                <a:srgbClr val="D24726"/>
              </a:solidFill>
              <a:latin typeface="+mj-ea"/>
              <a:ea typeface="+mj-ea"/>
            </a:endParaRPr>
          </a:p>
        </p:txBody>
      </p:sp>
      <p:sp>
        <p:nvSpPr>
          <p:cNvPr id="14" name="文本框 13">
            <a:extLst>
              <a:ext uri="{FF2B5EF4-FFF2-40B4-BE49-F238E27FC236}">
                <a16:creationId xmlns:a16="http://schemas.microsoft.com/office/drawing/2014/main" id="{70C9750A-FB88-0B11-CA56-D58EF40E5818}"/>
              </a:ext>
            </a:extLst>
          </p:cNvPr>
          <p:cNvSpPr txBox="1"/>
          <p:nvPr/>
        </p:nvSpPr>
        <p:spPr>
          <a:xfrm>
            <a:off x="7119257" y="3570090"/>
            <a:ext cx="4772967" cy="2822376"/>
          </a:xfrm>
          <a:prstGeom prst="rect">
            <a:avLst/>
          </a:prstGeom>
          <a:solidFill>
            <a:schemeClr val="accent2">
              <a:lumMod val="20000"/>
              <a:lumOff val="80000"/>
            </a:schemeClr>
          </a:solidFill>
          <a:ln>
            <a:solidFill>
              <a:srgbClr val="00B050"/>
            </a:solidFill>
          </a:ln>
        </p:spPr>
        <p:txBody>
          <a:bodyPr wrap="square" rtlCol="0">
            <a:spAutoFit/>
          </a:bodyPr>
          <a:lstStyle/>
          <a:p>
            <a:pPr marL="342900" indent="-342900">
              <a:lnSpc>
                <a:spcPct val="150000"/>
              </a:lnSpc>
              <a:buFont typeface="+mj-lt"/>
              <a:buAutoNum type="arabicPeriod"/>
            </a:pPr>
            <a:r>
              <a:rPr lang="zh-CN" altLang="en-US" sz="1400" dirty="0">
                <a:solidFill>
                  <a:srgbClr val="D24726"/>
                </a:solidFill>
                <a:latin typeface="+mj-ea"/>
                <a:ea typeface="+mj-ea"/>
              </a:rPr>
              <a:t>在处理数据之前，先判断唯一性；</a:t>
            </a:r>
            <a:endParaRPr lang="en-US" altLang="zh-CN" sz="1400" dirty="0">
              <a:solidFill>
                <a:srgbClr val="D24726"/>
              </a:solidFill>
              <a:latin typeface="+mj-ea"/>
              <a:ea typeface="+mj-ea"/>
            </a:endParaRPr>
          </a:p>
          <a:p>
            <a:pPr marL="800100" lvl="1" indent="-342900">
              <a:lnSpc>
                <a:spcPct val="150000"/>
              </a:lnSpc>
              <a:buFont typeface="+mj-ea"/>
              <a:buAutoNum type="circleNumDbPlain"/>
            </a:pPr>
            <a:r>
              <a:rPr lang="zh-CN" altLang="en-US" sz="1200" dirty="0">
                <a:solidFill>
                  <a:srgbClr val="D24726"/>
                </a:solidFill>
                <a:latin typeface="+mj-ea"/>
                <a:ea typeface="+mj-ea"/>
              </a:rPr>
              <a:t>目前的数据处理服务代码中没有根据条件判断唯一性的接口，而这个功能具有通用性，应当做统一处理，增加接口。</a:t>
            </a:r>
            <a:endParaRPr lang="en-US" altLang="zh-CN" sz="1200" dirty="0">
              <a:solidFill>
                <a:srgbClr val="D24726"/>
              </a:solidFill>
              <a:latin typeface="+mj-ea"/>
              <a:ea typeface="+mj-ea"/>
            </a:endParaRPr>
          </a:p>
          <a:p>
            <a:pPr marL="342900" indent="-342900">
              <a:lnSpc>
                <a:spcPct val="150000"/>
              </a:lnSpc>
              <a:buFont typeface="+mj-lt"/>
              <a:buAutoNum type="arabicPeriod"/>
            </a:pPr>
            <a:r>
              <a:rPr lang="zh-CN" altLang="en-US" sz="1400" dirty="0">
                <a:solidFill>
                  <a:srgbClr val="D24726"/>
                </a:solidFill>
                <a:latin typeface="+mj-ea"/>
                <a:ea typeface="+mj-ea"/>
              </a:rPr>
              <a:t>处理完学生基础数据之后，调用  </a:t>
            </a:r>
            <a:r>
              <a:rPr lang="en-US" altLang="zh-CN" sz="1400" dirty="0" err="1">
                <a:solidFill>
                  <a:srgbClr val="D24726"/>
                </a:solidFill>
                <a:latin typeface="+mj-ea"/>
                <a:ea typeface="+mj-ea"/>
              </a:rPr>
              <a:t>IUserRequestModelService</a:t>
            </a:r>
            <a:r>
              <a:rPr lang="en-US" altLang="zh-CN" sz="1400" dirty="0">
                <a:solidFill>
                  <a:srgbClr val="D24726"/>
                </a:solidFill>
                <a:latin typeface="+mj-ea"/>
                <a:ea typeface="+mj-ea"/>
              </a:rPr>
              <a:t> </a:t>
            </a:r>
            <a:r>
              <a:rPr lang="zh-CN" altLang="en-US" sz="1400" dirty="0">
                <a:solidFill>
                  <a:srgbClr val="D24726"/>
                </a:solidFill>
                <a:latin typeface="+mj-ea"/>
                <a:ea typeface="+mj-ea"/>
              </a:rPr>
              <a:t>相关服务处理用户数据；</a:t>
            </a:r>
            <a:endParaRPr lang="en-US" altLang="zh-CN" sz="1400" dirty="0">
              <a:solidFill>
                <a:srgbClr val="D24726"/>
              </a:solidFill>
              <a:latin typeface="+mj-ea"/>
              <a:ea typeface="+mj-ea"/>
            </a:endParaRPr>
          </a:p>
          <a:p>
            <a:pPr marL="800100" lvl="1" indent="-342900">
              <a:lnSpc>
                <a:spcPct val="150000"/>
              </a:lnSpc>
              <a:buFont typeface="+mj-ea"/>
              <a:buAutoNum type="circleNumDbPlain"/>
            </a:pPr>
            <a:r>
              <a:rPr lang="zh-CN" altLang="en-US" sz="1400" dirty="0">
                <a:solidFill>
                  <a:srgbClr val="D24726"/>
                </a:solidFill>
                <a:latin typeface="+mj-ea"/>
                <a:ea typeface="+mj-ea"/>
              </a:rPr>
              <a:t>目前的 </a:t>
            </a:r>
            <a:r>
              <a:rPr lang="en-US" altLang="zh-CN" sz="1400" dirty="0" err="1">
                <a:solidFill>
                  <a:srgbClr val="D24726"/>
                </a:solidFill>
                <a:latin typeface="+mj-ea"/>
                <a:ea typeface="+mj-ea"/>
              </a:rPr>
              <a:t>IUserRequestModelService</a:t>
            </a:r>
            <a:r>
              <a:rPr lang="en-US" altLang="zh-CN" sz="1400" dirty="0">
                <a:solidFill>
                  <a:srgbClr val="D24726"/>
                </a:solidFill>
                <a:latin typeface="+mj-ea"/>
                <a:ea typeface="+mj-ea"/>
              </a:rPr>
              <a:t> </a:t>
            </a:r>
            <a:r>
              <a:rPr lang="zh-CN" altLang="en-US" sz="1400" dirty="0">
                <a:solidFill>
                  <a:srgbClr val="D24726"/>
                </a:solidFill>
                <a:latin typeface="+mj-ea"/>
                <a:ea typeface="+mj-ea"/>
              </a:rPr>
              <a:t>没有重置密码的接口方法，需要增加一个接口方法</a:t>
            </a:r>
            <a:endParaRPr lang="en-US" altLang="zh-CN" sz="1400" dirty="0">
              <a:solidFill>
                <a:srgbClr val="D24726"/>
              </a:solidFill>
              <a:latin typeface="+mj-ea"/>
              <a:ea typeface="+mj-ea"/>
            </a:endParaRPr>
          </a:p>
          <a:p>
            <a:pPr marL="800100" lvl="1" indent="-342900">
              <a:lnSpc>
                <a:spcPct val="150000"/>
              </a:lnSpc>
              <a:buFont typeface="+mj-lt"/>
              <a:buAutoNum type="circleNumDbPlain"/>
            </a:pPr>
            <a:endParaRPr lang="zh-CN" altLang="en-US" sz="1400" dirty="0">
              <a:solidFill>
                <a:srgbClr val="D24726"/>
              </a:solidFill>
              <a:latin typeface="+mj-ea"/>
              <a:ea typeface="+mj-ea"/>
            </a:endParaRPr>
          </a:p>
        </p:txBody>
      </p:sp>
    </p:spTree>
    <p:extLst>
      <p:ext uri="{BB962C8B-B14F-4D97-AF65-F5344CB8AC3E}">
        <p14:creationId xmlns:p14="http://schemas.microsoft.com/office/powerpoint/2010/main" val="1826009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zh-CN" altLang="en-US" dirty="0">
                <a:cs typeface="Segoe UI Light" panose="020B0502040204020203" pitchFamily="34" charset="0"/>
              </a:rPr>
              <a:t>尚有关于课程学习的问题？</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924CA-B355-F7C2-173E-99D424905832}"/>
              </a:ext>
            </a:extLst>
          </p:cNvPr>
          <p:cNvSpPr>
            <a:spLocks noGrp="1"/>
          </p:cNvSpPr>
          <p:nvPr>
            <p:ph type="title"/>
          </p:nvPr>
        </p:nvSpPr>
        <p:spPr/>
        <p:txBody>
          <a:bodyPr/>
          <a:lstStyle/>
          <a:p>
            <a:r>
              <a:rPr lang="en-US" altLang="zh-CN" dirty="0"/>
              <a:t>1. </a:t>
            </a:r>
            <a:r>
              <a:rPr lang="zh-CN" altLang="en-US" dirty="0"/>
              <a:t>软件项目与软件工程概述</a:t>
            </a:r>
          </a:p>
        </p:txBody>
      </p:sp>
      <p:graphicFrame>
        <p:nvGraphicFramePr>
          <p:cNvPr id="4" name="表格 3">
            <a:extLst>
              <a:ext uri="{FF2B5EF4-FFF2-40B4-BE49-F238E27FC236}">
                <a16:creationId xmlns:a16="http://schemas.microsoft.com/office/drawing/2014/main" id="{434AEA68-B57F-7C96-6102-42C0BA18A5CA}"/>
              </a:ext>
            </a:extLst>
          </p:cNvPr>
          <p:cNvGraphicFramePr>
            <a:graphicFrameLocks noGrp="1"/>
          </p:cNvGraphicFramePr>
          <p:nvPr>
            <p:extLst>
              <p:ext uri="{D42A27DB-BD31-4B8C-83A1-F6EECF244321}">
                <p14:modId xmlns:p14="http://schemas.microsoft.com/office/powerpoint/2010/main" val="158750472"/>
              </p:ext>
            </p:extLst>
          </p:nvPr>
        </p:nvGraphicFramePr>
        <p:xfrm>
          <a:off x="588372" y="1083647"/>
          <a:ext cx="11154489" cy="1445768"/>
        </p:xfrm>
        <a:graphic>
          <a:graphicData uri="http://schemas.openxmlformats.org/drawingml/2006/table">
            <a:tbl>
              <a:tblPr firstRow="1" bandRow="1">
                <a:tableStyleId>{5C22544A-7EE6-4342-B048-85BDC9FD1C3A}</a:tableStyleId>
              </a:tblPr>
              <a:tblGrid>
                <a:gridCol w="1438391">
                  <a:extLst>
                    <a:ext uri="{9D8B030D-6E8A-4147-A177-3AD203B41FA5}">
                      <a16:colId xmlns:a16="http://schemas.microsoft.com/office/drawing/2014/main" val="20000"/>
                    </a:ext>
                  </a:extLst>
                </a:gridCol>
                <a:gridCol w="9716098">
                  <a:extLst>
                    <a:ext uri="{9D8B030D-6E8A-4147-A177-3AD203B41FA5}">
                      <a16:colId xmlns:a16="http://schemas.microsoft.com/office/drawing/2014/main" val="20001"/>
                    </a:ext>
                  </a:extLst>
                </a:gridCol>
              </a:tblGrid>
              <a:tr h="370840">
                <a:tc>
                  <a:txBody>
                    <a:bodyPr/>
                    <a:lstStyle/>
                    <a:p>
                      <a:pPr algn="r">
                        <a:lnSpc>
                          <a:spcPct val="150000"/>
                        </a:lnSpc>
                      </a:pPr>
                      <a:r>
                        <a:rPr lang="zh-CN" altLang="en-US" sz="2000" b="0" dirty="0">
                          <a:solidFill>
                            <a:schemeClr val="tx1"/>
                          </a:solidFill>
                          <a:latin typeface="+mj-ea"/>
                          <a:ea typeface="+mj-ea"/>
                        </a:rPr>
                        <a:t>软件项目：</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tx1"/>
                          </a:solidFill>
                          <a:latin typeface="+mj-ea"/>
                          <a:ea typeface="+mj-ea"/>
                        </a:rPr>
                        <a:t>一个组织在有明确时限要求之下完成一个独立的软件产品或者服务的工作（临时性）</a:t>
                      </a:r>
                      <a:r>
                        <a:rPr lang="zh-CN" altLang="en-US" sz="2000" b="0" kern="1200" dirty="0">
                          <a:solidFill>
                            <a:schemeClr val="tx1"/>
                          </a:solidFill>
                          <a:latin typeface="+mj-ea"/>
                          <a:ea typeface="+mn-ea"/>
                          <a:cs typeface="+mn-cs"/>
                        </a:rPr>
                        <a:t>。</a:t>
                      </a:r>
                      <a:endParaRPr lang="zh-CN" altLang="en-US" sz="2000" b="0" dirty="0">
                        <a:solidFill>
                          <a:schemeClr val="tx1"/>
                        </a:solidFill>
                        <a:latin typeface="+mj-ea"/>
                        <a:ea typeface="+mj-ea"/>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lnSpc>
                          <a:spcPct val="150000"/>
                        </a:lnSpc>
                      </a:pPr>
                      <a:r>
                        <a:rPr lang="zh-CN" altLang="en-US" sz="2000" b="0" kern="1200" dirty="0">
                          <a:solidFill>
                            <a:schemeClr val="tx1"/>
                          </a:solidFill>
                          <a:latin typeface="+mj-ea"/>
                          <a:ea typeface="+mj-ea"/>
                          <a:cs typeface="+mn-cs"/>
                        </a:rPr>
                        <a:t>软件工程：</a:t>
                      </a:r>
                      <a:endParaRPr lang="zh-CN" altLang="en-US" sz="2000" b="0" dirty="0">
                        <a:solidFill>
                          <a:schemeClr val="tx1"/>
                        </a:solidFill>
                        <a:latin typeface="+mj-ea"/>
                        <a:ea typeface="+mj-ea"/>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nSpc>
                          <a:spcPct val="150000"/>
                        </a:lnSpc>
                      </a:pPr>
                      <a:r>
                        <a:rPr lang="zh-CN" altLang="en-US" sz="2000" b="0" i="0" u="none" strike="noStrike" kern="1200" baseline="0" dirty="0">
                          <a:solidFill>
                            <a:schemeClr val="tx1"/>
                          </a:solidFill>
                          <a:latin typeface="+mj-ea"/>
                          <a:ea typeface="+mj-ea"/>
                          <a:cs typeface="+mn-cs"/>
                        </a:rPr>
                        <a:t>将知识、技能、工具与技术应用于项目活动，以满足项目的要求。</a:t>
                      </a:r>
                      <a:endParaRPr lang="en-US" altLang="zh-CN" sz="2000" b="0" i="0" u="none" strike="noStrike" kern="1200" baseline="0" dirty="0">
                        <a:solidFill>
                          <a:schemeClr val="tx1"/>
                        </a:solidFill>
                        <a:latin typeface="+mj-ea"/>
                        <a:ea typeface="+mj-ea"/>
                        <a:cs typeface="+mn-cs"/>
                      </a:endParaRPr>
                    </a:p>
                    <a:p>
                      <a:pPr>
                        <a:lnSpc>
                          <a:spcPct val="150000"/>
                        </a:lnSpc>
                      </a:pPr>
                      <a:r>
                        <a:rPr lang="zh-CN" altLang="en-US" sz="2000" b="0" kern="1200" dirty="0">
                          <a:solidFill>
                            <a:schemeClr val="tx1"/>
                          </a:solidFill>
                          <a:latin typeface="+mj-ea"/>
                          <a:ea typeface="+mj-ea"/>
                          <a:cs typeface="+mn-cs"/>
                        </a:rPr>
                        <a:t>（目标：</a:t>
                      </a:r>
                      <a:r>
                        <a:rPr lang="zh-CN" altLang="en-US" sz="2000" b="0" kern="1200" dirty="0">
                          <a:solidFill>
                            <a:srgbClr val="D24726"/>
                          </a:solidFill>
                          <a:latin typeface="+mj-ea"/>
                          <a:ea typeface="+mj-ea"/>
                          <a:cs typeface="+mn-cs"/>
                        </a:rPr>
                        <a:t>在规定的</a:t>
                      </a:r>
                      <a:r>
                        <a:rPr lang="zh-CN" altLang="en-US" sz="2000" b="1" kern="1200" dirty="0">
                          <a:solidFill>
                            <a:srgbClr val="D24726"/>
                          </a:solidFill>
                          <a:latin typeface="+mj-ea"/>
                          <a:ea typeface="+mj-ea"/>
                          <a:cs typeface="+mn-cs"/>
                        </a:rPr>
                        <a:t>时间</a:t>
                      </a:r>
                      <a:r>
                        <a:rPr lang="zh-CN" altLang="en-US" sz="2000" b="0" kern="1200" dirty="0">
                          <a:solidFill>
                            <a:srgbClr val="D24726"/>
                          </a:solidFill>
                          <a:latin typeface="+mj-ea"/>
                          <a:ea typeface="+mj-ea"/>
                          <a:cs typeface="+mn-cs"/>
                        </a:rPr>
                        <a:t>和</a:t>
                      </a:r>
                      <a:r>
                        <a:rPr lang="zh-CN" altLang="en-US" sz="2000" b="1" kern="1200" dirty="0">
                          <a:solidFill>
                            <a:srgbClr val="D24726"/>
                          </a:solidFill>
                          <a:latin typeface="+mj-ea"/>
                          <a:ea typeface="+mj-ea"/>
                          <a:cs typeface="+mn-cs"/>
                        </a:rPr>
                        <a:t>费用</a:t>
                      </a:r>
                      <a:r>
                        <a:rPr lang="zh-CN" altLang="en-US" sz="2000" b="0" kern="1200" dirty="0">
                          <a:solidFill>
                            <a:srgbClr val="D24726"/>
                          </a:solidFill>
                          <a:latin typeface="+mj-ea"/>
                          <a:ea typeface="+mj-ea"/>
                          <a:cs typeface="+mn-cs"/>
                        </a:rPr>
                        <a:t>之内，达到规定的</a:t>
                      </a:r>
                      <a:r>
                        <a:rPr lang="zh-CN" altLang="en-US" sz="2000" b="1" kern="1200" dirty="0">
                          <a:solidFill>
                            <a:srgbClr val="D24726"/>
                          </a:solidFill>
                          <a:latin typeface="+mj-ea"/>
                          <a:ea typeface="+mj-ea"/>
                          <a:cs typeface="+mn-cs"/>
                        </a:rPr>
                        <a:t>质量</a:t>
                      </a:r>
                      <a:r>
                        <a:rPr lang="zh-CN" altLang="en-US" sz="2000" b="0" kern="1200" dirty="0">
                          <a:solidFill>
                            <a:schemeClr val="tx1"/>
                          </a:solidFill>
                          <a:latin typeface="+mj-ea"/>
                          <a:ea typeface="+mj-ea"/>
                          <a:cs typeface="+mn-cs"/>
                        </a:rPr>
                        <a:t>）</a:t>
                      </a:r>
                      <a:endParaRPr lang="zh-CN" altLang="en-US" sz="2000" b="0" dirty="0">
                        <a:solidFill>
                          <a:schemeClr val="tx1"/>
                        </a:solidFill>
                        <a:latin typeface="+mj-ea"/>
                        <a:ea typeface="+mj-ea"/>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5" name="矩形: 圆角 4">
            <a:extLst>
              <a:ext uri="{FF2B5EF4-FFF2-40B4-BE49-F238E27FC236}">
                <a16:creationId xmlns:a16="http://schemas.microsoft.com/office/drawing/2014/main" id="{A88A92F5-B606-FDFA-ADF2-D1BCD0A1A05F}"/>
              </a:ext>
            </a:extLst>
          </p:cNvPr>
          <p:cNvSpPr/>
          <p:nvPr/>
        </p:nvSpPr>
        <p:spPr>
          <a:xfrm>
            <a:off x="2064470" y="4289195"/>
            <a:ext cx="1819373" cy="652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a:t>
            </a:r>
          </a:p>
        </p:txBody>
      </p:sp>
      <p:sp>
        <p:nvSpPr>
          <p:cNvPr id="6" name="矩形: 圆角 5">
            <a:extLst>
              <a:ext uri="{FF2B5EF4-FFF2-40B4-BE49-F238E27FC236}">
                <a16:creationId xmlns:a16="http://schemas.microsoft.com/office/drawing/2014/main" id="{8CB86855-72A3-C527-CFBE-A286A2548CF5}"/>
              </a:ext>
            </a:extLst>
          </p:cNvPr>
          <p:cNvSpPr/>
          <p:nvPr/>
        </p:nvSpPr>
        <p:spPr>
          <a:xfrm>
            <a:off x="4221405" y="4289195"/>
            <a:ext cx="1819373" cy="652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a:t>
            </a:r>
          </a:p>
        </p:txBody>
      </p:sp>
      <p:sp>
        <p:nvSpPr>
          <p:cNvPr id="7" name="矩形: 圆角 6">
            <a:extLst>
              <a:ext uri="{FF2B5EF4-FFF2-40B4-BE49-F238E27FC236}">
                <a16:creationId xmlns:a16="http://schemas.microsoft.com/office/drawing/2014/main" id="{32617415-1978-F53A-466F-9DEE67B04990}"/>
              </a:ext>
            </a:extLst>
          </p:cNvPr>
          <p:cNvSpPr/>
          <p:nvPr/>
        </p:nvSpPr>
        <p:spPr>
          <a:xfrm>
            <a:off x="6378340" y="4289195"/>
            <a:ext cx="1819373" cy="652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编码与调试</a:t>
            </a:r>
          </a:p>
        </p:txBody>
      </p:sp>
      <p:sp>
        <p:nvSpPr>
          <p:cNvPr id="8" name="矩形: 圆角 7">
            <a:extLst>
              <a:ext uri="{FF2B5EF4-FFF2-40B4-BE49-F238E27FC236}">
                <a16:creationId xmlns:a16="http://schemas.microsoft.com/office/drawing/2014/main" id="{090D073D-4FD9-DF47-FEFF-1ABCCA8F3EE9}"/>
              </a:ext>
            </a:extLst>
          </p:cNvPr>
          <p:cNvSpPr/>
          <p:nvPr/>
        </p:nvSpPr>
        <p:spPr>
          <a:xfrm>
            <a:off x="8535275" y="4289195"/>
            <a:ext cx="1819373" cy="652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测试</a:t>
            </a:r>
          </a:p>
        </p:txBody>
      </p:sp>
      <p:cxnSp>
        <p:nvCxnSpPr>
          <p:cNvPr id="10" name="直接箭头连接符 9">
            <a:extLst>
              <a:ext uri="{FF2B5EF4-FFF2-40B4-BE49-F238E27FC236}">
                <a16:creationId xmlns:a16="http://schemas.microsoft.com/office/drawing/2014/main" id="{9D52A468-3595-923E-AB5F-41CB0C2943D2}"/>
              </a:ext>
            </a:extLst>
          </p:cNvPr>
          <p:cNvCxnSpPr>
            <a:stCxn id="5" idx="3"/>
            <a:endCxn id="6" idx="1"/>
          </p:cNvCxnSpPr>
          <p:nvPr/>
        </p:nvCxnSpPr>
        <p:spPr>
          <a:xfrm>
            <a:off x="3883843" y="4615261"/>
            <a:ext cx="337562"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D72A0E1-12A8-BE35-0EBC-FAC79D374D44}"/>
              </a:ext>
            </a:extLst>
          </p:cNvPr>
          <p:cNvCxnSpPr/>
          <p:nvPr/>
        </p:nvCxnSpPr>
        <p:spPr>
          <a:xfrm>
            <a:off x="6073405" y="4615261"/>
            <a:ext cx="337562"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9D1E293-C4E9-63C3-8F2D-8BBBB6C300AC}"/>
              </a:ext>
            </a:extLst>
          </p:cNvPr>
          <p:cNvCxnSpPr>
            <a:cxnSpLocks/>
            <a:stCxn id="7" idx="3"/>
          </p:cNvCxnSpPr>
          <p:nvPr/>
        </p:nvCxnSpPr>
        <p:spPr>
          <a:xfrm>
            <a:off x="8197713" y="4615261"/>
            <a:ext cx="337562"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ECA0E5A0-25BE-CC23-5104-7405DEFC716A}"/>
              </a:ext>
            </a:extLst>
          </p:cNvPr>
          <p:cNvSpPr/>
          <p:nvPr/>
        </p:nvSpPr>
        <p:spPr>
          <a:xfrm>
            <a:off x="2064469" y="5306028"/>
            <a:ext cx="8290179" cy="652132"/>
          </a:xfrm>
          <a:prstGeom prst="roundRect">
            <a:avLst/>
          </a:prstGeom>
          <a:solidFill>
            <a:srgbClr val="FF0000"/>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a:t>
            </a:r>
          </a:p>
        </p:txBody>
      </p:sp>
      <p:sp>
        <p:nvSpPr>
          <p:cNvPr id="17" name="矩形: 圆角 16">
            <a:extLst>
              <a:ext uri="{FF2B5EF4-FFF2-40B4-BE49-F238E27FC236}">
                <a16:creationId xmlns:a16="http://schemas.microsoft.com/office/drawing/2014/main" id="{39E9C1F9-796B-C79A-81FA-4269628C50E6}"/>
              </a:ext>
            </a:extLst>
          </p:cNvPr>
          <p:cNvSpPr/>
          <p:nvPr/>
        </p:nvSpPr>
        <p:spPr>
          <a:xfrm>
            <a:off x="2064469" y="3272362"/>
            <a:ext cx="8290179" cy="652132"/>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计划</a:t>
            </a:r>
          </a:p>
        </p:txBody>
      </p:sp>
    </p:spTree>
    <p:extLst>
      <p:ext uri="{BB962C8B-B14F-4D97-AF65-F5344CB8AC3E}">
        <p14:creationId xmlns:p14="http://schemas.microsoft.com/office/powerpoint/2010/main" val="297271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66F04-11F1-4167-A568-619CBE18929F}"/>
              </a:ext>
            </a:extLst>
          </p:cNvPr>
          <p:cNvSpPr>
            <a:spLocks noGrp="1"/>
          </p:cNvSpPr>
          <p:nvPr>
            <p:ph type="title"/>
          </p:nvPr>
        </p:nvSpPr>
        <p:spPr/>
        <p:txBody>
          <a:bodyPr/>
          <a:lstStyle/>
          <a:p>
            <a:r>
              <a:rPr lang="en-US" altLang="zh-CN" dirty="0"/>
              <a:t>1.1. </a:t>
            </a:r>
            <a:r>
              <a:rPr lang="zh-CN" altLang="en-US" dirty="0"/>
              <a:t>软件需求</a:t>
            </a:r>
          </a:p>
        </p:txBody>
      </p:sp>
      <p:sp>
        <p:nvSpPr>
          <p:cNvPr id="4" name="云形 3">
            <a:extLst>
              <a:ext uri="{FF2B5EF4-FFF2-40B4-BE49-F238E27FC236}">
                <a16:creationId xmlns:a16="http://schemas.microsoft.com/office/drawing/2014/main" id="{8214DAE0-BD16-A021-D8C9-F8BD6208D919}"/>
              </a:ext>
            </a:extLst>
          </p:cNvPr>
          <p:cNvSpPr/>
          <p:nvPr/>
        </p:nvSpPr>
        <p:spPr>
          <a:xfrm>
            <a:off x="4660776" y="3172551"/>
            <a:ext cx="3196424" cy="1757238"/>
          </a:xfrm>
          <a:prstGeom prst="cloud">
            <a:avLst/>
          </a:prstGeom>
          <a:solidFill>
            <a:schemeClr val="accent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2400" b="1" dirty="0">
                <a:solidFill>
                  <a:schemeClr val="bg1"/>
                </a:solidFill>
                <a:latin typeface="+mj-ea"/>
                <a:ea typeface="+mj-ea"/>
              </a:rPr>
              <a:t>需 求</a:t>
            </a:r>
            <a:endParaRPr lang="en-US" altLang="zh-CN" sz="2400" b="1" dirty="0">
              <a:solidFill>
                <a:schemeClr val="bg1"/>
              </a:solidFill>
              <a:latin typeface="+mj-ea"/>
              <a:ea typeface="+mj-ea"/>
            </a:endParaRPr>
          </a:p>
          <a:p>
            <a:pPr algn="ctr">
              <a:buNone/>
            </a:pPr>
            <a:endParaRPr lang="en-US" altLang="zh-CN" sz="1400" dirty="0">
              <a:solidFill>
                <a:schemeClr val="accent6">
                  <a:lumMod val="60000"/>
                  <a:lumOff val="40000"/>
                </a:schemeClr>
              </a:solidFill>
              <a:latin typeface="+mj-ea"/>
              <a:ea typeface="+mj-ea"/>
            </a:endParaRPr>
          </a:p>
          <a:p>
            <a:pPr algn="ctr">
              <a:buNone/>
            </a:pPr>
            <a:r>
              <a:rPr lang="zh-CN" altLang="en-US" sz="1400" dirty="0">
                <a:solidFill>
                  <a:schemeClr val="accent1">
                    <a:lumMod val="20000"/>
                    <a:lumOff val="80000"/>
                  </a:schemeClr>
                </a:solidFill>
                <a:latin typeface="+mj-ea"/>
                <a:ea typeface="+mj-ea"/>
              </a:rPr>
              <a:t>三方完全认同的</a:t>
            </a:r>
            <a:r>
              <a:rPr lang="zh-CN" altLang="en-US" sz="1400" b="1" dirty="0">
                <a:solidFill>
                  <a:schemeClr val="accent1">
                    <a:lumMod val="20000"/>
                    <a:lumOff val="80000"/>
                  </a:schemeClr>
                </a:solidFill>
                <a:latin typeface="+mj-ea"/>
                <a:ea typeface="+mj-ea"/>
              </a:rPr>
              <a:t>数据</a:t>
            </a:r>
            <a:r>
              <a:rPr lang="zh-CN" altLang="en-US" sz="1400" dirty="0">
                <a:solidFill>
                  <a:schemeClr val="accent1">
                    <a:lumMod val="20000"/>
                    <a:lumOff val="80000"/>
                  </a:schemeClr>
                </a:solidFill>
                <a:latin typeface="+mj-ea"/>
                <a:ea typeface="+mj-ea"/>
              </a:rPr>
              <a:t>和</a:t>
            </a:r>
            <a:r>
              <a:rPr lang="zh-CN" altLang="en-US" sz="1400" b="1" dirty="0">
                <a:solidFill>
                  <a:schemeClr val="accent1">
                    <a:lumMod val="20000"/>
                    <a:lumOff val="80000"/>
                  </a:schemeClr>
                </a:solidFill>
                <a:latin typeface="+mj-ea"/>
                <a:ea typeface="+mj-ea"/>
              </a:rPr>
              <a:t>处理数据的算法</a:t>
            </a:r>
            <a:r>
              <a:rPr lang="zh-CN" altLang="en-US" sz="1400" dirty="0">
                <a:solidFill>
                  <a:schemeClr val="accent1">
                    <a:lumMod val="20000"/>
                    <a:lumOff val="80000"/>
                  </a:schemeClr>
                </a:solidFill>
                <a:latin typeface="+mj-ea"/>
                <a:ea typeface="+mj-ea"/>
              </a:rPr>
              <a:t>的描述</a:t>
            </a:r>
          </a:p>
        </p:txBody>
      </p:sp>
      <p:sp>
        <p:nvSpPr>
          <p:cNvPr id="5" name="文本框 4">
            <a:extLst>
              <a:ext uri="{FF2B5EF4-FFF2-40B4-BE49-F238E27FC236}">
                <a16:creationId xmlns:a16="http://schemas.microsoft.com/office/drawing/2014/main" id="{BE56F74F-D342-A9F7-27D6-8354661A4C97}"/>
              </a:ext>
            </a:extLst>
          </p:cNvPr>
          <p:cNvSpPr txBox="1"/>
          <p:nvPr/>
        </p:nvSpPr>
        <p:spPr>
          <a:xfrm>
            <a:off x="2021462" y="3674958"/>
            <a:ext cx="697627" cy="769441"/>
          </a:xfrm>
          <a:prstGeom prst="rect">
            <a:avLst/>
          </a:prstGeom>
          <a:noFill/>
        </p:spPr>
        <p:txBody>
          <a:bodyPr wrap="none" rtlCol="0">
            <a:spAutoFit/>
          </a:bodyPr>
          <a:lstStyle/>
          <a:p>
            <a:pPr>
              <a:buNone/>
            </a:pPr>
            <a:r>
              <a:rPr lang="zh-CN" altLang="en-US" sz="2000" b="1" dirty="0">
                <a:latin typeface="+mj-ea"/>
                <a:ea typeface="+mj-ea"/>
              </a:rPr>
              <a:t>客户</a:t>
            </a:r>
            <a:endParaRPr lang="en-US" altLang="zh-CN" sz="2000" b="1" dirty="0">
              <a:latin typeface="+mj-ea"/>
              <a:ea typeface="+mj-ea"/>
            </a:endParaRPr>
          </a:p>
          <a:p>
            <a:pPr>
              <a:buNone/>
            </a:pPr>
            <a:r>
              <a:rPr lang="zh-CN" altLang="en-US" sz="2000" b="1" dirty="0">
                <a:latin typeface="+mj-ea"/>
                <a:ea typeface="+mj-ea"/>
              </a:rPr>
              <a:t>用户</a:t>
            </a:r>
          </a:p>
        </p:txBody>
      </p:sp>
      <p:sp>
        <p:nvSpPr>
          <p:cNvPr id="6" name="文本框 5">
            <a:extLst>
              <a:ext uri="{FF2B5EF4-FFF2-40B4-BE49-F238E27FC236}">
                <a16:creationId xmlns:a16="http://schemas.microsoft.com/office/drawing/2014/main" id="{5831F4A8-1101-B217-F032-80527F69302F}"/>
              </a:ext>
            </a:extLst>
          </p:cNvPr>
          <p:cNvSpPr txBox="1"/>
          <p:nvPr/>
        </p:nvSpPr>
        <p:spPr>
          <a:xfrm>
            <a:off x="5658047" y="5618063"/>
            <a:ext cx="1210588" cy="769441"/>
          </a:xfrm>
          <a:prstGeom prst="rect">
            <a:avLst/>
          </a:prstGeom>
          <a:noFill/>
        </p:spPr>
        <p:txBody>
          <a:bodyPr wrap="none" rtlCol="0">
            <a:spAutoFit/>
          </a:bodyPr>
          <a:lstStyle/>
          <a:p>
            <a:pPr>
              <a:buNone/>
            </a:pPr>
            <a:r>
              <a:rPr lang="zh-CN" altLang="en-US" sz="2000" b="1" dirty="0">
                <a:latin typeface="+mj-ea"/>
                <a:ea typeface="+mj-ea"/>
              </a:rPr>
              <a:t>分析人员</a:t>
            </a:r>
            <a:endParaRPr lang="en-US" altLang="zh-CN" sz="2000" b="1" dirty="0">
              <a:latin typeface="+mj-ea"/>
              <a:ea typeface="+mj-ea"/>
            </a:endParaRPr>
          </a:p>
          <a:p>
            <a:pPr>
              <a:buNone/>
            </a:pPr>
            <a:r>
              <a:rPr lang="zh-CN" altLang="en-US" sz="2000" b="1" dirty="0">
                <a:latin typeface="+mj-ea"/>
                <a:ea typeface="+mj-ea"/>
              </a:rPr>
              <a:t>领域专家</a:t>
            </a:r>
            <a:endParaRPr lang="en-US" altLang="zh-CN" sz="2000" b="1" dirty="0">
              <a:latin typeface="+mj-ea"/>
              <a:ea typeface="+mj-ea"/>
            </a:endParaRPr>
          </a:p>
        </p:txBody>
      </p:sp>
      <p:sp>
        <p:nvSpPr>
          <p:cNvPr id="7" name="文本框 6">
            <a:extLst>
              <a:ext uri="{FF2B5EF4-FFF2-40B4-BE49-F238E27FC236}">
                <a16:creationId xmlns:a16="http://schemas.microsoft.com/office/drawing/2014/main" id="{F4CAB63E-92C6-D2F5-6F51-7EE02F38E28C}"/>
              </a:ext>
            </a:extLst>
          </p:cNvPr>
          <p:cNvSpPr txBox="1"/>
          <p:nvPr/>
        </p:nvSpPr>
        <p:spPr>
          <a:xfrm>
            <a:off x="9798887" y="3851115"/>
            <a:ext cx="1210588" cy="400110"/>
          </a:xfrm>
          <a:prstGeom prst="rect">
            <a:avLst/>
          </a:prstGeom>
          <a:noFill/>
        </p:spPr>
        <p:txBody>
          <a:bodyPr wrap="none" rtlCol="0">
            <a:spAutoFit/>
          </a:bodyPr>
          <a:lstStyle/>
          <a:p>
            <a:pPr>
              <a:buNone/>
            </a:pPr>
            <a:r>
              <a:rPr lang="zh-CN" altLang="en-US" sz="2000" b="1" dirty="0">
                <a:latin typeface="+mj-ea"/>
                <a:ea typeface="+mj-ea"/>
              </a:rPr>
              <a:t>开发团队</a:t>
            </a:r>
            <a:endParaRPr lang="en-US" altLang="zh-CN" sz="2000" b="1" dirty="0">
              <a:latin typeface="+mj-ea"/>
              <a:ea typeface="+mj-ea"/>
            </a:endParaRPr>
          </a:p>
        </p:txBody>
      </p:sp>
      <p:cxnSp>
        <p:nvCxnSpPr>
          <p:cNvPr id="8" name="直接连接符 7">
            <a:extLst>
              <a:ext uri="{FF2B5EF4-FFF2-40B4-BE49-F238E27FC236}">
                <a16:creationId xmlns:a16="http://schemas.microsoft.com/office/drawing/2014/main" id="{803F3FB8-9BB4-1B16-A475-500E1E732D0B}"/>
              </a:ext>
            </a:extLst>
          </p:cNvPr>
          <p:cNvCxnSpPr>
            <a:cxnSpLocks/>
          </p:cNvCxnSpPr>
          <p:nvPr/>
        </p:nvCxnSpPr>
        <p:spPr>
          <a:xfrm flipH="1">
            <a:off x="2719089" y="3744288"/>
            <a:ext cx="10886" cy="6307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7E8E792-4D62-34D0-A35F-B80AA8F6249D}"/>
              </a:ext>
            </a:extLst>
          </p:cNvPr>
          <p:cNvCxnSpPr>
            <a:stCxn id="5" idx="3"/>
            <a:endCxn id="4" idx="2"/>
          </p:cNvCxnSpPr>
          <p:nvPr/>
        </p:nvCxnSpPr>
        <p:spPr>
          <a:xfrm flipV="1">
            <a:off x="2719089" y="4051170"/>
            <a:ext cx="1951602" cy="85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772C7FF-DD3D-DA4F-18B3-856CC6A783D2}"/>
              </a:ext>
            </a:extLst>
          </p:cNvPr>
          <p:cNvCxnSpPr>
            <a:cxnSpLocks/>
          </p:cNvCxnSpPr>
          <p:nvPr/>
        </p:nvCxnSpPr>
        <p:spPr>
          <a:xfrm>
            <a:off x="9798887" y="3898013"/>
            <a:ext cx="0" cy="2993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AE2DC97-76F9-52C5-118E-A8C2264C65C5}"/>
              </a:ext>
            </a:extLst>
          </p:cNvPr>
          <p:cNvCxnSpPr>
            <a:cxnSpLocks/>
            <a:stCxn id="7" idx="1"/>
            <a:endCxn id="4" idx="0"/>
          </p:cNvCxnSpPr>
          <p:nvPr/>
        </p:nvCxnSpPr>
        <p:spPr>
          <a:xfrm flipH="1">
            <a:off x="7854536" y="4051170"/>
            <a:ext cx="194435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904B3BD-D32E-5C5D-2708-C3DF20373F25}"/>
              </a:ext>
            </a:extLst>
          </p:cNvPr>
          <p:cNvCxnSpPr>
            <a:cxnSpLocks/>
          </p:cNvCxnSpPr>
          <p:nvPr/>
        </p:nvCxnSpPr>
        <p:spPr>
          <a:xfrm>
            <a:off x="5768042" y="5618063"/>
            <a:ext cx="96882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E6B001D-5B20-AC49-3993-F21D410F810A}"/>
              </a:ext>
            </a:extLst>
          </p:cNvPr>
          <p:cNvCxnSpPr>
            <a:cxnSpLocks/>
            <a:stCxn id="6" idx="0"/>
            <a:endCxn id="4" idx="1"/>
          </p:cNvCxnSpPr>
          <p:nvPr/>
        </p:nvCxnSpPr>
        <p:spPr>
          <a:xfrm flipH="1" flipV="1">
            <a:off x="6258988" y="4927918"/>
            <a:ext cx="4353" cy="690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2B46B6B-42FE-AD6A-EAD8-736332876722}"/>
              </a:ext>
            </a:extLst>
          </p:cNvPr>
          <p:cNvSpPr txBox="1"/>
          <p:nvPr/>
        </p:nvSpPr>
        <p:spPr>
          <a:xfrm>
            <a:off x="577648" y="4613443"/>
            <a:ext cx="3777333" cy="1023357"/>
          </a:xfrm>
          <a:prstGeom prst="rect">
            <a:avLst/>
          </a:prstGeom>
          <a:noFill/>
        </p:spPr>
        <p:txBody>
          <a:bodyPr wrap="square" rtlCol="0">
            <a:spAutoFit/>
          </a:bodyPr>
          <a:lstStyle/>
          <a:p>
            <a:pPr>
              <a:lnSpc>
                <a:spcPct val="150000"/>
              </a:lnSpc>
              <a:buNone/>
            </a:pPr>
            <a:r>
              <a:rPr lang="zh-CN" altLang="en-US" sz="1400" dirty="0">
                <a:latin typeface="+mj-ea"/>
                <a:ea typeface="+mj-ea"/>
              </a:rPr>
              <a:t>关注 </a:t>
            </a:r>
            <a:r>
              <a:rPr lang="zh-CN" altLang="en-US" sz="1400" b="1" dirty="0">
                <a:latin typeface="+mj-ea"/>
                <a:ea typeface="+mj-ea"/>
              </a:rPr>
              <a:t>功能 </a:t>
            </a:r>
            <a:r>
              <a:rPr lang="zh-CN" altLang="en-US" sz="1400" dirty="0">
                <a:latin typeface="+mj-ea"/>
                <a:ea typeface="+mj-ea"/>
              </a:rPr>
              <a:t>和 </a:t>
            </a:r>
            <a:r>
              <a:rPr lang="zh-CN" altLang="en-US" sz="1400" b="1" dirty="0">
                <a:latin typeface="+mj-ea"/>
                <a:ea typeface="+mj-ea"/>
              </a:rPr>
              <a:t>实现日期</a:t>
            </a:r>
            <a:r>
              <a:rPr lang="zh-CN" altLang="en-US" sz="1400" dirty="0">
                <a:latin typeface="+mj-ea"/>
                <a:ea typeface="+mj-ea"/>
              </a:rPr>
              <a:t>，不关注开发团队是否满足这两个目标（总是认为开发团队应该可以完成的       ）。</a:t>
            </a:r>
          </a:p>
        </p:txBody>
      </p:sp>
      <p:sp>
        <p:nvSpPr>
          <p:cNvPr id="15" name="文本框 14">
            <a:extLst>
              <a:ext uri="{FF2B5EF4-FFF2-40B4-BE49-F238E27FC236}">
                <a16:creationId xmlns:a16="http://schemas.microsoft.com/office/drawing/2014/main" id="{40499384-A900-F78F-6E94-BB2217557838}"/>
              </a:ext>
            </a:extLst>
          </p:cNvPr>
          <p:cNvSpPr txBox="1"/>
          <p:nvPr/>
        </p:nvSpPr>
        <p:spPr>
          <a:xfrm>
            <a:off x="9153429" y="4381480"/>
            <a:ext cx="2941298" cy="1346522"/>
          </a:xfrm>
          <a:prstGeom prst="rect">
            <a:avLst/>
          </a:prstGeom>
          <a:noFill/>
        </p:spPr>
        <p:txBody>
          <a:bodyPr wrap="square" rtlCol="0">
            <a:spAutoFit/>
          </a:bodyPr>
          <a:lstStyle/>
          <a:p>
            <a:pPr>
              <a:lnSpc>
                <a:spcPct val="150000"/>
              </a:lnSpc>
              <a:buNone/>
            </a:pPr>
            <a:r>
              <a:rPr lang="zh-CN" altLang="en-US" sz="1400" dirty="0">
                <a:latin typeface="+mj-ea"/>
                <a:ea typeface="+mj-ea"/>
              </a:rPr>
              <a:t>最应该避免的的问题是：技术语言代替业务语言（删除数据时因为有外键引用，这样的数据是不能删除的！）。</a:t>
            </a:r>
          </a:p>
        </p:txBody>
      </p:sp>
      <p:sp>
        <p:nvSpPr>
          <p:cNvPr id="17" name="文本框 16">
            <a:extLst>
              <a:ext uri="{FF2B5EF4-FFF2-40B4-BE49-F238E27FC236}">
                <a16:creationId xmlns:a16="http://schemas.microsoft.com/office/drawing/2014/main" id="{80C92DE1-F635-E55C-8E52-855B40786BC8}"/>
              </a:ext>
            </a:extLst>
          </p:cNvPr>
          <p:cNvSpPr txBox="1"/>
          <p:nvPr/>
        </p:nvSpPr>
        <p:spPr>
          <a:xfrm>
            <a:off x="577648" y="962564"/>
            <a:ext cx="5930437" cy="1704954"/>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dirty="0">
                <a:latin typeface="+mj-ea"/>
                <a:ea typeface="+mj-ea"/>
              </a:rPr>
              <a:t>软件需求是一个沟通问题；</a:t>
            </a:r>
            <a:endParaRPr lang="en-US" altLang="zh-CN" dirty="0">
              <a:latin typeface="+mj-ea"/>
              <a:ea typeface="+mj-ea"/>
            </a:endParaRPr>
          </a:p>
          <a:p>
            <a:pPr marL="342900" indent="-342900">
              <a:lnSpc>
                <a:spcPct val="150000"/>
              </a:lnSpc>
              <a:buFont typeface="Wingdings" panose="05000000000000000000" pitchFamily="2" charset="2"/>
              <a:buChar char="l"/>
            </a:pPr>
            <a:r>
              <a:rPr lang="zh-CN" altLang="en-US" dirty="0">
                <a:latin typeface="+mj-ea"/>
                <a:ea typeface="+mj-ea"/>
              </a:rPr>
              <a:t>软件业主或者使用软件的人与开发软件的人进行交流；</a:t>
            </a:r>
            <a:endParaRPr lang="en-US" altLang="zh-CN" dirty="0">
              <a:latin typeface="+mj-ea"/>
              <a:ea typeface="+mj-ea"/>
            </a:endParaRPr>
          </a:p>
          <a:p>
            <a:pPr marL="342900" indent="-342900">
              <a:lnSpc>
                <a:spcPct val="150000"/>
              </a:lnSpc>
              <a:buFont typeface="Wingdings" panose="05000000000000000000" pitchFamily="2" charset="2"/>
              <a:buChar char="l"/>
            </a:pPr>
            <a:r>
              <a:rPr lang="zh-CN" altLang="en-US" dirty="0">
                <a:latin typeface="+mj-ea"/>
                <a:ea typeface="+mj-ea"/>
              </a:rPr>
              <a:t>交流的成果是对业务数据和业务数据处理的要求用适当的文件约束下来。</a:t>
            </a:r>
          </a:p>
        </p:txBody>
      </p:sp>
      <p:pic>
        <p:nvPicPr>
          <p:cNvPr id="19" name="Picture 2" descr="C:\Users\t-dantay\Documents\Placeholders\user.png">
            <a:extLst>
              <a:ext uri="{FF2B5EF4-FFF2-40B4-BE49-F238E27FC236}">
                <a16:creationId xmlns:a16="http://schemas.microsoft.com/office/drawing/2014/main" id="{5FCE8329-5AEA-36D0-35E0-50F6B64D2122}"/>
              </a:ext>
            </a:extLst>
          </p:cNvPr>
          <p:cNvPicPr>
            <a:picLocks noChangeAspect="1" noChangeArrowheads="1"/>
          </p:cNvPicPr>
          <p:nvPr>
            <p:custDataLst>
              <p:custData r:id="rId1"/>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869850" y="3478709"/>
            <a:ext cx="337675" cy="36933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user.png">
            <a:extLst>
              <a:ext uri="{FF2B5EF4-FFF2-40B4-BE49-F238E27FC236}">
                <a16:creationId xmlns:a16="http://schemas.microsoft.com/office/drawing/2014/main" id="{9F283D62-FC92-E9A9-087E-F1961D8EE574}"/>
              </a:ext>
            </a:extLst>
          </p:cNvPr>
          <p:cNvPicPr>
            <a:picLocks noChangeAspect="1" noChangeArrowheads="1"/>
          </p:cNvPicPr>
          <p:nvPr>
            <p:custDataLst>
              <p:custData r:id="rId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119448" y="3278660"/>
            <a:ext cx="342903" cy="3750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user.png">
            <a:extLst>
              <a:ext uri="{FF2B5EF4-FFF2-40B4-BE49-F238E27FC236}">
                <a16:creationId xmlns:a16="http://schemas.microsoft.com/office/drawing/2014/main" id="{881162BA-BDC1-D2D0-2423-E35AAF6FF04B}"/>
              </a:ext>
            </a:extLst>
          </p:cNvPr>
          <p:cNvPicPr>
            <a:picLocks noChangeAspect="1" noChangeArrowheads="1"/>
          </p:cNvPicPr>
          <p:nvPr>
            <p:custDataLst>
              <p:custData r:id="rId3"/>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328516" y="3684627"/>
            <a:ext cx="342903" cy="3750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user.png">
            <a:extLst>
              <a:ext uri="{FF2B5EF4-FFF2-40B4-BE49-F238E27FC236}">
                <a16:creationId xmlns:a16="http://schemas.microsoft.com/office/drawing/2014/main" id="{E42F872D-1592-B100-7080-749D36989E48}"/>
              </a:ext>
            </a:extLst>
          </p:cNvPr>
          <p:cNvPicPr>
            <a:picLocks noChangeAspect="1" noChangeArrowheads="1"/>
          </p:cNvPicPr>
          <p:nvPr>
            <p:custDataLst>
              <p:custData r:id="rId4"/>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03241" y="3683409"/>
            <a:ext cx="342903" cy="3750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user.png">
            <a:extLst>
              <a:ext uri="{FF2B5EF4-FFF2-40B4-BE49-F238E27FC236}">
                <a16:creationId xmlns:a16="http://schemas.microsoft.com/office/drawing/2014/main" id="{BF6C5D3E-A31B-3BCD-991E-887B3CCD5709}"/>
              </a:ext>
            </a:extLst>
          </p:cNvPr>
          <p:cNvPicPr>
            <a:picLocks noChangeAspect="1" noChangeArrowheads="1"/>
          </p:cNvPicPr>
          <p:nvPr>
            <p:custDataLst>
              <p:custData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125619" y="4072839"/>
            <a:ext cx="342903" cy="3750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user.png">
            <a:extLst>
              <a:ext uri="{FF2B5EF4-FFF2-40B4-BE49-F238E27FC236}">
                <a16:creationId xmlns:a16="http://schemas.microsoft.com/office/drawing/2014/main" id="{957B292C-7F0A-FBE0-9BDD-16201B9FC9BE}"/>
              </a:ext>
            </a:extLst>
          </p:cNvPr>
          <p:cNvPicPr>
            <a:picLocks noChangeAspect="1" noChangeArrowheads="1"/>
          </p:cNvPicPr>
          <p:nvPr>
            <p:custDataLst>
              <p:custData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717769" y="4082941"/>
            <a:ext cx="342903" cy="37505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t-dantay\Documents\Placeholders\user.png">
            <a:extLst>
              <a:ext uri="{FF2B5EF4-FFF2-40B4-BE49-F238E27FC236}">
                <a16:creationId xmlns:a16="http://schemas.microsoft.com/office/drawing/2014/main" id="{A0BEDE6E-1321-3A61-EE02-AE839532AB9D}"/>
              </a:ext>
            </a:extLst>
          </p:cNvPr>
          <p:cNvPicPr>
            <a:picLocks noChangeAspect="1" noChangeArrowheads="1"/>
          </p:cNvPicPr>
          <p:nvPr>
            <p:custDataLst>
              <p:custData r:id="rId7"/>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517105" y="4076178"/>
            <a:ext cx="342903" cy="3750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t-dantay\Documents\Placeholders\user.png">
            <a:extLst>
              <a:ext uri="{FF2B5EF4-FFF2-40B4-BE49-F238E27FC236}">
                <a16:creationId xmlns:a16="http://schemas.microsoft.com/office/drawing/2014/main" id="{9FE55C48-53F0-15FE-1A2C-17E231EDF821}"/>
              </a:ext>
            </a:extLst>
          </p:cNvPr>
          <p:cNvPicPr>
            <a:picLocks noChangeAspect="1" noChangeArrowheads="1"/>
          </p:cNvPicPr>
          <p:nvPr>
            <p:custDataLst>
              <p:custData r:id="rId8"/>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5146547" y="5672680"/>
            <a:ext cx="463842" cy="507327"/>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a:extLst>
              <a:ext uri="{FF2B5EF4-FFF2-40B4-BE49-F238E27FC236}">
                <a16:creationId xmlns:a16="http://schemas.microsoft.com/office/drawing/2014/main" id="{944BE374-3A76-A45C-8B88-0980A6A2FD4C}"/>
              </a:ext>
            </a:extLst>
          </p:cNvPr>
          <p:cNvSpPr txBox="1"/>
          <p:nvPr/>
        </p:nvSpPr>
        <p:spPr>
          <a:xfrm>
            <a:off x="3222670" y="3663375"/>
            <a:ext cx="1239087" cy="369332"/>
          </a:xfrm>
          <a:prstGeom prst="rect">
            <a:avLst/>
          </a:prstGeom>
          <a:noFill/>
        </p:spPr>
        <p:txBody>
          <a:bodyPr wrap="square" rtlCol="0">
            <a:spAutoFit/>
          </a:bodyPr>
          <a:lstStyle/>
          <a:p>
            <a:pPr>
              <a:buNone/>
            </a:pPr>
            <a:r>
              <a:rPr lang="zh-CN" altLang="en-US" b="1" dirty="0">
                <a:solidFill>
                  <a:srgbClr val="7030A0"/>
                </a:solidFill>
                <a:latin typeface="+mj-ea"/>
                <a:ea typeface="+mj-ea"/>
              </a:rPr>
              <a:t>用户需求   </a:t>
            </a:r>
          </a:p>
        </p:txBody>
      </p:sp>
      <p:sp>
        <p:nvSpPr>
          <p:cNvPr id="30" name="文本框 29">
            <a:extLst>
              <a:ext uri="{FF2B5EF4-FFF2-40B4-BE49-F238E27FC236}">
                <a16:creationId xmlns:a16="http://schemas.microsoft.com/office/drawing/2014/main" id="{D91D55C1-5955-E9E2-84CC-7F599BB103B3}"/>
              </a:ext>
            </a:extLst>
          </p:cNvPr>
          <p:cNvSpPr txBox="1"/>
          <p:nvPr/>
        </p:nvSpPr>
        <p:spPr>
          <a:xfrm>
            <a:off x="8158878" y="3674958"/>
            <a:ext cx="1239087" cy="369332"/>
          </a:xfrm>
          <a:prstGeom prst="rect">
            <a:avLst/>
          </a:prstGeom>
          <a:noFill/>
        </p:spPr>
        <p:txBody>
          <a:bodyPr wrap="square" rtlCol="0">
            <a:spAutoFit/>
          </a:bodyPr>
          <a:lstStyle/>
          <a:p>
            <a:pPr>
              <a:buNone/>
            </a:pPr>
            <a:r>
              <a:rPr lang="zh-CN" altLang="en-US" b="1" dirty="0">
                <a:solidFill>
                  <a:srgbClr val="7030A0"/>
                </a:solidFill>
                <a:latin typeface="+mj-ea"/>
                <a:ea typeface="+mj-ea"/>
              </a:rPr>
              <a:t>产品需求   </a:t>
            </a:r>
          </a:p>
        </p:txBody>
      </p:sp>
      <p:pic>
        <p:nvPicPr>
          <p:cNvPr id="31" name="Picture 2" descr="C:\Users\t-dantay\Documents\Placeholders\user.png">
            <a:extLst>
              <a:ext uri="{FF2B5EF4-FFF2-40B4-BE49-F238E27FC236}">
                <a16:creationId xmlns:a16="http://schemas.microsoft.com/office/drawing/2014/main" id="{EC7F8F9E-E1FE-19CF-2FDA-F8481A6F0B1F}"/>
              </a:ext>
            </a:extLst>
          </p:cNvPr>
          <p:cNvPicPr>
            <a:picLocks noChangeAspect="1" noChangeArrowheads="1"/>
          </p:cNvPicPr>
          <p:nvPr>
            <p:custDataLst>
              <p:custData r:id="rId9"/>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0192088" y="3359171"/>
            <a:ext cx="337675" cy="3693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t-dantay\Documents\Placeholders\user.png">
            <a:extLst>
              <a:ext uri="{FF2B5EF4-FFF2-40B4-BE49-F238E27FC236}">
                <a16:creationId xmlns:a16="http://schemas.microsoft.com/office/drawing/2014/main" id="{36BB1EDB-60DA-F3F6-5F87-905BABBBA525}"/>
              </a:ext>
            </a:extLst>
          </p:cNvPr>
          <p:cNvPicPr>
            <a:picLocks noChangeAspect="1" noChangeArrowheads="1"/>
          </p:cNvPicPr>
          <p:nvPr>
            <p:custDataLst>
              <p:custData r:id="rId10"/>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0544910" y="3234631"/>
            <a:ext cx="337675" cy="36933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t-dantay\Documents\Placeholders\user.png">
            <a:extLst>
              <a:ext uri="{FF2B5EF4-FFF2-40B4-BE49-F238E27FC236}">
                <a16:creationId xmlns:a16="http://schemas.microsoft.com/office/drawing/2014/main" id="{474A8D41-17FE-64A2-C23D-68179FBBF030}"/>
              </a:ext>
            </a:extLst>
          </p:cNvPr>
          <p:cNvPicPr>
            <a:picLocks noChangeAspect="1" noChangeArrowheads="1"/>
          </p:cNvPicPr>
          <p:nvPr>
            <p:custDataLst>
              <p:custData r:id="rId11"/>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0880616" y="3147633"/>
            <a:ext cx="337675" cy="369332"/>
          </a:xfrm>
          <a:prstGeom prst="rect">
            <a:avLst/>
          </a:prstGeom>
          <a:noFill/>
          <a:extLst>
            <a:ext uri="{909E8E84-426E-40DD-AFC4-6F175D3DCCD1}">
              <a14:hiddenFill xmlns:a14="http://schemas.microsoft.com/office/drawing/2010/main">
                <a:solidFill>
                  <a:srgbClr val="FFFFFF"/>
                </a:solidFill>
              </a14:hiddenFill>
            </a:ext>
          </a:extLst>
        </p:spPr>
      </p:pic>
      <p:sp>
        <p:nvSpPr>
          <p:cNvPr id="34" name="文本框 33">
            <a:extLst>
              <a:ext uri="{FF2B5EF4-FFF2-40B4-BE49-F238E27FC236}">
                <a16:creationId xmlns:a16="http://schemas.microsoft.com/office/drawing/2014/main" id="{43355542-02B6-FD77-3E44-0F63CDECF093}"/>
              </a:ext>
            </a:extLst>
          </p:cNvPr>
          <p:cNvSpPr txBox="1"/>
          <p:nvPr/>
        </p:nvSpPr>
        <p:spPr>
          <a:xfrm>
            <a:off x="6258988" y="5060276"/>
            <a:ext cx="2168575" cy="369332"/>
          </a:xfrm>
          <a:prstGeom prst="rect">
            <a:avLst/>
          </a:prstGeom>
          <a:noFill/>
        </p:spPr>
        <p:txBody>
          <a:bodyPr wrap="square" rtlCol="0">
            <a:spAutoFit/>
          </a:bodyPr>
          <a:lstStyle/>
          <a:p>
            <a:pPr>
              <a:buNone/>
            </a:pPr>
            <a:r>
              <a:rPr lang="zh-CN" altLang="en-US" b="1" dirty="0">
                <a:solidFill>
                  <a:srgbClr val="923922"/>
                </a:solidFill>
                <a:latin typeface="+mj-ea"/>
                <a:ea typeface="+mj-ea"/>
              </a:rPr>
              <a:t>需求定义规格标准   </a:t>
            </a:r>
          </a:p>
        </p:txBody>
      </p:sp>
      <p:pic>
        <p:nvPicPr>
          <p:cNvPr id="36" name="图形 35" descr="无表情脸轮廓 轮廓">
            <a:extLst>
              <a:ext uri="{FF2B5EF4-FFF2-40B4-BE49-F238E27FC236}">
                <a16:creationId xmlns:a16="http://schemas.microsoft.com/office/drawing/2014/main" id="{B3D754AB-C349-CD0D-8B58-3370D343AB8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26627" y="5295784"/>
            <a:ext cx="325624" cy="325624"/>
          </a:xfrm>
          <a:prstGeom prst="rect">
            <a:avLst/>
          </a:prstGeom>
        </p:spPr>
      </p:pic>
      <p:pic>
        <p:nvPicPr>
          <p:cNvPr id="37" name="图片 36">
            <a:extLst>
              <a:ext uri="{FF2B5EF4-FFF2-40B4-BE49-F238E27FC236}">
                <a16:creationId xmlns:a16="http://schemas.microsoft.com/office/drawing/2014/main" id="{892F4A08-3F37-682D-E051-9B96472DE7F1}"/>
              </a:ext>
            </a:extLst>
          </p:cNvPr>
          <p:cNvPicPr>
            <a:picLocks noChangeAspect="1"/>
          </p:cNvPicPr>
          <p:nvPr/>
        </p:nvPicPr>
        <p:blipFill>
          <a:blip r:embed="rId16"/>
          <a:stretch>
            <a:fillRect/>
          </a:stretch>
        </p:blipFill>
        <p:spPr>
          <a:xfrm>
            <a:off x="8568969" y="947565"/>
            <a:ext cx="3428546" cy="1112641"/>
          </a:xfrm>
          <a:prstGeom prst="rect">
            <a:avLst/>
          </a:prstGeom>
        </p:spPr>
      </p:pic>
    </p:spTree>
    <p:extLst>
      <p:ext uri="{BB962C8B-B14F-4D97-AF65-F5344CB8AC3E}">
        <p14:creationId xmlns:p14="http://schemas.microsoft.com/office/powerpoint/2010/main" val="284619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87305-2B00-8A90-828A-4B88DD1C84D5}"/>
              </a:ext>
            </a:extLst>
          </p:cNvPr>
          <p:cNvSpPr>
            <a:spLocks noGrp="1"/>
          </p:cNvSpPr>
          <p:nvPr>
            <p:ph type="title"/>
          </p:nvPr>
        </p:nvSpPr>
        <p:spPr/>
        <p:txBody>
          <a:bodyPr/>
          <a:lstStyle/>
          <a:p>
            <a:r>
              <a:rPr lang="en-US" altLang="zh-CN" dirty="0"/>
              <a:t>1.2. </a:t>
            </a:r>
            <a:r>
              <a:rPr lang="zh-CN" altLang="en-US" dirty="0"/>
              <a:t>从需求向设计过渡的一般考虑因素</a:t>
            </a:r>
          </a:p>
        </p:txBody>
      </p:sp>
      <p:sp>
        <p:nvSpPr>
          <p:cNvPr id="4" name="文本框 3">
            <a:extLst>
              <a:ext uri="{FF2B5EF4-FFF2-40B4-BE49-F238E27FC236}">
                <a16:creationId xmlns:a16="http://schemas.microsoft.com/office/drawing/2014/main" id="{12E67985-3E6F-5FA2-0D1F-0629FD8E0C40}"/>
              </a:ext>
            </a:extLst>
          </p:cNvPr>
          <p:cNvSpPr txBox="1"/>
          <p:nvPr/>
        </p:nvSpPr>
        <p:spPr>
          <a:xfrm>
            <a:off x="669302" y="1347040"/>
            <a:ext cx="3705797" cy="4578176"/>
          </a:xfrm>
          <a:prstGeom prst="rect">
            <a:avLst/>
          </a:prstGeom>
          <a:noFill/>
        </p:spPr>
        <p:txBody>
          <a:bodyPr wrap="square" rtlCol="0">
            <a:spAutoFit/>
          </a:bodyPr>
          <a:lstStyle/>
          <a:p>
            <a:pPr algn="r">
              <a:lnSpc>
                <a:spcPct val="150000"/>
              </a:lnSpc>
              <a:buNone/>
            </a:pPr>
            <a:r>
              <a:rPr lang="zh-CN" altLang="en-US" sz="1100" dirty="0">
                <a:solidFill>
                  <a:srgbClr val="00B050"/>
                </a:solidFill>
                <a:latin typeface="+mj-ea"/>
                <a:ea typeface="+mj-ea"/>
              </a:rPr>
              <a:t>（已经完成交易的订单不允许删除）</a:t>
            </a:r>
            <a:endParaRPr lang="en-US" altLang="zh-CN" sz="1100" dirty="0">
              <a:solidFill>
                <a:srgbClr val="00B050"/>
              </a:solidFill>
              <a:latin typeface="+mj-ea"/>
              <a:ea typeface="+mj-ea"/>
            </a:endParaRPr>
          </a:p>
          <a:p>
            <a:pPr algn="r">
              <a:lnSpc>
                <a:spcPct val="150000"/>
              </a:lnSpc>
              <a:buNone/>
            </a:pPr>
            <a:r>
              <a:rPr lang="zh-CN" altLang="en-US" sz="1400" dirty="0">
                <a:latin typeface="+mj-ea"/>
                <a:ea typeface="+mj-ea"/>
              </a:rPr>
              <a:t>用户的业务处理方法实现有什么特别要求？</a:t>
            </a:r>
            <a:endParaRPr lang="en-US" altLang="zh-CN" sz="1400" dirty="0">
              <a:latin typeface="+mj-ea"/>
              <a:ea typeface="+mj-ea"/>
            </a:endParaRPr>
          </a:p>
          <a:p>
            <a:pPr algn="r">
              <a:lnSpc>
                <a:spcPct val="150000"/>
              </a:lnSpc>
              <a:buNone/>
            </a:pPr>
            <a:r>
              <a:rPr lang="zh-CN" altLang="en-US" sz="1400" dirty="0">
                <a:latin typeface="+mj-ea"/>
                <a:ea typeface="+mj-ea"/>
              </a:rPr>
              <a:t>如果正常次序无法执行，如何回退？</a:t>
            </a:r>
            <a:endParaRPr lang="en-US" altLang="zh-CN" sz="1400" dirty="0">
              <a:latin typeface="+mj-ea"/>
              <a:ea typeface="+mj-ea"/>
            </a:endParaRPr>
          </a:p>
          <a:p>
            <a:pPr algn="r">
              <a:lnSpc>
                <a:spcPct val="150000"/>
              </a:lnSpc>
              <a:buNone/>
            </a:pPr>
            <a:r>
              <a:rPr lang="zh-CN" altLang="en-US" sz="1400" dirty="0">
                <a:latin typeface="+mj-ea"/>
                <a:ea typeface="+mj-ea"/>
              </a:rPr>
              <a:t>所有的处理方法次序如何安排？</a:t>
            </a:r>
            <a:endParaRPr lang="en-US" altLang="zh-CN" sz="1400" dirty="0">
              <a:latin typeface="+mj-ea"/>
              <a:ea typeface="+mj-ea"/>
            </a:endParaRPr>
          </a:p>
          <a:p>
            <a:pPr algn="r">
              <a:lnSpc>
                <a:spcPct val="150000"/>
              </a:lnSpc>
              <a:buNone/>
            </a:pPr>
            <a:r>
              <a:rPr lang="zh-CN" altLang="en-US" sz="1400" dirty="0">
                <a:latin typeface="+mj-ea"/>
                <a:ea typeface="+mj-ea"/>
              </a:rPr>
              <a:t>这些处理方法之间有什么关系？</a:t>
            </a:r>
            <a:endParaRPr lang="en-US" altLang="zh-CN" sz="1400" dirty="0">
              <a:latin typeface="+mj-ea"/>
              <a:ea typeface="+mj-ea"/>
            </a:endParaRPr>
          </a:p>
          <a:p>
            <a:pPr algn="r">
              <a:lnSpc>
                <a:spcPct val="150000"/>
              </a:lnSpc>
              <a:buNone/>
            </a:pPr>
            <a:r>
              <a:rPr lang="zh-CN" altLang="en-US" sz="1200" dirty="0">
                <a:solidFill>
                  <a:srgbClr val="00B050"/>
                </a:solidFill>
                <a:latin typeface="+mj-ea"/>
                <a:ea typeface="+mj-ea"/>
              </a:rPr>
              <a:t>（</a:t>
            </a:r>
            <a:r>
              <a:rPr lang="zh-CN" altLang="en-US" sz="1100" dirty="0">
                <a:solidFill>
                  <a:srgbClr val="00B050"/>
                </a:solidFill>
                <a:latin typeface="+mj-ea"/>
                <a:ea typeface="+mj-ea"/>
              </a:rPr>
              <a:t>例如订单新增、编辑、查询</a:t>
            </a:r>
            <a:r>
              <a:rPr lang="en-US" altLang="zh-CN" sz="1100" dirty="0">
                <a:solidFill>
                  <a:srgbClr val="00B050"/>
                </a:solidFill>
                <a:latin typeface="+mj-ea"/>
                <a:ea typeface="+mj-ea"/>
              </a:rPr>
              <a:t>…</a:t>
            </a:r>
            <a:r>
              <a:rPr lang="zh-CN" altLang="en-US" sz="1100" dirty="0">
                <a:solidFill>
                  <a:srgbClr val="00B050"/>
                </a:solidFill>
                <a:latin typeface="+mj-ea"/>
                <a:ea typeface="+mj-ea"/>
              </a:rPr>
              <a:t>）</a:t>
            </a:r>
            <a:endParaRPr lang="en-US" altLang="zh-CN" sz="1100" dirty="0">
              <a:solidFill>
                <a:srgbClr val="00B050"/>
              </a:solidFill>
              <a:latin typeface="+mj-ea"/>
              <a:ea typeface="+mj-ea"/>
            </a:endParaRPr>
          </a:p>
          <a:p>
            <a:pPr algn="r">
              <a:lnSpc>
                <a:spcPct val="150000"/>
              </a:lnSpc>
              <a:buNone/>
            </a:pPr>
            <a:r>
              <a:rPr lang="zh-CN" altLang="en-US" sz="1400" dirty="0">
                <a:latin typeface="+mj-ea"/>
                <a:ea typeface="+mj-ea"/>
              </a:rPr>
              <a:t>每个业务实体需要哪些处理方法？</a:t>
            </a:r>
            <a:endParaRPr lang="en-US" altLang="zh-CN" sz="1400" dirty="0">
              <a:latin typeface="+mj-ea"/>
              <a:ea typeface="+mj-ea"/>
            </a:endParaRPr>
          </a:p>
          <a:p>
            <a:pPr algn="r">
              <a:lnSpc>
                <a:spcPct val="150000"/>
              </a:lnSpc>
              <a:buNone/>
            </a:pPr>
            <a:r>
              <a:rPr lang="zh-CN" altLang="en-US" sz="1100" dirty="0">
                <a:solidFill>
                  <a:srgbClr val="00B050"/>
                </a:solidFill>
                <a:latin typeface="+mj-ea"/>
                <a:ea typeface="+mj-ea"/>
              </a:rPr>
              <a:t>（例如订单由</a:t>
            </a:r>
            <a:r>
              <a:rPr lang="zh-CN" altLang="en-US" sz="1100" b="1" dirty="0">
                <a:solidFill>
                  <a:srgbClr val="00B050"/>
                </a:solidFill>
                <a:latin typeface="+mj-ea"/>
                <a:ea typeface="+mj-ea"/>
              </a:rPr>
              <a:t>订单条目</a:t>
            </a:r>
            <a:r>
              <a:rPr lang="zh-CN" altLang="en-US" sz="1100" dirty="0">
                <a:solidFill>
                  <a:srgbClr val="00B050"/>
                </a:solidFill>
                <a:latin typeface="+mj-ea"/>
                <a:ea typeface="+mj-ea"/>
              </a:rPr>
              <a:t>组成，属于某个</a:t>
            </a:r>
            <a:r>
              <a:rPr lang="zh-CN" altLang="en-US" sz="1100" b="1" dirty="0">
                <a:solidFill>
                  <a:srgbClr val="00B050"/>
                </a:solidFill>
                <a:latin typeface="+mj-ea"/>
                <a:ea typeface="+mj-ea"/>
              </a:rPr>
              <a:t>客户</a:t>
            </a:r>
            <a:r>
              <a:rPr lang="zh-CN" altLang="en-US" sz="1100" dirty="0">
                <a:solidFill>
                  <a:srgbClr val="00B050"/>
                </a:solidFill>
                <a:latin typeface="+mj-ea"/>
                <a:ea typeface="+mj-ea"/>
              </a:rPr>
              <a:t>和某个</a:t>
            </a:r>
            <a:r>
              <a:rPr lang="zh-CN" altLang="en-US" sz="1100" b="1" dirty="0">
                <a:solidFill>
                  <a:srgbClr val="00B050"/>
                </a:solidFill>
                <a:latin typeface="+mj-ea"/>
                <a:ea typeface="+mj-ea"/>
              </a:rPr>
              <a:t>商家</a:t>
            </a:r>
            <a:r>
              <a:rPr lang="zh-CN" altLang="en-US" sz="1100" dirty="0">
                <a:solidFill>
                  <a:srgbClr val="00B050"/>
                </a:solidFill>
                <a:latin typeface="+mj-ea"/>
                <a:ea typeface="+mj-ea"/>
              </a:rPr>
              <a:t>）</a:t>
            </a:r>
            <a:endParaRPr lang="en-US" altLang="zh-CN" sz="1100" dirty="0">
              <a:solidFill>
                <a:srgbClr val="00B050"/>
              </a:solidFill>
              <a:latin typeface="+mj-ea"/>
              <a:ea typeface="+mj-ea"/>
            </a:endParaRPr>
          </a:p>
          <a:p>
            <a:pPr algn="r">
              <a:lnSpc>
                <a:spcPct val="150000"/>
              </a:lnSpc>
              <a:buNone/>
            </a:pPr>
            <a:r>
              <a:rPr lang="zh-CN" altLang="en-US" sz="1400" dirty="0">
                <a:latin typeface="+mj-ea"/>
                <a:ea typeface="+mj-ea"/>
              </a:rPr>
              <a:t>这些业务数据之间有什么关系？</a:t>
            </a:r>
            <a:endParaRPr lang="en-US" altLang="zh-CN" sz="1400" dirty="0">
              <a:latin typeface="+mj-ea"/>
              <a:ea typeface="+mj-ea"/>
            </a:endParaRPr>
          </a:p>
          <a:p>
            <a:pPr algn="r">
              <a:lnSpc>
                <a:spcPct val="150000"/>
              </a:lnSpc>
              <a:buNone/>
            </a:pPr>
            <a:r>
              <a:rPr lang="zh-CN" altLang="en-US" sz="1100" dirty="0">
                <a:solidFill>
                  <a:srgbClr val="00B050"/>
                </a:solidFill>
                <a:latin typeface="+mj-ea"/>
                <a:ea typeface="+mj-ea"/>
              </a:rPr>
              <a:t>（例如每个订单额总金额不能超过 </a:t>
            </a:r>
            <a:r>
              <a:rPr lang="en-US" altLang="zh-CN" sz="1100" dirty="0">
                <a:solidFill>
                  <a:srgbClr val="00B050"/>
                </a:solidFill>
                <a:latin typeface="+mj-ea"/>
                <a:ea typeface="+mj-ea"/>
              </a:rPr>
              <a:t>3</a:t>
            </a:r>
            <a:r>
              <a:rPr lang="zh-CN" altLang="en-US" sz="1100" dirty="0">
                <a:solidFill>
                  <a:srgbClr val="00B050"/>
                </a:solidFill>
                <a:latin typeface="+mj-ea"/>
                <a:ea typeface="+mj-ea"/>
              </a:rPr>
              <a:t>万元）</a:t>
            </a:r>
            <a:endParaRPr lang="en-US" altLang="zh-CN" sz="1100" dirty="0">
              <a:solidFill>
                <a:srgbClr val="00B050"/>
              </a:solidFill>
              <a:latin typeface="+mj-ea"/>
              <a:ea typeface="+mj-ea"/>
            </a:endParaRPr>
          </a:p>
          <a:p>
            <a:pPr algn="r">
              <a:lnSpc>
                <a:spcPct val="150000"/>
              </a:lnSpc>
              <a:buNone/>
            </a:pPr>
            <a:r>
              <a:rPr lang="zh-CN" altLang="en-US" sz="1400" dirty="0">
                <a:latin typeface="+mj-ea"/>
                <a:ea typeface="+mj-ea"/>
              </a:rPr>
              <a:t>业务数据规格中有什么约束？</a:t>
            </a:r>
            <a:endParaRPr lang="en-US" altLang="zh-CN" sz="1400" dirty="0">
              <a:latin typeface="+mj-ea"/>
              <a:ea typeface="+mj-ea"/>
            </a:endParaRPr>
          </a:p>
          <a:p>
            <a:pPr algn="r">
              <a:lnSpc>
                <a:spcPct val="150000"/>
              </a:lnSpc>
              <a:buNone/>
            </a:pPr>
            <a:r>
              <a:rPr lang="zh-CN" altLang="en-US" sz="1100" dirty="0">
                <a:solidFill>
                  <a:srgbClr val="00B050"/>
                </a:solidFill>
                <a:latin typeface="+mj-ea"/>
                <a:ea typeface="+mj-ea"/>
              </a:rPr>
              <a:t>（例如订单有订单号、总金额、客户送货地址</a:t>
            </a:r>
            <a:r>
              <a:rPr lang="en-US" altLang="zh-CN" sz="1100" dirty="0">
                <a:solidFill>
                  <a:srgbClr val="00B050"/>
                </a:solidFill>
                <a:latin typeface="+mj-ea"/>
                <a:ea typeface="+mj-ea"/>
              </a:rPr>
              <a:t>…</a:t>
            </a:r>
            <a:r>
              <a:rPr lang="zh-CN" altLang="en-US" sz="1100" dirty="0">
                <a:solidFill>
                  <a:srgbClr val="00B050"/>
                </a:solidFill>
                <a:latin typeface="+mj-ea"/>
                <a:ea typeface="+mj-ea"/>
              </a:rPr>
              <a:t>）</a:t>
            </a:r>
            <a:endParaRPr lang="en-US" altLang="zh-CN" sz="1100" dirty="0">
              <a:solidFill>
                <a:srgbClr val="00B050"/>
              </a:solidFill>
              <a:latin typeface="+mj-ea"/>
              <a:ea typeface="+mj-ea"/>
            </a:endParaRPr>
          </a:p>
          <a:p>
            <a:pPr algn="r">
              <a:lnSpc>
                <a:spcPct val="150000"/>
              </a:lnSpc>
              <a:buNone/>
            </a:pPr>
            <a:r>
              <a:rPr lang="zh-CN" altLang="en-US" sz="1400" dirty="0">
                <a:latin typeface="+mj-ea"/>
                <a:ea typeface="+mj-ea"/>
              </a:rPr>
              <a:t>每个业务数据的具体规格是什么？</a:t>
            </a:r>
            <a:endParaRPr lang="en-US" altLang="zh-CN" sz="1400" dirty="0">
              <a:latin typeface="+mj-ea"/>
              <a:ea typeface="+mj-ea"/>
            </a:endParaRPr>
          </a:p>
          <a:p>
            <a:pPr algn="r">
              <a:lnSpc>
                <a:spcPct val="150000"/>
              </a:lnSpc>
              <a:buNone/>
            </a:pPr>
            <a:r>
              <a:rPr lang="zh-CN" altLang="en-US" sz="1100" dirty="0">
                <a:solidFill>
                  <a:srgbClr val="00B050"/>
                </a:solidFill>
                <a:latin typeface="+mj-ea"/>
                <a:ea typeface="+mj-ea"/>
              </a:rPr>
              <a:t>（例如客户订单）</a:t>
            </a:r>
            <a:endParaRPr lang="en-US" altLang="zh-CN" sz="1100" dirty="0">
              <a:solidFill>
                <a:srgbClr val="00B050"/>
              </a:solidFill>
              <a:latin typeface="+mj-ea"/>
              <a:ea typeface="+mj-ea"/>
            </a:endParaRPr>
          </a:p>
          <a:p>
            <a:pPr algn="r">
              <a:lnSpc>
                <a:spcPct val="150000"/>
              </a:lnSpc>
              <a:buNone/>
            </a:pPr>
            <a:r>
              <a:rPr lang="zh-CN" altLang="en-US" sz="1400" dirty="0">
                <a:latin typeface="+mj-ea"/>
                <a:ea typeface="+mj-ea"/>
              </a:rPr>
              <a:t>业务需要处理哪些业务数据？</a:t>
            </a:r>
          </a:p>
        </p:txBody>
      </p:sp>
      <p:sp>
        <p:nvSpPr>
          <p:cNvPr id="5" name="矩形 4">
            <a:extLst>
              <a:ext uri="{FF2B5EF4-FFF2-40B4-BE49-F238E27FC236}">
                <a16:creationId xmlns:a16="http://schemas.microsoft.com/office/drawing/2014/main" id="{297F6641-9C80-EF10-AEFE-EAE53E66ACFD}"/>
              </a:ext>
            </a:extLst>
          </p:cNvPr>
          <p:cNvSpPr/>
          <p:nvPr/>
        </p:nvSpPr>
        <p:spPr>
          <a:xfrm>
            <a:off x="1923927" y="5965044"/>
            <a:ext cx="2609353" cy="568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chemeClr val="bg1"/>
                </a:solidFill>
                <a:latin typeface="+mj-ea"/>
                <a:ea typeface="+mj-ea"/>
              </a:rPr>
              <a:t>用户需求</a:t>
            </a:r>
          </a:p>
        </p:txBody>
      </p:sp>
      <p:sp>
        <p:nvSpPr>
          <p:cNvPr id="6" name="矩形 5">
            <a:extLst>
              <a:ext uri="{FF2B5EF4-FFF2-40B4-BE49-F238E27FC236}">
                <a16:creationId xmlns:a16="http://schemas.microsoft.com/office/drawing/2014/main" id="{57CCE214-DD92-8BC9-1F89-5C5F3C8081D0}"/>
              </a:ext>
            </a:extLst>
          </p:cNvPr>
          <p:cNvSpPr/>
          <p:nvPr/>
        </p:nvSpPr>
        <p:spPr>
          <a:xfrm>
            <a:off x="6589570" y="5974546"/>
            <a:ext cx="2609353" cy="56882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chemeClr val="tx1"/>
                </a:solidFill>
                <a:latin typeface="+mj-ea"/>
                <a:ea typeface="+mj-ea"/>
              </a:rPr>
              <a:t>产品需求</a:t>
            </a:r>
          </a:p>
        </p:txBody>
      </p:sp>
      <p:sp>
        <p:nvSpPr>
          <p:cNvPr id="7" name="文本框 6">
            <a:extLst>
              <a:ext uri="{FF2B5EF4-FFF2-40B4-BE49-F238E27FC236}">
                <a16:creationId xmlns:a16="http://schemas.microsoft.com/office/drawing/2014/main" id="{46602651-22BA-B591-87F8-D2DD6D8A088E}"/>
              </a:ext>
            </a:extLst>
          </p:cNvPr>
          <p:cNvSpPr txBox="1"/>
          <p:nvPr/>
        </p:nvSpPr>
        <p:spPr>
          <a:xfrm>
            <a:off x="6723191" y="2226618"/>
            <a:ext cx="3416320" cy="3609065"/>
          </a:xfrm>
          <a:prstGeom prst="rect">
            <a:avLst/>
          </a:prstGeom>
          <a:noFill/>
        </p:spPr>
        <p:txBody>
          <a:bodyPr wrap="none" rtlCol="0">
            <a:spAutoFit/>
          </a:bodyPr>
          <a:lstStyle/>
          <a:p>
            <a:pPr>
              <a:lnSpc>
                <a:spcPct val="150000"/>
              </a:lnSpc>
              <a:buNone/>
            </a:pPr>
            <a:r>
              <a:rPr lang="zh-CN" altLang="en-US" sz="1400" b="1" dirty="0">
                <a:solidFill>
                  <a:srgbClr val="00B050"/>
                </a:solidFill>
                <a:latin typeface="微软雅黑" panose="020B0503020204020204" pitchFamily="34" charset="-122"/>
                <a:ea typeface="微软雅黑" panose="020B0503020204020204" pitchFamily="34" charset="-122"/>
              </a:rPr>
              <a:t>如何验证概念设计满足业务需求？</a:t>
            </a:r>
            <a:endParaRPr lang="en-US" altLang="zh-CN" sz="1400" b="1" dirty="0">
              <a:solidFill>
                <a:srgbClr val="00B050"/>
              </a:solidFill>
              <a:latin typeface="微软雅黑" panose="020B0503020204020204" pitchFamily="34" charset="-122"/>
              <a:ea typeface="微软雅黑" panose="020B0503020204020204" pitchFamily="34" charset="-122"/>
            </a:endParaRPr>
          </a:p>
          <a:p>
            <a:pPr>
              <a:lnSpc>
                <a:spcPct val="150000"/>
              </a:lnSpc>
              <a:buNone/>
            </a:pPr>
            <a:r>
              <a:rPr lang="en-US" altLang="zh-CN" sz="1400" dirty="0">
                <a:solidFill>
                  <a:srgbClr val="00B050"/>
                </a:solidFill>
                <a:latin typeface="微软雅黑" panose="020B0503020204020204" pitchFamily="34" charset="-122"/>
                <a:ea typeface="微软雅黑" panose="020B0503020204020204" pitchFamily="34" charset="-122"/>
              </a:rPr>
              <a:t>  </a:t>
            </a:r>
          </a:p>
          <a:p>
            <a:pPr>
              <a:lnSpc>
                <a:spcPct val="150000"/>
              </a:lnSpc>
              <a:buNone/>
            </a:pPr>
            <a:r>
              <a:rPr lang="zh-CN" altLang="en-US" sz="1400" dirty="0">
                <a:solidFill>
                  <a:srgbClr val="00B050"/>
                </a:solidFill>
                <a:latin typeface="微软雅黑" panose="020B0503020204020204" pitchFamily="34" charset="-122"/>
                <a:ea typeface="微软雅黑" panose="020B0503020204020204" pitchFamily="34" charset="-122"/>
              </a:rPr>
              <a:t>每个环节数据处理功能约束如何实现？</a:t>
            </a:r>
            <a:endParaRPr lang="en-US" altLang="zh-CN" sz="1400" dirty="0">
              <a:solidFill>
                <a:srgbClr val="00B050"/>
              </a:solidFill>
              <a:latin typeface="微软雅黑" panose="020B0503020204020204" pitchFamily="34" charset="-122"/>
              <a:ea typeface="微软雅黑" panose="020B0503020204020204" pitchFamily="34" charset="-122"/>
            </a:endParaRPr>
          </a:p>
          <a:p>
            <a:pPr>
              <a:lnSpc>
                <a:spcPct val="150000"/>
              </a:lnSpc>
              <a:buNone/>
            </a:pPr>
            <a:r>
              <a:rPr lang="zh-CN" altLang="en-US" sz="1400" dirty="0">
                <a:solidFill>
                  <a:srgbClr val="00B050"/>
                </a:solidFill>
                <a:latin typeface="微软雅黑" panose="020B0503020204020204" pitchFamily="34" charset="-122"/>
                <a:ea typeface="微软雅黑" panose="020B0503020204020204" pitchFamily="34" charset="-122"/>
              </a:rPr>
              <a:t>每个环节数据处理功能在哪些地方实现？</a:t>
            </a:r>
            <a:endParaRPr lang="en-US" altLang="zh-CN" sz="1400" dirty="0">
              <a:solidFill>
                <a:srgbClr val="00B050"/>
              </a:solidFill>
              <a:latin typeface="微软雅黑" panose="020B0503020204020204" pitchFamily="34" charset="-122"/>
              <a:ea typeface="微软雅黑" panose="020B0503020204020204" pitchFamily="34" charset="-122"/>
            </a:endParaRPr>
          </a:p>
          <a:p>
            <a:pPr>
              <a:lnSpc>
                <a:spcPct val="150000"/>
              </a:lnSpc>
              <a:buNone/>
            </a:pPr>
            <a:r>
              <a:rPr lang="zh-CN" altLang="en-US" sz="1400" dirty="0">
                <a:solidFill>
                  <a:srgbClr val="00B050"/>
                </a:solidFill>
                <a:latin typeface="微软雅黑" panose="020B0503020204020204" pitchFamily="34" charset="-122"/>
                <a:ea typeface="微软雅黑" panose="020B0503020204020204" pitchFamily="34" charset="-122"/>
              </a:rPr>
              <a:t>每个环节数据处理功能模块如何划分？</a:t>
            </a:r>
            <a:endParaRPr lang="en-US" altLang="zh-CN" sz="1400" dirty="0">
              <a:solidFill>
                <a:srgbClr val="00B050"/>
              </a:solidFill>
              <a:latin typeface="微软雅黑" panose="020B0503020204020204" pitchFamily="34" charset="-122"/>
              <a:ea typeface="微软雅黑" panose="020B0503020204020204" pitchFamily="34" charset="-122"/>
            </a:endParaRPr>
          </a:p>
          <a:p>
            <a:pPr>
              <a:lnSpc>
                <a:spcPct val="150000"/>
              </a:lnSpc>
              <a:buNone/>
            </a:pPr>
            <a:r>
              <a:rPr lang="en-US" altLang="zh-CN" sz="1400" dirty="0">
                <a:solidFill>
                  <a:srgbClr val="00B050"/>
                </a:solidFill>
                <a:latin typeface="微软雅黑" panose="020B0503020204020204" pitchFamily="34" charset="-122"/>
                <a:ea typeface="微软雅黑" panose="020B0503020204020204" pitchFamily="34" charset="-122"/>
              </a:rPr>
              <a:t>  </a:t>
            </a:r>
          </a:p>
          <a:p>
            <a:pPr>
              <a:lnSpc>
                <a:spcPct val="150000"/>
              </a:lnSpc>
              <a:buNone/>
            </a:pPr>
            <a:r>
              <a:rPr lang="en-US" altLang="zh-CN" sz="1400" b="1" dirty="0">
                <a:solidFill>
                  <a:srgbClr val="00B050"/>
                </a:solidFill>
                <a:latin typeface="微软雅黑" panose="020B0503020204020204" pitchFamily="34" charset="-122"/>
                <a:ea typeface="微软雅黑" panose="020B0503020204020204" pitchFamily="34" charset="-122"/>
              </a:rPr>
              <a:t>UI </a:t>
            </a:r>
            <a:r>
              <a:rPr lang="zh-CN" altLang="en-US" sz="1400" b="1" dirty="0">
                <a:solidFill>
                  <a:srgbClr val="00B050"/>
                </a:solidFill>
                <a:latin typeface="微软雅黑" panose="020B0503020204020204" pitchFamily="34" charset="-122"/>
                <a:ea typeface="微软雅黑" panose="020B0503020204020204" pitchFamily="34" charset="-122"/>
              </a:rPr>
              <a:t>数据 </a:t>
            </a:r>
            <a:r>
              <a:rPr lang="en-US" altLang="zh-CN" sz="1400" b="1" dirty="0">
                <a:solidFill>
                  <a:srgbClr val="00B050"/>
                </a:solidFill>
                <a:latin typeface="微软雅黑" panose="020B0503020204020204" pitchFamily="34" charset="-122"/>
                <a:ea typeface="微软雅黑" panose="020B0503020204020204" pitchFamily="34" charset="-122"/>
              </a:rPr>
              <a:t>--&gt; </a:t>
            </a:r>
            <a:r>
              <a:rPr lang="zh-CN" altLang="en-US" sz="1400" b="1" dirty="0">
                <a:solidFill>
                  <a:srgbClr val="00B050"/>
                </a:solidFill>
                <a:latin typeface="微软雅黑" panose="020B0503020204020204" pitchFamily="34" charset="-122"/>
                <a:ea typeface="微软雅黑" panose="020B0503020204020204" pitchFamily="34" charset="-122"/>
              </a:rPr>
              <a:t>领域数据对象存贮处理环节</a:t>
            </a:r>
            <a:endParaRPr lang="en-US" altLang="zh-CN" sz="1400" b="1" dirty="0">
              <a:solidFill>
                <a:srgbClr val="00B050"/>
              </a:solidFill>
              <a:latin typeface="微软雅黑" panose="020B0503020204020204" pitchFamily="34" charset="-122"/>
              <a:ea typeface="微软雅黑" panose="020B0503020204020204" pitchFamily="34" charset="-122"/>
            </a:endParaRPr>
          </a:p>
          <a:p>
            <a:pPr>
              <a:lnSpc>
                <a:spcPct val="150000"/>
              </a:lnSpc>
              <a:buNone/>
            </a:pPr>
            <a:r>
              <a:rPr lang="zh-CN" altLang="en-US" sz="1400" dirty="0">
                <a:solidFill>
                  <a:srgbClr val="00B050"/>
                </a:solidFill>
                <a:latin typeface="微软雅黑" panose="020B0503020204020204" pitchFamily="34" charset="-122"/>
                <a:ea typeface="微软雅黑" panose="020B0503020204020204" pitchFamily="34" charset="-122"/>
              </a:rPr>
              <a:t>领域数据对象的存储处理方法有哪些？</a:t>
            </a:r>
            <a:endParaRPr lang="en-US" altLang="zh-CN" sz="1400" dirty="0">
              <a:solidFill>
                <a:srgbClr val="00B050"/>
              </a:solidFill>
              <a:latin typeface="微软雅黑" panose="020B0503020204020204" pitchFamily="34" charset="-122"/>
              <a:ea typeface="微软雅黑" panose="020B0503020204020204" pitchFamily="34" charset="-122"/>
            </a:endParaRPr>
          </a:p>
          <a:p>
            <a:pPr>
              <a:lnSpc>
                <a:spcPct val="150000"/>
              </a:lnSpc>
              <a:buNone/>
            </a:pPr>
            <a:r>
              <a:rPr lang="zh-CN" altLang="en-US" sz="1400" dirty="0">
                <a:solidFill>
                  <a:srgbClr val="00B050"/>
                </a:solidFill>
                <a:latin typeface="微软雅黑" panose="020B0503020204020204" pitchFamily="34" charset="-122"/>
                <a:ea typeface="微软雅黑" panose="020B0503020204020204" pitchFamily="34" charset="-122"/>
              </a:rPr>
              <a:t>领域数据如何存储？</a:t>
            </a:r>
            <a:endParaRPr lang="en-US" altLang="zh-CN" sz="1400" dirty="0">
              <a:solidFill>
                <a:srgbClr val="00B050"/>
              </a:solidFill>
              <a:latin typeface="微软雅黑" panose="020B0503020204020204" pitchFamily="34" charset="-122"/>
              <a:ea typeface="微软雅黑" panose="020B0503020204020204" pitchFamily="34" charset="-122"/>
            </a:endParaRPr>
          </a:p>
          <a:p>
            <a:pPr>
              <a:lnSpc>
                <a:spcPct val="150000"/>
              </a:lnSpc>
              <a:buNone/>
            </a:pPr>
            <a:r>
              <a:rPr lang="zh-CN" altLang="en-US" sz="1400" dirty="0">
                <a:solidFill>
                  <a:srgbClr val="00B050"/>
                </a:solidFill>
                <a:latin typeface="微软雅黑" panose="020B0503020204020204" pitchFamily="34" charset="-122"/>
                <a:ea typeface="微软雅黑" panose="020B0503020204020204" pitchFamily="34" charset="-122"/>
              </a:rPr>
              <a:t>领域数据模型架构如何组织？</a:t>
            </a:r>
            <a:endParaRPr lang="en-US" altLang="zh-CN" sz="1400" dirty="0">
              <a:solidFill>
                <a:srgbClr val="00B050"/>
              </a:solidFill>
              <a:latin typeface="微软雅黑" panose="020B0503020204020204" pitchFamily="34" charset="-122"/>
              <a:ea typeface="微软雅黑" panose="020B0503020204020204" pitchFamily="34" charset="-122"/>
            </a:endParaRPr>
          </a:p>
          <a:p>
            <a:pPr>
              <a:lnSpc>
                <a:spcPct val="150000"/>
              </a:lnSpc>
              <a:buNone/>
            </a:pPr>
            <a:r>
              <a:rPr lang="zh-CN" altLang="en-US" sz="1400" dirty="0">
                <a:solidFill>
                  <a:srgbClr val="00B050"/>
                </a:solidFill>
                <a:latin typeface="微软雅黑" panose="020B0503020204020204" pitchFamily="34" charset="-122"/>
                <a:ea typeface="微软雅黑" panose="020B0503020204020204" pitchFamily="34" charset="-122"/>
              </a:rPr>
              <a:t>领域数据静态结构模型如何实现？</a:t>
            </a:r>
          </a:p>
        </p:txBody>
      </p:sp>
      <p:cxnSp>
        <p:nvCxnSpPr>
          <p:cNvPr id="8" name="直接连接符 7">
            <a:extLst>
              <a:ext uri="{FF2B5EF4-FFF2-40B4-BE49-F238E27FC236}">
                <a16:creationId xmlns:a16="http://schemas.microsoft.com/office/drawing/2014/main" id="{B281D541-017B-AB3C-544A-6F3A12ADDCE0}"/>
              </a:ext>
            </a:extLst>
          </p:cNvPr>
          <p:cNvCxnSpPr>
            <a:stCxn id="5" idx="3"/>
          </p:cNvCxnSpPr>
          <p:nvPr/>
        </p:nvCxnSpPr>
        <p:spPr>
          <a:xfrm>
            <a:off x="4533280" y="6249457"/>
            <a:ext cx="615045" cy="5443"/>
          </a:xfrm>
          <a:prstGeom prst="line">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F3E9CEA-EBBB-7876-CAD9-BA40525136FA}"/>
              </a:ext>
            </a:extLst>
          </p:cNvPr>
          <p:cNvCxnSpPr>
            <a:cxnSpLocks/>
            <a:endCxn id="6" idx="1"/>
          </p:cNvCxnSpPr>
          <p:nvPr/>
        </p:nvCxnSpPr>
        <p:spPr>
          <a:xfrm>
            <a:off x="5964754" y="6254900"/>
            <a:ext cx="624816" cy="4059"/>
          </a:xfrm>
          <a:prstGeom prst="line">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3F5BB9B-CFDC-F4B2-C731-31C24E77A614}"/>
              </a:ext>
            </a:extLst>
          </p:cNvPr>
          <p:cNvCxnSpPr>
            <a:cxnSpLocks/>
          </p:cNvCxnSpPr>
          <p:nvPr/>
        </p:nvCxnSpPr>
        <p:spPr>
          <a:xfrm flipV="1">
            <a:off x="4478855" y="1545995"/>
            <a:ext cx="0" cy="4419050"/>
          </a:xfrm>
          <a:prstGeom prst="straightConnector1">
            <a:avLst/>
          </a:prstGeom>
          <a:ln w="38100">
            <a:solidFill>
              <a:srgbClr val="00B05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6A8702D-C73B-29C2-2D4A-7856FC10FA58}"/>
              </a:ext>
            </a:extLst>
          </p:cNvPr>
          <p:cNvCxnSpPr>
            <a:cxnSpLocks/>
          </p:cNvCxnSpPr>
          <p:nvPr/>
        </p:nvCxnSpPr>
        <p:spPr>
          <a:xfrm flipH="1" flipV="1">
            <a:off x="6589570" y="2384980"/>
            <a:ext cx="19050" cy="3535346"/>
          </a:xfrm>
          <a:prstGeom prst="straightConnector1">
            <a:avLst/>
          </a:prstGeom>
          <a:ln w="38100">
            <a:solidFill>
              <a:srgbClr val="00B05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35D5E0EC-D434-3060-81EF-A801650E6CD6}"/>
              </a:ext>
            </a:extLst>
          </p:cNvPr>
          <p:cNvSpPr/>
          <p:nvPr/>
        </p:nvSpPr>
        <p:spPr>
          <a:xfrm>
            <a:off x="5116474" y="5856186"/>
            <a:ext cx="816429" cy="7865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latin typeface="+mj-ea"/>
                <a:ea typeface="+mj-ea"/>
              </a:rPr>
              <a:t>UI</a:t>
            </a:r>
            <a:endParaRPr lang="zh-CN" altLang="en-US" b="1" dirty="0">
              <a:latin typeface="+mj-ea"/>
              <a:ea typeface="+mj-ea"/>
            </a:endParaRPr>
          </a:p>
        </p:txBody>
      </p:sp>
      <p:pic>
        <p:nvPicPr>
          <p:cNvPr id="18" name="图片 17">
            <a:extLst>
              <a:ext uri="{FF2B5EF4-FFF2-40B4-BE49-F238E27FC236}">
                <a16:creationId xmlns:a16="http://schemas.microsoft.com/office/drawing/2014/main" id="{3D8B0DBB-8FA8-152C-C9CF-3EA22CBB93B4}"/>
              </a:ext>
            </a:extLst>
          </p:cNvPr>
          <p:cNvPicPr>
            <a:picLocks noChangeAspect="1"/>
          </p:cNvPicPr>
          <p:nvPr/>
        </p:nvPicPr>
        <p:blipFill>
          <a:blip r:embed="rId3"/>
          <a:stretch>
            <a:fillRect/>
          </a:stretch>
        </p:blipFill>
        <p:spPr>
          <a:xfrm>
            <a:off x="8568969" y="947565"/>
            <a:ext cx="3428546" cy="1112641"/>
          </a:xfrm>
          <a:prstGeom prst="rect">
            <a:avLst/>
          </a:prstGeom>
        </p:spPr>
      </p:pic>
    </p:spTree>
    <p:extLst>
      <p:ext uri="{BB962C8B-B14F-4D97-AF65-F5344CB8AC3E}">
        <p14:creationId xmlns:p14="http://schemas.microsoft.com/office/powerpoint/2010/main" val="339897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56C7C-7EFC-132F-A75E-6ABF213E7445}"/>
              </a:ext>
            </a:extLst>
          </p:cNvPr>
          <p:cNvSpPr>
            <a:spLocks noGrp="1"/>
          </p:cNvSpPr>
          <p:nvPr>
            <p:ph type="title"/>
          </p:nvPr>
        </p:nvSpPr>
        <p:spPr/>
        <p:txBody>
          <a:bodyPr/>
          <a:lstStyle/>
          <a:p>
            <a:r>
              <a:rPr lang="en-US" altLang="zh-CN" dirty="0"/>
              <a:t>1.3. DevOps </a:t>
            </a:r>
            <a:r>
              <a:rPr lang="zh-CN" altLang="en-US" dirty="0"/>
              <a:t>是什么？</a:t>
            </a:r>
          </a:p>
        </p:txBody>
      </p:sp>
      <p:pic>
        <p:nvPicPr>
          <p:cNvPr id="4" name="图片 3">
            <a:extLst>
              <a:ext uri="{FF2B5EF4-FFF2-40B4-BE49-F238E27FC236}">
                <a16:creationId xmlns:a16="http://schemas.microsoft.com/office/drawing/2014/main" id="{15E516D7-8025-CD46-9972-B3F0C3612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24" y="1311053"/>
            <a:ext cx="11151330" cy="4914900"/>
          </a:xfrm>
          <a:prstGeom prst="rect">
            <a:avLst/>
          </a:prstGeom>
        </p:spPr>
      </p:pic>
      <p:pic>
        <p:nvPicPr>
          <p:cNvPr id="5" name="图片 4">
            <a:extLst>
              <a:ext uri="{FF2B5EF4-FFF2-40B4-BE49-F238E27FC236}">
                <a16:creationId xmlns:a16="http://schemas.microsoft.com/office/drawing/2014/main" id="{72C97566-0718-14C1-0E9C-3BB53564B3E2}"/>
              </a:ext>
            </a:extLst>
          </p:cNvPr>
          <p:cNvPicPr>
            <a:picLocks noChangeAspect="1"/>
          </p:cNvPicPr>
          <p:nvPr/>
        </p:nvPicPr>
        <p:blipFill>
          <a:blip r:embed="rId4"/>
          <a:stretch>
            <a:fillRect/>
          </a:stretch>
        </p:blipFill>
        <p:spPr>
          <a:xfrm>
            <a:off x="827773" y="1090477"/>
            <a:ext cx="3811887" cy="3607845"/>
          </a:xfrm>
          <a:prstGeom prst="rect">
            <a:avLst/>
          </a:prstGeom>
        </p:spPr>
      </p:pic>
      <p:sp>
        <p:nvSpPr>
          <p:cNvPr id="6" name="文本框 5">
            <a:extLst>
              <a:ext uri="{FF2B5EF4-FFF2-40B4-BE49-F238E27FC236}">
                <a16:creationId xmlns:a16="http://schemas.microsoft.com/office/drawing/2014/main" id="{CD734503-D084-7082-751A-FF0C58834C36}"/>
              </a:ext>
            </a:extLst>
          </p:cNvPr>
          <p:cNvSpPr txBox="1"/>
          <p:nvPr/>
        </p:nvSpPr>
        <p:spPr>
          <a:xfrm>
            <a:off x="2658460" y="6372003"/>
            <a:ext cx="3313728" cy="369332"/>
          </a:xfrm>
          <a:prstGeom prst="rect">
            <a:avLst/>
          </a:prstGeom>
          <a:noFill/>
        </p:spPr>
        <p:txBody>
          <a:bodyPr wrap="none" rtlCol="0">
            <a:spAutoFit/>
          </a:bodyPr>
          <a:lstStyle/>
          <a:p>
            <a:pPr>
              <a:buNone/>
            </a:pPr>
            <a:r>
              <a:rPr lang="zh-CN" altLang="en-US" b="1" dirty="0">
                <a:latin typeface="+mj-ea"/>
                <a:ea typeface="+mj-ea"/>
              </a:rPr>
              <a:t>版本管理：</a:t>
            </a:r>
            <a:r>
              <a:rPr lang="zh-CN" altLang="en-US" sz="1400" dirty="0">
                <a:solidFill>
                  <a:srgbClr val="FF0000"/>
                </a:solidFill>
                <a:latin typeface="+mj-ea"/>
                <a:ea typeface="+mj-ea"/>
              </a:rPr>
              <a:t>保持对每一个变更的跟踪</a:t>
            </a:r>
          </a:p>
        </p:txBody>
      </p:sp>
      <p:sp>
        <p:nvSpPr>
          <p:cNvPr id="7" name="文本框 6">
            <a:extLst>
              <a:ext uri="{FF2B5EF4-FFF2-40B4-BE49-F238E27FC236}">
                <a16:creationId xmlns:a16="http://schemas.microsoft.com/office/drawing/2014/main" id="{C5085235-B2B4-A9EE-87D1-742F13442AB4}"/>
              </a:ext>
            </a:extLst>
          </p:cNvPr>
          <p:cNvSpPr txBox="1"/>
          <p:nvPr/>
        </p:nvSpPr>
        <p:spPr>
          <a:xfrm>
            <a:off x="4372960" y="5654453"/>
            <a:ext cx="4596130" cy="369332"/>
          </a:xfrm>
          <a:prstGeom prst="rect">
            <a:avLst/>
          </a:prstGeom>
          <a:noFill/>
        </p:spPr>
        <p:txBody>
          <a:bodyPr wrap="none" rtlCol="0">
            <a:spAutoFit/>
          </a:bodyPr>
          <a:lstStyle/>
          <a:p>
            <a:pPr>
              <a:buNone/>
            </a:pPr>
            <a:r>
              <a:rPr lang="zh-CN" altLang="en-US" b="1" dirty="0">
                <a:latin typeface="+mj-ea"/>
                <a:ea typeface="+mj-ea"/>
              </a:rPr>
              <a:t>应用生命周期管理：</a:t>
            </a:r>
            <a:r>
              <a:rPr lang="zh-CN" altLang="en-US" sz="1400" dirty="0">
                <a:solidFill>
                  <a:srgbClr val="FF0000"/>
                </a:solidFill>
                <a:latin typeface="+mj-ea"/>
                <a:ea typeface="+mj-ea"/>
              </a:rPr>
              <a:t>保持对每个变更都有原因说明</a:t>
            </a:r>
          </a:p>
        </p:txBody>
      </p:sp>
      <p:sp>
        <p:nvSpPr>
          <p:cNvPr id="8" name="文本框 7">
            <a:extLst>
              <a:ext uri="{FF2B5EF4-FFF2-40B4-BE49-F238E27FC236}">
                <a16:creationId xmlns:a16="http://schemas.microsoft.com/office/drawing/2014/main" id="{6F5FEAAB-02E6-B4DA-5CF7-69A0F59BFBD7}"/>
              </a:ext>
            </a:extLst>
          </p:cNvPr>
          <p:cNvSpPr txBox="1"/>
          <p:nvPr/>
        </p:nvSpPr>
        <p:spPr>
          <a:xfrm>
            <a:off x="7033610" y="4943253"/>
            <a:ext cx="3313728" cy="369332"/>
          </a:xfrm>
          <a:prstGeom prst="rect">
            <a:avLst/>
          </a:prstGeom>
          <a:noFill/>
        </p:spPr>
        <p:txBody>
          <a:bodyPr wrap="none" rtlCol="0">
            <a:spAutoFit/>
          </a:bodyPr>
          <a:lstStyle/>
          <a:p>
            <a:pPr>
              <a:buNone/>
            </a:pPr>
            <a:r>
              <a:rPr lang="zh-CN" altLang="en-US" b="1" dirty="0">
                <a:latin typeface="+mj-ea"/>
                <a:ea typeface="+mj-ea"/>
              </a:rPr>
              <a:t>敏捷过程：</a:t>
            </a:r>
            <a:r>
              <a:rPr lang="zh-CN" altLang="en-US" sz="1400" dirty="0">
                <a:solidFill>
                  <a:srgbClr val="FF0000"/>
                </a:solidFill>
                <a:latin typeface="+mj-ea"/>
                <a:ea typeface="+mj-ea"/>
              </a:rPr>
              <a:t>针对</a:t>
            </a:r>
            <a:r>
              <a:rPr lang="zh-CN" altLang="en-US" sz="1400" b="1" dirty="0">
                <a:solidFill>
                  <a:srgbClr val="FF0000"/>
                </a:solidFill>
                <a:latin typeface="+mj-ea"/>
                <a:ea typeface="+mj-ea"/>
              </a:rPr>
              <a:t>小需求</a:t>
            </a:r>
            <a:r>
              <a:rPr lang="zh-CN" altLang="en-US" sz="1400" dirty="0">
                <a:solidFill>
                  <a:srgbClr val="FF0000"/>
                </a:solidFill>
                <a:latin typeface="+mj-ea"/>
                <a:ea typeface="+mj-ea"/>
              </a:rPr>
              <a:t>进行快速开发</a:t>
            </a:r>
          </a:p>
        </p:txBody>
      </p:sp>
      <p:sp>
        <p:nvSpPr>
          <p:cNvPr id="9" name="文本框 8">
            <a:extLst>
              <a:ext uri="{FF2B5EF4-FFF2-40B4-BE49-F238E27FC236}">
                <a16:creationId xmlns:a16="http://schemas.microsoft.com/office/drawing/2014/main" id="{A81A62B3-5514-B3CC-331D-75B65A35A0CB}"/>
              </a:ext>
            </a:extLst>
          </p:cNvPr>
          <p:cNvSpPr txBox="1"/>
          <p:nvPr/>
        </p:nvSpPr>
        <p:spPr>
          <a:xfrm>
            <a:off x="9059260" y="3933603"/>
            <a:ext cx="1091966" cy="369332"/>
          </a:xfrm>
          <a:prstGeom prst="rect">
            <a:avLst/>
          </a:prstGeom>
          <a:noFill/>
        </p:spPr>
        <p:txBody>
          <a:bodyPr wrap="none" rtlCol="0">
            <a:spAutoFit/>
          </a:bodyPr>
          <a:lstStyle/>
          <a:p>
            <a:pPr>
              <a:buNone/>
            </a:pPr>
            <a:r>
              <a:rPr lang="en-US" altLang="zh-CN" b="1" dirty="0">
                <a:latin typeface="+mj-ea"/>
                <a:ea typeface="+mj-ea"/>
              </a:rPr>
              <a:t>DevOps</a:t>
            </a:r>
            <a:endParaRPr lang="zh-CN" altLang="en-US" b="1" dirty="0">
              <a:latin typeface="+mj-ea"/>
              <a:ea typeface="+mj-ea"/>
            </a:endParaRPr>
          </a:p>
        </p:txBody>
      </p:sp>
      <p:sp>
        <p:nvSpPr>
          <p:cNvPr id="10" name="文本框 9">
            <a:extLst>
              <a:ext uri="{FF2B5EF4-FFF2-40B4-BE49-F238E27FC236}">
                <a16:creationId xmlns:a16="http://schemas.microsoft.com/office/drawing/2014/main" id="{CC954AB6-D759-836E-49EA-04AF808FF698}"/>
              </a:ext>
            </a:extLst>
          </p:cNvPr>
          <p:cNvSpPr txBox="1"/>
          <p:nvPr/>
        </p:nvSpPr>
        <p:spPr>
          <a:xfrm rot="18856826">
            <a:off x="763288" y="1528758"/>
            <a:ext cx="1338828" cy="369332"/>
          </a:xfrm>
          <a:prstGeom prst="rect">
            <a:avLst/>
          </a:prstGeom>
          <a:noFill/>
        </p:spPr>
        <p:txBody>
          <a:bodyPr wrap="none" rtlCol="0">
            <a:spAutoFit/>
          </a:bodyPr>
          <a:lstStyle/>
          <a:p>
            <a:pPr>
              <a:buNone/>
            </a:pPr>
            <a:r>
              <a:rPr lang="zh-CN" altLang="en-US" b="1" dirty="0">
                <a:latin typeface="+mj-ea"/>
                <a:ea typeface="+mj-ea"/>
              </a:rPr>
              <a:t>设计与开发</a:t>
            </a:r>
          </a:p>
        </p:txBody>
      </p:sp>
      <p:sp>
        <p:nvSpPr>
          <p:cNvPr id="11" name="文本框 10">
            <a:extLst>
              <a:ext uri="{FF2B5EF4-FFF2-40B4-BE49-F238E27FC236}">
                <a16:creationId xmlns:a16="http://schemas.microsoft.com/office/drawing/2014/main" id="{6EBAC074-9496-4DA1-AFC1-74EEC9A1AB6A}"/>
              </a:ext>
            </a:extLst>
          </p:cNvPr>
          <p:cNvSpPr txBox="1"/>
          <p:nvPr/>
        </p:nvSpPr>
        <p:spPr>
          <a:xfrm rot="2641792">
            <a:off x="3387201" y="1619123"/>
            <a:ext cx="1107996" cy="369332"/>
          </a:xfrm>
          <a:prstGeom prst="rect">
            <a:avLst/>
          </a:prstGeom>
          <a:noFill/>
        </p:spPr>
        <p:txBody>
          <a:bodyPr wrap="none" rtlCol="0">
            <a:spAutoFit/>
          </a:bodyPr>
          <a:lstStyle/>
          <a:p>
            <a:pPr>
              <a:buNone/>
            </a:pPr>
            <a:r>
              <a:rPr lang="zh-CN" altLang="en-US" b="1" dirty="0">
                <a:latin typeface="+mj-ea"/>
                <a:ea typeface="+mj-ea"/>
              </a:rPr>
              <a:t>质量保障</a:t>
            </a:r>
          </a:p>
        </p:txBody>
      </p:sp>
      <p:sp>
        <p:nvSpPr>
          <p:cNvPr id="12" name="文本框 11">
            <a:extLst>
              <a:ext uri="{FF2B5EF4-FFF2-40B4-BE49-F238E27FC236}">
                <a16:creationId xmlns:a16="http://schemas.microsoft.com/office/drawing/2014/main" id="{6BBE107B-6B95-6BB2-1164-A4DBD908A794}"/>
              </a:ext>
            </a:extLst>
          </p:cNvPr>
          <p:cNvSpPr txBox="1"/>
          <p:nvPr/>
        </p:nvSpPr>
        <p:spPr>
          <a:xfrm>
            <a:off x="2132743" y="3955141"/>
            <a:ext cx="1107996" cy="369332"/>
          </a:xfrm>
          <a:prstGeom prst="rect">
            <a:avLst/>
          </a:prstGeom>
          <a:noFill/>
        </p:spPr>
        <p:txBody>
          <a:bodyPr wrap="none" rtlCol="0">
            <a:spAutoFit/>
          </a:bodyPr>
          <a:lstStyle/>
          <a:p>
            <a:pPr>
              <a:buNone/>
            </a:pPr>
            <a:r>
              <a:rPr lang="zh-CN" altLang="en-US" b="1" dirty="0">
                <a:latin typeface="+mj-ea"/>
                <a:ea typeface="+mj-ea"/>
              </a:rPr>
              <a:t>技术运维</a:t>
            </a:r>
          </a:p>
        </p:txBody>
      </p:sp>
      <p:sp>
        <p:nvSpPr>
          <p:cNvPr id="13" name="文本框 12">
            <a:extLst>
              <a:ext uri="{FF2B5EF4-FFF2-40B4-BE49-F238E27FC236}">
                <a16:creationId xmlns:a16="http://schemas.microsoft.com/office/drawing/2014/main" id="{82E2FA19-35E4-68D8-0895-0B0FA4492E7B}"/>
              </a:ext>
            </a:extLst>
          </p:cNvPr>
          <p:cNvSpPr txBox="1"/>
          <p:nvPr/>
        </p:nvSpPr>
        <p:spPr>
          <a:xfrm>
            <a:off x="8187772" y="5255242"/>
            <a:ext cx="3724096" cy="276999"/>
          </a:xfrm>
          <a:prstGeom prst="rect">
            <a:avLst/>
          </a:prstGeom>
          <a:noFill/>
        </p:spPr>
        <p:txBody>
          <a:bodyPr wrap="none" rtlCol="0">
            <a:spAutoFit/>
          </a:bodyPr>
          <a:lstStyle/>
          <a:p>
            <a:pPr>
              <a:buNone/>
            </a:pPr>
            <a:r>
              <a:rPr lang="zh-CN" altLang="en-US" sz="1200" dirty="0">
                <a:solidFill>
                  <a:srgbClr val="7030A0"/>
                </a:solidFill>
                <a:latin typeface="+mj-ea"/>
                <a:ea typeface="+mj-ea"/>
              </a:rPr>
              <a:t>以某一个核心数据为主的数据定义和数据处理的需求</a:t>
            </a:r>
          </a:p>
        </p:txBody>
      </p:sp>
      <p:sp>
        <p:nvSpPr>
          <p:cNvPr id="15" name="文本框 14">
            <a:extLst>
              <a:ext uri="{FF2B5EF4-FFF2-40B4-BE49-F238E27FC236}">
                <a16:creationId xmlns:a16="http://schemas.microsoft.com/office/drawing/2014/main" id="{114712F0-F4E7-918E-C965-D7809F4226C4}"/>
              </a:ext>
            </a:extLst>
          </p:cNvPr>
          <p:cNvSpPr txBox="1"/>
          <p:nvPr/>
        </p:nvSpPr>
        <p:spPr>
          <a:xfrm>
            <a:off x="10062633" y="4001307"/>
            <a:ext cx="1984823" cy="523220"/>
          </a:xfrm>
          <a:prstGeom prst="rect">
            <a:avLst/>
          </a:prstGeom>
          <a:noFill/>
        </p:spPr>
        <p:txBody>
          <a:bodyPr wrap="square" rtlCol="0">
            <a:spAutoFit/>
          </a:bodyPr>
          <a:lstStyle/>
          <a:p>
            <a:pPr>
              <a:buNone/>
            </a:pPr>
            <a:r>
              <a:rPr lang="zh-CN" altLang="en-US" sz="1400" dirty="0">
                <a:solidFill>
                  <a:srgbClr val="FF0000"/>
                </a:solidFill>
                <a:latin typeface="+mj-ea"/>
                <a:ea typeface="+mj-ea"/>
              </a:rPr>
              <a:t>针对软件产品整体的高质量和快速的开发！</a:t>
            </a:r>
          </a:p>
        </p:txBody>
      </p:sp>
      <p:pic>
        <p:nvPicPr>
          <p:cNvPr id="16" name="图片 15">
            <a:extLst>
              <a:ext uri="{FF2B5EF4-FFF2-40B4-BE49-F238E27FC236}">
                <a16:creationId xmlns:a16="http://schemas.microsoft.com/office/drawing/2014/main" id="{C3D516DB-6DB1-CA4A-F04A-0A1F1B5A8E20}"/>
              </a:ext>
            </a:extLst>
          </p:cNvPr>
          <p:cNvPicPr>
            <a:picLocks noChangeAspect="1"/>
          </p:cNvPicPr>
          <p:nvPr/>
        </p:nvPicPr>
        <p:blipFill>
          <a:blip r:embed="rId5"/>
          <a:stretch>
            <a:fillRect/>
          </a:stretch>
        </p:blipFill>
        <p:spPr>
          <a:xfrm>
            <a:off x="5135187" y="1247468"/>
            <a:ext cx="3428546" cy="1112641"/>
          </a:xfrm>
          <a:prstGeom prst="rect">
            <a:avLst/>
          </a:prstGeom>
        </p:spPr>
      </p:pic>
    </p:spTree>
    <p:extLst>
      <p:ext uri="{BB962C8B-B14F-4D97-AF65-F5344CB8AC3E}">
        <p14:creationId xmlns:p14="http://schemas.microsoft.com/office/powerpoint/2010/main" val="356551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3B32B-FF67-52E6-2064-E34057294B1D}"/>
              </a:ext>
            </a:extLst>
          </p:cNvPr>
          <p:cNvSpPr>
            <a:spLocks noGrp="1"/>
          </p:cNvSpPr>
          <p:nvPr>
            <p:ph type="title"/>
          </p:nvPr>
        </p:nvSpPr>
        <p:spPr/>
        <p:txBody>
          <a:bodyPr/>
          <a:lstStyle/>
          <a:p>
            <a:r>
              <a:rPr lang="en-US" altLang="zh-CN" dirty="0"/>
              <a:t>1.4. </a:t>
            </a:r>
            <a:r>
              <a:rPr lang="zh-CN" altLang="en-US" dirty="0"/>
              <a:t>项目软件过程模型：</a:t>
            </a:r>
            <a:r>
              <a:rPr lang="en-US" altLang="zh-CN" dirty="0"/>
              <a:t>Scrum</a:t>
            </a:r>
            <a:endParaRPr lang="zh-CN" altLang="en-US" dirty="0"/>
          </a:p>
        </p:txBody>
      </p:sp>
      <p:pic>
        <p:nvPicPr>
          <p:cNvPr id="15" name="图片 14">
            <a:extLst>
              <a:ext uri="{FF2B5EF4-FFF2-40B4-BE49-F238E27FC236}">
                <a16:creationId xmlns:a16="http://schemas.microsoft.com/office/drawing/2014/main" id="{C101AEC3-7533-D75F-53AB-2E3057503967}"/>
              </a:ext>
            </a:extLst>
          </p:cNvPr>
          <p:cNvPicPr>
            <a:picLocks noChangeAspect="1"/>
          </p:cNvPicPr>
          <p:nvPr/>
        </p:nvPicPr>
        <p:blipFill>
          <a:blip r:embed="rId3"/>
          <a:stretch>
            <a:fillRect/>
          </a:stretch>
        </p:blipFill>
        <p:spPr>
          <a:xfrm>
            <a:off x="502478" y="1006668"/>
            <a:ext cx="11353800" cy="5562600"/>
          </a:xfrm>
          <a:prstGeom prst="rect">
            <a:avLst/>
          </a:prstGeom>
        </p:spPr>
      </p:pic>
      <p:grpSp>
        <p:nvGrpSpPr>
          <p:cNvPr id="16" name="组合 15">
            <a:extLst>
              <a:ext uri="{FF2B5EF4-FFF2-40B4-BE49-F238E27FC236}">
                <a16:creationId xmlns:a16="http://schemas.microsoft.com/office/drawing/2014/main" id="{3F1E214E-E68F-63BA-3F18-B818CB24C195}"/>
              </a:ext>
            </a:extLst>
          </p:cNvPr>
          <p:cNvGrpSpPr/>
          <p:nvPr/>
        </p:nvGrpSpPr>
        <p:grpSpPr>
          <a:xfrm>
            <a:off x="890287" y="5367894"/>
            <a:ext cx="10799235" cy="569387"/>
            <a:chOff x="740192" y="5393871"/>
            <a:chExt cx="10799235" cy="569387"/>
          </a:xfrm>
        </p:grpSpPr>
        <p:sp>
          <p:nvSpPr>
            <p:cNvPr id="17" name="文本框 16">
              <a:extLst>
                <a:ext uri="{FF2B5EF4-FFF2-40B4-BE49-F238E27FC236}">
                  <a16:creationId xmlns:a16="http://schemas.microsoft.com/office/drawing/2014/main" id="{4B98D6BD-7515-6477-83E0-9E805CFF9271}"/>
                </a:ext>
              </a:extLst>
            </p:cNvPr>
            <p:cNvSpPr txBox="1"/>
            <p:nvPr/>
          </p:nvSpPr>
          <p:spPr>
            <a:xfrm>
              <a:off x="740192" y="5440038"/>
              <a:ext cx="1261884" cy="523220"/>
            </a:xfrm>
            <a:prstGeom prst="rect">
              <a:avLst/>
            </a:prstGeom>
            <a:noFill/>
          </p:spPr>
          <p:txBody>
            <a:bodyPr wrap="non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所有待开发的</a:t>
              </a:r>
              <a:endParaRPr lang="en-US" altLang="zh-CN" sz="1400" b="1" dirty="0">
                <a:solidFill>
                  <a:srgbClr val="00B050"/>
                </a:solidFill>
                <a:latin typeface="微软雅黑" panose="020B0503020204020204" pitchFamily="34" charset="-122"/>
                <a:ea typeface="微软雅黑" panose="020B0503020204020204" pitchFamily="34" charset="-122"/>
              </a:endParaRPr>
            </a:p>
            <a:p>
              <a:pPr>
                <a:buNone/>
              </a:pPr>
              <a:r>
                <a:rPr lang="zh-CN" altLang="en-US" sz="1400" b="1" dirty="0">
                  <a:solidFill>
                    <a:srgbClr val="00B050"/>
                  </a:solidFill>
                  <a:latin typeface="微软雅黑" panose="020B0503020204020204" pitchFamily="34" charset="-122"/>
                  <a:ea typeface="微软雅黑" panose="020B0503020204020204" pitchFamily="34" charset="-122"/>
                </a:rPr>
                <a:t>需求清单列表</a:t>
              </a:r>
            </a:p>
          </p:txBody>
        </p:sp>
        <p:sp>
          <p:nvSpPr>
            <p:cNvPr id="18" name="文本框 17">
              <a:extLst>
                <a:ext uri="{FF2B5EF4-FFF2-40B4-BE49-F238E27FC236}">
                  <a16:creationId xmlns:a16="http://schemas.microsoft.com/office/drawing/2014/main" id="{C06A1E75-6975-411D-15EB-A1CB9173EBA0}"/>
                </a:ext>
              </a:extLst>
            </p:cNvPr>
            <p:cNvSpPr txBox="1"/>
            <p:nvPr/>
          </p:nvSpPr>
          <p:spPr>
            <a:xfrm>
              <a:off x="3584390" y="5440038"/>
              <a:ext cx="1450078" cy="523220"/>
            </a:xfrm>
            <a:prstGeom prst="rect">
              <a:avLst/>
            </a:prstGeom>
            <a:noFill/>
          </p:spPr>
          <p:txBody>
            <a:bodyPr wrap="squar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当期待编写的代码文件列表列表</a:t>
              </a:r>
            </a:p>
          </p:txBody>
        </p:sp>
        <p:sp>
          <p:nvSpPr>
            <p:cNvPr id="19" name="文本框 18">
              <a:extLst>
                <a:ext uri="{FF2B5EF4-FFF2-40B4-BE49-F238E27FC236}">
                  <a16:creationId xmlns:a16="http://schemas.microsoft.com/office/drawing/2014/main" id="{58FEEFA0-4D0F-0194-D8E5-1E2C426F76FD}"/>
                </a:ext>
              </a:extLst>
            </p:cNvPr>
            <p:cNvSpPr txBox="1"/>
            <p:nvPr/>
          </p:nvSpPr>
          <p:spPr>
            <a:xfrm>
              <a:off x="10457079" y="5393871"/>
              <a:ext cx="1082348" cy="307777"/>
            </a:xfrm>
            <a:prstGeom prst="rect">
              <a:avLst/>
            </a:prstGeom>
            <a:noFill/>
          </p:spPr>
          <p:txBody>
            <a:bodyPr wrap="non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发布的增量</a:t>
              </a:r>
            </a:p>
          </p:txBody>
        </p:sp>
      </p:grpSp>
      <p:sp>
        <p:nvSpPr>
          <p:cNvPr id="20" name="文本框 19">
            <a:extLst>
              <a:ext uri="{FF2B5EF4-FFF2-40B4-BE49-F238E27FC236}">
                <a16:creationId xmlns:a16="http://schemas.microsoft.com/office/drawing/2014/main" id="{424B5D89-2789-DE6E-D808-D5DBB0101E37}"/>
              </a:ext>
            </a:extLst>
          </p:cNvPr>
          <p:cNvSpPr txBox="1"/>
          <p:nvPr/>
        </p:nvSpPr>
        <p:spPr>
          <a:xfrm>
            <a:off x="6637280" y="5761984"/>
            <a:ext cx="1436291" cy="824841"/>
          </a:xfrm>
          <a:prstGeom prst="rect">
            <a:avLst/>
          </a:prstGeom>
          <a:noFill/>
        </p:spPr>
        <p:txBody>
          <a:bodyPr wrap="none" rtlCol="0">
            <a:spAutoFit/>
          </a:bodyPr>
          <a:lstStyle/>
          <a:p>
            <a:pPr>
              <a:buNone/>
            </a:pPr>
            <a:r>
              <a:rPr lang="zh-CN" altLang="en-US" sz="1400" b="1" dirty="0">
                <a:solidFill>
                  <a:srgbClr val="002060"/>
                </a:solidFill>
                <a:latin typeface="微软雅黑" panose="020B0503020204020204" pitchFamily="34" charset="-122"/>
                <a:ea typeface="微软雅黑" panose="020B0503020204020204" pitchFamily="34" charset="-122"/>
              </a:rPr>
              <a:t>产品负责人</a:t>
            </a:r>
            <a:endParaRPr lang="en-US" altLang="zh-CN" sz="1400" b="1" dirty="0">
              <a:solidFill>
                <a:srgbClr val="002060"/>
              </a:solidFill>
              <a:latin typeface="微软雅黑" panose="020B0503020204020204" pitchFamily="34" charset="-122"/>
              <a:ea typeface="微软雅黑" panose="020B0503020204020204" pitchFamily="34" charset="-122"/>
            </a:endParaRPr>
          </a:p>
          <a:p>
            <a:pPr>
              <a:buNone/>
            </a:pPr>
            <a:r>
              <a:rPr lang="zh-CN" altLang="en-US" sz="1400" b="1" dirty="0">
                <a:solidFill>
                  <a:srgbClr val="002060"/>
                </a:solidFill>
                <a:latin typeface="微软雅黑" panose="020B0503020204020204" pitchFamily="34" charset="-122"/>
                <a:ea typeface="微软雅黑" panose="020B0503020204020204" pitchFamily="34" charset="-122"/>
              </a:rPr>
              <a:t>开发团队</a:t>
            </a:r>
            <a:endParaRPr lang="en-US" altLang="zh-CN" sz="1400" b="1" dirty="0">
              <a:solidFill>
                <a:srgbClr val="002060"/>
              </a:solidFill>
              <a:latin typeface="微软雅黑" panose="020B0503020204020204" pitchFamily="34" charset="-122"/>
              <a:ea typeface="微软雅黑" panose="020B0503020204020204" pitchFamily="34" charset="-122"/>
            </a:endParaRPr>
          </a:p>
          <a:p>
            <a:pPr>
              <a:buNone/>
            </a:pPr>
            <a:r>
              <a:rPr lang="en-US" altLang="zh-CN" sz="1400" b="1" dirty="0">
                <a:solidFill>
                  <a:srgbClr val="002060"/>
                </a:solidFill>
                <a:latin typeface="微软雅黑" panose="020B0503020204020204" pitchFamily="34" charset="-122"/>
                <a:ea typeface="微软雅黑" panose="020B0503020204020204" pitchFamily="34" charset="-122"/>
              </a:rPr>
              <a:t>Scrum Master</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242D9AAA-E3A4-6C44-2331-38883F32527B}"/>
              </a:ext>
            </a:extLst>
          </p:cNvPr>
          <p:cNvGrpSpPr/>
          <p:nvPr/>
        </p:nvGrpSpPr>
        <p:grpSpPr>
          <a:xfrm>
            <a:off x="2218289" y="1176773"/>
            <a:ext cx="8275420" cy="4053596"/>
            <a:chOff x="2068194" y="1202750"/>
            <a:chExt cx="8275420" cy="4053596"/>
          </a:xfrm>
        </p:grpSpPr>
        <p:sp>
          <p:nvSpPr>
            <p:cNvPr id="22" name="文本框 21">
              <a:extLst>
                <a:ext uri="{FF2B5EF4-FFF2-40B4-BE49-F238E27FC236}">
                  <a16:creationId xmlns:a16="http://schemas.microsoft.com/office/drawing/2014/main" id="{4D3B8F67-443A-5F04-1724-06F6C3C24D1A}"/>
                </a:ext>
              </a:extLst>
            </p:cNvPr>
            <p:cNvSpPr txBox="1"/>
            <p:nvPr/>
          </p:nvSpPr>
          <p:spPr>
            <a:xfrm>
              <a:off x="2068194" y="4948569"/>
              <a:ext cx="1450077" cy="307777"/>
            </a:xfrm>
            <a:prstGeom prst="rect">
              <a:avLst/>
            </a:prstGeom>
            <a:noFill/>
          </p:spPr>
          <p:txBody>
            <a:bodyPr wrap="none" rtlCol="0">
              <a:spAutoFit/>
            </a:bodyPr>
            <a:lstStyle/>
            <a:p>
              <a:pPr>
                <a:buNone/>
              </a:pPr>
              <a:r>
                <a:rPr lang="en-US" altLang="zh-CN" sz="1400" b="1" dirty="0">
                  <a:solidFill>
                    <a:srgbClr val="7030A0"/>
                  </a:solidFill>
                  <a:latin typeface="微软雅黑" panose="020B0503020204020204" pitchFamily="34" charset="-122"/>
                  <a:ea typeface="微软雅黑" panose="020B0503020204020204" pitchFamily="34" charset="-122"/>
                </a:rPr>
                <a:t>Sprint</a:t>
              </a:r>
              <a:r>
                <a:rPr lang="zh-CN" altLang="en-US" sz="1400" b="1" dirty="0">
                  <a:solidFill>
                    <a:srgbClr val="7030A0"/>
                  </a:solidFill>
                  <a:latin typeface="微软雅黑" panose="020B0503020204020204" pitchFamily="34" charset="-122"/>
                  <a:ea typeface="微软雅黑" panose="020B0503020204020204" pitchFamily="34" charset="-122"/>
                </a:rPr>
                <a:t>计划会议</a:t>
              </a:r>
            </a:p>
          </p:txBody>
        </p:sp>
        <p:sp>
          <p:nvSpPr>
            <p:cNvPr id="23" name="文本框 22">
              <a:extLst>
                <a:ext uri="{FF2B5EF4-FFF2-40B4-BE49-F238E27FC236}">
                  <a16:creationId xmlns:a16="http://schemas.microsoft.com/office/drawing/2014/main" id="{DAAEBBC9-F76A-FB4B-BF8F-6E6EA2303892}"/>
                </a:ext>
              </a:extLst>
            </p:cNvPr>
            <p:cNvSpPr txBox="1"/>
            <p:nvPr/>
          </p:nvSpPr>
          <p:spPr>
            <a:xfrm>
              <a:off x="8168499" y="3099970"/>
              <a:ext cx="1450077" cy="307777"/>
            </a:xfrm>
            <a:prstGeom prst="rect">
              <a:avLst/>
            </a:prstGeom>
            <a:noFill/>
          </p:spPr>
          <p:txBody>
            <a:bodyPr wrap="none" rtlCol="0">
              <a:spAutoFit/>
            </a:bodyPr>
            <a:lstStyle/>
            <a:p>
              <a:pPr>
                <a:buNone/>
              </a:pPr>
              <a:r>
                <a:rPr lang="zh-CN" altLang="en-US" sz="1400" b="1" dirty="0">
                  <a:solidFill>
                    <a:srgbClr val="7030A0"/>
                  </a:solidFill>
                  <a:latin typeface="微软雅黑" panose="020B0503020204020204" pitchFamily="34" charset="-122"/>
                  <a:ea typeface="微软雅黑" panose="020B0503020204020204" pitchFamily="34" charset="-122"/>
                </a:rPr>
                <a:t>每日</a:t>
              </a:r>
              <a:r>
                <a:rPr lang="en-US" altLang="zh-CN" sz="1400" b="1" dirty="0">
                  <a:solidFill>
                    <a:srgbClr val="7030A0"/>
                  </a:solidFill>
                  <a:latin typeface="微软雅黑" panose="020B0503020204020204" pitchFamily="34" charset="-122"/>
                  <a:ea typeface="微软雅黑" panose="020B0503020204020204" pitchFamily="34" charset="-122"/>
                </a:rPr>
                <a:t>Sprint</a:t>
              </a:r>
              <a:r>
                <a:rPr lang="zh-CN" altLang="en-US" sz="1400" b="1" dirty="0">
                  <a:solidFill>
                    <a:srgbClr val="7030A0"/>
                  </a:solidFill>
                  <a:latin typeface="微软雅黑" panose="020B0503020204020204" pitchFamily="34" charset="-122"/>
                  <a:ea typeface="微软雅黑" panose="020B0503020204020204" pitchFamily="34" charset="-122"/>
                </a:rPr>
                <a:t>站会</a:t>
              </a:r>
            </a:p>
          </p:txBody>
        </p:sp>
        <p:sp>
          <p:nvSpPr>
            <p:cNvPr id="24" name="文本框 23">
              <a:extLst>
                <a:ext uri="{FF2B5EF4-FFF2-40B4-BE49-F238E27FC236}">
                  <a16:creationId xmlns:a16="http://schemas.microsoft.com/office/drawing/2014/main" id="{D3101C48-BBCA-C9C0-5402-DC24D1E628EF}"/>
                </a:ext>
              </a:extLst>
            </p:cNvPr>
            <p:cNvSpPr txBox="1"/>
            <p:nvPr/>
          </p:nvSpPr>
          <p:spPr>
            <a:xfrm>
              <a:off x="8893537" y="4846455"/>
              <a:ext cx="1450077" cy="307777"/>
            </a:xfrm>
            <a:prstGeom prst="rect">
              <a:avLst/>
            </a:prstGeom>
            <a:noFill/>
          </p:spPr>
          <p:txBody>
            <a:bodyPr wrap="none" rtlCol="0">
              <a:spAutoFit/>
            </a:bodyPr>
            <a:lstStyle/>
            <a:p>
              <a:pPr>
                <a:buNone/>
              </a:pPr>
              <a:r>
                <a:rPr lang="en-US" altLang="zh-CN" sz="1400" b="1" dirty="0">
                  <a:solidFill>
                    <a:srgbClr val="7030A0"/>
                  </a:solidFill>
                  <a:latin typeface="微软雅黑" panose="020B0503020204020204" pitchFamily="34" charset="-122"/>
                  <a:ea typeface="微软雅黑" panose="020B0503020204020204" pitchFamily="34" charset="-122"/>
                </a:rPr>
                <a:t>Sprint</a:t>
              </a:r>
              <a:r>
                <a:rPr lang="zh-CN" altLang="en-US" sz="1400" b="1" dirty="0">
                  <a:solidFill>
                    <a:srgbClr val="7030A0"/>
                  </a:solidFill>
                  <a:latin typeface="微软雅黑" panose="020B0503020204020204" pitchFamily="34" charset="-122"/>
                  <a:ea typeface="微软雅黑" panose="020B0503020204020204" pitchFamily="34" charset="-122"/>
                </a:rPr>
                <a:t>评审会议</a:t>
              </a:r>
            </a:p>
          </p:txBody>
        </p:sp>
        <p:sp>
          <p:nvSpPr>
            <p:cNvPr id="25" name="文本框 24">
              <a:extLst>
                <a:ext uri="{FF2B5EF4-FFF2-40B4-BE49-F238E27FC236}">
                  <a16:creationId xmlns:a16="http://schemas.microsoft.com/office/drawing/2014/main" id="{C79A7168-2214-6D1C-D3AC-5782BF10E781}"/>
                </a:ext>
              </a:extLst>
            </p:cNvPr>
            <p:cNvSpPr txBox="1"/>
            <p:nvPr/>
          </p:nvSpPr>
          <p:spPr>
            <a:xfrm>
              <a:off x="4789371" y="1202750"/>
              <a:ext cx="1450077" cy="307777"/>
            </a:xfrm>
            <a:prstGeom prst="rect">
              <a:avLst/>
            </a:prstGeom>
            <a:noFill/>
          </p:spPr>
          <p:txBody>
            <a:bodyPr wrap="none" rtlCol="0">
              <a:spAutoFit/>
            </a:bodyPr>
            <a:lstStyle/>
            <a:p>
              <a:pPr>
                <a:buNone/>
              </a:pPr>
              <a:r>
                <a:rPr lang="en-US" altLang="zh-CN" sz="1400" b="1" dirty="0">
                  <a:solidFill>
                    <a:srgbClr val="7030A0"/>
                  </a:solidFill>
                  <a:latin typeface="微软雅黑" panose="020B0503020204020204" pitchFamily="34" charset="-122"/>
                  <a:ea typeface="微软雅黑" panose="020B0503020204020204" pitchFamily="34" charset="-122"/>
                </a:rPr>
                <a:t>Sprint</a:t>
              </a:r>
              <a:r>
                <a:rPr lang="zh-CN" altLang="en-US" sz="1400" b="1" dirty="0">
                  <a:solidFill>
                    <a:srgbClr val="7030A0"/>
                  </a:solidFill>
                  <a:latin typeface="微软雅黑" panose="020B0503020204020204" pitchFamily="34" charset="-122"/>
                  <a:ea typeface="微软雅黑" panose="020B0503020204020204" pitchFamily="34" charset="-122"/>
                </a:rPr>
                <a:t>回顾会议</a:t>
              </a:r>
            </a:p>
          </p:txBody>
        </p:sp>
      </p:grpSp>
      <p:sp>
        <p:nvSpPr>
          <p:cNvPr id="26" name="文本框 25">
            <a:extLst>
              <a:ext uri="{FF2B5EF4-FFF2-40B4-BE49-F238E27FC236}">
                <a16:creationId xmlns:a16="http://schemas.microsoft.com/office/drawing/2014/main" id="{0F2EEF93-63EA-F8D0-28EF-38E6B6CAF4D1}"/>
              </a:ext>
            </a:extLst>
          </p:cNvPr>
          <p:cNvSpPr txBox="1"/>
          <p:nvPr/>
        </p:nvSpPr>
        <p:spPr>
          <a:xfrm>
            <a:off x="2218289" y="5397414"/>
            <a:ext cx="1450078" cy="738664"/>
          </a:xfrm>
          <a:prstGeom prst="rect">
            <a:avLst/>
          </a:prstGeom>
          <a:noFill/>
        </p:spPr>
        <p:txBody>
          <a:bodyPr wrap="squar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当期待实现的需求清单列表，以及实现的时间</a:t>
            </a:r>
          </a:p>
        </p:txBody>
      </p:sp>
      <p:sp>
        <p:nvSpPr>
          <p:cNvPr id="27" name="文本框 26">
            <a:extLst>
              <a:ext uri="{FF2B5EF4-FFF2-40B4-BE49-F238E27FC236}">
                <a16:creationId xmlns:a16="http://schemas.microsoft.com/office/drawing/2014/main" id="{AAA6CEDD-8C09-F6D1-5DDB-F1F8BC020EDF}"/>
              </a:ext>
            </a:extLst>
          </p:cNvPr>
          <p:cNvSpPr txBox="1"/>
          <p:nvPr/>
        </p:nvSpPr>
        <p:spPr>
          <a:xfrm>
            <a:off x="6312244" y="4958792"/>
            <a:ext cx="1450078" cy="307777"/>
          </a:xfrm>
          <a:prstGeom prst="rect">
            <a:avLst/>
          </a:prstGeom>
          <a:noFill/>
        </p:spPr>
        <p:txBody>
          <a:bodyPr wrap="square" rtlCol="0">
            <a:spAutoFit/>
          </a:bodyPr>
          <a:lstStyle/>
          <a:p>
            <a:pPr>
              <a:buNone/>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编写代码和除错</a:t>
            </a:r>
          </a:p>
        </p:txBody>
      </p:sp>
      <p:sp>
        <p:nvSpPr>
          <p:cNvPr id="28" name="文本框 27">
            <a:extLst>
              <a:ext uri="{FF2B5EF4-FFF2-40B4-BE49-F238E27FC236}">
                <a16:creationId xmlns:a16="http://schemas.microsoft.com/office/drawing/2014/main" id="{B75F366D-65DC-F4F1-AF04-12B326E6A51F}"/>
              </a:ext>
            </a:extLst>
          </p:cNvPr>
          <p:cNvSpPr txBox="1"/>
          <p:nvPr/>
        </p:nvSpPr>
        <p:spPr>
          <a:xfrm>
            <a:off x="8318594" y="3379466"/>
            <a:ext cx="1450078" cy="307777"/>
          </a:xfrm>
          <a:prstGeom prst="rect">
            <a:avLst/>
          </a:prstGeom>
          <a:noFill/>
        </p:spPr>
        <p:txBody>
          <a:bodyPr wrap="squar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完成状态和障碍</a:t>
            </a:r>
          </a:p>
        </p:txBody>
      </p:sp>
      <p:sp>
        <p:nvSpPr>
          <p:cNvPr id="29" name="文本框 28">
            <a:extLst>
              <a:ext uri="{FF2B5EF4-FFF2-40B4-BE49-F238E27FC236}">
                <a16:creationId xmlns:a16="http://schemas.microsoft.com/office/drawing/2014/main" id="{B2F4E3A1-FF59-F799-94EA-F9A6A25774AC}"/>
              </a:ext>
            </a:extLst>
          </p:cNvPr>
          <p:cNvSpPr txBox="1"/>
          <p:nvPr/>
        </p:nvSpPr>
        <p:spPr>
          <a:xfrm>
            <a:off x="8984453" y="5091113"/>
            <a:ext cx="1649694" cy="738664"/>
          </a:xfrm>
          <a:prstGeom prst="rect">
            <a:avLst/>
          </a:prstGeom>
          <a:noFill/>
        </p:spPr>
        <p:txBody>
          <a:bodyPr wrap="squar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软件成果功能缺陷</a:t>
            </a:r>
            <a:endParaRPr lang="en-US" altLang="zh-CN" sz="1400" b="1" dirty="0">
              <a:solidFill>
                <a:srgbClr val="00B050"/>
              </a:solidFill>
              <a:latin typeface="微软雅黑" panose="020B0503020204020204" pitchFamily="34" charset="-122"/>
              <a:ea typeface="微软雅黑" panose="020B0503020204020204" pitchFamily="34" charset="-122"/>
            </a:endParaRPr>
          </a:p>
          <a:p>
            <a:pPr>
              <a:buNone/>
            </a:pPr>
            <a:r>
              <a:rPr lang="zh-CN" altLang="en-US" sz="1400" b="1" dirty="0">
                <a:solidFill>
                  <a:srgbClr val="00B050"/>
                </a:solidFill>
                <a:latin typeface="微软雅黑" panose="020B0503020204020204" pitchFamily="34" charset="-122"/>
                <a:ea typeface="微软雅黑" panose="020B0503020204020204" pitchFamily="34" charset="-122"/>
              </a:rPr>
              <a:t>软件成果欠债清单</a:t>
            </a:r>
            <a:endParaRPr lang="en-US" altLang="zh-CN" sz="1400" b="1" dirty="0">
              <a:solidFill>
                <a:srgbClr val="00B050"/>
              </a:solidFill>
              <a:latin typeface="微软雅黑" panose="020B0503020204020204" pitchFamily="34" charset="-122"/>
              <a:ea typeface="微软雅黑" panose="020B0503020204020204" pitchFamily="34" charset="-122"/>
            </a:endParaRPr>
          </a:p>
          <a:p>
            <a:pPr>
              <a:buNone/>
            </a:pPr>
            <a:r>
              <a:rPr lang="zh-CN" altLang="en-US" sz="1400" b="1" dirty="0">
                <a:solidFill>
                  <a:srgbClr val="00B050"/>
                </a:solidFill>
                <a:latin typeface="微软雅黑" panose="020B0503020204020204" pitchFamily="34" charset="-122"/>
                <a:ea typeface="微软雅黑" panose="020B0503020204020204" pitchFamily="34" charset="-122"/>
              </a:rPr>
              <a:t>开发团队能力缺陷</a:t>
            </a:r>
          </a:p>
        </p:txBody>
      </p:sp>
      <p:sp>
        <p:nvSpPr>
          <p:cNvPr id="30" name="文本框 29">
            <a:extLst>
              <a:ext uri="{FF2B5EF4-FFF2-40B4-BE49-F238E27FC236}">
                <a16:creationId xmlns:a16="http://schemas.microsoft.com/office/drawing/2014/main" id="{3A099C64-F121-E469-D4A9-FDFEF8FC359A}"/>
              </a:ext>
            </a:extLst>
          </p:cNvPr>
          <p:cNvSpPr txBox="1"/>
          <p:nvPr/>
        </p:nvSpPr>
        <p:spPr>
          <a:xfrm>
            <a:off x="6530578" y="1038762"/>
            <a:ext cx="1649694" cy="1600438"/>
          </a:xfrm>
          <a:prstGeom prst="rect">
            <a:avLst/>
          </a:prstGeom>
          <a:noFill/>
        </p:spPr>
        <p:txBody>
          <a:bodyPr wrap="squar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软件成果功能优点</a:t>
            </a:r>
            <a:endParaRPr lang="en-US" altLang="zh-CN" sz="1400" b="1" dirty="0">
              <a:solidFill>
                <a:srgbClr val="00B050"/>
              </a:solidFill>
              <a:latin typeface="微软雅黑" panose="020B0503020204020204" pitchFamily="34" charset="-122"/>
              <a:ea typeface="微软雅黑" panose="020B0503020204020204" pitchFamily="34" charset="-122"/>
            </a:endParaRPr>
          </a:p>
          <a:p>
            <a:pPr>
              <a:buNone/>
            </a:pPr>
            <a:r>
              <a:rPr lang="zh-CN" altLang="en-US" sz="1400" b="1" dirty="0">
                <a:solidFill>
                  <a:srgbClr val="00B050"/>
                </a:solidFill>
                <a:latin typeface="微软雅黑" panose="020B0503020204020204" pitchFamily="34" charset="-122"/>
                <a:ea typeface="微软雅黑" panose="020B0503020204020204" pitchFamily="34" charset="-122"/>
              </a:rPr>
              <a:t>软件成果还债优点</a:t>
            </a:r>
            <a:endParaRPr lang="en-US" altLang="zh-CN" sz="1400" b="1" dirty="0">
              <a:solidFill>
                <a:srgbClr val="00B050"/>
              </a:solidFill>
              <a:latin typeface="微软雅黑" panose="020B0503020204020204" pitchFamily="34" charset="-122"/>
              <a:ea typeface="微软雅黑" panose="020B0503020204020204" pitchFamily="34" charset="-122"/>
            </a:endParaRPr>
          </a:p>
          <a:p>
            <a:pPr>
              <a:buNone/>
            </a:pPr>
            <a:r>
              <a:rPr lang="zh-CN" altLang="en-US" sz="1400" b="1" dirty="0">
                <a:solidFill>
                  <a:srgbClr val="00B050"/>
                </a:solidFill>
                <a:latin typeface="微软雅黑" panose="020B0503020204020204" pitchFamily="34" charset="-122"/>
                <a:ea typeface="微软雅黑" panose="020B0503020204020204" pitchFamily="34" charset="-122"/>
              </a:rPr>
              <a:t>开发团队能力亮点</a:t>
            </a:r>
            <a:endParaRPr lang="en-US" altLang="zh-CN" sz="1400" b="1" dirty="0">
              <a:solidFill>
                <a:srgbClr val="00B050"/>
              </a:solidFill>
              <a:latin typeface="微软雅黑" panose="020B0503020204020204" pitchFamily="34" charset="-122"/>
              <a:ea typeface="微软雅黑" panose="020B0503020204020204" pitchFamily="34" charset="-122"/>
            </a:endParaRPr>
          </a:p>
          <a:p>
            <a:pPr>
              <a:buNone/>
            </a:pPr>
            <a:endParaRPr lang="en-US" altLang="zh-CN" sz="1400" b="1" dirty="0">
              <a:solidFill>
                <a:srgbClr val="00B050"/>
              </a:solidFill>
              <a:latin typeface="微软雅黑" panose="020B0503020204020204" pitchFamily="34" charset="-122"/>
              <a:ea typeface="微软雅黑" panose="020B0503020204020204" pitchFamily="34" charset="-122"/>
            </a:endParaRPr>
          </a:p>
          <a:p>
            <a:pPr>
              <a:buNone/>
            </a:pPr>
            <a:r>
              <a:rPr lang="zh-CN" altLang="en-US" sz="1400" b="1" dirty="0">
                <a:solidFill>
                  <a:srgbClr val="00B050"/>
                </a:solidFill>
                <a:latin typeface="微软雅黑" panose="020B0503020204020204" pitchFamily="34" charset="-122"/>
                <a:ea typeface="微软雅黑" panose="020B0503020204020204" pitchFamily="34" charset="-122"/>
              </a:rPr>
              <a:t>确定成果还债策略</a:t>
            </a:r>
            <a:endParaRPr lang="en-US" altLang="zh-CN" sz="1400" b="1" dirty="0">
              <a:solidFill>
                <a:srgbClr val="00B050"/>
              </a:solidFill>
              <a:latin typeface="微软雅黑" panose="020B0503020204020204" pitchFamily="34" charset="-122"/>
              <a:ea typeface="微软雅黑" panose="020B0503020204020204" pitchFamily="34" charset="-122"/>
            </a:endParaRPr>
          </a:p>
          <a:p>
            <a:pPr>
              <a:buNone/>
            </a:pPr>
            <a:r>
              <a:rPr lang="zh-CN" altLang="en-US" sz="1400" b="1" dirty="0">
                <a:solidFill>
                  <a:srgbClr val="00B050"/>
                </a:solidFill>
                <a:latin typeface="微软雅黑" panose="020B0503020204020204" pitchFamily="34" charset="-122"/>
                <a:ea typeface="微软雅黑" panose="020B0503020204020204" pitchFamily="34" charset="-122"/>
              </a:rPr>
              <a:t>确定团队能力改进策略</a:t>
            </a:r>
          </a:p>
        </p:txBody>
      </p:sp>
    </p:spTree>
    <p:extLst>
      <p:ext uri="{BB962C8B-B14F-4D97-AF65-F5344CB8AC3E}">
        <p14:creationId xmlns:p14="http://schemas.microsoft.com/office/powerpoint/2010/main" val="346380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4FCA2-3DA6-8ED3-6243-1AD3579459F1}"/>
              </a:ext>
            </a:extLst>
          </p:cNvPr>
          <p:cNvSpPr>
            <a:spLocks noGrp="1"/>
          </p:cNvSpPr>
          <p:nvPr>
            <p:ph type="title"/>
          </p:nvPr>
        </p:nvSpPr>
        <p:spPr/>
        <p:txBody>
          <a:bodyPr/>
          <a:lstStyle/>
          <a:p>
            <a:r>
              <a:rPr lang="en-US" altLang="zh-CN" dirty="0"/>
              <a:t>1.5. </a:t>
            </a:r>
            <a:r>
              <a:rPr lang="zh-CN" altLang="en-US" dirty="0"/>
              <a:t>常规的软件工程中软件开发任务识别</a:t>
            </a:r>
          </a:p>
        </p:txBody>
      </p:sp>
      <p:sp>
        <p:nvSpPr>
          <p:cNvPr id="4" name="矩形 3">
            <a:extLst>
              <a:ext uri="{FF2B5EF4-FFF2-40B4-BE49-F238E27FC236}">
                <a16:creationId xmlns:a16="http://schemas.microsoft.com/office/drawing/2014/main" id="{0147FC79-85B3-0DAE-EA26-373783B0A51A}"/>
              </a:ext>
            </a:extLst>
          </p:cNvPr>
          <p:cNvSpPr/>
          <p:nvPr/>
        </p:nvSpPr>
        <p:spPr>
          <a:xfrm>
            <a:off x="4829597" y="5845362"/>
            <a:ext cx="2609353" cy="698390"/>
          </a:xfrm>
          <a:prstGeom prst="rect">
            <a:avLst/>
          </a:prstGeom>
          <a:solidFill>
            <a:srgbClr val="33CCCC"/>
          </a:solid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2000" b="1" dirty="0">
                <a:solidFill>
                  <a:schemeClr val="tx1"/>
                </a:solidFill>
                <a:latin typeface="+mj-ea"/>
                <a:ea typeface="+mj-ea"/>
              </a:rPr>
              <a:t>需求</a:t>
            </a:r>
          </a:p>
        </p:txBody>
      </p:sp>
      <p:sp>
        <p:nvSpPr>
          <p:cNvPr id="5" name="矩形 4">
            <a:extLst>
              <a:ext uri="{FF2B5EF4-FFF2-40B4-BE49-F238E27FC236}">
                <a16:creationId xmlns:a16="http://schemas.microsoft.com/office/drawing/2014/main" id="{8225BE83-60A3-01BA-144B-55D7E696762E}"/>
              </a:ext>
            </a:extLst>
          </p:cNvPr>
          <p:cNvSpPr/>
          <p:nvPr/>
        </p:nvSpPr>
        <p:spPr>
          <a:xfrm>
            <a:off x="777232" y="5845362"/>
            <a:ext cx="2609353" cy="69839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chemeClr val="tx1"/>
                </a:solidFill>
                <a:latin typeface="+mj-ea"/>
                <a:ea typeface="+mj-ea"/>
              </a:rPr>
              <a:t>用户需求清单</a:t>
            </a:r>
          </a:p>
        </p:txBody>
      </p:sp>
      <p:sp>
        <p:nvSpPr>
          <p:cNvPr id="6" name="矩形 5">
            <a:extLst>
              <a:ext uri="{FF2B5EF4-FFF2-40B4-BE49-F238E27FC236}">
                <a16:creationId xmlns:a16="http://schemas.microsoft.com/office/drawing/2014/main" id="{1E624559-AE05-369C-D9B0-A71C137F7E3F}"/>
              </a:ext>
            </a:extLst>
          </p:cNvPr>
          <p:cNvSpPr/>
          <p:nvPr/>
        </p:nvSpPr>
        <p:spPr>
          <a:xfrm>
            <a:off x="8793623" y="5845362"/>
            <a:ext cx="2609353" cy="698390"/>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chemeClr val="tx1"/>
                </a:solidFill>
                <a:latin typeface="+mj-ea"/>
                <a:ea typeface="+mj-ea"/>
              </a:rPr>
              <a:t>验证用户故事（</a:t>
            </a:r>
            <a:r>
              <a:rPr lang="en-US" altLang="zh-CN" dirty="0">
                <a:solidFill>
                  <a:schemeClr val="tx1"/>
                </a:solidFill>
                <a:latin typeface="+mj-ea"/>
                <a:ea typeface="+mj-ea"/>
              </a:rPr>
              <a:t>UAT</a:t>
            </a:r>
            <a:r>
              <a:rPr lang="zh-CN" altLang="en-US" dirty="0">
                <a:solidFill>
                  <a:schemeClr val="tx1"/>
                </a:solidFill>
                <a:latin typeface="+mj-ea"/>
                <a:ea typeface="+mj-ea"/>
              </a:rPr>
              <a:t>）</a:t>
            </a:r>
          </a:p>
        </p:txBody>
      </p:sp>
      <p:sp>
        <p:nvSpPr>
          <p:cNvPr id="7" name="矩形 6">
            <a:extLst>
              <a:ext uri="{FF2B5EF4-FFF2-40B4-BE49-F238E27FC236}">
                <a16:creationId xmlns:a16="http://schemas.microsoft.com/office/drawing/2014/main" id="{60161D29-9046-9B7F-B6E9-BFCFB0435FB5}"/>
              </a:ext>
            </a:extLst>
          </p:cNvPr>
          <p:cNvSpPr/>
          <p:nvPr/>
        </p:nvSpPr>
        <p:spPr>
          <a:xfrm>
            <a:off x="783385" y="4472536"/>
            <a:ext cx="2609353" cy="69839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chemeClr val="tx1"/>
                </a:solidFill>
                <a:latin typeface="+mj-ea"/>
                <a:ea typeface="+mj-ea"/>
              </a:rPr>
              <a:t>产品需求清单</a:t>
            </a:r>
          </a:p>
        </p:txBody>
      </p:sp>
      <p:cxnSp>
        <p:nvCxnSpPr>
          <p:cNvPr id="8" name="直接箭头连接符 7">
            <a:extLst>
              <a:ext uri="{FF2B5EF4-FFF2-40B4-BE49-F238E27FC236}">
                <a16:creationId xmlns:a16="http://schemas.microsoft.com/office/drawing/2014/main" id="{1D095D73-8D60-B313-C83E-6D77786BEAC6}"/>
              </a:ext>
            </a:extLst>
          </p:cNvPr>
          <p:cNvCxnSpPr>
            <a:stCxn id="4" idx="1"/>
            <a:endCxn id="5" idx="3"/>
          </p:cNvCxnSpPr>
          <p:nvPr/>
        </p:nvCxnSpPr>
        <p:spPr>
          <a:xfrm flipH="1">
            <a:off x="3386585" y="6194557"/>
            <a:ext cx="1443012" cy="0"/>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32D0CC0-B577-FAFF-B5A8-A6D2527AA826}"/>
              </a:ext>
            </a:extLst>
          </p:cNvPr>
          <p:cNvSpPr txBox="1"/>
          <p:nvPr/>
        </p:nvSpPr>
        <p:spPr>
          <a:xfrm>
            <a:off x="3780211" y="6194557"/>
            <a:ext cx="646331" cy="369332"/>
          </a:xfrm>
          <a:prstGeom prst="rect">
            <a:avLst/>
          </a:prstGeom>
          <a:noFill/>
        </p:spPr>
        <p:txBody>
          <a:bodyPr wrap="none" rtlCol="0">
            <a:spAutoFit/>
          </a:bodyPr>
          <a:lstStyle/>
          <a:p>
            <a:pPr>
              <a:buNone/>
            </a:pPr>
            <a:r>
              <a:rPr lang="zh-CN" altLang="en-US" dirty="0">
                <a:latin typeface="+mj-ea"/>
                <a:ea typeface="+mj-ea"/>
              </a:rPr>
              <a:t>细化</a:t>
            </a:r>
          </a:p>
        </p:txBody>
      </p:sp>
      <p:cxnSp>
        <p:nvCxnSpPr>
          <p:cNvPr id="10" name="直接箭头连接符 9">
            <a:extLst>
              <a:ext uri="{FF2B5EF4-FFF2-40B4-BE49-F238E27FC236}">
                <a16:creationId xmlns:a16="http://schemas.microsoft.com/office/drawing/2014/main" id="{97D617C8-E5A2-1CCA-F70D-7E27171C4AFE}"/>
              </a:ext>
            </a:extLst>
          </p:cNvPr>
          <p:cNvCxnSpPr>
            <a:cxnSpLocks/>
            <a:stCxn id="5" idx="0"/>
            <a:endCxn id="7" idx="2"/>
          </p:cNvCxnSpPr>
          <p:nvPr/>
        </p:nvCxnSpPr>
        <p:spPr>
          <a:xfrm flipV="1">
            <a:off x="2081909" y="5170926"/>
            <a:ext cx="6153" cy="674436"/>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FDAD7FC-C270-7E3B-B2C2-AAC9DD357D66}"/>
              </a:ext>
            </a:extLst>
          </p:cNvPr>
          <p:cNvSpPr txBox="1"/>
          <p:nvPr/>
        </p:nvSpPr>
        <p:spPr>
          <a:xfrm>
            <a:off x="2081149" y="5443269"/>
            <a:ext cx="646331" cy="369332"/>
          </a:xfrm>
          <a:prstGeom prst="rect">
            <a:avLst/>
          </a:prstGeom>
          <a:noFill/>
        </p:spPr>
        <p:txBody>
          <a:bodyPr wrap="none" rtlCol="0">
            <a:spAutoFit/>
          </a:bodyPr>
          <a:lstStyle/>
          <a:p>
            <a:pPr>
              <a:buNone/>
            </a:pPr>
            <a:r>
              <a:rPr lang="zh-CN" altLang="en-US" dirty="0">
                <a:latin typeface="+mj-ea"/>
                <a:ea typeface="+mj-ea"/>
              </a:rPr>
              <a:t>分析</a:t>
            </a:r>
          </a:p>
        </p:txBody>
      </p:sp>
      <p:cxnSp>
        <p:nvCxnSpPr>
          <p:cNvPr id="12" name="直接箭头连接符 11">
            <a:extLst>
              <a:ext uri="{FF2B5EF4-FFF2-40B4-BE49-F238E27FC236}">
                <a16:creationId xmlns:a16="http://schemas.microsoft.com/office/drawing/2014/main" id="{9C765424-DAA1-E333-F2F6-90EA22AA175F}"/>
              </a:ext>
            </a:extLst>
          </p:cNvPr>
          <p:cNvCxnSpPr>
            <a:cxnSpLocks/>
            <a:stCxn id="4" idx="3"/>
            <a:endCxn id="6" idx="1"/>
          </p:cNvCxnSpPr>
          <p:nvPr/>
        </p:nvCxnSpPr>
        <p:spPr>
          <a:xfrm>
            <a:off x="7438950" y="6194557"/>
            <a:ext cx="1354673" cy="0"/>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B8B5724-4D0E-8A8C-30DE-B90B0C7816E5}"/>
              </a:ext>
            </a:extLst>
          </p:cNvPr>
          <p:cNvSpPr txBox="1"/>
          <p:nvPr/>
        </p:nvSpPr>
        <p:spPr>
          <a:xfrm>
            <a:off x="7717432" y="6194557"/>
            <a:ext cx="646331" cy="369332"/>
          </a:xfrm>
          <a:prstGeom prst="rect">
            <a:avLst/>
          </a:prstGeom>
          <a:noFill/>
        </p:spPr>
        <p:txBody>
          <a:bodyPr wrap="none" rtlCol="0">
            <a:spAutoFit/>
          </a:bodyPr>
          <a:lstStyle/>
          <a:p>
            <a:pPr>
              <a:buNone/>
            </a:pPr>
            <a:r>
              <a:rPr lang="zh-CN" altLang="en-US" dirty="0">
                <a:latin typeface="+mj-ea"/>
                <a:ea typeface="+mj-ea"/>
              </a:rPr>
              <a:t>测试</a:t>
            </a:r>
          </a:p>
        </p:txBody>
      </p:sp>
      <p:sp>
        <p:nvSpPr>
          <p:cNvPr id="15" name="矩形 14">
            <a:extLst>
              <a:ext uri="{FF2B5EF4-FFF2-40B4-BE49-F238E27FC236}">
                <a16:creationId xmlns:a16="http://schemas.microsoft.com/office/drawing/2014/main" id="{A99E064C-D029-2D2C-22DC-79EC3D2621DE}"/>
              </a:ext>
            </a:extLst>
          </p:cNvPr>
          <p:cNvSpPr/>
          <p:nvPr/>
        </p:nvSpPr>
        <p:spPr>
          <a:xfrm>
            <a:off x="8790349" y="4472536"/>
            <a:ext cx="2609353" cy="69839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chemeClr val="tx1"/>
                </a:solidFill>
                <a:latin typeface="+mj-ea"/>
                <a:ea typeface="+mj-ea"/>
              </a:rPr>
              <a:t>测试需求清单</a:t>
            </a:r>
          </a:p>
        </p:txBody>
      </p:sp>
      <p:cxnSp>
        <p:nvCxnSpPr>
          <p:cNvPr id="16" name="直接箭头连接符 15">
            <a:extLst>
              <a:ext uri="{FF2B5EF4-FFF2-40B4-BE49-F238E27FC236}">
                <a16:creationId xmlns:a16="http://schemas.microsoft.com/office/drawing/2014/main" id="{97CD63F2-A2E7-BC9C-40DF-CC1642F56221}"/>
              </a:ext>
            </a:extLst>
          </p:cNvPr>
          <p:cNvCxnSpPr>
            <a:cxnSpLocks/>
            <a:stCxn id="6" idx="0"/>
            <a:endCxn id="15" idx="2"/>
          </p:cNvCxnSpPr>
          <p:nvPr/>
        </p:nvCxnSpPr>
        <p:spPr>
          <a:xfrm flipH="1" flipV="1">
            <a:off x="10095026" y="5170926"/>
            <a:ext cx="3274" cy="674436"/>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521A1DC4-880B-8F7C-E5CA-DACE8116662D}"/>
              </a:ext>
            </a:extLst>
          </p:cNvPr>
          <p:cNvGrpSpPr/>
          <p:nvPr/>
        </p:nvGrpSpPr>
        <p:grpSpPr>
          <a:xfrm>
            <a:off x="1957552" y="1381722"/>
            <a:ext cx="2011680" cy="1685677"/>
            <a:chOff x="2679591" y="715617"/>
            <a:chExt cx="2011680" cy="1685677"/>
          </a:xfrm>
        </p:grpSpPr>
        <p:sp>
          <p:nvSpPr>
            <p:cNvPr id="18" name="文本框 17">
              <a:extLst>
                <a:ext uri="{FF2B5EF4-FFF2-40B4-BE49-F238E27FC236}">
                  <a16:creationId xmlns:a16="http://schemas.microsoft.com/office/drawing/2014/main" id="{F9CA8C39-96C2-1379-3D19-773104E6B0D5}"/>
                </a:ext>
              </a:extLst>
            </p:cNvPr>
            <p:cNvSpPr txBox="1"/>
            <p:nvPr/>
          </p:nvSpPr>
          <p:spPr>
            <a:xfrm>
              <a:off x="2788350" y="1978593"/>
              <a:ext cx="1823407"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用户界面</a:t>
              </a:r>
            </a:p>
          </p:txBody>
        </p:sp>
        <p:sp>
          <p:nvSpPr>
            <p:cNvPr id="19" name="文本框 18">
              <a:extLst>
                <a:ext uri="{FF2B5EF4-FFF2-40B4-BE49-F238E27FC236}">
                  <a16:creationId xmlns:a16="http://schemas.microsoft.com/office/drawing/2014/main" id="{27EC05AA-7D2C-8033-D444-7A58FF0B6254}"/>
                </a:ext>
              </a:extLst>
            </p:cNvPr>
            <p:cNvSpPr txBox="1"/>
            <p:nvPr/>
          </p:nvSpPr>
          <p:spPr>
            <a:xfrm>
              <a:off x="2788348" y="1586881"/>
              <a:ext cx="1823409"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数据处理与服务功能</a:t>
              </a:r>
            </a:p>
          </p:txBody>
        </p:sp>
        <p:sp>
          <p:nvSpPr>
            <p:cNvPr id="20" name="文本框 19">
              <a:extLst>
                <a:ext uri="{FF2B5EF4-FFF2-40B4-BE49-F238E27FC236}">
                  <a16:creationId xmlns:a16="http://schemas.microsoft.com/office/drawing/2014/main" id="{355FD4A6-9B1D-85B4-2844-6EEE425D4B1A}"/>
                </a:ext>
              </a:extLst>
            </p:cNvPr>
            <p:cNvSpPr txBox="1"/>
            <p:nvPr/>
          </p:nvSpPr>
          <p:spPr>
            <a:xfrm>
              <a:off x="2788348" y="1182348"/>
              <a:ext cx="1823409"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数据与数据关系模型</a:t>
              </a:r>
            </a:p>
          </p:txBody>
        </p:sp>
        <p:sp>
          <p:nvSpPr>
            <p:cNvPr id="21" name="文本框 20">
              <a:extLst>
                <a:ext uri="{FF2B5EF4-FFF2-40B4-BE49-F238E27FC236}">
                  <a16:creationId xmlns:a16="http://schemas.microsoft.com/office/drawing/2014/main" id="{3CFB4A86-098C-FC82-E4BC-18A6406F360E}"/>
                </a:ext>
              </a:extLst>
            </p:cNvPr>
            <p:cNvSpPr txBox="1"/>
            <p:nvPr/>
          </p:nvSpPr>
          <p:spPr>
            <a:xfrm>
              <a:off x="2788348" y="793100"/>
              <a:ext cx="1823409"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数据存储功能</a:t>
              </a:r>
            </a:p>
          </p:txBody>
        </p:sp>
        <p:sp>
          <p:nvSpPr>
            <p:cNvPr id="22" name="矩形 21">
              <a:extLst>
                <a:ext uri="{FF2B5EF4-FFF2-40B4-BE49-F238E27FC236}">
                  <a16:creationId xmlns:a16="http://schemas.microsoft.com/office/drawing/2014/main" id="{C501ED9E-FFC8-2459-0841-F7AF9E05CF44}"/>
                </a:ext>
              </a:extLst>
            </p:cNvPr>
            <p:cNvSpPr/>
            <p:nvPr/>
          </p:nvSpPr>
          <p:spPr>
            <a:xfrm>
              <a:off x="2679591" y="715617"/>
              <a:ext cx="2011680" cy="168567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CA4EBF62-99DE-F1CE-EABF-1615D50E90A3}"/>
              </a:ext>
            </a:extLst>
          </p:cNvPr>
          <p:cNvSpPr txBox="1"/>
          <p:nvPr/>
        </p:nvSpPr>
        <p:spPr>
          <a:xfrm>
            <a:off x="767806" y="1384089"/>
            <a:ext cx="1175697" cy="1346522"/>
          </a:xfrm>
          <a:prstGeom prst="rect">
            <a:avLst/>
          </a:prstGeom>
          <a:solidFill>
            <a:srgbClr val="7030A0"/>
          </a:solidFill>
        </p:spPr>
        <p:txBody>
          <a:bodyPr wrap="square" rtlCol="0">
            <a:spAutoFit/>
          </a:bodyPr>
          <a:lstStyle/>
          <a:p>
            <a:pPr>
              <a:lnSpc>
                <a:spcPct val="150000"/>
              </a:lnSpc>
              <a:buNone/>
            </a:pPr>
            <a:r>
              <a:rPr lang="zh-CN" altLang="en-US" sz="1400" dirty="0">
                <a:solidFill>
                  <a:schemeClr val="bg1"/>
                </a:solidFill>
                <a:latin typeface="+mj-ea"/>
                <a:ea typeface="+mj-ea"/>
              </a:rPr>
              <a:t>分析产品需求实现所必须的结构支持资源模型</a:t>
            </a:r>
          </a:p>
        </p:txBody>
      </p:sp>
      <p:sp>
        <p:nvSpPr>
          <p:cNvPr id="24" name="文本框 23">
            <a:extLst>
              <a:ext uri="{FF2B5EF4-FFF2-40B4-BE49-F238E27FC236}">
                <a16:creationId xmlns:a16="http://schemas.microsoft.com/office/drawing/2014/main" id="{2AD0AE16-709C-99D7-4DBD-191E3B34EB3D}"/>
              </a:ext>
            </a:extLst>
          </p:cNvPr>
          <p:cNvSpPr txBox="1"/>
          <p:nvPr/>
        </p:nvSpPr>
        <p:spPr>
          <a:xfrm>
            <a:off x="4442503" y="1374434"/>
            <a:ext cx="1287863" cy="1346522"/>
          </a:xfrm>
          <a:prstGeom prst="rect">
            <a:avLst/>
          </a:prstGeom>
          <a:solidFill>
            <a:srgbClr val="7030A0"/>
          </a:solidFill>
          <a:ln>
            <a:solidFill>
              <a:srgbClr val="7030A0"/>
            </a:solidFill>
          </a:ln>
        </p:spPr>
        <p:txBody>
          <a:bodyPr wrap="square" rtlCol="0">
            <a:spAutoFit/>
          </a:bodyPr>
          <a:lstStyle/>
          <a:p>
            <a:pPr>
              <a:lnSpc>
                <a:spcPct val="150000"/>
              </a:lnSpc>
              <a:buNone/>
            </a:pPr>
            <a:r>
              <a:rPr lang="zh-CN" altLang="en-US" sz="1400" dirty="0">
                <a:solidFill>
                  <a:schemeClr val="bg1"/>
                </a:solidFill>
                <a:latin typeface="+mj-ea"/>
                <a:ea typeface="+mj-ea"/>
              </a:rPr>
              <a:t>设计系统软件结构支持资源模型的组织层次与组织架构</a:t>
            </a:r>
          </a:p>
        </p:txBody>
      </p:sp>
      <p:grpSp>
        <p:nvGrpSpPr>
          <p:cNvPr id="25" name="组合 24">
            <a:extLst>
              <a:ext uri="{FF2B5EF4-FFF2-40B4-BE49-F238E27FC236}">
                <a16:creationId xmlns:a16="http://schemas.microsoft.com/office/drawing/2014/main" id="{662D03CB-2977-225F-C794-83E97E101BAA}"/>
              </a:ext>
            </a:extLst>
          </p:cNvPr>
          <p:cNvGrpSpPr/>
          <p:nvPr/>
        </p:nvGrpSpPr>
        <p:grpSpPr>
          <a:xfrm>
            <a:off x="5835243" y="1383440"/>
            <a:ext cx="2746005" cy="1685677"/>
            <a:chOff x="8036294" y="1009542"/>
            <a:chExt cx="2746005" cy="1685677"/>
          </a:xfrm>
        </p:grpSpPr>
        <p:sp>
          <p:nvSpPr>
            <p:cNvPr id="26" name="文本框 25">
              <a:extLst>
                <a:ext uri="{FF2B5EF4-FFF2-40B4-BE49-F238E27FC236}">
                  <a16:creationId xmlns:a16="http://schemas.microsoft.com/office/drawing/2014/main" id="{E5207366-F2F4-B9AD-A5BE-9C0589161DDA}"/>
                </a:ext>
              </a:extLst>
            </p:cNvPr>
            <p:cNvSpPr txBox="1"/>
            <p:nvPr/>
          </p:nvSpPr>
          <p:spPr>
            <a:xfrm>
              <a:off x="8116160" y="2327981"/>
              <a:ext cx="1726898"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设计系统用户界面</a:t>
              </a:r>
            </a:p>
          </p:txBody>
        </p:sp>
        <p:sp>
          <p:nvSpPr>
            <p:cNvPr id="27" name="文本框 26">
              <a:extLst>
                <a:ext uri="{FF2B5EF4-FFF2-40B4-BE49-F238E27FC236}">
                  <a16:creationId xmlns:a16="http://schemas.microsoft.com/office/drawing/2014/main" id="{3CAB8A3A-E528-9CA0-22A5-B2186D62FD0F}"/>
                </a:ext>
              </a:extLst>
            </p:cNvPr>
            <p:cNvSpPr txBox="1"/>
            <p:nvPr/>
          </p:nvSpPr>
          <p:spPr>
            <a:xfrm>
              <a:off x="8116162" y="1484426"/>
              <a:ext cx="1726896"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设计系统处理功能</a:t>
              </a:r>
            </a:p>
          </p:txBody>
        </p:sp>
        <p:sp>
          <p:nvSpPr>
            <p:cNvPr id="28" name="文本框 27">
              <a:extLst>
                <a:ext uri="{FF2B5EF4-FFF2-40B4-BE49-F238E27FC236}">
                  <a16:creationId xmlns:a16="http://schemas.microsoft.com/office/drawing/2014/main" id="{C48491C7-B60F-38DE-1222-6F617ED37D17}"/>
                </a:ext>
              </a:extLst>
            </p:cNvPr>
            <p:cNvSpPr txBox="1"/>
            <p:nvPr/>
          </p:nvSpPr>
          <p:spPr>
            <a:xfrm>
              <a:off x="8116162" y="1906906"/>
              <a:ext cx="1726896"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设计系统数据模型</a:t>
              </a:r>
            </a:p>
          </p:txBody>
        </p:sp>
        <p:sp>
          <p:nvSpPr>
            <p:cNvPr id="29" name="文本框 28">
              <a:extLst>
                <a:ext uri="{FF2B5EF4-FFF2-40B4-BE49-F238E27FC236}">
                  <a16:creationId xmlns:a16="http://schemas.microsoft.com/office/drawing/2014/main" id="{0B238CDB-F812-4705-9189-32FDB88F0256}"/>
                </a:ext>
              </a:extLst>
            </p:cNvPr>
            <p:cNvSpPr txBox="1"/>
            <p:nvPr/>
          </p:nvSpPr>
          <p:spPr>
            <a:xfrm>
              <a:off x="8116162" y="1062139"/>
              <a:ext cx="1726896"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设计系统储存功能</a:t>
              </a:r>
            </a:p>
          </p:txBody>
        </p:sp>
        <p:sp>
          <p:nvSpPr>
            <p:cNvPr id="30" name="矩形 29">
              <a:extLst>
                <a:ext uri="{FF2B5EF4-FFF2-40B4-BE49-F238E27FC236}">
                  <a16:creationId xmlns:a16="http://schemas.microsoft.com/office/drawing/2014/main" id="{07CBFF46-56F7-9D8E-4B08-55CB0B4681A4}"/>
                </a:ext>
              </a:extLst>
            </p:cNvPr>
            <p:cNvSpPr/>
            <p:nvPr/>
          </p:nvSpPr>
          <p:spPr>
            <a:xfrm>
              <a:off x="9968185" y="1062139"/>
              <a:ext cx="743358" cy="1569660"/>
            </a:xfrm>
            <a:prstGeom prst="rect">
              <a:avLst/>
            </a:prstGeom>
            <a:solidFill>
              <a:srgbClr val="F8CFB6"/>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zh-CN" altLang="en-US" sz="1400" dirty="0">
                  <a:solidFill>
                    <a:schemeClr val="bg1">
                      <a:lumMod val="50000"/>
                    </a:schemeClr>
                  </a:solidFill>
                  <a:latin typeface="+mj-ea"/>
                  <a:ea typeface="+mj-ea"/>
                </a:rPr>
                <a:t>设计内在的技术约束</a:t>
              </a:r>
            </a:p>
          </p:txBody>
        </p:sp>
        <p:sp>
          <p:nvSpPr>
            <p:cNvPr id="31" name="矩形 30">
              <a:extLst>
                <a:ext uri="{FF2B5EF4-FFF2-40B4-BE49-F238E27FC236}">
                  <a16:creationId xmlns:a16="http://schemas.microsoft.com/office/drawing/2014/main" id="{FC61E9B7-252D-227E-3AC2-01B717DDA916}"/>
                </a:ext>
              </a:extLst>
            </p:cNvPr>
            <p:cNvSpPr/>
            <p:nvPr/>
          </p:nvSpPr>
          <p:spPr>
            <a:xfrm>
              <a:off x="8036294" y="1009542"/>
              <a:ext cx="2746005" cy="168567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2" name="连接符: 肘形 31">
            <a:extLst>
              <a:ext uri="{FF2B5EF4-FFF2-40B4-BE49-F238E27FC236}">
                <a16:creationId xmlns:a16="http://schemas.microsoft.com/office/drawing/2014/main" id="{B2653D17-710B-87F6-F258-66D842D104E0}"/>
              </a:ext>
            </a:extLst>
          </p:cNvPr>
          <p:cNvCxnSpPr>
            <a:stCxn id="22" idx="0"/>
            <a:endCxn id="31" idx="0"/>
          </p:cNvCxnSpPr>
          <p:nvPr/>
        </p:nvCxnSpPr>
        <p:spPr>
          <a:xfrm rot="16200000" flipH="1">
            <a:off x="5084960" y="-739846"/>
            <a:ext cx="1718" cy="4244854"/>
          </a:xfrm>
          <a:prstGeom prst="bentConnector3">
            <a:avLst>
              <a:gd name="adj1" fmla="val -22085506"/>
            </a:avLst>
          </a:prstGeom>
          <a:ln w="28575">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90B7A6B-7694-3D59-F655-F31DB7EB3752}"/>
              </a:ext>
            </a:extLst>
          </p:cNvPr>
          <p:cNvCxnSpPr>
            <a:cxnSpLocks/>
          </p:cNvCxnSpPr>
          <p:nvPr/>
        </p:nvCxnSpPr>
        <p:spPr>
          <a:xfrm flipH="1" flipV="1">
            <a:off x="2088061" y="3774146"/>
            <a:ext cx="2" cy="658830"/>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C6E691E2-6925-AAC6-C3F6-F30D2720421F}"/>
              </a:ext>
            </a:extLst>
          </p:cNvPr>
          <p:cNvSpPr txBox="1"/>
          <p:nvPr/>
        </p:nvSpPr>
        <p:spPr>
          <a:xfrm>
            <a:off x="10212530" y="1381721"/>
            <a:ext cx="1211664" cy="1346522"/>
          </a:xfrm>
          <a:prstGeom prst="rect">
            <a:avLst/>
          </a:prstGeom>
          <a:solidFill>
            <a:srgbClr val="7030A0"/>
          </a:solidFill>
          <a:ln>
            <a:solidFill>
              <a:srgbClr val="7030A0"/>
            </a:solidFill>
          </a:ln>
        </p:spPr>
        <p:txBody>
          <a:bodyPr wrap="square" rtlCol="0">
            <a:spAutoFit/>
          </a:bodyPr>
          <a:lstStyle/>
          <a:p>
            <a:pPr>
              <a:lnSpc>
                <a:spcPct val="150000"/>
              </a:lnSpc>
              <a:buNone/>
            </a:pPr>
            <a:r>
              <a:rPr lang="zh-CN" altLang="en-US" sz="1400" dirty="0">
                <a:solidFill>
                  <a:schemeClr val="bg1"/>
                </a:solidFill>
                <a:latin typeface="+mj-ea"/>
                <a:ea typeface="+mj-ea"/>
              </a:rPr>
              <a:t>设计验证产品需求和用户需求的测试计划</a:t>
            </a:r>
          </a:p>
        </p:txBody>
      </p:sp>
      <p:sp>
        <p:nvSpPr>
          <p:cNvPr id="35" name="文本框 34">
            <a:extLst>
              <a:ext uri="{FF2B5EF4-FFF2-40B4-BE49-F238E27FC236}">
                <a16:creationId xmlns:a16="http://schemas.microsoft.com/office/drawing/2014/main" id="{9CF152F8-D4B2-FF4C-0FCE-DB24F5F6A484}"/>
              </a:ext>
            </a:extLst>
          </p:cNvPr>
          <p:cNvSpPr txBox="1"/>
          <p:nvPr/>
        </p:nvSpPr>
        <p:spPr>
          <a:xfrm>
            <a:off x="9099601" y="1425427"/>
            <a:ext cx="1030660"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测试用例</a:t>
            </a:r>
          </a:p>
        </p:txBody>
      </p:sp>
      <p:sp>
        <p:nvSpPr>
          <p:cNvPr id="36" name="文本框 35">
            <a:extLst>
              <a:ext uri="{FF2B5EF4-FFF2-40B4-BE49-F238E27FC236}">
                <a16:creationId xmlns:a16="http://schemas.microsoft.com/office/drawing/2014/main" id="{88FF7CB6-99D8-FFDA-8E87-B3A54AD7ECC6}"/>
              </a:ext>
            </a:extLst>
          </p:cNvPr>
          <p:cNvSpPr txBox="1"/>
          <p:nvPr/>
        </p:nvSpPr>
        <p:spPr>
          <a:xfrm>
            <a:off x="9099601" y="1812187"/>
            <a:ext cx="1030660" cy="307777"/>
          </a:xfrm>
          <a:prstGeom prst="rect">
            <a:avLst/>
          </a:prstGeom>
          <a:solidFill>
            <a:schemeClr val="bg2">
              <a:lumMod val="40000"/>
              <a:lumOff val="60000"/>
            </a:schemeClr>
          </a:solidFill>
        </p:spPr>
        <p:txBody>
          <a:bodyPr wrap="square" rtlCol="0">
            <a:spAutoFit/>
          </a:bodyPr>
          <a:lstStyle/>
          <a:p>
            <a:pPr>
              <a:buNone/>
            </a:pPr>
            <a:r>
              <a:rPr lang="zh-CN" altLang="en-US" sz="1400" dirty="0">
                <a:latin typeface="+mj-ea"/>
                <a:ea typeface="+mj-ea"/>
              </a:rPr>
              <a:t>测试代码</a:t>
            </a:r>
          </a:p>
        </p:txBody>
      </p:sp>
      <p:sp>
        <p:nvSpPr>
          <p:cNvPr id="37" name="矩形 36">
            <a:extLst>
              <a:ext uri="{FF2B5EF4-FFF2-40B4-BE49-F238E27FC236}">
                <a16:creationId xmlns:a16="http://schemas.microsoft.com/office/drawing/2014/main" id="{9B036F09-8126-65EE-C5B5-280E9A30A867}"/>
              </a:ext>
            </a:extLst>
          </p:cNvPr>
          <p:cNvSpPr/>
          <p:nvPr/>
        </p:nvSpPr>
        <p:spPr>
          <a:xfrm>
            <a:off x="9045359" y="1387036"/>
            <a:ext cx="1139144" cy="168567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9564B846-0C77-BD55-C455-420B78105655}"/>
              </a:ext>
            </a:extLst>
          </p:cNvPr>
          <p:cNvCxnSpPr>
            <a:stCxn id="31" idx="3"/>
            <a:endCxn id="37" idx="1"/>
          </p:cNvCxnSpPr>
          <p:nvPr/>
        </p:nvCxnSpPr>
        <p:spPr>
          <a:xfrm>
            <a:off x="8581248" y="2226279"/>
            <a:ext cx="464111" cy="3596"/>
          </a:xfrm>
          <a:prstGeom prst="straightConnector1">
            <a:avLst/>
          </a:prstGeom>
          <a:ln w="28575">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CBD66DD-694D-42F7-2F7E-4BCAD86F0A26}"/>
              </a:ext>
            </a:extLst>
          </p:cNvPr>
          <p:cNvCxnSpPr>
            <a:cxnSpLocks/>
          </p:cNvCxnSpPr>
          <p:nvPr/>
        </p:nvCxnSpPr>
        <p:spPr>
          <a:xfrm flipH="1" flipV="1">
            <a:off x="10095023" y="3793926"/>
            <a:ext cx="2" cy="658830"/>
          </a:xfrm>
          <a:prstGeom prst="straightConnector1">
            <a:avLst/>
          </a:prstGeom>
          <a:ln w="19050">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A1D3451-8799-EAD9-BB13-9AE61E699D39}"/>
              </a:ext>
            </a:extLst>
          </p:cNvPr>
          <p:cNvSpPr txBox="1"/>
          <p:nvPr/>
        </p:nvSpPr>
        <p:spPr>
          <a:xfrm>
            <a:off x="10130261" y="5495935"/>
            <a:ext cx="646331" cy="369332"/>
          </a:xfrm>
          <a:prstGeom prst="rect">
            <a:avLst/>
          </a:prstGeom>
          <a:noFill/>
        </p:spPr>
        <p:txBody>
          <a:bodyPr wrap="none" rtlCol="0">
            <a:spAutoFit/>
          </a:bodyPr>
          <a:lstStyle/>
          <a:p>
            <a:pPr>
              <a:buNone/>
            </a:pPr>
            <a:r>
              <a:rPr lang="zh-CN" altLang="en-US" dirty="0">
                <a:latin typeface="+mj-ea"/>
                <a:ea typeface="+mj-ea"/>
              </a:rPr>
              <a:t>分析</a:t>
            </a:r>
          </a:p>
        </p:txBody>
      </p:sp>
      <p:pic>
        <p:nvPicPr>
          <p:cNvPr id="41" name="图片 40">
            <a:extLst>
              <a:ext uri="{FF2B5EF4-FFF2-40B4-BE49-F238E27FC236}">
                <a16:creationId xmlns:a16="http://schemas.microsoft.com/office/drawing/2014/main" id="{0DADC496-7EE0-B5C6-EBFC-28C09D818FCD}"/>
              </a:ext>
            </a:extLst>
          </p:cNvPr>
          <p:cNvPicPr>
            <a:picLocks noChangeAspect="1"/>
          </p:cNvPicPr>
          <p:nvPr/>
        </p:nvPicPr>
        <p:blipFill>
          <a:blip r:embed="rId2"/>
          <a:stretch>
            <a:fillRect/>
          </a:stretch>
        </p:blipFill>
        <p:spPr>
          <a:xfrm>
            <a:off x="4442123" y="4029212"/>
            <a:ext cx="3483208" cy="1706538"/>
          </a:xfrm>
          <a:prstGeom prst="rect">
            <a:avLst/>
          </a:prstGeom>
        </p:spPr>
      </p:pic>
      <p:sp>
        <p:nvSpPr>
          <p:cNvPr id="42" name="文本框 41">
            <a:extLst>
              <a:ext uri="{FF2B5EF4-FFF2-40B4-BE49-F238E27FC236}">
                <a16:creationId xmlns:a16="http://schemas.microsoft.com/office/drawing/2014/main" id="{29D244D8-11DC-9EEF-0D9B-562206851821}"/>
              </a:ext>
            </a:extLst>
          </p:cNvPr>
          <p:cNvSpPr txBox="1"/>
          <p:nvPr/>
        </p:nvSpPr>
        <p:spPr>
          <a:xfrm>
            <a:off x="2098229" y="3945528"/>
            <a:ext cx="1107996" cy="369332"/>
          </a:xfrm>
          <a:prstGeom prst="rect">
            <a:avLst/>
          </a:prstGeom>
          <a:noFill/>
        </p:spPr>
        <p:txBody>
          <a:bodyPr wrap="none" rtlCol="0">
            <a:spAutoFit/>
          </a:bodyPr>
          <a:lstStyle/>
          <a:p>
            <a:pPr>
              <a:buNone/>
            </a:pPr>
            <a:r>
              <a:rPr lang="zh-CN" altLang="en-US" dirty="0">
                <a:latin typeface="+mj-ea"/>
                <a:ea typeface="+mj-ea"/>
              </a:rPr>
              <a:t>工作分解</a:t>
            </a:r>
          </a:p>
        </p:txBody>
      </p:sp>
      <p:sp>
        <p:nvSpPr>
          <p:cNvPr id="43" name="文本框 42">
            <a:extLst>
              <a:ext uri="{FF2B5EF4-FFF2-40B4-BE49-F238E27FC236}">
                <a16:creationId xmlns:a16="http://schemas.microsoft.com/office/drawing/2014/main" id="{675A4F8F-E00D-CE07-E646-744F352E6D1C}"/>
              </a:ext>
            </a:extLst>
          </p:cNvPr>
          <p:cNvSpPr txBox="1"/>
          <p:nvPr/>
        </p:nvSpPr>
        <p:spPr>
          <a:xfrm>
            <a:off x="10130261" y="3962861"/>
            <a:ext cx="1107996" cy="369332"/>
          </a:xfrm>
          <a:prstGeom prst="rect">
            <a:avLst/>
          </a:prstGeom>
          <a:noFill/>
        </p:spPr>
        <p:txBody>
          <a:bodyPr wrap="none" rtlCol="0">
            <a:spAutoFit/>
          </a:bodyPr>
          <a:lstStyle/>
          <a:p>
            <a:pPr>
              <a:buNone/>
            </a:pPr>
            <a:r>
              <a:rPr lang="zh-CN" altLang="en-US" dirty="0">
                <a:latin typeface="+mj-ea"/>
                <a:ea typeface="+mj-ea"/>
              </a:rPr>
              <a:t>工作分解</a:t>
            </a:r>
          </a:p>
        </p:txBody>
      </p:sp>
      <p:sp>
        <p:nvSpPr>
          <p:cNvPr id="14" name="矩形 13">
            <a:extLst>
              <a:ext uri="{FF2B5EF4-FFF2-40B4-BE49-F238E27FC236}">
                <a16:creationId xmlns:a16="http://schemas.microsoft.com/office/drawing/2014/main" id="{9E62028B-B99C-1336-9615-EA5C7F52A579}"/>
              </a:ext>
            </a:extLst>
          </p:cNvPr>
          <p:cNvSpPr/>
          <p:nvPr/>
        </p:nvSpPr>
        <p:spPr>
          <a:xfrm>
            <a:off x="767805" y="3079805"/>
            <a:ext cx="10656390" cy="6983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2000" b="1" dirty="0">
                <a:solidFill>
                  <a:schemeClr val="bg1"/>
                </a:solidFill>
                <a:latin typeface="+mj-ea"/>
                <a:ea typeface="+mj-ea"/>
              </a:rPr>
              <a:t>开发任务清单</a:t>
            </a:r>
          </a:p>
        </p:txBody>
      </p:sp>
    </p:spTree>
    <p:extLst>
      <p:ext uri="{BB962C8B-B14F-4D97-AF65-F5344CB8AC3E}">
        <p14:creationId xmlns:p14="http://schemas.microsoft.com/office/powerpoint/2010/main" val="256476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1BAD3-C7F7-0997-C18D-A6A7BEE271E8}"/>
              </a:ext>
            </a:extLst>
          </p:cNvPr>
          <p:cNvSpPr>
            <a:spLocks noGrp="1"/>
          </p:cNvSpPr>
          <p:nvPr>
            <p:ph type="title"/>
          </p:nvPr>
        </p:nvSpPr>
        <p:spPr>
          <a:xfrm>
            <a:off x="229807" y="116665"/>
            <a:ext cx="11572552" cy="640080"/>
          </a:xfrm>
        </p:spPr>
        <p:txBody>
          <a:bodyPr>
            <a:normAutofit/>
          </a:bodyPr>
          <a:lstStyle/>
          <a:p>
            <a:r>
              <a:rPr lang="en-US" altLang="zh-CN" dirty="0"/>
              <a:t>2. </a:t>
            </a:r>
            <a:r>
              <a:rPr lang="zh-CN" altLang="en-US" dirty="0"/>
              <a:t>业务数据和软件数据设计的总体分析和使用</a:t>
            </a:r>
          </a:p>
        </p:txBody>
      </p:sp>
      <p:pic>
        <p:nvPicPr>
          <p:cNvPr id="4" name="图片 3">
            <a:extLst>
              <a:ext uri="{FF2B5EF4-FFF2-40B4-BE49-F238E27FC236}">
                <a16:creationId xmlns:a16="http://schemas.microsoft.com/office/drawing/2014/main" id="{E96EAEBD-903F-9F8F-D5B7-577B650FFC25}"/>
              </a:ext>
            </a:extLst>
          </p:cNvPr>
          <p:cNvPicPr>
            <a:picLocks noChangeAspect="1"/>
          </p:cNvPicPr>
          <p:nvPr/>
        </p:nvPicPr>
        <p:blipFill>
          <a:blip r:embed="rId2"/>
          <a:stretch>
            <a:fillRect/>
          </a:stretch>
        </p:blipFill>
        <p:spPr>
          <a:xfrm>
            <a:off x="851301" y="1238600"/>
            <a:ext cx="10489397" cy="4829690"/>
          </a:xfrm>
          <a:prstGeom prst="rect">
            <a:avLst/>
          </a:prstGeom>
        </p:spPr>
      </p:pic>
    </p:spTree>
    <p:extLst>
      <p:ext uri="{BB962C8B-B14F-4D97-AF65-F5344CB8AC3E}">
        <p14:creationId xmlns:p14="http://schemas.microsoft.com/office/powerpoint/2010/main" val="69736701"/>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12.xml><?xml version="1.0" encoding="utf-8"?>
<Control xmlns="http://schemas.microsoft.com/VisualStudio/2011/storyboarding/control">
  <Id Name="System.Storyboarding.Icons.User" Revision="1" Stencil="System.Storyboarding.Icons" StencilVersion="0.1"/>
</Control>
</file>

<file path=customXml/item13.xml><?xml version="1.0" encoding="utf-8"?>
<Control xmlns="http://schemas.microsoft.com/VisualStudio/2011/storyboarding/control">
  <Id Name="System.Storyboarding.Icons.User" Revision="1" Stencil="System.Storyboarding.Icons" StencilVersion="0.1"/>
</Control>
</file>

<file path=customXml/item14.xml><?xml version="1.0" encoding="utf-8"?>
<Control xmlns="http://schemas.microsoft.com/VisualStudio/2011/storyboarding/control">
  <Id Name="System.Storyboarding.Icons.User" Revision="1" Stencil="System.Storyboarding.Icons" StencilVersion="0.1"/>
</Control>
</file>

<file path=customXml/item15.xml><?xml version="1.0" encoding="utf-8"?>
<Control xmlns="http://schemas.microsoft.com/VisualStudio/2011/storyboarding/control">
  <Id Name="System.Storyboarding.Icons.User" Revision="1" Stencil="System.Storyboarding.Icons" StencilVersion="0.1"/>
</Control>
</file>

<file path=customXml/item16.xml><?xml version="1.0" encoding="utf-8"?>
<Control xmlns="http://schemas.microsoft.com/VisualStudio/2011/storyboarding/control">
  <Id Name="System.Storyboarding.Icons.User" Revision="1" Stencil="System.Storyboarding.Icons" StencilVersion="0.1"/>
</Control>
</file>

<file path=customXml/item17.xml><?xml version="1.0" encoding="utf-8"?>
<Control xmlns="http://schemas.microsoft.com/VisualStudio/2011/storyboarding/control">
  <Id Name="System.Storyboarding.Icons.User" Revision="1" Stencil="System.Storyboarding.Icons" StencilVersion="0.1"/>
</Control>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Control xmlns="http://schemas.microsoft.com/VisualStudio/2011/storyboarding/control">
  <Id Name="System.Storyboarding.Icons.User" Revision="1" Stencil="System.Storyboarding.Icons" StencilVersion="0.1"/>
</Control>
</file>

<file path=customXml/item6.xml><?xml version="1.0" encoding="utf-8"?>
<Control xmlns="http://schemas.microsoft.com/VisualStudio/2011/storyboarding/control">
  <Id Name="System.Storyboarding.Icons.User" Revision="1" Stencil="System.Storyboarding.Icons" StencilVersion="0.1"/>
</Control>
</file>

<file path=customXml/item7.xml><?xml version="1.0" encoding="utf-8"?>
<Control xmlns="http://schemas.microsoft.com/VisualStudio/2011/storyboarding/control">
  <Id Name="System.Storyboarding.Icons.User" Revision="1" Stencil="System.Storyboarding.Icons" StencilVersion="0.1"/>
</Control>
</file>

<file path=customXml/item8.xml><?xml version="1.0" encoding="utf-8"?>
<Control xmlns="http://schemas.microsoft.com/VisualStudio/2011/storyboarding/control">
  <Id Name="System.Storyboarding.Icons.User" Revision="1" Stencil="System.Storyboarding.Icons" StencilVersion="0.1"/>
</Control>
</file>

<file path=customXml/item9.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1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12.xml><?xml version="1.0" encoding="utf-8"?>
<ds:datastoreItem xmlns:ds="http://schemas.openxmlformats.org/officeDocument/2006/customXml" ds:itemID="{A6636E35-C288-4A7E-96D8-09BB2616A207}">
  <ds:schemaRefs>
    <ds:schemaRef ds:uri="http://schemas.microsoft.com/VisualStudio/2011/storyboarding/control"/>
  </ds:schemaRefs>
</ds:datastoreItem>
</file>

<file path=customXml/itemProps13.xml><?xml version="1.0" encoding="utf-8"?>
<ds:datastoreItem xmlns:ds="http://schemas.openxmlformats.org/officeDocument/2006/customXml" ds:itemID="{A165DAA1-CC91-4582-9280-51EF5B86ED56}">
  <ds:schemaRefs>
    <ds:schemaRef ds:uri="http://schemas.microsoft.com/VisualStudio/2011/storyboarding/control"/>
  </ds:schemaRefs>
</ds:datastoreItem>
</file>

<file path=customXml/itemProps14.xml><?xml version="1.0" encoding="utf-8"?>
<ds:datastoreItem xmlns:ds="http://schemas.openxmlformats.org/officeDocument/2006/customXml" ds:itemID="{C00189B7-25F3-4DEC-91AB-2CC90276DBEB}">
  <ds:schemaRefs>
    <ds:schemaRef ds:uri="http://schemas.microsoft.com/VisualStudio/2011/storyboarding/control"/>
  </ds:schemaRefs>
</ds:datastoreItem>
</file>

<file path=customXml/itemProps15.xml><?xml version="1.0" encoding="utf-8"?>
<ds:datastoreItem xmlns:ds="http://schemas.openxmlformats.org/officeDocument/2006/customXml" ds:itemID="{4629B71E-E0FA-4CB6-8683-19A1866DDFED}">
  <ds:schemaRefs>
    <ds:schemaRef ds:uri="http://schemas.microsoft.com/VisualStudio/2011/storyboarding/control"/>
  </ds:schemaRefs>
</ds:datastoreItem>
</file>

<file path=customXml/itemProps16.xml><?xml version="1.0" encoding="utf-8"?>
<ds:datastoreItem xmlns:ds="http://schemas.openxmlformats.org/officeDocument/2006/customXml" ds:itemID="{17A25D02-ECE0-48F8-91D4-1D7DA4890F28}">
  <ds:schemaRefs>
    <ds:schemaRef ds:uri="http://schemas.microsoft.com/VisualStudio/2011/storyboarding/control"/>
  </ds:schemaRefs>
</ds:datastoreItem>
</file>

<file path=customXml/itemProps17.xml><?xml version="1.0" encoding="utf-8"?>
<ds:datastoreItem xmlns:ds="http://schemas.openxmlformats.org/officeDocument/2006/customXml" ds:itemID="{E2CB7CB8-6E05-4FFB-99D4-D1699EFBFDE3}">
  <ds:schemaRefs>
    <ds:schemaRef ds:uri="http://schemas.microsoft.com/VisualStudio/2011/storyboarding/control"/>
  </ds:schemaRefs>
</ds:datastoreItem>
</file>

<file path=customXml/itemProps2.xml><?xml version="1.0" encoding="utf-8"?>
<ds:datastoreItem xmlns:ds="http://schemas.openxmlformats.org/officeDocument/2006/customXml" ds:itemID="{39CB3C3E-C26F-4E21-A1D7-3ECE9350C206}">
  <ds:schemaRefs>
    <ds:schemaRef ds:uri="http://schemas.microsoft.com/VisualStudio/2011/storyboarding/control"/>
  </ds:schemaRefs>
</ds:datastoreItem>
</file>

<file path=customXml/itemProps3.xml><?xml version="1.0" encoding="utf-8"?>
<ds:datastoreItem xmlns:ds="http://schemas.openxmlformats.org/officeDocument/2006/customXml" ds:itemID="{AF76B312-161C-434C-ABD5-E08ECAEC56D3}">
  <ds:schemaRefs>
    <ds:schemaRef ds:uri="http://schemas.microsoft.com/VisualStudio/2011/storyboarding/control"/>
  </ds:schemaRefs>
</ds:datastoreItem>
</file>

<file path=customXml/itemProps4.xml><?xml version="1.0" encoding="utf-8"?>
<ds:datastoreItem xmlns:ds="http://schemas.openxmlformats.org/officeDocument/2006/customXml" ds:itemID="{12E317E8-E1C0-4006-8B5B-5E66B8216A4D}">
  <ds:schemaRefs>
    <ds:schemaRef ds:uri="http://schemas.microsoft.com/VisualStudio/2011/storyboarding/control"/>
  </ds:schemaRefs>
</ds:datastoreItem>
</file>

<file path=customXml/itemProps5.xml><?xml version="1.0" encoding="utf-8"?>
<ds:datastoreItem xmlns:ds="http://schemas.openxmlformats.org/officeDocument/2006/customXml" ds:itemID="{F1A281B5-9806-4E3B-9E87-2CF6655CF0FE}">
  <ds:schemaRefs>
    <ds:schemaRef ds:uri="http://schemas.microsoft.com/VisualStudio/2011/storyboarding/control"/>
  </ds:schemaRefs>
</ds:datastoreItem>
</file>

<file path=customXml/itemProps6.xml><?xml version="1.0" encoding="utf-8"?>
<ds:datastoreItem xmlns:ds="http://schemas.openxmlformats.org/officeDocument/2006/customXml" ds:itemID="{64EC95CD-C41B-496E-823C-03E8EB25BFA1}">
  <ds:schemaRefs>
    <ds:schemaRef ds:uri="http://schemas.microsoft.com/VisualStudio/2011/storyboarding/control"/>
  </ds:schemaRefs>
</ds:datastoreItem>
</file>

<file path=customXml/itemProps7.xml><?xml version="1.0" encoding="utf-8"?>
<ds:datastoreItem xmlns:ds="http://schemas.openxmlformats.org/officeDocument/2006/customXml" ds:itemID="{6B17A437-7C40-403B-BEBA-519A641D0033}">
  <ds:schemaRefs>
    <ds:schemaRef ds:uri="http://schemas.microsoft.com/VisualStudio/2011/storyboarding/control"/>
  </ds:schemaRefs>
</ds:datastoreItem>
</file>

<file path=customXml/itemProps8.xml><?xml version="1.0" encoding="utf-8"?>
<ds:datastoreItem xmlns:ds="http://schemas.openxmlformats.org/officeDocument/2006/customXml" ds:itemID="{7AAC12C2-F1CB-43A0-BB67-4F7FE461BFE3}">
  <ds:schemaRefs>
    <ds:schemaRef ds:uri="http://schemas.microsoft.com/VisualStudio/2011/storyboarding/control"/>
  </ds:schemaRefs>
</ds:datastoreItem>
</file>

<file path=customXml/itemProps9.xml><?xml version="1.0" encoding="utf-8"?>
<ds:datastoreItem xmlns:ds="http://schemas.openxmlformats.org/officeDocument/2006/customXml" ds:itemID="{A0FC9B54-B48D-425A-8E0D-76441A4FCD2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{DD172FA5-CC4B-4AFC-A892-CF92C4B34830}tf10001108_win32</Template>
  <TotalTime>2397</TotalTime>
  <Words>1577</Words>
  <Application>Microsoft Office PowerPoint</Application>
  <PresentationFormat>宽屏</PresentationFormat>
  <Paragraphs>209</Paragraphs>
  <Slides>22</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Microsoft YaHei UI</vt:lpstr>
      <vt:lpstr>微软雅黑</vt:lpstr>
      <vt:lpstr>Arial</vt:lpstr>
      <vt:lpstr>Segoe UI</vt:lpstr>
      <vt:lpstr>Wingdings</vt:lpstr>
      <vt:lpstr>欢迎文档</vt:lpstr>
      <vt:lpstr>ASP.Net Core Web API  应 用 软 件 架 构 设 计</vt:lpstr>
      <vt:lpstr>课程内容</vt:lpstr>
      <vt:lpstr>1. 软件项目与软件工程概述</vt:lpstr>
      <vt:lpstr>1.1. 软件需求</vt:lpstr>
      <vt:lpstr>1.2. 从需求向设计过渡的一般考虑因素</vt:lpstr>
      <vt:lpstr>1.3. DevOps 是什么？</vt:lpstr>
      <vt:lpstr>1.4. 项目软件过程模型：Scrum</vt:lpstr>
      <vt:lpstr>1.5. 常规的软件工程中软件开发任务识别</vt:lpstr>
      <vt:lpstr>2. 业务数据和软件数据设计的总体分析和使用</vt:lpstr>
      <vt:lpstr>2.1. 数据定义基础规则</vt:lpstr>
      <vt:lpstr>2.2. 领域数据对象模型、数据传对象模型、请求数据对象模型之间的映射规则</vt:lpstr>
      <vt:lpstr>2.3. 前后端数据映射</vt:lpstr>
      <vt:lpstr>3. 软件分层架构的设计和功能职责说明</vt:lpstr>
      <vt:lpstr>4. 领域数据对象的数据处理方法设计：IDomainRepository</vt:lpstr>
      <vt:lpstr>5. 数据传输对象的数据处理方法设计</vt:lpstr>
      <vt:lpstr>6. 数据请求对象的数据处理方法设计</vt:lpstr>
      <vt:lpstr>7.  Web API 控制器 Http 方法的设计</vt:lpstr>
      <vt:lpstr>7.1 前后端的访问服务呼应</vt:lpstr>
      <vt:lpstr>8. 使用课程架构进行软件开发任务的分解</vt:lpstr>
      <vt:lpstr>8. 使用课程架构进行软件开发任务的分解（续）</vt:lpstr>
      <vt:lpstr>9. 满足更多的数据处理需求：以学生数据为例</vt:lpstr>
      <vt:lpstr>尚有关于课程学习的问题？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软件技术专业入门教育</dc:title>
  <dc:creator>Chengjun Pan</dc:creator>
  <cp:keywords/>
  <cp:lastModifiedBy>Chengjun Pan</cp:lastModifiedBy>
  <cp:revision>25</cp:revision>
  <dcterms:created xsi:type="dcterms:W3CDTF">2021-09-22T07:16:02Z</dcterms:created>
  <dcterms:modified xsi:type="dcterms:W3CDTF">2022-05-11T03:59:23Z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