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M.SUBARANJANI</a:t>
            </a:r>
          </a:p>
          <a:p>
            <a:r>
              <a:rPr lang="en-US" sz="2400" dirty="0"/>
              <a:t>REGISTER NO: 312216172</a:t>
            </a:r>
          </a:p>
          <a:p>
            <a:r>
              <a:rPr lang="en-US" sz="2400" dirty="0"/>
              <a:t>DEPARTMENT:  BCOM BANK MANAGEMENT </a:t>
            </a:r>
          </a:p>
          <a:p>
            <a:r>
              <a:rPr lang="en-US" sz="2400" dirty="0"/>
              <a:t>COLLEGE: SHRI SHANKARLAL SUNDARBHAI SHASUN JAIN </a:t>
            </a:r>
          </a:p>
          <a:p>
            <a:r>
              <a:rPr lang="en-US" sz="2400" dirty="0"/>
              <a:t> COLLEGE  FOR WOMENS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761F0B9E-5781-4C1E-A119-B3A6D3DBE853}"/>
              </a:ext>
            </a:extLst>
          </p:cNvPr>
          <p:cNvSpPr>
            <a:spLocks noGrp="1"/>
          </p:cNvSpPr>
          <p:nvPr>
            <p:ph type="body" idx="1"/>
          </p:nvPr>
        </p:nvSpPr>
        <p:spPr>
          <a:xfrm>
            <a:off x="228600" y="1316944"/>
            <a:ext cx="7887082" cy="5232202"/>
          </a:xfrm>
        </p:spPr>
        <p:txBody>
          <a:bodyPr/>
          <a:lstStyle/>
          <a:p>
            <a:pPr marL="342900" indent="-342900">
              <a:buFont typeface="Arial" panose="020B0604020202020204" pitchFamily="34" charset="0"/>
              <a:buChar char="•"/>
            </a:pPr>
            <a:r>
              <a:rPr lang="en-US" sz="2000" b="1" dirty="0"/>
              <a:t>Data Collection</a:t>
            </a:r>
            <a:r>
              <a:rPr lang="en-US" sz="2000" dirty="0"/>
              <a:t>: We compile employee data from various sources, such as HR systems, performance reviews, attendance records, and training logs. This data is centralized in Excel to ensure easy access and consistency.</a:t>
            </a:r>
          </a:p>
          <a:p>
            <a:pPr marL="342900" indent="-342900">
              <a:buFont typeface="Arial" panose="020B0604020202020204" pitchFamily="34" charset="0"/>
              <a:buChar char="•"/>
            </a:pPr>
            <a:r>
              <a:rPr lang="en-US" sz="2000" b="1" dirty="0"/>
              <a:t>Data Organization</a:t>
            </a:r>
            <a:r>
              <a:rPr lang="en-US" sz="2000" dirty="0"/>
              <a:t>: Data is organized into structured Excel sheets and tables, categorizing information into different sections like personal details, performance metrics, attendance records, and training history. This ensures data is well-organized and easily navigable.</a:t>
            </a:r>
          </a:p>
          <a:p>
            <a:pPr marL="342900" indent="-342900">
              <a:buFont typeface="Arial" panose="020B0604020202020204" pitchFamily="34" charset="0"/>
              <a:buChar char="•"/>
            </a:pPr>
            <a:r>
              <a:rPr lang="en-US" sz="2000" dirty="0"/>
              <a:t> </a:t>
            </a:r>
            <a:r>
              <a:rPr lang="en-US" sz="2000" b="1" dirty="0"/>
              <a:t>Data Validation</a:t>
            </a:r>
            <a:r>
              <a:rPr lang="en-US" sz="2000" dirty="0"/>
              <a:t>: We implement data validation rules to maintain data accuracy, ensuring entries are consistent and free from errors. This includes restricting inputs to predefined options (e.g., department names) and validating numerical entries (e.g., scores within a certain range).</a:t>
            </a:r>
          </a:p>
          <a:p>
            <a:pPr marL="342900" indent="-342900">
              <a:buFont typeface="Arial" panose="020B0604020202020204" pitchFamily="34" charset="0"/>
              <a:buChar char="•"/>
            </a:pPr>
            <a:r>
              <a:rPr lang="en-US" sz="2000" b="1" dirty="0"/>
              <a:t>Data Cleaning:</a:t>
            </a:r>
            <a:r>
              <a:rPr lang="en-US" sz="2000" dirty="0"/>
              <a:t> Automated processes remove duplicates, fill in missing values, and standardize data formats (e.g., dates), ensuring that the data used for analysis is reliable and accurate. </a:t>
            </a:r>
          </a:p>
          <a:p>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3F82-DF61-496B-87E4-5F2D13D54DE4}"/>
              </a:ext>
            </a:extLst>
          </p:cNvPr>
          <p:cNvSpPr>
            <a:spLocks noGrp="1"/>
          </p:cNvSpPr>
          <p:nvPr>
            <p:ph type="title"/>
          </p:nvPr>
        </p:nvSpPr>
        <p:spPr/>
        <p:txBody>
          <a:bodyPr/>
          <a:lstStyle/>
          <a:p>
            <a:r>
              <a:rPr lang="en-US" dirty="0"/>
              <a:t>MODELLING CONTD…</a:t>
            </a:r>
            <a:endParaRPr lang="en-IN" dirty="0"/>
          </a:p>
        </p:txBody>
      </p:sp>
      <p:sp>
        <p:nvSpPr>
          <p:cNvPr id="4" name="Rectangle 1">
            <a:extLst>
              <a:ext uri="{FF2B5EF4-FFF2-40B4-BE49-F238E27FC236}">
                <a16:creationId xmlns:a16="http://schemas.microsoft.com/office/drawing/2014/main" id="{E55AE49F-1973-4E3A-8CF1-7F2773D7EF07}"/>
              </a:ext>
            </a:extLst>
          </p:cNvPr>
          <p:cNvSpPr>
            <a:spLocks noGrp="1" noChangeArrowheads="1"/>
          </p:cNvSpPr>
          <p:nvPr>
            <p:ph type="body" idx="1"/>
          </p:nvPr>
        </p:nvSpPr>
        <p:spPr bwMode="auto">
          <a:xfrm>
            <a:off x="457200" y="1559131"/>
            <a:ext cx="8458200" cy="50475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222222"/>
              </a:solidFill>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222222"/>
                </a:solidFill>
                <a:effectLst/>
                <a:cs typeface="Arial" panose="020B0604020202020204" pitchFamily="34" charset="0"/>
              </a:rPr>
              <a:t>KPIs:</a:t>
            </a:r>
            <a:r>
              <a:rPr kumimoji="0" lang="en-US" altLang="en-US" b="0" i="0" u="none" strike="noStrike" cap="none" normalizeH="0" baseline="0" dirty="0">
                <a:ln>
                  <a:noFill/>
                </a:ln>
                <a:solidFill>
                  <a:srgbClr val="222222"/>
                </a:solidFill>
                <a:effectLst/>
                <a:cs typeface="Arial" panose="020B0604020202020204" pitchFamily="34" charset="0"/>
              </a:rPr>
              <a:t> Define and calculate Key Performance Indicators (KPIs) such as average performance scores, percent completion of goals, and attendance rates using formulas.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222222"/>
                </a:solidFill>
                <a:effectLst/>
                <a:cs typeface="Arial" panose="020B0604020202020204" pitchFamily="34" charset="0"/>
              </a:rPr>
              <a:t>Custom Metrics:</a:t>
            </a:r>
            <a:r>
              <a:rPr kumimoji="0" lang="en-US" altLang="en-US" b="0" i="0" u="none" strike="noStrike" cap="none" normalizeH="0" baseline="0" dirty="0">
                <a:ln>
                  <a:noFill/>
                </a:ln>
                <a:solidFill>
                  <a:srgbClr val="222222"/>
                </a:solidFill>
                <a:effectLst/>
                <a:cs typeface="Arial" panose="020B0604020202020204" pitchFamily="34" charset="0"/>
              </a:rPr>
              <a:t> Develop custom metrics that align with your organization’s performance evaluation criteria.</a:t>
            </a:r>
            <a:endParaRPr kumimoji="0" lang="en-US" altLang="en-US" b="1" i="0" u="none" strike="noStrike" cap="none" normalizeH="0" baseline="0" dirty="0">
              <a:ln>
                <a:noFill/>
              </a:ln>
              <a:solidFill>
                <a:srgbClr val="222222"/>
              </a:solidFill>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222222"/>
                </a:solidFill>
                <a:effectLst/>
                <a:cs typeface="Arial" panose="020B0604020202020204" pitchFamily="34" charset="0"/>
              </a:rPr>
              <a:t>Pivot Tables:</a:t>
            </a:r>
            <a:r>
              <a:rPr kumimoji="0" lang="en-US" altLang="en-US" b="0" i="0" u="none" strike="noStrike" cap="none" normalizeH="0" baseline="0" dirty="0">
                <a:ln>
                  <a:noFill/>
                </a:ln>
                <a:solidFill>
                  <a:srgbClr val="222222"/>
                </a:solidFill>
                <a:effectLst/>
                <a:cs typeface="Arial" panose="020B0604020202020204" pitchFamily="34" charset="0"/>
              </a:rPr>
              <a:t> Use Pivot Tables to summarize and analyze performance data by various dimensions such as departments, roles, or time periods.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222222"/>
                </a:solidFill>
                <a:effectLst/>
                <a:cs typeface="Arial" panose="020B0604020202020204" pitchFamily="34" charset="0"/>
              </a:rPr>
              <a:t>Formulas:</a:t>
            </a:r>
            <a:r>
              <a:rPr kumimoji="0" lang="en-US" altLang="en-US" b="0" i="0" u="none" strike="noStrike" cap="none" normalizeH="0" baseline="0" dirty="0">
                <a:ln>
                  <a:noFill/>
                </a:ln>
                <a:solidFill>
                  <a:srgbClr val="222222"/>
                </a:solidFill>
                <a:effectLst/>
                <a:cs typeface="Arial" panose="020B0604020202020204" pitchFamily="34" charset="0"/>
              </a:rPr>
              <a:t> Apply Excel formulas to calculate aggregate metrics, trends, and comparisons (e.g., AVERAGE, SUMIF, COUNTIF).</a:t>
            </a:r>
            <a:endParaRPr kumimoji="0" lang="en-US" altLang="en-US" b="1" i="0" u="none" strike="noStrike" cap="none" normalizeH="0" baseline="0" dirty="0">
              <a:ln>
                <a:noFill/>
              </a:ln>
              <a:solidFill>
                <a:srgbClr val="222222"/>
              </a:solidFill>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222222"/>
                </a:solidFill>
                <a:effectLst/>
                <a:cs typeface="Arial" panose="020B0604020202020204" pitchFamily="34" charset="0"/>
              </a:rPr>
              <a:t>What-If Analysis:</a:t>
            </a:r>
            <a:r>
              <a:rPr kumimoji="0" lang="en-US" altLang="en-US" b="0" i="0" u="none" strike="noStrike" cap="none" normalizeH="0" baseline="0" dirty="0">
                <a:ln>
                  <a:noFill/>
                </a:ln>
                <a:solidFill>
                  <a:srgbClr val="222222"/>
                </a:solidFill>
                <a:effectLst/>
                <a:cs typeface="Arial" panose="020B0604020202020204" pitchFamily="34" charset="0"/>
              </a:rPr>
              <a:t> Utilize Excel’s data analysis tools (e.g., Scenario Manager, Data Tables) to explore different performance scenarios and their potential impact.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222222"/>
                </a:solidFill>
                <a:effectLst/>
                <a:cs typeface="Arial" panose="020B0604020202020204" pitchFamily="34" charset="0"/>
              </a:rPr>
              <a:t>Trend Analysis:</a:t>
            </a:r>
            <a:r>
              <a:rPr kumimoji="0" lang="en-US" altLang="en-US" b="0" i="0" u="none" strike="noStrike" cap="none" normalizeH="0" baseline="0" dirty="0">
                <a:ln>
                  <a:noFill/>
                </a:ln>
                <a:solidFill>
                  <a:srgbClr val="222222"/>
                </a:solidFill>
                <a:effectLst/>
                <a:cs typeface="Arial" panose="020B0604020202020204" pitchFamily="34" charset="0"/>
              </a:rPr>
              <a:t> Analyze historical performance data to identify trends and predict future performance outcomes.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222222"/>
                </a:solidFill>
                <a:effectLst/>
                <a:cs typeface="Arial" panose="020B0604020202020204" pitchFamily="34" charset="0"/>
              </a:rPr>
              <a:t>Automated Reports:</a:t>
            </a:r>
            <a:r>
              <a:rPr kumimoji="0" lang="en-US" altLang="en-US" b="0" i="0" u="none" strike="noStrike" cap="none" normalizeH="0" baseline="0" dirty="0">
                <a:ln>
                  <a:noFill/>
                </a:ln>
                <a:solidFill>
                  <a:srgbClr val="222222"/>
                </a:solidFill>
                <a:effectLst/>
                <a:cs typeface="Arial" panose="020B0604020202020204" pitchFamily="34" charset="0"/>
              </a:rPr>
              <a:t> Create automated report templates to summarize performance findings, highlight key metrics, and generate periodic performance summaries.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222222"/>
                </a:solidFill>
                <a:effectLst/>
                <a:cs typeface="Arial" panose="020B0604020202020204" pitchFamily="34" charset="0"/>
              </a:rPr>
              <a:t>Custom Reports:</a:t>
            </a:r>
            <a:r>
              <a:rPr kumimoji="0" lang="en-US" altLang="en-US" b="0" i="0" u="none" strike="noStrike" cap="none" normalizeH="0" baseline="0" dirty="0">
                <a:ln>
                  <a:noFill/>
                </a:ln>
                <a:solidFill>
                  <a:srgbClr val="222222"/>
                </a:solidFill>
                <a:effectLst/>
                <a:cs typeface="Arial" panose="020B0604020202020204" pitchFamily="34" charset="0"/>
              </a:rPr>
              <a:t> Develop tailored reports for specific stakeholders, such as detailed departmental performance reviews or executive summaries.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7920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2" name="Picture 1">
            <a:extLst>
              <a:ext uri="{FF2B5EF4-FFF2-40B4-BE49-F238E27FC236}">
                <a16:creationId xmlns:a16="http://schemas.microsoft.com/office/drawing/2014/main" id="{615F8A3E-A38C-4EC6-9C5E-A90DECC71A2B}"/>
              </a:ext>
            </a:extLst>
          </p:cNvPr>
          <p:cNvPicPr>
            <a:picLocks noChangeAspect="1"/>
          </p:cNvPicPr>
          <p:nvPr/>
        </p:nvPicPr>
        <p:blipFill>
          <a:blip r:embed="rId3"/>
          <a:stretch>
            <a:fillRect/>
          </a:stretch>
        </p:blipFill>
        <p:spPr>
          <a:xfrm>
            <a:off x="457200" y="4219456"/>
            <a:ext cx="4572396" cy="2743438"/>
          </a:xfrm>
          <a:prstGeom prst="rect">
            <a:avLst/>
          </a:prstGeom>
          <a:ln>
            <a:noFill/>
          </a:ln>
          <a:effectLst>
            <a:softEdge rad="112500"/>
          </a:effectLst>
        </p:spPr>
      </p:pic>
      <p:pic>
        <p:nvPicPr>
          <p:cNvPr id="8" name="Picture 7">
            <a:extLst>
              <a:ext uri="{FF2B5EF4-FFF2-40B4-BE49-F238E27FC236}">
                <a16:creationId xmlns:a16="http://schemas.microsoft.com/office/drawing/2014/main" id="{5316874E-53F8-4891-A81F-E45B4163A1E4}"/>
              </a:ext>
            </a:extLst>
          </p:cNvPr>
          <p:cNvPicPr>
            <a:picLocks noChangeAspect="1"/>
          </p:cNvPicPr>
          <p:nvPr/>
        </p:nvPicPr>
        <p:blipFill>
          <a:blip r:embed="rId4"/>
          <a:stretch>
            <a:fillRect/>
          </a:stretch>
        </p:blipFill>
        <p:spPr>
          <a:xfrm>
            <a:off x="5638800" y="4547779"/>
            <a:ext cx="3592134" cy="21552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Rectangle 1">
            <a:extLst>
              <a:ext uri="{FF2B5EF4-FFF2-40B4-BE49-F238E27FC236}">
                <a16:creationId xmlns:a16="http://schemas.microsoft.com/office/drawing/2014/main" id="{83024EBA-4E8F-47D0-A01C-494A4831F8B3}"/>
              </a:ext>
            </a:extLst>
          </p:cNvPr>
          <p:cNvSpPr>
            <a:spLocks noGrp="1" noChangeArrowheads="1"/>
          </p:cNvSpPr>
          <p:nvPr>
            <p:ph type="body" idx="1"/>
          </p:nvPr>
        </p:nvSpPr>
        <p:spPr bwMode="auto">
          <a:xfrm>
            <a:off x="173778" y="1583821"/>
            <a:ext cx="9179772"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The results of the Employee Performance Analysis using Excel demonstrate a significant positive impact on both individual and organizational performance. By leveraging Excel's capabilities for data management, analysis, and visualization, the organization has achieved greater transparency, efficiency, and strategic alignment. This data-driven approach has empowered decision-makers, improved employee engagement, and fostered a culture of continuous improvement, positioning the organization for sustained success.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ACFB705-13B3-4ACC-B1C7-D0FD42D3832F}"/>
              </a:ext>
            </a:extLst>
          </p:cNvPr>
          <p:cNvSpPr>
            <a:spLocks noGrp="1"/>
          </p:cNvSpPr>
          <p:nvPr>
            <p:ph type="body" idx="1"/>
          </p:nvPr>
        </p:nvSpPr>
        <p:spPr>
          <a:xfrm>
            <a:off x="609600" y="1447801"/>
            <a:ext cx="8610600" cy="3962399"/>
          </a:xfrm>
        </p:spPr>
        <p:txBody>
          <a:bodyPr/>
          <a:lstStyle/>
          <a:p>
            <a:r>
              <a:rPr lang="en-US" sz="2400" dirty="0"/>
              <a:t>Our solution for Employee Performance Analysis using Excel is designed to provide comprehensive, actionable insights into employee performance. By leveraging Excel’s powerful data management, analysis, and visualization tools, we help organizations optimize employee performance, enhance productivity, and achieve strategic objectives. This solution empowers decision-makers with the information they need to foster a culture of continuous improvement and data-driven decision-making.</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a:extLst>
              <a:ext uri="{FF2B5EF4-FFF2-40B4-BE49-F238E27FC236}">
                <a16:creationId xmlns:a16="http://schemas.microsoft.com/office/drawing/2014/main" id="{2A3E1217-8694-4AAF-A9C8-FC103D7DBD67}"/>
              </a:ext>
            </a:extLst>
          </p:cNvPr>
          <p:cNvSpPr>
            <a:spLocks noGrp="1"/>
          </p:cNvSpPr>
          <p:nvPr>
            <p:ph type="body" idx="1"/>
          </p:nvPr>
        </p:nvSpPr>
        <p:spPr>
          <a:xfrm>
            <a:off x="609600" y="1577340"/>
            <a:ext cx="7543800" cy="5170646"/>
          </a:xfrm>
        </p:spPr>
        <p:txBody>
          <a:bodyPr/>
          <a:lstStyle/>
          <a:p>
            <a:pPr marL="285750" indent="-285750">
              <a:buFont typeface="Arial" panose="020B0604020202020204" pitchFamily="34" charset="0"/>
              <a:buChar char="•"/>
            </a:pPr>
            <a:r>
              <a:rPr lang="en-US" sz="2400" dirty="0"/>
              <a:t>The current challenge is to effectively analyze employee performance data to enhance productivity and optimize organizational outcomes. However, the organization lacks a structured approach to measure, track, and analyze this data efficiently. Using Excel, the goal is to develop a systematic method to collect, organize, and analyze performance metrics, enabling us to identify key factors affecting employee performance, uncover patterns and trends, and generate clear, actionable insights.</a:t>
            </a:r>
          </a:p>
          <a:p>
            <a:pPr marL="285750" indent="-285750">
              <a:buFont typeface="Arial" panose="020B0604020202020204" pitchFamily="34" charset="0"/>
              <a:buChar char="•"/>
            </a:pPr>
            <a:r>
              <a:rPr lang="en-US" sz="2400" dirty="0"/>
              <a:t> This will help in making informed decisions to improve employee efficiency, target areas for training and development, and reduce turnover rates, all while maintaining a user-friendly and cost-effective analysis process.</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Rectangle 2">
            <a:extLst>
              <a:ext uri="{FF2B5EF4-FFF2-40B4-BE49-F238E27FC236}">
                <a16:creationId xmlns:a16="http://schemas.microsoft.com/office/drawing/2014/main" id="{10D56331-CD18-4667-8BC6-40557851BC64}"/>
              </a:ext>
            </a:extLst>
          </p:cNvPr>
          <p:cNvSpPr>
            <a:spLocks noChangeArrowheads="1"/>
          </p:cNvSpPr>
          <p:nvPr/>
        </p:nvSpPr>
        <p:spPr bwMode="auto">
          <a:xfrm>
            <a:off x="0" y="-9456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4E3FC7B5-FED5-4B8A-836F-8ACAA0D2A898}"/>
              </a:ext>
            </a:extLst>
          </p:cNvPr>
          <p:cNvSpPr>
            <a:spLocks noChangeArrowheads="1"/>
          </p:cNvSpPr>
          <p:nvPr/>
        </p:nvSpPr>
        <p:spPr bwMode="auto">
          <a:xfrm rot="10800000" flipH="1" flipV="1">
            <a:off x="533400" y="1281127"/>
            <a:ext cx="900112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rPr>
              <a:t>The Data Performance Analysis project using Excel aims to evaluate and enhance employee performance by leveraging data analysis tools available in Excel. This project involves gathering employee performance data, organizing it within Excel spreadsheets, and using various Excel functions and features—such as pivot tables, charts, and formulas—to analyze the data.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rPr>
              <a:t>The objective is to identify key performance metrics, uncover trends, and generate visual reports that provide actionable insights. By utilizing Excel, the project focuses on making data analysis accessible and straightforward, enabling the organization to improve productivity, optimize employee development, and make </a:t>
            </a:r>
          </a:p>
          <a:p>
            <a:pPr marR="0" lvl="0" algn="l" defTabSz="914400" rtl="0" eaLnBrk="0" fontAlgn="base" latinLnBrk="0" hangingPunct="0">
              <a:lnSpc>
                <a:spcPct val="100000"/>
              </a:lnSpc>
              <a:spcBef>
                <a:spcPct val="0"/>
              </a:spcBef>
              <a:spcAft>
                <a:spcPct val="0"/>
              </a:spcAft>
              <a:buClrTx/>
              <a:buSzTx/>
              <a:tabLst/>
            </a:pPr>
            <a:r>
              <a:rPr lang="en-US" altLang="en-US" sz="2400" dirty="0"/>
              <a:t>    </a:t>
            </a:r>
            <a:r>
              <a:rPr kumimoji="0" lang="en-US" altLang="en-US" sz="2400" b="0" i="0" u="none" strike="noStrike" cap="none" normalizeH="0" baseline="0" dirty="0">
                <a:ln>
                  <a:noFill/>
                </a:ln>
                <a:solidFill>
                  <a:schemeClr val="tx1"/>
                </a:solidFill>
                <a:effectLst/>
              </a:rPr>
              <a:t>data-driven decisions to enhance overall business outcomes.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043DECC7-5F5D-4B16-B950-3063075EC388}"/>
              </a:ext>
            </a:extLst>
          </p:cNvPr>
          <p:cNvSpPr>
            <a:spLocks noGrp="1"/>
          </p:cNvSpPr>
          <p:nvPr>
            <p:ph type="body" idx="1"/>
          </p:nvPr>
        </p:nvSpPr>
        <p:spPr>
          <a:xfrm>
            <a:off x="609600" y="1577340"/>
            <a:ext cx="10972800" cy="3231654"/>
          </a:xfrm>
        </p:spPr>
        <p:txBody>
          <a:bodyPr/>
          <a:lstStyle/>
          <a:p>
            <a:pPr marL="285750" indent="-285750">
              <a:buFont typeface="Arial" panose="020B0604020202020204" pitchFamily="34" charset="0"/>
              <a:buChar char="•"/>
            </a:pPr>
            <a:r>
              <a:rPr lang="en-IN" sz="2400" dirty="0"/>
              <a:t>Human Resources (HR) Managers</a:t>
            </a:r>
          </a:p>
          <a:p>
            <a:pPr marL="285750" indent="-285750">
              <a:buFont typeface="Arial" panose="020B0604020202020204" pitchFamily="34" charset="0"/>
              <a:buChar char="•"/>
            </a:pPr>
            <a:r>
              <a:rPr lang="en-IN" sz="2400" dirty="0"/>
              <a:t>Executives and Senior Management</a:t>
            </a:r>
          </a:p>
          <a:p>
            <a:pPr marL="285750" indent="-285750">
              <a:buFont typeface="Arial" panose="020B0604020202020204" pitchFamily="34" charset="0"/>
              <a:buChar char="•"/>
            </a:pPr>
            <a:r>
              <a:rPr lang="en-IN" sz="2400" dirty="0"/>
              <a:t>Employees</a:t>
            </a:r>
          </a:p>
          <a:p>
            <a:pPr marL="285750" indent="-285750">
              <a:buFont typeface="Arial" panose="020B0604020202020204" pitchFamily="34" charset="0"/>
              <a:buChar char="•"/>
            </a:pPr>
            <a:r>
              <a:rPr lang="en-US" sz="2400" dirty="0"/>
              <a:t>Department Managers and Team Leaders</a:t>
            </a:r>
          </a:p>
          <a:p>
            <a:pPr marL="285750" indent="-285750">
              <a:buFont typeface="Arial" panose="020B0604020202020204" pitchFamily="34" charset="0"/>
              <a:buChar char="•"/>
            </a:pPr>
            <a:r>
              <a:rPr lang="en-IN" sz="2400" dirty="0"/>
              <a:t>Data Analysts</a:t>
            </a:r>
          </a:p>
          <a:p>
            <a:pPr marL="285750" indent="-285750">
              <a:buFont typeface="Arial" panose="020B0604020202020204" pitchFamily="34" charset="0"/>
              <a:buChar char="•"/>
            </a:pPr>
            <a:r>
              <a:rPr lang="en-IN" sz="2400" dirty="0"/>
              <a:t>Financial Analysts</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1" name="Picture 10">
            <a:extLst>
              <a:ext uri="{FF2B5EF4-FFF2-40B4-BE49-F238E27FC236}">
                <a16:creationId xmlns:a16="http://schemas.microsoft.com/office/drawing/2014/main" id="{B7C5E458-11E0-4BE5-8630-AA5928F496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2400" y="3611003"/>
            <a:ext cx="4674071" cy="28040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886576" y="2711474"/>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21875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2981324" y="6190297"/>
            <a:ext cx="2143125" cy="200025"/>
          </a:xfrm>
          <a:prstGeom prst="rect">
            <a:avLst/>
          </a:prstGeom>
        </p:spPr>
      </p:pic>
      <p:pic>
        <p:nvPicPr>
          <p:cNvPr id="1026" name="Picture 2" descr="https://mail.google.com/mail/u/0/images/cleardot.gif">
            <a:extLst>
              <a:ext uri="{FF2B5EF4-FFF2-40B4-BE49-F238E27FC236}">
                <a16:creationId xmlns:a16="http://schemas.microsoft.com/office/drawing/2014/main" id="{4027FBCD-9AD3-4194-8DD8-9029D95B9B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1125" y="2789238"/>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mail.google.com/mail/u/0/images/cleardot.gif">
            <a:extLst>
              <a:ext uri="{FF2B5EF4-FFF2-40B4-BE49-F238E27FC236}">
                <a16:creationId xmlns:a16="http://schemas.microsoft.com/office/drawing/2014/main" id="{0728808A-BFC1-4FDB-AB12-D0F3B76D37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1125" y="2789238"/>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ail.google.com/mail/u/0/images/cleardot.gif">
            <a:extLst>
              <a:ext uri="{FF2B5EF4-FFF2-40B4-BE49-F238E27FC236}">
                <a16:creationId xmlns:a16="http://schemas.microsoft.com/office/drawing/2014/main" id="{6E1F8D23-BDBC-49F3-857B-3D28ECC111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1125" y="2789238"/>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https://mail.google.com/mail/u/0/images/cleardot.gif">
            <a:extLst>
              <a:ext uri="{FF2B5EF4-FFF2-40B4-BE49-F238E27FC236}">
                <a16:creationId xmlns:a16="http://schemas.microsoft.com/office/drawing/2014/main" id="{3875A6D9-39A3-458B-BB41-EDF7E9E4A6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1125" y="2789238"/>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6">
            <a:extLst>
              <a:ext uri="{FF2B5EF4-FFF2-40B4-BE49-F238E27FC236}">
                <a16:creationId xmlns:a16="http://schemas.microsoft.com/office/drawing/2014/main" id="{79CBEE92-C5CF-4F1A-BD6E-0B449BC079FD}"/>
              </a:ext>
            </a:extLst>
          </p:cNvPr>
          <p:cNvSpPr>
            <a:spLocks noChangeArrowheads="1"/>
          </p:cNvSpPr>
          <p:nvPr/>
        </p:nvSpPr>
        <p:spPr bwMode="auto">
          <a:xfrm>
            <a:off x="1381125" y="283317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7">
            <a:extLst>
              <a:ext uri="{FF2B5EF4-FFF2-40B4-BE49-F238E27FC236}">
                <a16:creationId xmlns:a16="http://schemas.microsoft.com/office/drawing/2014/main" id="{643EA34D-EFA6-4AE5-8DCA-5B3AE68228D7}"/>
              </a:ext>
            </a:extLst>
          </p:cNvPr>
          <p:cNvSpPr>
            <a:spLocks noGrp="1" noChangeArrowheads="1"/>
          </p:cNvSpPr>
          <p:nvPr>
            <p:ph type="body" idx="1"/>
          </p:nvPr>
        </p:nvSpPr>
        <p:spPr bwMode="auto">
          <a:xfrm>
            <a:off x="424303" y="1194488"/>
            <a:ext cx="6400799" cy="49859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22222"/>
                </a:solidFill>
                <a:effectLst/>
                <a:latin typeface="+mn-lt"/>
                <a:cs typeface="Arial" panose="020B0604020202020204" pitchFamily="34" charset="0"/>
              </a:rPr>
              <a:t>Conditional Formatting:</a:t>
            </a:r>
            <a:r>
              <a:rPr kumimoji="0" lang="en-US" altLang="en-US" sz="2000" b="0" i="0" u="none" strike="noStrike" cap="none" normalizeH="0" baseline="0" dirty="0">
                <a:ln>
                  <a:noFill/>
                </a:ln>
                <a:solidFill>
                  <a:srgbClr val="222222"/>
                </a:solidFill>
                <a:effectLst/>
                <a:latin typeface="+mn-lt"/>
                <a:cs typeface="Arial" panose="020B0604020202020204" pitchFamily="34" charset="0"/>
              </a:rPr>
              <a:t> Highlights performance trends and anomalies with color-coded cells, making it easier to identify top performers and area sending improvement.</a:t>
            </a:r>
            <a:endParaRPr kumimoji="0" lang="en-US" altLang="en-US" sz="2000" b="0" i="0" u="none" strike="noStrike" cap="none" normalizeH="0" baseline="0" dirty="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22222"/>
                </a:solidFill>
                <a:effectLst/>
                <a:latin typeface="+mn-lt"/>
                <a:cs typeface="Arial" panose="020B0604020202020204" pitchFamily="34" charset="0"/>
              </a:rPr>
              <a:t>Filter by Color:</a:t>
            </a:r>
            <a:r>
              <a:rPr kumimoji="0" lang="en-US" altLang="en-US" sz="2000" b="0" i="0" u="none" strike="noStrike" cap="none" normalizeH="0" baseline="0" dirty="0">
                <a:ln>
                  <a:noFill/>
                </a:ln>
                <a:solidFill>
                  <a:srgbClr val="222222"/>
                </a:solidFill>
                <a:effectLst/>
                <a:latin typeface="+mn-lt"/>
                <a:cs typeface="Arial" panose="020B0604020202020204" pitchFamily="34" charset="0"/>
              </a:rPr>
              <a:t> If using conditional formatting, you can filter based on the colors applied to cells.</a:t>
            </a:r>
            <a:endParaRPr kumimoji="0" lang="en-US" altLang="en-US" sz="2000" b="0" i="0" u="none" strike="noStrike" cap="none" normalizeH="0" baseline="0" dirty="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22222"/>
                </a:solidFill>
                <a:effectLst/>
                <a:latin typeface="+mn-lt"/>
                <a:cs typeface="Arial" panose="020B0604020202020204" pitchFamily="34" charset="0"/>
              </a:rPr>
              <a:t>FORMULA</a:t>
            </a:r>
            <a:r>
              <a:rPr kumimoji="0" lang="en-US" altLang="en-US" sz="2000" b="0" i="0" u="none" strike="noStrike" cap="none" normalizeH="0" baseline="0" dirty="0">
                <a:ln>
                  <a:noFill/>
                </a:ln>
                <a:solidFill>
                  <a:srgbClr val="222222"/>
                </a:solidFill>
                <a:effectLst/>
                <a:latin typeface="+mn-lt"/>
                <a:cs typeface="Arial" panose="020B0604020202020204" pitchFamily="34" charset="0"/>
              </a:rPr>
              <a:t> :formulas can help you efficiently analyze employee performance data, track metrics, and generate meaningful insights.</a:t>
            </a:r>
            <a:endParaRPr kumimoji="0" lang="en-US" altLang="en-US" sz="2000" b="0" i="0" u="none" strike="noStrike" cap="none" normalizeH="0" baseline="0" dirty="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22222"/>
                </a:solidFill>
                <a:effectLst/>
                <a:latin typeface="+mn-lt"/>
                <a:cs typeface="Arial" panose="020B0604020202020204" pitchFamily="34" charset="0"/>
              </a:rPr>
              <a:t>PIVOT TABLE</a:t>
            </a:r>
            <a:r>
              <a:rPr kumimoji="0" lang="en-US" altLang="en-US" sz="2000" b="0" i="0" u="none" strike="noStrike" cap="none" normalizeH="0" baseline="0" dirty="0">
                <a:ln>
                  <a:noFill/>
                </a:ln>
                <a:solidFill>
                  <a:srgbClr val="222222"/>
                </a:solidFill>
                <a:effectLst/>
                <a:latin typeface="+mn-lt"/>
                <a:cs typeface="Arial" panose="020B0604020202020204" pitchFamily="34" charset="0"/>
              </a:rPr>
              <a:t>:A Pivot Table in Excel is a powerful tool that allows you to summarize, analyze, and visualize large datasets by reorganizing and aggregating data based on selected criteria. It enables quick analysis and reporting of data trends, comparisons, and insights by dragging and dropping fields into rows, columns, and values.</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Rectangle 1">
            <a:extLst>
              <a:ext uri="{FF2B5EF4-FFF2-40B4-BE49-F238E27FC236}">
                <a16:creationId xmlns:a16="http://schemas.microsoft.com/office/drawing/2014/main" id="{A95D866C-6C33-4A0B-B45C-51DCAD393B1F}"/>
              </a:ext>
            </a:extLst>
          </p:cNvPr>
          <p:cNvSpPr>
            <a:spLocks noGrp="1" noChangeArrowheads="1"/>
          </p:cNvSpPr>
          <p:nvPr>
            <p:ph type="body" idx="1"/>
          </p:nvPr>
        </p:nvSpPr>
        <p:spPr bwMode="auto">
          <a:xfrm>
            <a:off x="838200" y="1948934"/>
            <a:ext cx="7162800"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400" dirty="0">
                <a:solidFill>
                  <a:schemeClr val="tx1"/>
                </a:solidFill>
              </a:rPr>
              <a:t>EMPLOYE DATASET-</a:t>
            </a:r>
            <a:r>
              <a:rPr lang="en-US" altLang="en-US" sz="2400" dirty="0" err="1">
                <a:solidFill>
                  <a:schemeClr val="tx1"/>
                </a:solidFill>
              </a:rPr>
              <a:t>thespreadsheetguru</a:t>
            </a:r>
            <a:endParaRPr lang="en-US" altLang="en-US" sz="2400" dirty="0">
              <a:solidFill>
                <a:schemeClr val="tx1"/>
              </a:solidFill>
            </a:endParaRPr>
          </a:p>
          <a:p>
            <a:pPr marL="285750" indent="-285750">
              <a:buFont typeface="Wingdings" panose="05000000000000000000" pitchFamily="2" charset="2"/>
              <a:buChar char="Ø"/>
            </a:pPr>
            <a:r>
              <a:rPr lang="en-US" sz="2400" dirty="0"/>
              <a:t>Employee Performance Analysis - 7 Features :</a:t>
            </a:r>
          </a:p>
          <a:p>
            <a:pPr marL="342900" indent="-342900">
              <a:buFont typeface="+mj-lt"/>
              <a:buAutoNum type="arabicPeriod"/>
            </a:pPr>
            <a:r>
              <a:rPr lang="en-US" sz="2400" dirty="0"/>
              <a:t>Employee Id - Numeric</a:t>
            </a:r>
          </a:p>
          <a:p>
            <a:pPr marL="342900" indent="-342900">
              <a:buFont typeface="+mj-lt"/>
              <a:buAutoNum type="arabicPeriod"/>
            </a:pPr>
            <a:r>
              <a:rPr lang="en-US" sz="2400" dirty="0"/>
              <a:t> Name -Text</a:t>
            </a:r>
          </a:p>
          <a:p>
            <a:pPr marL="342900" indent="-342900">
              <a:buFont typeface="+mj-lt"/>
              <a:buAutoNum type="arabicPeriod"/>
            </a:pPr>
            <a:r>
              <a:rPr lang="en-US" sz="2400" dirty="0"/>
              <a:t>Business Unit - R&amp;D , Corporate..,</a:t>
            </a:r>
            <a:r>
              <a:rPr lang="en-US" sz="2400" dirty="0" err="1"/>
              <a:t>Etc</a:t>
            </a:r>
            <a:r>
              <a:rPr lang="en-US" sz="2400" dirty="0"/>
              <a:t>.</a:t>
            </a:r>
          </a:p>
          <a:p>
            <a:pPr marL="342900" indent="-342900">
              <a:buFont typeface="+mj-lt"/>
              <a:buAutoNum type="arabicPeriod"/>
            </a:pPr>
            <a:r>
              <a:rPr lang="en-US" sz="2400" dirty="0"/>
              <a:t>Department - IT , Finance, etc.</a:t>
            </a:r>
          </a:p>
          <a:p>
            <a:pPr marL="342900" indent="-342900">
              <a:buFont typeface="+mj-lt"/>
              <a:buAutoNum type="arabicPeriod"/>
            </a:pPr>
            <a:r>
              <a:rPr lang="en-US" sz="2400" dirty="0"/>
              <a:t>Gender  - Female , Male</a:t>
            </a:r>
          </a:p>
          <a:p>
            <a:pPr marL="342900" indent="-342900">
              <a:buFont typeface="+mj-lt"/>
              <a:buAutoNum type="arabicPeriod"/>
            </a:pPr>
            <a:r>
              <a:rPr lang="en-US" sz="2400" dirty="0"/>
              <a:t>Performance Score - High, Low , Mid </a:t>
            </a:r>
          </a:p>
          <a:p>
            <a:pPr marL="342900" indent="-342900">
              <a:buFont typeface="+mj-lt"/>
              <a:buAutoNum type="arabicPeriod"/>
            </a:pPr>
            <a:r>
              <a:rPr lang="en-US" sz="2400" dirty="0"/>
              <a:t>Annual Salary - Numeric</a:t>
            </a:r>
          </a:p>
          <a:p>
            <a:pPr marL="342900" indent="-342900">
              <a:buFont typeface="+mj-lt"/>
              <a:buAutoNum type="arabicPeriod"/>
            </a:pPr>
            <a:r>
              <a:rPr lang="en-US" sz="2400" dirty="0"/>
              <a:t>Bonus - Numeric</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400" dirty="0">
              <a:solidFill>
                <a:schemeClr val="tx1"/>
              </a:solidFill>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11884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537609" y="3409071"/>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4F62023F-47C1-4F7A-980B-0807C46546C9}"/>
              </a:ext>
            </a:extLst>
          </p:cNvPr>
          <p:cNvSpPr>
            <a:spLocks noGrp="1"/>
          </p:cNvSpPr>
          <p:nvPr>
            <p:ph type="body" idx="1"/>
          </p:nvPr>
        </p:nvSpPr>
        <p:spPr>
          <a:xfrm>
            <a:off x="752475" y="1324355"/>
            <a:ext cx="6562724" cy="4564629"/>
          </a:xfrm>
        </p:spPr>
        <p:txBody>
          <a:bodyPr>
            <a:normAutofit lnSpcReduction="10000"/>
          </a:bodyPr>
          <a:lstStyle/>
          <a:p>
            <a:pPr marL="285750" indent="-285750">
              <a:buFont typeface="Arial" panose="020B0604020202020204" pitchFamily="34" charset="0"/>
              <a:buChar char="•"/>
            </a:pPr>
            <a:r>
              <a:rPr lang="en-US" sz="2400" b="1" dirty="0"/>
              <a:t>PERFORMANCE LEVEL:  </a:t>
            </a:r>
            <a:r>
              <a:rPr lang="en-US" sz="2400" dirty="0"/>
              <a:t>Analyzing performance data in Excel using array formula and dynamic range name methods. The recording and analysis of performance data is the quintessential spreadsheet application. FORMULA: =IFS(I8&gt;=5,"Veryhigh",J8&gt;=4,"High",J8&gt;=3,"Med",TRUE,"LOW")</a:t>
            </a:r>
            <a:r>
              <a:rPr lang="en-IN" sz="2400" dirty="0"/>
              <a:t> </a:t>
            </a:r>
          </a:p>
          <a:p>
            <a:pPr marL="342900" indent="-342900">
              <a:buFont typeface="Arial" panose="020B0604020202020204" pitchFamily="34" charset="0"/>
              <a:buChar char="•"/>
            </a:pPr>
            <a:r>
              <a:rPr lang="en-US" sz="2400" b="1" dirty="0"/>
              <a:t>R</a:t>
            </a:r>
            <a:r>
              <a:rPr lang="en-IN" sz="2400" b="1" dirty="0"/>
              <a:t>EPT FUNCTION:</a:t>
            </a:r>
          </a:p>
          <a:p>
            <a:r>
              <a:rPr lang="en-US" sz="2400" dirty="0"/>
              <a:t>Analyzing performance data in Excel using array formula and dynamic range name methods. The recording and analysis of performance data is the quintessential spreadsheet application. </a:t>
            </a:r>
          </a:p>
          <a:p>
            <a:r>
              <a:rPr lang="en-US" sz="2400" dirty="0"/>
              <a:t>FORMULA: =REPT("I",J1*100)</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591307" y="2377325"/>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392</TotalTime>
  <Words>694</Words>
  <Application>Microsoft Office PowerPoint</Application>
  <PresentationFormat>Widescreen</PresentationFormat>
  <Paragraphs>88</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CONTD…</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Welcome</cp:lastModifiedBy>
  <cp:revision>44</cp:revision>
  <dcterms:created xsi:type="dcterms:W3CDTF">2024-03-29T15:07:22Z</dcterms:created>
  <dcterms:modified xsi:type="dcterms:W3CDTF">2024-08-30T19:32:54Z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