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4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31/08/19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31/08/19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31/08/19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31/08/19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31/08/19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31/08/19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31/08/19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31/08/19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31/08/19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31/08/19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31/08/19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31/08/19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CASE STUDY </a:t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200" dirty="0"/>
              <a:t> </a:t>
            </a:r>
            <a:endParaRPr lang="en-IN" sz="1800" dirty="0" smtClean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 smtClean="0"/>
              <a:t>Therefore from our analysis and keeping in mind the business requirements for Sparks Fund, </a:t>
            </a:r>
          </a:p>
          <a:p>
            <a:pPr marL="0" indent="0">
              <a:buNone/>
            </a:pPr>
            <a:r>
              <a:rPr lang="en-IN" sz="1400" dirty="0" smtClean="0"/>
              <a:t>We recommend to invest in funding type Venture.</a:t>
            </a:r>
          </a:p>
          <a:p>
            <a:pPr marL="0" indent="0">
              <a:buNone/>
            </a:pPr>
            <a:r>
              <a:rPr lang="en-IN" sz="1400" dirty="0" smtClean="0"/>
              <a:t>Invest in countries USA, GBR,IND</a:t>
            </a:r>
          </a:p>
          <a:p>
            <a:pPr marL="0" indent="0">
              <a:buNone/>
            </a:pPr>
            <a:r>
              <a:rPr lang="en-IN" sz="1400" dirty="0" smtClean="0"/>
              <a:t>And the best sector to invest is Others,</a:t>
            </a:r>
            <a:r>
              <a:rPr lang="en-IN" sz="1400" dirty="0"/>
              <a:t> Social, Finance, Analytics, Advertising, News, Search and </a:t>
            </a:r>
            <a:r>
              <a:rPr lang="en-IN" sz="1400" dirty="0" smtClean="0"/>
              <a:t>Messaging.</a:t>
            </a: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Conclusions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Spark Funds, </a:t>
            </a:r>
            <a:r>
              <a:rPr lang="en-US" sz="1400" dirty="0" smtClean="0"/>
              <a:t>an asset management company</a:t>
            </a:r>
            <a:r>
              <a:rPr lang="en-IN" sz="1400" dirty="0" smtClean="0"/>
              <a:t>, wants </a:t>
            </a:r>
            <a:r>
              <a:rPr lang="en-IN" sz="1400" dirty="0"/>
              <a:t>to make investments in a few </a:t>
            </a:r>
            <a:r>
              <a:rPr lang="en-IN" sz="1400" dirty="0" smtClean="0"/>
              <a:t>companies</a:t>
            </a:r>
          </a:p>
          <a:p>
            <a:pPr marL="0" indent="0">
              <a:buNone/>
            </a:pPr>
            <a:r>
              <a:rPr lang="en-IN" sz="1400" dirty="0"/>
              <a:t>S</a:t>
            </a:r>
            <a:r>
              <a:rPr lang="en-IN" sz="1400" dirty="0" smtClean="0"/>
              <a:t>park </a:t>
            </a:r>
            <a:r>
              <a:rPr lang="en-IN" sz="1400" dirty="0"/>
              <a:t>Funds has two minor constraints for investments:</a:t>
            </a:r>
          </a:p>
          <a:p>
            <a:r>
              <a:rPr lang="en-IN" sz="1400" dirty="0"/>
              <a:t>It wants to invest between </a:t>
            </a:r>
            <a:r>
              <a:rPr lang="en-IN" sz="1400" b="1" dirty="0"/>
              <a:t>5 to 15 million USD</a:t>
            </a:r>
            <a:r>
              <a:rPr lang="en-IN" sz="1400" dirty="0"/>
              <a:t> per round of investment</a:t>
            </a:r>
          </a:p>
          <a:p>
            <a:r>
              <a:rPr lang="en-IN" sz="1400" dirty="0"/>
              <a:t>It wants to invest only in </a:t>
            </a:r>
            <a:r>
              <a:rPr lang="en-IN" sz="1400" b="1" dirty="0"/>
              <a:t>English-speaking countries</a:t>
            </a:r>
            <a:r>
              <a:rPr lang="en-IN" sz="1400" dirty="0"/>
              <a:t> because of the ease of communication with the companies it would invest </a:t>
            </a:r>
            <a:r>
              <a:rPr lang="en-IN" sz="1400" dirty="0" smtClean="0"/>
              <a:t>in.</a:t>
            </a:r>
            <a:endParaRPr lang="en-IN" sz="1400" dirty="0"/>
          </a:p>
          <a:p>
            <a:pPr marL="0" indent="0">
              <a:buNone/>
            </a:pPr>
            <a:r>
              <a:rPr lang="en-IN" sz="1400" dirty="0" smtClean="0"/>
              <a:t>We do an analysis on real investment data and our goal is to find the best Investment type, the countries most heavily invested in and the best sector to invest in.</a:t>
            </a:r>
          </a:p>
          <a:p>
            <a:pPr marL="0" indent="0">
              <a:buNone/>
            </a:pPr>
            <a:r>
              <a:rPr lang="en-IN" sz="1400" dirty="0"/>
              <a:t>The overall strategy is to invest where others are investing, implying that the 'best' sectors and countries are the ones 'where most investors are investing'.</a:t>
            </a:r>
            <a:r>
              <a:rPr lang="en-IN" sz="1400" dirty="0" smtClean="0"/>
              <a:t> </a:t>
            </a: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Abstract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 smtClean="0"/>
              <a:t>Import data -&gt;  Inspect data for encoding issues -&gt; clean the data of null values -&gt; calculate average amount for the funding types -&gt;select the funding type best suited for Sparks.</a:t>
            </a:r>
            <a:r>
              <a:rPr lang="en-IN" sz="1800" dirty="0"/>
              <a:t> </a:t>
            </a:r>
            <a:r>
              <a:rPr lang="en-IN" sz="1800" dirty="0" smtClean="0"/>
              <a:t>-&gt; Find the top 3 </a:t>
            </a:r>
            <a:r>
              <a:rPr lang="en-IN" sz="1800" dirty="0" err="1" smtClean="0"/>
              <a:t>english</a:t>
            </a:r>
            <a:r>
              <a:rPr lang="en-IN" sz="1800" dirty="0" smtClean="0"/>
              <a:t> speaking countries that received the most investments-&gt;extract the primary sector -&gt;map each primary sector to its main sector( work with the mapping file -&gt;reshape the </a:t>
            </a:r>
            <a:r>
              <a:rPr lang="en-IN" sz="1800" dirty="0" err="1" smtClean="0"/>
              <a:t>dataframe</a:t>
            </a:r>
            <a:r>
              <a:rPr lang="en-IN" sz="1800" dirty="0" smtClean="0"/>
              <a:t>)-&gt;find the best sector for investment for sparks.</a:t>
            </a:r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sz="18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Problem </a:t>
            </a:r>
            <a:r>
              <a:rPr lang="en-IN" sz="2800" dirty="0"/>
              <a:t>solving </a:t>
            </a:r>
            <a:r>
              <a:rPr lang="en-IN" sz="2800" dirty="0" smtClean="0"/>
              <a:t>methodology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Analysis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b="1" dirty="0" smtClean="0"/>
              <a:t>Funding Type Analysis</a:t>
            </a:r>
            <a:endParaRPr lang="en-IN" sz="1400" dirty="0" smtClean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 smtClean="0"/>
              <a:t>From the analysis we find the below average funding:</a:t>
            </a:r>
          </a:p>
          <a:p>
            <a:pPr marL="0" indent="0">
              <a:buNone/>
            </a:pPr>
            <a:r>
              <a:rPr lang="en-IN" sz="1400" dirty="0" smtClean="0"/>
              <a:t>Seed=0.72 Million USD</a:t>
            </a:r>
          </a:p>
          <a:p>
            <a:pPr marL="0" indent="0">
              <a:buNone/>
            </a:pPr>
            <a:r>
              <a:rPr lang="en-IN" sz="1400" dirty="0" smtClean="0"/>
              <a:t>Angel=0.96 Million USD</a:t>
            </a:r>
          </a:p>
          <a:p>
            <a:pPr marL="0" indent="0">
              <a:buNone/>
            </a:pPr>
            <a:r>
              <a:rPr lang="en-IN" sz="1400" dirty="0" smtClean="0"/>
              <a:t>Venture= 11.72 Million USD</a:t>
            </a:r>
          </a:p>
          <a:p>
            <a:pPr marL="0" indent="0">
              <a:buNone/>
            </a:pPr>
            <a:r>
              <a:rPr lang="en-IN" sz="1400" dirty="0" smtClean="0"/>
              <a:t>Private equity = 73.39 Million USD</a:t>
            </a:r>
          </a:p>
          <a:p>
            <a:pPr marL="0" indent="0">
              <a:buNone/>
            </a:pPr>
            <a:r>
              <a:rPr lang="en-IN" sz="1400" dirty="0" smtClean="0"/>
              <a:t>Sparks Funds wants to invest </a:t>
            </a:r>
            <a:r>
              <a:rPr lang="en-IN" sz="1400" dirty="0"/>
              <a:t>between </a:t>
            </a:r>
            <a:r>
              <a:rPr lang="en-IN" sz="1400" b="1" dirty="0"/>
              <a:t>5 to 15 million USD</a:t>
            </a:r>
            <a:r>
              <a:rPr lang="en-IN" sz="1400" dirty="0"/>
              <a:t> per round of </a:t>
            </a:r>
            <a:r>
              <a:rPr lang="en-IN" sz="1400" dirty="0" smtClean="0"/>
              <a:t>investment.</a:t>
            </a:r>
          </a:p>
          <a:p>
            <a:pPr marL="0" indent="0">
              <a:buNone/>
            </a:pPr>
            <a:r>
              <a:rPr lang="en-IN" sz="1400" dirty="0" smtClean="0"/>
              <a:t>Therefore the best Fund type would be </a:t>
            </a:r>
            <a:r>
              <a:rPr lang="en-IN" sz="1400" b="1" dirty="0" smtClean="0"/>
              <a:t>Venture.</a:t>
            </a:r>
            <a:endParaRPr lang="en-IN" sz="1400" b="1" dirty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Analysis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Country Analysis</a:t>
            </a:r>
          </a:p>
          <a:p>
            <a:pPr marL="0" indent="0">
              <a:buNone/>
            </a:pPr>
            <a:r>
              <a:rPr lang="en-US" sz="1400" dirty="0" smtClean="0"/>
              <a:t>Spark </a:t>
            </a:r>
            <a:r>
              <a:rPr lang="en-US" sz="1400" dirty="0"/>
              <a:t>Funds wants to invest in countries with the highest amount of funding for the chosen investment type. This is a part of its broader strategy to invest where </a:t>
            </a:r>
            <a:r>
              <a:rPr lang="en-US" sz="1400" b="1" dirty="0" smtClean="0"/>
              <a:t>most </a:t>
            </a:r>
            <a:r>
              <a:rPr lang="en-US" sz="1400" b="1" dirty="0"/>
              <a:t>investments are occurring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Therefore we find the top 9 countries which received the highest amount of funding.</a:t>
            </a:r>
          </a:p>
          <a:p>
            <a:pPr marL="0" indent="0">
              <a:buNone/>
            </a:pPr>
            <a:r>
              <a:rPr lang="en-US" sz="1400" dirty="0" smtClean="0"/>
              <a:t>Then we recommend the top 3 English speaking countries to invest in.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The top 3 English speaking countries are: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Unites States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United Kingdom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India</a:t>
            </a:r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376" y="2658995"/>
            <a:ext cx="29464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Analysis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b="1" dirty="0" smtClean="0"/>
              <a:t>Sector Analysis</a:t>
            </a:r>
          </a:p>
          <a:p>
            <a:pPr marL="0" indent="0">
              <a:buNone/>
            </a:pPr>
            <a:r>
              <a:rPr lang="en-IN" sz="1400" dirty="0" smtClean="0"/>
              <a:t>We further do our analysis keeping in mind that investment should be between 5 -15 million USD and funding type is venture.</a:t>
            </a:r>
          </a:p>
          <a:p>
            <a:pPr marL="0" indent="0">
              <a:buNone/>
            </a:pPr>
            <a:r>
              <a:rPr lang="en-IN" sz="1400" dirty="0" smtClean="0"/>
              <a:t>Then we do a sector analysis for the top 3 countries we suggested.</a:t>
            </a:r>
          </a:p>
          <a:p>
            <a:pPr marL="0" indent="0">
              <a:buNone/>
            </a:pPr>
            <a:r>
              <a:rPr lang="en-IN" sz="1400" dirty="0" smtClean="0"/>
              <a:t>The primary sector has been identified from data and has been mapped to its corresponding main sector.</a:t>
            </a:r>
          </a:p>
          <a:p>
            <a:pPr marL="0" indent="0">
              <a:buNone/>
            </a:pPr>
            <a:r>
              <a:rPr lang="en-IN" sz="1400" dirty="0" smtClean="0"/>
              <a:t>The 3 best main sectors identified for the top 3 countries are as below: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94191"/>
              </p:ext>
            </p:extLst>
          </p:nvPr>
        </p:nvGraphicFramePr>
        <p:xfrm>
          <a:off x="994937" y="3596681"/>
          <a:ext cx="8127999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United</a:t>
                      </a:r>
                      <a:r>
                        <a:rPr lang="en-US" baseline="0" dirty="0" smtClean="0"/>
                        <a:t> States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United Kingdom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India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Others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Others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Social, Finance, Analytics, Advertising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Social, Finance, Analytics, Advertising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Social, Finance, Analytics, Advertising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Cleantech</a:t>
                      </a:r>
                      <a:r>
                        <a:rPr lang="en-US" dirty="0" smtClean="0"/>
                        <a:t> / Semiconductors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Cleantech</a:t>
                      </a:r>
                      <a:r>
                        <a:rPr lang="en-US" dirty="0" smtClean="0"/>
                        <a:t> / Semiconductors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News, Search and Messaging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96" y="2730117"/>
            <a:ext cx="5066038" cy="412788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647" y="1496218"/>
            <a:ext cx="11168742" cy="4344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</a:t>
            </a:r>
            <a:r>
              <a:rPr lang="en-IN" sz="1800" dirty="0" smtClean="0"/>
              <a:t>1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A plot showing the fraction of total investments (globally) in venture, seed, and private equity, and the average amount of investment in each funding type. </a:t>
            </a:r>
            <a:r>
              <a:rPr lang="en-IN" sz="1800" dirty="0" smtClean="0"/>
              <a:t>Funding type venture.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Results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951" y="1915552"/>
            <a:ext cx="5349111" cy="484208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1319668"/>
            <a:ext cx="11168742" cy="4344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Plot </a:t>
            </a:r>
            <a:r>
              <a:rPr lang="en-IN" sz="1400" dirty="0" smtClean="0"/>
              <a:t>2</a:t>
            </a:r>
          </a:p>
          <a:p>
            <a:pPr marL="0" indent="0">
              <a:buNone/>
            </a:pPr>
            <a:r>
              <a:rPr lang="en-IN" sz="1400" dirty="0" smtClean="0"/>
              <a:t>A </a:t>
            </a:r>
            <a:r>
              <a:rPr lang="en-IN" sz="1400" dirty="0"/>
              <a:t>plot </a:t>
            </a:r>
            <a:r>
              <a:rPr lang="en-IN" sz="1400" dirty="0" smtClean="0"/>
              <a:t>showing </a:t>
            </a:r>
            <a:r>
              <a:rPr lang="en-IN" sz="1400" dirty="0"/>
              <a:t>the top 9 countries against the total amount of investments of funding type </a:t>
            </a:r>
            <a:r>
              <a:rPr lang="en-IN" sz="1400" dirty="0" smtClean="0"/>
              <a:t>venture. 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 smtClean="0"/>
              <a:t>The top 3 English speaking countries would be </a:t>
            </a:r>
          </a:p>
          <a:p>
            <a:pPr marL="0" indent="0">
              <a:buNone/>
            </a:pPr>
            <a:r>
              <a:rPr lang="en-IN" sz="1400" dirty="0" smtClean="0"/>
              <a:t>USA, GBR, IND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Results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9" y="1854926"/>
            <a:ext cx="2305909" cy="500307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75" y="940526"/>
            <a:ext cx="11168742" cy="4344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Plot </a:t>
            </a:r>
            <a:r>
              <a:rPr lang="en-IN" sz="1400" dirty="0" smtClean="0"/>
              <a:t>3</a:t>
            </a:r>
          </a:p>
          <a:p>
            <a:pPr marL="0" indent="0">
              <a:buNone/>
            </a:pPr>
            <a:r>
              <a:rPr lang="en-IN" sz="1400" dirty="0"/>
              <a:t>A plot showing the number of investments in the </a:t>
            </a:r>
            <a:r>
              <a:rPr lang="en-IN" sz="1400" b="1" dirty="0"/>
              <a:t>top 3 sectors</a:t>
            </a:r>
            <a:r>
              <a:rPr lang="en-IN" sz="1400" dirty="0"/>
              <a:t> of the </a:t>
            </a:r>
            <a:r>
              <a:rPr lang="en-IN" sz="1400" b="1" dirty="0"/>
              <a:t>top 3 countries </a:t>
            </a:r>
            <a:r>
              <a:rPr lang="en-IN" sz="1400" dirty="0"/>
              <a:t>on one </a:t>
            </a:r>
            <a:r>
              <a:rPr lang="en-IN" sz="1400" dirty="0" smtClean="0"/>
              <a:t>chart.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14205" y="16433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Results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903" y="1683892"/>
            <a:ext cx="2224781" cy="51741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683" y="1683892"/>
            <a:ext cx="2227265" cy="517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1730</TotalTime>
  <Words>364</Words>
  <Application>Microsoft Macintosh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Times New Roman</vt:lpstr>
      <vt:lpstr>Arial</vt:lpstr>
      <vt:lpstr>Office Theme</vt:lpstr>
      <vt:lpstr>INVESTMENT CASE STUDY   </vt:lpstr>
      <vt:lpstr> Abstract</vt:lpstr>
      <vt:lpstr> Problem solving methodology</vt:lpstr>
      <vt:lpstr> Analysis</vt:lpstr>
      <vt:lpstr> Analysis</vt:lpstr>
      <vt:lpstr> Analysis</vt:lpstr>
      <vt:lpstr> Results</vt:lpstr>
      <vt:lpstr> Results</vt:lpstr>
      <vt:lpstr> Results</vt:lpstr>
      <vt:lpstr> Conclusions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Microsoft Office User</cp:lastModifiedBy>
  <cp:revision>36</cp:revision>
  <dcterms:created xsi:type="dcterms:W3CDTF">2016-06-09T08:16:28Z</dcterms:created>
  <dcterms:modified xsi:type="dcterms:W3CDTF">2019-08-31T08:02:09Z</dcterms:modified>
</cp:coreProperties>
</file>