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342" r:id="rId2"/>
    <p:sldId id="2336" r:id="rId3"/>
    <p:sldId id="2337" r:id="rId4"/>
    <p:sldId id="2338" r:id="rId5"/>
    <p:sldId id="2339" r:id="rId6"/>
    <p:sldId id="2340" r:id="rId7"/>
    <p:sldId id="2341" r:id="rId8"/>
    <p:sldId id="2357" r:id="rId9"/>
    <p:sldId id="2350" r:id="rId10"/>
    <p:sldId id="2359" r:id="rId11"/>
    <p:sldId id="2358" r:id="rId12"/>
    <p:sldId id="2363" r:id="rId13"/>
    <p:sldId id="2364" r:id="rId14"/>
    <p:sldId id="2365" r:id="rId15"/>
    <p:sldId id="2366" r:id="rId16"/>
    <p:sldId id="2360" r:id="rId17"/>
    <p:sldId id="2343" r:id="rId18"/>
  </p:sldIdLst>
  <p:sldSz cx="24377650" cy="13716000"/>
  <p:notesSz cx="6858000" cy="9144000"/>
  <p:custDataLst>
    <p:tags r:id="rId20"/>
  </p:custDataLst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8" userDrawn="1">
          <p15:clr>
            <a:srgbClr val="A4A3A4"/>
          </p15:clr>
        </p15:guide>
        <p15:guide id="11" pos="7678" userDrawn="1">
          <p15:clr>
            <a:srgbClr val="A4A3A4"/>
          </p15:clr>
        </p15:guide>
        <p15:guide id="12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B4C52"/>
    <a:srgbClr val="817E9A"/>
    <a:srgbClr val="4AEDDE"/>
    <a:srgbClr val="3B1F4D"/>
    <a:srgbClr val="000E36"/>
    <a:srgbClr val="FDEA57"/>
    <a:srgbClr val="FA484D"/>
    <a:srgbClr val="583F52"/>
    <a:srgbClr val="74F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6271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26" y="222"/>
      </p:cViewPr>
      <p:guideLst>
        <p:guide orient="horz" pos="8118"/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Ryan" userId="07569465459ddad8" providerId="LiveId" clId="{A38EA4FD-4D98-4746-A371-DCA9F16D7152}"/>
    <pc:docChg chg="custSel modSld">
      <pc:chgData name="Yang Ryan" userId="07569465459ddad8" providerId="LiveId" clId="{A38EA4FD-4D98-4746-A371-DCA9F16D7152}" dt="2023-12-17T12:47:59.092" v="0" actId="478"/>
      <pc:docMkLst>
        <pc:docMk/>
      </pc:docMkLst>
      <pc:sldChg chg="delSp mod delAnim">
        <pc:chgData name="Yang Ryan" userId="07569465459ddad8" providerId="LiveId" clId="{A38EA4FD-4D98-4746-A371-DCA9F16D7152}" dt="2023-12-17T12:47:59.092" v="0" actId="478"/>
        <pc:sldMkLst>
          <pc:docMk/>
          <pc:sldMk cId="0" sldId="2359"/>
        </pc:sldMkLst>
        <pc:picChg chg="del">
          <ac:chgData name="Yang Ryan" userId="07569465459ddad8" providerId="LiveId" clId="{A38EA4FD-4D98-4746-A371-DCA9F16D7152}" dt="2023-12-17T12:47:59.092" v="0" actId="478"/>
          <ac:picMkLst>
            <pc:docMk/>
            <pc:sldMk cId="0" sldId="2359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EFC10EE1-B198-C942-8235-326C972CBB30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006BE02D-20C0-F840-AFAC-BEA99C74FDC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2pPr>
    <a:lvl3pPr marL="18281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3pPr>
    <a:lvl4pPr marL="27425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4pPr>
    <a:lvl5pPr marL="36569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5pPr>
    <a:lvl6pPr marL="4571365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694985" y="12489366"/>
            <a:ext cx="2609386" cy="4237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2780519" y="3836018"/>
            <a:ext cx="3966456" cy="423492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53"/>
          </p:nvPr>
        </p:nvSpPr>
        <p:spPr>
          <a:xfrm>
            <a:off x="10232310" y="3836018"/>
            <a:ext cx="3966456" cy="423492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17421681" y="3836018"/>
            <a:ext cx="3966456" cy="423492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1" y="0"/>
            <a:ext cx="24377650" cy="63784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2614295" y="6135123"/>
            <a:ext cx="6168156" cy="48053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3"/>
          </p:nvPr>
        </p:nvSpPr>
        <p:spPr>
          <a:xfrm>
            <a:off x="9131313" y="6135123"/>
            <a:ext cx="6168156" cy="48053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54"/>
          </p:nvPr>
        </p:nvSpPr>
        <p:spPr>
          <a:xfrm>
            <a:off x="15648331" y="6135123"/>
            <a:ext cx="6168156" cy="48053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41"/>
          </p:nvPr>
        </p:nvSpPr>
        <p:spPr>
          <a:xfrm>
            <a:off x="4324200" y="8289089"/>
            <a:ext cx="3236976" cy="3236976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7914211" y="8289088"/>
            <a:ext cx="3236976" cy="3236976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555755" y="5086074"/>
            <a:ext cx="3236976" cy="3236976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44"/>
          </p:nvPr>
        </p:nvSpPr>
        <p:spPr>
          <a:xfrm>
            <a:off x="9623357" y="5086075"/>
            <a:ext cx="3236976" cy="3236976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45"/>
          </p:nvPr>
        </p:nvSpPr>
        <p:spPr>
          <a:xfrm>
            <a:off x="4324200" y="1946336"/>
            <a:ext cx="3236976" cy="3236976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46"/>
          </p:nvPr>
        </p:nvSpPr>
        <p:spPr>
          <a:xfrm>
            <a:off x="7914211" y="1946335"/>
            <a:ext cx="3236976" cy="3236976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47"/>
          </p:nvPr>
        </p:nvSpPr>
        <p:spPr>
          <a:xfrm>
            <a:off x="6077720" y="5086075"/>
            <a:ext cx="3236976" cy="3236976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8265698" y="-1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12176049" y="-1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6089650" y="-1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53"/>
          </p:nvPr>
        </p:nvSpPr>
        <p:spPr>
          <a:xfrm>
            <a:off x="1" y="-1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8265698" y="8809463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12176049" y="8809463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6089650" y="8809463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53"/>
          </p:nvPr>
        </p:nvSpPr>
        <p:spPr>
          <a:xfrm>
            <a:off x="1" y="8809463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54"/>
          </p:nvPr>
        </p:nvSpPr>
        <p:spPr>
          <a:xfrm>
            <a:off x="18265698" y="-1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5"/>
          </p:nvPr>
        </p:nvSpPr>
        <p:spPr>
          <a:xfrm>
            <a:off x="12176049" y="-1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56"/>
          </p:nvPr>
        </p:nvSpPr>
        <p:spPr>
          <a:xfrm>
            <a:off x="6089650" y="-1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1" y="-1"/>
            <a:ext cx="6089650" cy="49065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2665059" y="4187708"/>
            <a:ext cx="7527985" cy="47765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784141" y="6312775"/>
            <a:ext cx="1785757" cy="31127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0" y="0"/>
            <a:ext cx="85418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9857677" y="3657599"/>
            <a:ext cx="4728118" cy="68245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392290" y="3657599"/>
            <a:ext cx="4728118" cy="68245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3323064" y="3657599"/>
            <a:ext cx="4728118" cy="68245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13120735" y="3132250"/>
            <a:ext cx="4275168" cy="6368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59"/>
          </p:nvPr>
        </p:nvSpPr>
        <p:spPr>
          <a:xfrm>
            <a:off x="17980406" y="3132250"/>
            <a:ext cx="4275168" cy="6368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348013" y="3132250"/>
            <a:ext cx="4275168" cy="6368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0"/>
          </p:nvPr>
        </p:nvSpPr>
        <p:spPr>
          <a:xfrm>
            <a:off x="9080963" y="1059364"/>
            <a:ext cx="7132909" cy="954544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565041" y="3323063"/>
            <a:ext cx="7132909" cy="954544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0" y="-7928"/>
            <a:ext cx="24377649" cy="82152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" y="-7928"/>
            <a:ext cx="12199434" cy="1386360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90016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5121054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1262734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90016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51210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12627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73821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90016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51210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12627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73821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7382108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t_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70241" y="5035781"/>
            <a:ext cx="6556917" cy="40859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6495096" y="5035781"/>
            <a:ext cx="6556917" cy="40859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876371" y="5035781"/>
            <a:ext cx="6556917" cy="40859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386717" y="2006738"/>
            <a:ext cx="3855789" cy="52708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182259" y="2006737"/>
            <a:ext cx="3877056" cy="30815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182259" y="5430421"/>
            <a:ext cx="3877056" cy="70282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365450" y="7597203"/>
            <a:ext cx="10300874" cy="48614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898673" y="12533971"/>
            <a:ext cx="6735337" cy="869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709421" y="1680141"/>
            <a:ext cx="2958807" cy="3650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7260728" y="1680141"/>
            <a:ext cx="2958807" cy="3650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133369" y="1680141"/>
            <a:ext cx="2958807" cy="3650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two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425208" y="3524111"/>
            <a:ext cx="3843348" cy="636278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079131" y="6052296"/>
            <a:ext cx="7536164" cy="47542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5208050" y="8152383"/>
            <a:ext cx="1784098" cy="31372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748033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-501" y="0"/>
            <a:ext cx="4921382" cy="6781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0" y="6980430"/>
            <a:ext cx="4921382" cy="6735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139378" y="0"/>
            <a:ext cx="4839009" cy="4989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39378" y="5188148"/>
            <a:ext cx="4839009" cy="8527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216250" y="0"/>
            <a:ext cx="4857874" cy="9382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196382" y="9581169"/>
            <a:ext cx="4877741" cy="4134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5963" y="12712700"/>
            <a:ext cx="5484971" cy="730250"/>
          </a:xfrm>
        </p:spPr>
        <p:txBody>
          <a:bodyPr/>
          <a:lstStyle/>
          <a:p>
            <a:fld id="{9995B237-CC77-4197-B259-7AB8634BCAE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5097" y="12712700"/>
            <a:ext cx="8227457" cy="730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16715" y="12712700"/>
            <a:ext cx="5484971" cy="730250"/>
          </a:xfrm>
        </p:spPr>
        <p:txBody>
          <a:bodyPr/>
          <a:lstStyle/>
          <a:p>
            <a:fld id="{23A0DBF1-307E-4141-A28C-77A261A2D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3518834" y="3745103"/>
            <a:ext cx="3776904" cy="4381212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41"/>
          </p:nvPr>
        </p:nvSpPr>
        <p:spPr>
          <a:xfrm>
            <a:off x="16821250" y="3745103"/>
            <a:ext cx="3776904" cy="4381212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10297946" y="3745103"/>
            <a:ext cx="3776904" cy="4381212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10078735" y="3553609"/>
            <a:ext cx="4143985" cy="4143986"/>
          </a:xfrm>
          <a:custGeom>
            <a:avLst/>
            <a:gdLst>
              <a:gd name="connsiteX0" fmla="*/ 2076436 w 4143985"/>
              <a:gd name="connsiteY0" fmla="*/ 2 h 4143986"/>
              <a:gd name="connsiteX1" fmla="*/ 2588092 w 4143985"/>
              <a:gd name="connsiteY1" fmla="*/ 213223 h 4143986"/>
              <a:gd name="connsiteX2" fmla="*/ 3932959 w 4143985"/>
              <a:gd name="connsiteY2" fmla="*/ 1563871 h 4143986"/>
              <a:gd name="connsiteX3" fmla="*/ 3930763 w 4143985"/>
              <a:gd name="connsiteY3" fmla="*/ 2588092 h 4143986"/>
              <a:gd name="connsiteX4" fmla="*/ 2580115 w 4143985"/>
              <a:gd name="connsiteY4" fmla="*/ 3932960 h 4143986"/>
              <a:gd name="connsiteX5" fmla="*/ 1555894 w 4143985"/>
              <a:gd name="connsiteY5" fmla="*/ 3930763 h 4143986"/>
              <a:gd name="connsiteX6" fmla="*/ 211027 w 4143985"/>
              <a:gd name="connsiteY6" fmla="*/ 2580115 h 4143986"/>
              <a:gd name="connsiteX7" fmla="*/ 213223 w 4143985"/>
              <a:gd name="connsiteY7" fmla="*/ 1555895 h 4143986"/>
              <a:gd name="connsiteX8" fmla="*/ 1563871 w 4143985"/>
              <a:gd name="connsiteY8" fmla="*/ 211027 h 4143986"/>
              <a:gd name="connsiteX9" fmla="*/ 2076436 w 4143985"/>
              <a:gd name="connsiteY9" fmla="*/ 2 h 414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43985" h="4143986">
                <a:moveTo>
                  <a:pt x="2076436" y="2"/>
                </a:moveTo>
                <a:cubicBezTo>
                  <a:pt x="2261784" y="399"/>
                  <a:pt x="2446980" y="71505"/>
                  <a:pt x="2588092" y="213223"/>
                </a:cubicBezTo>
                <a:lnTo>
                  <a:pt x="3932959" y="1563871"/>
                </a:lnTo>
                <a:cubicBezTo>
                  <a:pt x="4215184" y="1847309"/>
                  <a:pt x="4214200" y="2305868"/>
                  <a:pt x="3930763" y="2588092"/>
                </a:cubicBezTo>
                <a:lnTo>
                  <a:pt x="2580115" y="3932960"/>
                </a:lnTo>
                <a:cubicBezTo>
                  <a:pt x="2296678" y="4215184"/>
                  <a:pt x="1838119" y="4214201"/>
                  <a:pt x="1555894" y="3930763"/>
                </a:cubicBezTo>
                <a:lnTo>
                  <a:pt x="211027" y="2580115"/>
                </a:lnTo>
                <a:cubicBezTo>
                  <a:pt x="-71198" y="2296678"/>
                  <a:pt x="-70214" y="1838119"/>
                  <a:pt x="213223" y="1555895"/>
                </a:cubicBezTo>
                <a:lnTo>
                  <a:pt x="1563871" y="211027"/>
                </a:lnTo>
                <a:cubicBezTo>
                  <a:pt x="1705590" y="69915"/>
                  <a:pt x="1891089" y="-396"/>
                  <a:pt x="2076436" y="2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14168949" y="2554901"/>
            <a:ext cx="6913756" cy="84080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12473964" y="3979743"/>
            <a:ext cx="4275168" cy="6368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2928520" y="3979743"/>
            <a:ext cx="4275168" cy="6368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59"/>
          </p:nvPr>
        </p:nvSpPr>
        <p:spPr>
          <a:xfrm>
            <a:off x="17333635" y="3979743"/>
            <a:ext cx="4275168" cy="6368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7701242" y="3979743"/>
            <a:ext cx="4275168" cy="6368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15675854" y="10869326"/>
            <a:ext cx="3325859" cy="583490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6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5458254" y="10869326"/>
            <a:ext cx="3325859" cy="583490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7" name="Picture Placeholder 13"/>
          <p:cNvSpPr>
            <a:spLocks noGrp="1"/>
          </p:cNvSpPr>
          <p:nvPr>
            <p:ph type="pic" sz="quarter" idx="59"/>
          </p:nvPr>
        </p:nvSpPr>
        <p:spPr>
          <a:xfrm>
            <a:off x="10366283" y="8441642"/>
            <a:ext cx="3723145" cy="65125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8073484" y="4272190"/>
            <a:ext cx="10749774" cy="74588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2527075" y="2577206"/>
            <a:ext cx="9315519" cy="667830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2420923" y="709963"/>
            <a:ext cx="1004047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Montserrat Light" charset="0"/>
                <a:cs typeface="Segoe UI" panose="020B0502040204020203" pitchFamily="34" charset="0"/>
              </a:rPr>
              <a:t>‹#›</a:t>
            </a:fld>
            <a:r>
              <a:rPr lang="id-ID" sz="2800" b="0" i="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Montserrat Light" charset="0"/>
                <a:cs typeface="Segoe UI" panose="020B0502040204020203" pitchFamily="34" charset="0"/>
              </a:rPr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53189" y="12477690"/>
            <a:ext cx="269836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000" b="0" i="0" dirty="0">
                <a:solidFill>
                  <a:schemeClr val="tx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ource Sans Pro" charset="0"/>
                <a:cs typeface="Segoe UI" panose="020B0502040204020203" pitchFamily="34" charset="0"/>
              </a:rPr>
              <a:t>www.yourdomain.com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60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41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892699" y="10804091"/>
            <a:ext cx="1869423" cy="7364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3200" spc="200" dirty="0">
                <a:solidFill>
                  <a:schemeClr val="tx2"/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3200" spc="200" dirty="0">
                <a:solidFill>
                  <a:schemeClr val="tx2"/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3200" spc="200" dirty="0">
              <a:solidFill>
                <a:schemeClr val="tx2"/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41789"/>
          <a:stretch>
            <a:fillRect/>
          </a:stretch>
        </p:blipFill>
        <p:spPr bwMode="auto">
          <a:xfrm>
            <a:off x="0" y="0"/>
            <a:ext cx="8935624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4"/>
          <p:cNvSpPr txBox="1"/>
          <p:nvPr/>
        </p:nvSpPr>
        <p:spPr>
          <a:xfrm>
            <a:off x="10575106" y="2543699"/>
            <a:ext cx="1182769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Segoe UI Semibold" panose="020B0702040204020203" pitchFamily="34" charset="0"/>
              </a:rPr>
              <a:t>法国米卢自驾游项目</a:t>
            </a:r>
            <a:endParaRPr lang="en-US" sz="11500" b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3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bg1">
                  <a:lumMod val="50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829403"/>
            <a:ext cx="8714245" cy="9320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产品原型</a:t>
            </a:r>
            <a:r>
              <a:rPr lang="en-US" altLang="zh-CN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-</a:t>
            </a: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无人机数据采集</a:t>
            </a:r>
            <a:endParaRPr lang="en-US" sz="5400" b="1" spc="200" dirty="0">
              <a:solidFill>
                <a:schemeClr val="tx2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36114" y="3686629"/>
            <a:ext cx="33092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自定义航线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定时巡检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图片拍摄传回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提供接口导出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3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bg1">
                  <a:lumMod val="50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829403"/>
            <a:ext cx="7670690" cy="9320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产品原型</a:t>
            </a:r>
            <a:r>
              <a:rPr lang="en-US" altLang="zh-CN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-</a:t>
            </a: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核心检测算法</a:t>
            </a:r>
            <a:endParaRPr lang="en-US" sz="5400" b="1" spc="200" dirty="0">
              <a:solidFill>
                <a:schemeClr val="tx2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3455" y="2358390"/>
            <a:ext cx="1980692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融合改进ResNet-14和RS-Unet模型的混凝土桥梁裂缝识别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0794" y="960718"/>
            <a:ext cx="1092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latin typeface="+mj-lt"/>
              </a:rPr>
              <a:t>第一步：基于</a:t>
            </a:r>
            <a:r>
              <a:rPr lang="en-US" altLang="zh-CN" sz="6400" dirty="0" err="1">
                <a:latin typeface="+mj-lt"/>
              </a:rPr>
              <a:t>ResNet</a:t>
            </a:r>
            <a:r>
              <a:rPr lang="zh-CN" altLang="en-US" sz="6400" dirty="0">
                <a:latin typeface="+mj-lt"/>
              </a:rPr>
              <a:t>消除噪声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4" y="7926038"/>
            <a:ext cx="22216059" cy="44340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81" y="2325221"/>
            <a:ext cx="12809607" cy="56008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0794" y="1017641"/>
            <a:ext cx="1701990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latin typeface="+mj-lt"/>
              </a:rPr>
              <a:t>第二步：基于</a:t>
            </a:r>
            <a:r>
              <a:rPr lang="en-US" altLang="zh-CN" sz="6400" dirty="0" err="1">
                <a:latin typeface="+mj-lt"/>
              </a:rPr>
              <a:t>Swin-Unet</a:t>
            </a:r>
            <a:r>
              <a:rPr lang="zh-CN" altLang="en-US" sz="6400" dirty="0">
                <a:latin typeface="+mj-lt"/>
              </a:rPr>
              <a:t>提取特征得到二值图像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4" y="2186887"/>
            <a:ext cx="10594230" cy="115273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660" y="5815941"/>
            <a:ext cx="12758635" cy="76686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266757" y="2447801"/>
            <a:ext cx="11522075" cy="279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600" dirty="0"/>
              <a:t>精确率：</a:t>
            </a:r>
            <a:r>
              <a:rPr lang="en-US" altLang="zh-CN" sz="5600" dirty="0"/>
              <a:t>95.6</a:t>
            </a:r>
            <a:r>
              <a:rPr lang="zh-CN" altLang="en-US" sz="5600" dirty="0"/>
              <a:t>％ ，召回率：</a:t>
            </a:r>
            <a:r>
              <a:rPr lang="en-US" altLang="zh-CN" sz="5600" dirty="0"/>
              <a:t>96.7</a:t>
            </a:r>
            <a:r>
              <a:rPr lang="zh-CN" altLang="en-US" sz="5600" dirty="0"/>
              <a:t>％，</a:t>
            </a:r>
            <a:endParaRPr lang="en-US" altLang="zh-CN" sz="5600" dirty="0"/>
          </a:p>
          <a:p>
            <a:r>
              <a:rPr lang="zh-CN" altLang="en-US" sz="5600" dirty="0"/>
              <a:t>满足裂缝识别的实际工程应用</a:t>
            </a:r>
            <a:endParaRPr lang="en-US" altLang="zh-CN" sz="5600" dirty="0"/>
          </a:p>
          <a:p>
            <a:r>
              <a:rPr lang="zh-CN" altLang="en-US" sz="6400" dirty="0"/>
              <a:t>与其他模型的对比：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0794" y="1017641"/>
            <a:ext cx="17251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latin typeface="+mj-lt"/>
              </a:rPr>
              <a:t>第三步：由上一步得到的二值图像计算缝隙宽度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88" y="4041032"/>
            <a:ext cx="10774637" cy="6306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80794" y="2590876"/>
            <a:ext cx="9428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600" dirty="0"/>
              <a:t>缝隙宽度：点到线的最短距离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894" y="3406283"/>
            <a:ext cx="8426255" cy="79081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0794" y="1017641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latin typeface="+mj-lt"/>
              </a:rPr>
              <a:t>结果展示：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78" y="2186887"/>
            <a:ext cx="8014846" cy="113518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724" y="4646306"/>
            <a:ext cx="14504766" cy="53491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3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bg1">
                  <a:lumMod val="50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829403"/>
            <a:ext cx="6234399" cy="9320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产品原型</a:t>
            </a:r>
            <a:r>
              <a:rPr lang="en-US" altLang="zh-CN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-</a:t>
            </a: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用户界面</a:t>
            </a:r>
            <a:endParaRPr lang="en-US" sz="5400" b="1" spc="200" dirty="0">
              <a:solidFill>
                <a:schemeClr val="tx2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27" y="2222454"/>
            <a:ext cx="17321193" cy="96977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3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bg1">
                  <a:lumMod val="50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-30751"/>
            <a:ext cx="24377650" cy="13746751"/>
          </a:xfrm>
          <a:prstGeom prst="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grpSp>
        <p:nvGrpSpPr>
          <p:cNvPr id="3" name="Group 26"/>
          <p:cNvGrpSpPr/>
          <p:nvPr/>
        </p:nvGrpSpPr>
        <p:grpSpPr>
          <a:xfrm rot="10800000">
            <a:off x="18877113" y="6827341"/>
            <a:ext cx="1616703" cy="1600200"/>
            <a:chOff x="3053268" y="4800600"/>
            <a:chExt cx="1616703" cy="1600200"/>
          </a:xfrm>
        </p:grpSpPr>
        <p:cxnSp>
          <p:nvCxnSpPr>
            <p:cNvPr id="4" name="Straight Connector 30"/>
            <p:cNvCxnSpPr/>
            <p:nvPr/>
          </p:nvCxnSpPr>
          <p:spPr>
            <a:xfrm flipV="1">
              <a:off x="3053268" y="4800600"/>
              <a:ext cx="1616703" cy="125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31"/>
            <p:cNvCxnSpPr/>
            <p:nvPr/>
          </p:nvCxnSpPr>
          <p:spPr>
            <a:xfrm flipV="1">
              <a:off x="3053268" y="4800601"/>
              <a:ext cx="0" cy="16001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2"/>
          <p:cNvGrpSpPr/>
          <p:nvPr/>
        </p:nvGrpSpPr>
        <p:grpSpPr>
          <a:xfrm>
            <a:off x="3053268" y="5288458"/>
            <a:ext cx="1616703" cy="1600200"/>
            <a:chOff x="3053268" y="4800600"/>
            <a:chExt cx="1616703" cy="1600200"/>
          </a:xfrm>
        </p:grpSpPr>
        <p:cxnSp>
          <p:nvCxnSpPr>
            <p:cNvPr id="7" name="Straight Connector 33"/>
            <p:cNvCxnSpPr/>
            <p:nvPr/>
          </p:nvCxnSpPr>
          <p:spPr>
            <a:xfrm flipV="1">
              <a:off x="3053268" y="4800600"/>
              <a:ext cx="1616703" cy="125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4"/>
            <p:cNvCxnSpPr/>
            <p:nvPr/>
          </p:nvCxnSpPr>
          <p:spPr>
            <a:xfrm flipV="1">
              <a:off x="3053268" y="4800601"/>
              <a:ext cx="0" cy="16001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9"/>
          <p:cNvSpPr/>
          <p:nvPr/>
        </p:nvSpPr>
        <p:spPr bwMode="auto">
          <a:xfrm>
            <a:off x="9265749" y="6088558"/>
            <a:ext cx="5846152" cy="153888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12000"/>
              </a:lnSpc>
            </a:pPr>
            <a:r>
              <a:rPr lang="en-US" sz="10500" b="1" spc="500" dirty="0">
                <a:solidFill>
                  <a:schemeClr val="bg1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  <a:sym typeface="Bebas Neue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2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tx2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tx2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tx2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829403"/>
            <a:ext cx="8388835" cy="9320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共情</a:t>
            </a:r>
            <a:r>
              <a:rPr lang="en-US" altLang="zh-CN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-</a:t>
            </a: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用户特点和工作场景</a:t>
            </a:r>
            <a:endParaRPr lang="en-US" sz="5400" b="1" spc="200" dirty="0">
              <a:solidFill>
                <a:schemeClr val="tx2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  <p:pic>
        <p:nvPicPr>
          <p:cNvPr id="7" name="图片 6" descr="图示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89" y="1761453"/>
            <a:ext cx="17406111" cy="11591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3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bg1">
                  <a:lumMod val="50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829403"/>
            <a:ext cx="8388835" cy="9320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共情</a:t>
            </a:r>
            <a:r>
              <a:rPr lang="en-US" altLang="zh-CN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-</a:t>
            </a: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用户特点和工作场景</a:t>
            </a:r>
            <a:endParaRPr lang="en-US" altLang="zh-CN" sz="5400" b="1" spc="200" dirty="0">
              <a:solidFill>
                <a:schemeClr val="tx2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989" y="2816939"/>
            <a:ext cx="19044320" cy="98220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2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bg1">
                  <a:lumMod val="50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829403"/>
            <a:ext cx="4798108" cy="9320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共情</a:t>
            </a:r>
            <a:r>
              <a:rPr lang="en-US" altLang="zh-CN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-</a:t>
            </a: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用户痛点</a:t>
            </a:r>
            <a:endParaRPr lang="en-US" sz="5400" b="1" spc="200" dirty="0">
              <a:solidFill>
                <a:schemeClr val="tx2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86" y="166845"/>
            <a:ext cx="10995584" cy="13076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-7928"/>
            <a:ext cx="24377649" cy="82152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930088" y="12531296"/>
            <a:ext cx="1479892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tx2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tx2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tx2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3" name="Rectangle 25"/>
          <p:cNvSpPr/>
          <p:nvPr/>
        </p:nvSpPr>
        <p:spPr>
          <a:xfrm>
            <a:off x="0" y="-30751"/>
            <a:ext cx="24377650" cy="8238049"/>
          </a:xfrm>
          <a:prstGeom prst="rect">
            <a:avLst/>
          </a:prstGeom>
          <a:gradFill flip="none" rotWithShape="0">
            <a:gsLst>
              <a:gs pos="0">
                <a:srgbClr val="000000">
                  <a:alpha val="23000"/>
                </a:srgbClr>
              </a:gs>
              <a:gs pos="100000">
                <a:schemeClr val="bg1">
                  <a:lumMod val="50000"/>
                </a:schemeClr>
              </a:gs>
            </a:gsLst>
            <a:lin ang="37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4" name="TextBox 26"/>
          <p:cNvSpPr txBox="1"/>
          <p:nvPr/>
        </p:nvSpPr>
        <p:spPr>
          <a:xfrm>
            <a:off x="10203733" y="10011110"/>
            <a:ext cx="3398687" cy="9193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9600" b="1" i="1" spc="200" dirty="0">
                <a:solidFill>
                  <a:schemeClr val="accent1"/>
                </a:solidFill>
                <a:latin typeface="Segoe UI Semibold" panose="020B07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</a:rPr>
              <a:t>HMW</a:t>
            </a:r>
          </a:p>
        </p:txBody>
      </p:sp>
      <p:sp>
        <p:nvSpPr>
          <p:cNvPr id="5" name="TextBox 27"/>
          <p:cNvSpPr txBox="1"/>
          <p:nvPr/>
        </p:nvSpPr>
        <p:spPr>
          <a:xfrm>
            <a:off x="1581151" y="3539808"/>
            <a:ext cx="21386798" cy="177394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zh-CN" altLang="en-US" sz="6600" dirty="0">
                <a:solidFill>
                  <a:schemeClr val="bg1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我们可以为桥梁检修人员创造智能、安全的桥梁检测方案，</a:t>
            </a:r>
            <a:endParaRPr lang="en-US" altLang="zh-CN" sz="6600" dirty="0">
              <a:solidFill>
                <a:schemeClr val="bg1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  <a:p>
            <a:pPr algn="ctr">
              <a:lnSpc>
                <a:spcPts val="4060"/>
              </a:lnSpc>
            </a:pPr>
            <a:endParaRPr lang="en-US" altLang="zh-CN" sz="6600" dirty="0">
              <a:solidFill>
                <a:schemeClr val="bg1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  <a:p>
            <a:pPr algn="ctr">
              <a:lnSpc>
                <a:spcPts val="4060"/>
              </a:lnSpc>
            </a:pPr>
            <a:r>
              <a:rPr lang="zh-CN" altLang="en-US" sz="6600" dirty="0">
                <a:solidFill>
                  <a:schemeClr val="bg1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从而提高工作效率、降低工作风险。</a:t>
            </a:r>
            <a:endParaRPr lang="en-US" sz="6600" dirty="0">
              <a:solidFill>
                <a:schemeClr val="bg1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829403"/>
            <a:ext cx="1620957" cy="9320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bg1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定义</a:t>
            </a:r>
            <a:endParaRPr lang="en-US" sz="5400" b="1" spc="200" dirty="0">
              <a:solidFill>
                <a:schemeClr val="bg1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3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bg1">
                  <a:lumMod val="50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829403"/>
            <a:ext cx="4798108" cy="9320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构想</a:t>
            </a:r>
            <a:r>
              <a:rPr lang="en-US" altLang="zh-CN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-</a:t>
            </a: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概念草图</a:t>
            </a:r>
            <a:endParaRPr lang="en-US" sz="5400" b="1" spc="200" dirty="0">
              <a:solidFill>
                <a:schemeClr val="tx2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  <p:pic>
        <p:nvPicPr>
          <p:cNvPr id="4" name="图片 3" descr="白板上写着字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89" y="2148838"/>
            <a:ext cx="7815263" cy="10420350"/>
          </a:xfrm>
          <a:prstGeom prst="rect">
            <a:avLst/>
          </a:prstGeom>
        </p:spPr>
      </p:pic>
      <p:pic>
        <p:nvPicPr>
          <p:cNvPr id="9" name="图片 8" descr="图示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2716" r="3480"/>
          <a:stretch>
            <a:fillRect/>
          </a:stretch>
        </p:blipFill>
        <p:spPr>
          <a:xfrm rot="16200000">
            <a:off x="12274377" y="340113"/>
            <a:ext cx="8983984" cy="132872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3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bg1">
                  <a:lumMod val="50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829403"/>
            <a:ext cx="3057247" cy="9320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选定方案</a:t>
            </a:r>
            <a:endParaRPr lang="en-US" sz="5400" b="1" spc="200" dirty="0">
              <a:solidFill>
                <a:schemeClr val="tx2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  <p:pic>
        <p:nvPicPr>
          <p:cNvPr id="5" name="图片 4" descr="白板上写着字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r="9333" b="5033"/>
          <a:stretch>
            <a:fillRect/>
          </a:stretch>
        </p:blipFill>
        <p:spPr>
          <a:xfrm rot="16200000">
            <a:off x="6797536" y="-137023"/>
            <a:ext cx="9856677" cy="149770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3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bg1">
                  <a:lumMod val="50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797270"/>
            <a:ext cx="5183505" cy="99631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痛点匹配检验表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42395" y="3082652"/>
          <a:ext cx="20595091" cy="61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3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1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08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</a:rPr>
                        <a:t>痛点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</a:rPr>
                        <a:t>核心功能匹配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</a:rPr>
                        <a:t>确定核心技术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</a:rPr>
                        <a:t>确定核心部件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</a:rPr>
                        <a:t>其他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32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人工桥梁检修效率较低（肉眼覆盖面积小、检修工期受环境气象影响）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增加可覆盖面积、提高效率；减少受环境影响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使用易用的无人机，采用计算机视觉技术和机器学习进行数据分析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高分辨率相机和激光雷达、热成像仪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桥检车与人工成本大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降低成本、提高易用性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自主飞行算法、远程操作；</a:t>
                      </a:r>
                      <a:r>
                        <a:rPr lang="en-US" altLang="zh-CN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SLAM</a:t>
                      </a: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技术自主导航，自主避障，自主飞行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通信系统，GPS接收器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ln>
                          <a:noFill/>
                        </a:ln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30088" y="12531296"/>
            <a:ext cx="1479893" cy="712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M</a:t>
            </a:r>
            <a:r>
              <a:rPr lang="en-US" altLang="zh-CN" sz="2400" spc="200" dirty="0">
                <a:solidFill>
                  <a:schemeClr val="bg1">
                    <a:lumMod val="50000"/>
                  </a:schemeClr>
                </a:solidFill>
                <a:latin typeface="Rockwell Extra Bold" panose="02060903040505020403" pitchFamily="18" charset="0"/>
                <a:ea typeface="Montserrat Light" charset="0"/>
                <a:cs typeface="Segoe UI" panose="020B0502040204020203" pitchFamily="34" charset="0"/>
              </a:rPr>
              <a:t>aGlc</a:t>
            </a:r>
            <a:endParaRPr lang="en-US" sz="2400" spc="200" dirty="0">
              <a:solidFill>
                <a:schemeClr val="bg1">
                  <a:lumMod val="50000"/>
                </a:schemeClr>
              </a:solidFill>
              <a:latin typeface="Rockwell Extra Bold" panose="02060903040505020403" pitchFamily="18" charset="0"/>
              <a:ea typeface="Montserrat Light" charset="0"/>
              <a:cs typeface="Segoe UI" panose="020B0502040204020203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973627" y="829403"/>
            <a:ext cx="8714245" cy="9320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产品原型</a:t>
            </a:r>
            <a:r>
              <a:rPr lang="en-US" altLang="zh-CN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-</a:t>
            </a:r>
            <a:r>
              <a:rPr lang="zh-CN" altLang="en-US" sz="5400" b="1" spc="200" dirty="0">
                <a:solidFill>
                  <a:schemeClr val="tx2"/>
                </a:solidFill>
                <a:latin typeface="微软雅黑 Semibold" panose="020B0702040204020203" pitchFamily="34" charset="-122"/>
                <a:ea typeface="微软雅黑 Semibold" panose="020B0702040204020203" pitchFamily="34" charset="-122"/>
                <a:cs typeface="Segoe UI Semibold" panose="020B0702040204020203" pitchFamily="34" charset="0"/>
              </a:rPr>
              <a:t>无人机数据采集</a:t>
            </a:r>
            <a:endParaRPr lang="en-US" sz="5400" b="1" spc="200" dirty="0">
              <a:solidFill>
                <a:schemeClr val="tx2"/>
              </a:solidFill>
              <a:latin typeface="微软雅黑 Semibold" panose="020B0702040204020203" pitchFamily="34" charset="-122"/>
              <a:ea typeface="微软雅黑 Semibold" panose="020B0702040204020203" pitchFamily="34" charset="-122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59964" y="3725217"/>
            <a:ext cx="73617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b="0" i="0" dirty="0">
                <a:solidFill>
                  <a:srgbClr val="3E3E3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DJI </a:t>
            </a:r>
            <a:r>
              <a:rPr lang="zh-CN" altLang="en-US" sz="6600" b="0" i="0" dirty="0">
                <a:solidFill>
                  <a:srgbClr val="3E3E3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经纬</a:t>
            </a:r>
            <a:r>
              <a:rPr lang="en-US" altLang="zh-CN" sz="6600" b="0" i="0" dirty="0">
                <a:solidFill>
                  <a:srgbClr val="3E3E3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M30</a:t>
            </a:r>
            <a:r>
              <a:rPr lang="zh-CN" altLang="en-US" sz="6600" b="0" i="0" dirty="0">
                <a:solidFill>
                  <a:srgbClr val="3E3E3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系列 </a:t>
            </a:r>
            <a:endParaRPr lang="en-US" altLang="zh-CN" sz="6600" b="0" i="0" dirty="0">
              <a:solidFill>
                <a:srgbClr val="3E3E3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600" b="1" i="0" dirty="0">
                <a:solidFill>
                  <a:srgbClr val="3E3E3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机场套装</a:t>
            </a:r>
            <a:endParaRPr lang="zh-CN" altLang="en-US" sz="6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13" y="2810661"/>
            <a:ext cx="11970831" cy="84347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JhYjExZjI5ZjJiMWVjM2Y4MDQ4ZTBjZGU1YzFjNG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96*471"/>
  <p:tag name="TABLE_ENDDRAG_RECT" val="235*287*1396*471"/>
</p:tagLst>
</file>

<file path=ppt/theme/theme1.xml><?xml version="1.0" encoding="utf-8"?>
<a:theme xmlns:a="http://schemas.openxmlformats.org/drawingml/2006/main" name="Default Theme">
  <a:themeElements>
    <a:clrScheme name="Quintus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C09F74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Sego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自定义</PresentationFormat>
  <Paragraphs>71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Montserrat Hairline</vt:lpstr>
      <vt:lpstr>华文宋体</vt:lpstr>
      <vt:lpstr>微软雅黑</vt:lpstr>
      <vt:lpstr>微软雅黑 Semibold</vt:lpstr>
      <vt:lpstr>Arial</vt:lpstr>
      <vt:lpstr>Calibri Light</vt:lpstr>
      <vt:lpstr>Lato Light</vt:lpstr>
      <vt:lpstr>Rockwell Extra Bold</vt:lpstr>
      <vt:lpstr>Segoe UI</vt:lpstr>
      <vt:lpstr>Segoe UI Semibold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https://shop112543288.taobao.com/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奇思素材</dc:title>
  <dc:subject>https://shop112543288.taobao.com/</dc:subject>
  <dc:creator>奇思素材</dc:creator>
  <cp:lastModifiedBy>Ryan</cp:lastModifiedBy>
  <cp:revision>50</cp:revision>
  <dcterms:created xsi:type="dcterms:W3CDTF">2014-11-12T21:47:00Z</dcterms:created>
  <dcterms:modified xsi:type="dcterms:W3CDTF">2023-12-17T12:47:59Z</dcterms:modified>
  <cp:category>欧美简约PPT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33C01E72A76841F8817F24759566AF5D_12</vt:lpwstr>
  </property>
  <property fmtid="{D5CDD505-2E9C-101B-9397-08002B2CF9AE}" pid="3" name="KSOProductBuildVer">
    <vt:lpwstr>2052-12.1.0.15990</vt:lpwstr>
  </property>
</Properties>
</file>