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4"/>
  </p:sldMasterIdLst>
  <p:sldIdLst>
    <p:sldId id="266" r:id="rId5"/>
    <p:sldId id="319" r:id="rId6"/>
    <p:sldId id="320" r:id="rId7"/>
    <p:sldId id="321" r:id="rId8"/>
    <p:sldId id="322" r:id="rId9"/>
    <p:sldId id="311" r:id="rId10"/>
    <p:sldId id="316" r:id="rId11"/>
    <p:sldId id="318"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3" d="100"/>
          <a:sy n="73" d="100"/>
        </p:scale>
        <p:origin x="4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bash-s-acharya/UXDesignClass/blob/main/Accessibility%20For%20Digital%20Content%20%26%20Services.pdf" TargetMode="External"/><Relationship Id="rId2" Type="http://schemas.openxmlformats.org/officeDocument/2006/relationships/hyperlink" Target="https://www.figma.com/file/MgfHNNpYCLh7NgMj5VTSE2/Untitled?node-id=0%3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6000" dirty="0">
                <a:solidFill>
                  <a:schemeClr val="accent1"/>
                </a:solidFill>
              </a:rPr>
              <a:t>Accessibility  For Digital Contents &amp; Services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b="1" dirty="0">
                <a:solidFill>
                  <a:srgbClr val="0070C0"/>
                </a:solidFill>
              </a:rPr>
              <a:t>Subash Acharya</a:t>
            </a:r>
          </a:p>
          <a:p>
            <a:r>
              <a:rPr lang="en-US" b="1" dirty="0">
                <a:solidFill>
                  <a:srgbClr val="0070C0"/>
                </a:solidFill>
              </a:rPr>
              <a:t>03/21/2022</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195A-15C2-4D9B-81FF-F1AE6A303771}"/>
              </a:ext>
            </a:extLst>
          </p:cNvPr>
          <p:cNvSpPr>
            <a:spLocks noGrp="1"/>
          </p:cNvSpPr>
          <p:nvPr>
            <p:ph type="title"/>
          </p:nvPr>
        </p:nvSpPr>
        <p:spPr/>
        <p:txBody>
          <a:bodyPr/>
          <a:lstStyle/>
          <a:p>
            <a:r>
              <a:rPr lang="en-US" b="1" dirty="0">
                <a:solidFill>
                  <a:schemeClr val="bg1">
                    <a:lumMod val="50000"/>
                  </a:schemeClr>
                </a:solidFill>
              </a:rPr>
              <a:t>Digital Accessibility to improve User Experience </a:t>
            </a:r>
            <a:endParaRPr lang="en-US" dirty="0"/>
          </a:p>
        </p:txBody>
      </p:sp>
      <p:sp>
        <p:nvSpPr>
          <p:cNvPr id="3" name="Content Placeholder 2">
            <a:extLst>
              <a:ext uri="{FF2B5EF4-FFF2-40B4-BE49-F238E27FC236}">
                <a16:creationId xmlns:a16="http://schemas.microsoft.com/office/drawing/2014/main" id="{EBA9D8E6-29DC-42FC-899B-7494C70422FB}"/>
              </a:ext>
            </a:extLst>
          </p:cNvPr>
          <p:cNvSpPr>
            <a:spLocks noGrp="1"/>
          </p:cNvSpPr>
          <p:nvPr>
            <p:ph idx="1"/>
          </p:nvPr>
        </p:nvSpPr>
        <p:spPr/>
        <p:txBody>
          <a:bodyPr/>
          <a:lstStyle/>
          <a:p>
            <a:pPr>
              <a:buFont typeface="Wingdings" panose="05000000000000000000" pitchFamily="2" charset="2"/>
              <a:buChar char="v"/>
            </a:pPr>
            <a:r>
              <a:rPr lang="en-US" dirty="0">
                <a:solidFill>
                  <a:srgbClr val="00B050"/>
                </a:solidFill>
                <a:latin typeface="Times New Roman" panose="02020603050405020304" pitchFamily="18" charset="0"/>
                <a:cs typeface="Times New Roman" panose="02020603050405020304" pitchFamily="18" charset="0"/>
              </a:rPr>
              <a:t>Nearly 20% (every 1 in 5) people in the world have some sort of permanent or temporary disability. </a:t>
            </a:r>
          </a:p>
          <a:p>
            <a:pPr>
              <a:buFont typeface="Wingdings" panose="05000000000000000000" pitchFamily="2" charset="2"/>
              <a:buChar char="v"/>
            </a:pPr>
            <a:r>
              <a:rPr lang="en-US" dirty="0">
                <a:solidFill>
                  <a:srgbClr val="00B050"/>
                </a:solidFill>
                <a:latin typeface="Times New Roman" panose="02020603050405020304" pitchFamily="18" charset="0"/>
                <a:cs typeface="Times New Roman" panose="02020603050405020304" pitchFamily="18" charset="0"/>
              </a:rPr>
              <a:t>71% of disabled users don’t use website or application simply because digital content is not accessible. </a:t>
            </a:r>
          </a:p>
          <a:p>
            <a:pPr>
              <a:buFont typeface="Wingdings" panose="05000000000000000000" pitchFamily="2" charset="2"/>
              <a:buChar char="v"/>
            </a:pPr>
            <a:r>
              <a:rPr lang="en-US" dirty="0">
                <a:solidFill>
                  <a:srgbClr val="00B050"/>
                </a:solidFill>
                <a:latin typeface="Times New Roman" panose="02020603050405020304" pitchFamily="18" charset="0"/>
                <a:cs typeface="Times New Roman" panose="02020603050405020304" pitchFamily="18" charset="0"/>
              </a:rPr>
              <a:t>Last year, more then 2000 websites accessibility lawsuits were filed by plaintiffs because they were not ADA (American Disability Act) complaint. </a:t>
            </a:r>
          </a:p>
          <a:p>
            <a:pPr>
              <a:buFont typeface="Wingdings" panose="05000000000000000000" pitchFamily="2" charset="2"/>
              <a:buChar char="v"/>
            </a:pPr>
            <a:r>
              <a:rPr lang="en-US" dirty="0">
                <a:solidFill>
                  <a:srgbClr val="00B050"/>
                </a:solidFill>
                <a:latin typeface="Times New Roman" panose="02020603050405020304" pitchFamily="18" charset="0"/>
                <a:cs typeface="Times New Roman" panose="02020603050405020304" pitchFamily="18" charset="0"/>
              </a:rPr>
              <a:t>Section 508 of the Rehabilitation Act of 1973 (29 U.S.C § 794 d) &amp; American with disability act of 1990 (ADA)</a:t>
            </a:r>
          </a:p>
          <a:p>
            <a:endParaRPr lang="en-US" dirty="0">
              <a:solidFill>
                <a:srgbClr val="00B050"/>
              </a:solidFill>
              <a:latin typeface="Times New Roman" panose="02020603050405020304" pitchFamily="18" charset="0"/>
              <a:cs typeface="Times New Roman" panose="02020603050405020304" pitchFamily="18" charset="0"/>
            </a:endParaRPr>
          </a:p>
          <a:p>
            <a:endParaRPr lang="en-US" dirty="0">
              <a:solidFill>
                <a:srgbClr val="00B05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302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B624B56-A94F-4373-BA01-BA92C7954F45}"/>
              </a:ext>
            </a:extLst>
          </p:cNvPr>
          <p:cNvSpPr>
            <a:spLocks noChangeArrowheads="1"/>
          </p:cNvSpPr>
          <p:nvPr/>
        </p:nvSpPr>
        <p:spPr bwMode="auto">
          <a:xfrm>
            <a:off x="3544888" y="1722438"/>
            <a:ext cx="1183094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85E394C2-22EC-4256-84C9-1963DCF853CF}"/>
              </a:ext>
            </a:extLst>
          </p:cNvPr>
          <p:cNvGraphicFramePr>
            <a:graphicFrameLocks noGrp="1"/>
          </p:cNvGraphicFramePr>
          <p:nvPr>
            <p:extLst>
              <p:ext uri="{D42A27DB-BD31-4B8C-83A1-F6EECF244321}">
                <p14:modId xmlns:p14="http://schemas.microsoft.com/office/powerpoint/2010/main" val="2185994915"/>
              </p:ext>
            </p:extLst>
          </p:nvPr>
        </p:nvGraphicFramePr>
        <p:xfrm>
          <a:off x="643467" y="752036"/>
          <a:ext cx="10905066" cy="4833089"/>
        </p:xfrm>
        <a:graphic>
          <a:graphicData uri="http://schemas.openxmlformats.org/drawingml/2006/table">
            <a:tbl>
              <a:tblPr firstRow="1" firstCol="1" bandRow="1"/>
              <a:tblGrid>
                <a:gridCol w="2694319">
                  <a:extLst>
                    <a:ext uri="{9D8B030D-6E8A-4147-A177-3AD203B41FA5}">
                      <a16:colId xmlns:a16="http://schemas.microsoft.com/office/drawing/2014/main" val="3744756798"/>
                    </a:ext>
                  </a:extLst>
                </a:gridCol>
                <a:gridCol w="8210747">
                  <a:extLst>
                    <a:ext uri="{9D8B030D-6E8A-4147-A177-3AD203B41FA5}">
                      <a16:colId xmlns:a16="http://schemas.microsoft.com/office/drawing/2014/main" val="345826945"/>
                    </a:ext>
                  </a:extLst>
                </a:gridCol>
              </a:tblGrid>
              <a:tr h="442340">
                <a:tc>
                  <a:txBody>
                    <a:bodyPr/>
                    <a:lstStyle/>
                    <a:p>
                      <a:pPr marL="0" marR="0" algn="l" fontAlgn="t">
                        <a:lnSpc>
                          <a:spcPct val="107000"/>
                        </a:lnSpc>
                        <a:spcBef>
                          <a:spcPts val="0"/>
                        </a:spcBef>
                        <a:spcAft>
                          <a:spcPts val="0"/>
                        </a:spcAft>
                      </a:pPr>
                      <a:r>
                        <a:rPr lang="en-US" sz="2400" b="1" i="0" u="none" strike="noStrike">
                          <a:solidFill>
                            <a:srgbClr val="7F7F7F"/>
                          </a:solidFill>
                          <a:effectLst/>
                          <a:latin typeface="Times New Roman" panose="02020603050405020304" pitchFamily="18" charset="0"/>
                          <a:ea typeface="Calibri" panose="020F0502020204030204" pitchFamily="34" charset="0"/>
                          <a:cs typeface="Times New Roman" panose="02020603050405020304" pitchFamily="18" charset="0"/>
                        </a:rPr>
                        <a:t>Impacted</a:t>
                      </a:r>
                      <a:endParaRPr lang="en-US" sz="2400" b="1"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1" i="0" u="none" strike="noStrike">
                          <a:solidFill>
                            <a:srgbClr val="7F7F7F"/>
                          </a:solidFill>
                          <a:effectLst/>
                          <a:latin typeface="Times New Roman" panose="02020603050405020304" pitchFamily="18" charset="0"/>
                          <a:ea typeface="Calibri" panose="020F0502020204030204" pitchFamily="34" charset="0"/>
                          <a:cs typeface="Times New Roman" panose="02020603050405020304" pitchFamily="18" charset="0"/>
                        </a:rPr>
                        <a:t>Common Problems  with Digital Contents </a:t>
                      </a:r>
                      <a:endParaRPr lang="en-US" sz="2400" b="1"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0405522"/>
                  </a:ext>
                </a:extLst>
              </a:tr>
              <a:tr h="513167">
                <a:tc>
                  <a:txBody>
                    <a:bodyPr/>
                    <a:lstStyle/>
                    <a:p>
                      <a:pPr marL="0" marR="0" algn="l" fontAlgn="t">
                        <a:lnSpc>
                          <a:spcPct val="107000"/>
                        </a:lnSpc>
                        <a:spcBef>
                          <a:spcPts val="0"/>
                        </a:spcBef>
                        <a:spcAft>
                          <a:spcPts val="0"/>
                        </a:spcAft>
                      </a:pPr>
                      <a:r>
                        <a:rPr lang="en-US" sz="2400" b="0" i="0" u="none" strike="noStrike">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Color Blind</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fontAlgn="t">
                        <a:lnSpc>
                          <a:spcPct val="107000"/>
                        </a:lnSpc>
                        <a:spcBef>
                          <a:spcPts val="0"/>
                        </a:spcBef>
                        <a:spcAft>
                          <a:spcPts val="0"/>
                        </a:spcAft>
                        <a:buClrTx/>
                        <a:buSzPts val="1100"/>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Only color is used as a unique marker to emphasize text on a Web site.</a:t>
                      </a:r>
                      <a:endParaRPr lang="en-US" sz="1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Text that inadequately contrasts with background color or patterns.</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763195"/>
                  </a:ext>
                </a:extLst>
              </a:tr>
              <a:tr h="513167">
                <a:tc>
                  <a:txBody>
                    <a:bodyPr/>
                    <a:lstStyle/>
                    <a:p>
                      <a:pPr marL="0" marR="0" algn="l" fontAlgn="t">
                        <a:lnSpc>
                          <a:spcPct val="107000"/>
                        </a:lnSpc>
                        <a:spcBef>
                          <a:spcPts val="0"/>
                        </a:spcBef>
                        <a:spcAft>
                          <a:spcPts val="0"/>
                        </a:spcAft>
                      </a:pPr>
                      <a:r>
                        <a:rPr lang="en-US" sz="2400" b="0" i="0" u="none" strike="noStrike">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Deaf</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fontAlgn="t">
                        <a:lnSpc>
                          <a:spcPct val="107000"/>
                        </a:lnSpc>
                        <a:spcBef>
                          <a:spcPts val="0"/>
                        </a:spcBef>
                        <a:spcAft>
                          <a:spcPts val="0"/>
                        </a:spcAft>
                        <a:buClrTx/>
                        <a:buSzPts val="1100"/>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Lack of captions or transcripts of audio on the Web, including webcasts.</a:t>
                      </a:r>
                      <a:endParaRPr lang="en-US" sz="1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Lack of content-related images in pages full of text.</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186676"/>
                  </a:ext>
                </a:extLst>
              </a:tr>
              <a:tr h="974025">
                <a:tc>
                  <a:txBody>
                    <a:bodyPr/>
                    <a:lstStyle/>
                    <a:p>
                      <a:pPr marL="0" marR="0" algn="l" fontAlgn="t">
                        <a:lnSpc>
                          <a:spcPct val="107000"/>
                        </a:lnSpc>
                        <a:spcBef>
                          <a:spcPts val="0"/>
                        </a:spcBef>
                        <a:spcAft>
                          <a:spcPts val="0"/>
                        </a:spcAft>
                      </a:pPr>
                      <a:r>
                        <a:rPr lang="en-US" sz="2400" b="0" i="0" u="none" strike="noStrike">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Low Vision</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fontAlgn="t">
                        <a:lnSpc>
                          <a:spcPct val="107000"/>
                        </a:lnSpc>
                        <a:spcBef>
                          <a:spcPts val="0"/>
                        </a:spcBef>
                        <a:spcAft>
                          <a:spcPts val="0"/>
                        </a:spcAft>
                        <a:buClrTx/>
                        <a:buSzPts val="1100"/>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Web pages with absolute font sizes that do not change.</a:t>
                      </a:r>
                      <a:endParaRPr lang="en-US" sz="1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Difficult to navigate when enlarged, due to loss of surrounding context.</a:t>
                      </a:r>
                      <a:endParaRPr lang="en-US" sz="2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Web pages, or images on Web pages, that have poor contrast.</a:t>
                      </a:r>
                      <a:endParaRPr lang="en-US" sz="2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Text presented as images, which prevents wrapping to the next.</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290623"/>
                  </a:ext>
                </a:extLst>
              </a:tr>
              <a:tr h="743596">
                <a:tc>
                  <a:txBody>
                    <a:bodyPr/>
                    <a:lstStyle/>
                    <a:p>
                      <a:pPr marL="0" marR="0" algn="l" fontAlgn="t">
                        <a:lnSpc>
                          <a:spcPct val="107000"/>
                        </a:lnSpc>
                        <a:spcBef>
                          <a:spcPts val="0"/>
                        </a:spcBef>
                        <a:spcAft>
                          <a:spcPts val="0"/>
                        </a:spcAft>
                      </a:pPr>
                      <a:r>
                        <a:rPr lang="en-US" sz="2400" b="0" i="0" u="none" strike="noStrike">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Motor Disabilities</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fontAlgn="t">
                        <a:lnSpc>
                          <a:spcPct val="107000"/>
                        </a:lnSpc>
                        <a:spcBef>
                          <a:spcPts val="0"/>
                        </a:spcBef>
                        <a:spcAft>
                          <a:spcPts val="0"/>
                        </a:spcAft>
                        <a:buClrTx/>
                        <a:buSzPts val="1100"/>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Time-limited response options on Web pages.</a:t>
                      </a:r>
                      <a:endParaRPr lang="en-US" sz="1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Tools that do not support keyboard alternatives for mouse.</a:t>
                      </a:r>
                      <a:endParaRPr lang="en-US" sz="2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Browsers and authoring tools that lack keyboard support for all commands.</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277799"/>
                  </a:ext>
                </a:extLst>
              </a:tr>
              <a:tr h="1204454">
                <a:tc>
                  <a:txBody>
                    <a:bodyPr/>
                    <a:lstStyle/>
                    <a:p>
                      <a:pPr marL="0" marR="0" algn="l" fontAlgn="t">
                        <a:lnSpc>
                          <a:spcPct val="107000"/>
                        </a:lnSpc>
                        <a:spcBef>
                          <a:spcPts val="0"/>
                        </a:spcBef>
                        <a:spcAft>
                          <a:spcPts val="0"/>
                        </a:spcAft>
                      </a:pPr>
                      <a:r>
                        <a:rPr lang="en-US" sz="2400" b="0" i="0" u="none" strike="noStrike">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Blind</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fontAlgn="t">
                        <a:lnSpc>
                          <a:spcPct val="107000"/>
                        </a:lnSpc>
                        <a:spcBef>
                          <a:spcPts val="0"/>
                        </a:spcBef>
                        <a:spcAft>
                          <a:spcPts val="0"/>
                        </a:spcAft>
                        <a:buClrTx/>
                        <a:buSzPts val="1100"/>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Images that do not have alternative text</a:t>
                      </a:r>
                      <a:endParaRPr lang="en-US" sz="1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Complex images (e.g., graphs or charts) that are not adequately described.</a:t>
                      </a:r>
                      <a:endParaRPr lang="en-US" sz="2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tables that do not make sense when read serially (in a cell-by-cell or "linearized" mode)</a:t>
                      </a:r>
                      <a:endParaRPr lang="en-US" sz="2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Frames that do not have "NOFRAME" alternatives, or that do not have meaningful names</a:t>
                      </a:r>
                      <a:endParaRPr lang="en-US" sz="2400" b="0" i="0" u="none" strike="noStrike">
                        <a:effectLst/>
                        <a:latin typeface="Arial" panose="020B0604020202020204" pitchFamily="34" charset="0"/>
                      </a:endParaRPr>
                    </a:p>
                    <a:p>
                      <a:pPr marL="347472" marR="0" indent="-347472" algn="l" fontAlgn="t">
                        <a:lnSpc>
                          <a:spcPct val="107000"/>
                        </a:lnSpc>
                        <a:spcBef>
                          <a:spcPts val="0"/>
                        </a:spcBef>
                        <a:spcAft>
                          <a:spcPts val="0"/>
                        </a:spcAft>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Forms that cannot be tabbed through in a logical sequence or that are poorly labelled.</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193515"/>
                  </a:ext>
                </a:extLst>
              </a:tr>
              <a:tr h="442340">
                <a:tc>
                  <a:txBody>
                    <a:bodyPr/>
                    <a:lstStyle/>
                    <a:p>
                      <a:pPr marL="0" marR="0" algn="l" fontAlgn="t">
                        <a:lnSpc>
                          <a:spcPct val="107000"/>
                        </a:lnSpc>
                        <a:spcBef>
                          <a:spcPts val="0"/>
                        </a:spcBef>
                        <a:spcAft>
                          <a:spcPts val="0"/>
                        </a:spcAft>
                      </a:pPr>
                      <a:r>
                        <a:rPr lang="en-US" sz="2400" b="0" i="0" u="none" strike="noStrike">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Seizure</a:t>
                      </a:r>
                      <a:endParaRPr lang="en-US" sz="2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fontAlgn="t">
                        <a:lnSpc>
                          <a:spcPct val="107000"/>
                        </a:lnSpc>
                        <a:spcBef>
                          <a:spcPts val="0"/>
                        </a:spcBef>
                        <a:spcAft>
                          <a:spcPts val="0"/>
                        </a:spcAft>
                        <a:buClrTx/>
                        <a:buSzPts val="1100"/>
                        <a:buFont typeface="Arial" panose="020B0604020202020204" pitchFamily="34" charset="0"/>
                        <a:buChar char="•"/>
                      </a:pPr>
                      <a:r>
                        <a:rPr lang="en-US" sz="1400" b="0" i="0" u="none" strike="noStrike">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Use of visual or audio frequencies that might trigger seizure. </a:t>
                      </a:r>
                      <a:endParaRPr lang="en-US" sz="1400" b="0" i="0" u="none" strike="noStrike">
                        <a:effectLst/>
                        <a:latin typeface="Arial" panose="020B0604020202020204" pitchFamily="34" charset="0"/>
                      </a:endParaRPr>
                    </a:p>
                  </a:txBody>
                  <a:tcPr marL="90331" marR="90331" marT="125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636401"/>
                  </a:ext>
                </a:extLst>
              </a:tr>
            </a:tbl>
          </a:graphicData>
        </a:graphic>
      </p:graphicFrame>
    </p:spTree>
    <p:extLst>
      <p:ext uri="{BB962C8B-B14F-4D97-AF65-F5344CB8AC3E}">
        <p14:creationId xmlns:p14="http://schemas.microsoft.com/office/powerpoint/2010/main" val="35575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6B7319-8700-4ECC-9A6A-1B037AEDEE75}"/>
              </a:ext>
            </a:extLst>
          </p:cNvPr>
          <p:cNvPicPr>
            <a:picLocks noChangeAspect="1"/>
          </p:cNvPicPr>
          <p:nvPr/>
        </p:nvPicPr>
        <p:blipFill>
          <a:blip r:embed="rId2"/>
          <a:stretch>
            <a:fillRect/>
          </a:stretch>
        </p:blipFill>
        <p:spPr>
          <a:xfrm>
            <a:off x="2396201" y="643467"/>
            <a:ext cx="7399597" cy="5050225"/>
          </a:xfrm>
          <a:prstGeom prst="rect">
            <a:avLst/>
          </a:prstGeom>
        </p:spPr>
      </p:pic>
    </p:spTree>
    <p:extLst>
      <p:ext uri="{BB962C8B-B14F-4D97-AF65-F5344CB8AC3E}">
        <p14:creationId xmlns:p14="http://schemas.microsoft.com/office/powerpoint/2010/main" val="290154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AB9524-B0D3-43FA-9EAE-EEEC869422C2}"/>
              </a:ext>
            </a:extLst>
          </p:cNvPr>
          <p:cNvPicPr>
            <a:picLocks noChangeAspect="1"/>
          </p:cNvPicPr>
          <p:nvPr/>
        </p:nvPicPr>
        <p:blipFill>
          <a:blip r:embed="rId2"/>
          <a:stretch>
            <a:fillRect/>
          </a:stretch>
        </p:blipFill>
        <p:spPr>
          <a:xfrm>
            <a:off x="2956560" y="81280"/>
            <a:ext cx="6817360" cy="6350000"/>
          </a:xfrm>
          <a:prstGeom prst="rect">
            <a:avLst/>
          </a:prstGeom>
        </p:spPr>
      </p:pic>
    </p:spTree>
    <p:extLst>
      <p:ext uri="{BB962C8B-B14F-4D97-AF65-F5344CB8AC3E}">
        <p14:creationId xmlns:p14="http://schemas.microsoft.com/office/powerpoint/2010/main" val="162690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1E3C74-C4DA-42C0-90B3-207674F70244}"/>
              </a:ext>
            </a:extLst>
          </p:cNvPr>
          <p:cNvSpPr/>
          <p:nvPr/>
        </p:nvSpPr>
        <p:spPr>
          <a:xfrm>
            <a:off x="104775" y="0"/>
            <a:ext cx="12020550" cy="4662558"/>
          </a:xfrm>
          <a:prstGeom prst="rect">
            <a:avLst/>
          </a:prstGeom>
        </p:spPr>
        <p:txBody>
          <a:bodyPr wrap="square">
            <a:spAutoFit/>
          </a:bodyPr>
          <a:lstStyle/>
          <a:p>
            <a:pPr>
              <a:lnSpc>
                <a:spcPct val="107000"/>
              </a:lnSpc>
              <a:spcBef>
                <a:spcPts val="1200"/>
              </a:spcBef>
            </a:pPr>
            <a:r>
              <a:rPr lang="en-US" sz="2800" b="1" kern="0" dirty="0">
                <a:solidFill>
                  <a:srgbClr val="2F5496"/>
                </a:solidFill>
                <a:ea typeface="Times New Roman" panose="02020603050405020304" pitchFamily="18" charset="0"/>
                <a:cs typeface="Times New Roman" panose="02020603050405020304" pitchFamily="18" charset="0"/>
              </a:rPr>
              <a:t>Persona: </a:t>
            </a:r>
          </a:p>
          <a:p>
            <a:pPr>
              <a:lnSpc>
                <a:spcPct val="107000"/>
              </a:lnSpc>
              <a:spcAft>
                <a:spcPts val="800"/>
              </a:spcAft>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User is a team member of project to develop digital consent. User is trying to improve knowledge about digital accessibility to implement new skills to make product more accessible. User is looking for one stop solution which provides various resources based on team roles. </a:t>
            </a:r>
          </a:p>
          <a:p>
            <a:pPr>
              <a:lnSpc>
                <a:spcPct val="107000"/>
              </a:lnSpc>
              <a:spcBef>
                <a:spcPts val="200"/>
              </a:spcBef>
            </a:pPr>
            <a:endParaRPr lang="en-US" sz="2800" b="1" dirty="0">
              <a:solidFill>
                <a:srgbClr val="2F5496"/>
              </a:solidFill>
              <a:ea typeface="Times New Roman" panose="02020603050405020304" pitchFamily="18" charset="0"/>
              <a:cs typeface="Times New Roman" panose="02020603050405020304" pitchFamily="18" charset="0"/>
            </a:endParaRPr>
          </a:p>
          <a:p>
            <a:pPr>
              <a:lnSpc>
                <a:spcPct val="107000"/>
              </a:lnSpc>
              <a:spcBef>
                <a:spcPts val="200"/>
              </a:spcBef>
            </a:pPr>
            <a:endParaRPr lang="en-US" sz="2800" b="1" dirty="0">
              <a:solidFill>
                <a:srgbClr val="2F5496"/>
              </a:solidFill>
              <a:ea typeface="Times New Roman" panose="02020603050405020304" pitchFamily="18" charset="0"/>
              <a:cs typeface="Times New Roman" panose="02020603050405020304" pitchFamily="18" charset="0"/>
            </a:endParaRPr>
          </a:p>
          <a:p>
            <a:pPr>
              <a:lnSpc>
                <a:spcPct val="107000"/>
              </a:lnSpc>
              <a:spcBef>
                <a:spcPts val="200"/>
              </a:spcBef>
            </a:pPr>
            <a:endParaRPr lang="en-US" sz="2800" b="1" dirty="0">
              <a:solidFill>
                <a:srgbClr val="2F5496"/>
              </a:solidFill>
              <a:ea typeface="Times New Roman" panose="02020603050405020304" pitchFamily="18" charset="0"/>
              <a:cs typeface="Times New Roman" panose="02020603050405020304" pitchFamily="18" charset="0"/>
            </a:endParaRPr>
          </a:p>
          <a:p>
            <a:pPr>
              <a:lnSpc>
                <a:spcPct val="107000"/>
              </a:lnSpc>
              <a:spcBef>
                <a:spcPts val="200"/>
              </a:spcBef>
            </a:pPr>
            <a:r>
              <a:rPr lang="en-US" sz="2800" b="1" dirty="0">
                <a:solidFill>
                  <a:srgbClr val="2F5496"/>
                </a:solidFill>
                <a:ea typeface="Times New Roman" panose="02020603050405020304" pitchFamily="18" charset="0"/>
                <a:cs typeface="Times New Roman" panose="02020603050405020304" pitchFamily="18" charset="0"/>
              </a:rPr>
              <a:t>Problems Statement:</a:t>
            </a:r>
          </a:p>
          <a:p>
            <a:pPr>
              <a:lnSpc>
                <a:spcPct val="107000"/>
              </a:lnSpc>
              <a:spcAft>
                <a:spcPts val="800"/>
              </a:spcAft>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We share digital information or provide digital services to reach out to as many users as possible. Unfortunately, certain people with disabilities cannot get that information or services we want to provide. This is against our mission &amp;/or vision. Information or services should be accessible to all irrespective to their physical or medical condition. Developing skills to address digital accessibility issues is the law. Our tool will provide those resources to various team members in our team. </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835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18FF-E9F2-4FF2-BBAA-9073769BB98B}"/>
              </a:ext>
            </a:extLst>
          </p:cNvPr>
          <p:cNvSpPr>
            <a:spLocks noGrp="1"/>
          </p:cNvSpPr>
          <p:nvPr>
            <p:ph type="title"/>
          </p:nvPr>
        </p:nvSpPr>
        <p:spPr>
          <a:xfrm>
            <a:off x="1097280" y="286603"/>
            <a:ext cx="10058400" cy="818297"/>
          </a:xfrm>
        </p:spPr>
        <p:txBody>
          <a:bodyPr/>
          <a:lstStyle/>
          <a:p>
            <a:r>
              <a:rPr lang="en-US" dirty="0">
                <a:solidFill>
                  <a:schemeClr val="bg1">
                    <a:lumMod val="50000"/>
                  </a:schemeClr>
                </a:solidFill>
              </a:rPr>
              <a:t>Story Arc</a:t>
            </a:r>
          </a:p>
        </p:txBody>
      </p:sp>
      <p:sp>
        <p:nvSpPr>
          <p:cNvPr id="3" name="Content Placeholder 2">
            <a:extLst>
              <a:ext uri="{FF2B5EF4-FFF2-40B4-BE49-F238E27FC236}">
                <a16:creationId xmlns:a16="http://schemas.microsoft.com/office/drawing/2014/main" id="{210AEE1B-B1F6-49D2-AA9A-4A1C123C81B2}"/>
              </a:ext>
            </a:extLst>
          </p:cNvPr>
          <p:cNvSpPr>
            <a:spLocks noGrp="1"/>
          </p:cNvSpPr>
          <p:nvPr>
            <p:ph idx="1"/>
          </p:nvPr>
        </p:nvSpPr>
        <p:spPr/>
        <p:txBody>
          <a:bodyPr>
            <a:normAutofit fontScale="85000" lnSpcReduction="10000"/>
          </a:bodyPr>
          <a:lstStyle/>
          <a:p>
            <a:r>
              <a:rPr lang="en-US" b="1" dirty="0">
                <a:solidFill>
                  <a:srgbClr val="0070C0"/>
                </a:solidFill>
                <a:latin typeface="Times New Roman" panose="02020603050405020304" pitchFamily="18" charset="0"/>
                <a:cs typeface="Times New Roman" panose="02020603050405020304" pitchFamily="18" charset="0"/>
              </a:rPr>
              <a:t>Introduction</a:t>
            </a:r>
            <a:r>
              <a:rPr lang="en-US" dirty="0">
                <a:solidFill>
                  <a:srgbClr val="00B050"/>
                </a:solidFill>
                <a:latin typeface="Times New Roman" panose="02020603050405020304" pitchFamily="18" charset="0"/>
                <a:cs typeface="Times New Roman" panose="02020603050405020304" pitchFamily="18" charset="0"/>
              </a:rPr>
              <a:t>: Digital accessibility is important to share information &amp;/or services for all including disable users to reach out to more users. </a:t>
            </a:r>
          </a:p>
          <a:p>
            <a:r>
              <a:rPr lang="en-US" b="1" dirty="0">
                <a:solidFill>
                  <a:srgbClr val="0070C0"/>
                </a:solidFill>
                <a:latin typeface="Times New Roman" panose="02020603050405020304" pitchFamily="18" charset="0"/>
                <a:cs typeface="Times New Roman" panose="02020603050405020304" pitchFamily="18" charset="0"/>
              </a:rPr>
              <a:t>Incident</a:t>
            </a:r>
            <a:r>
              <a:rPr lang="en-US" dirty="0">
                <a:solidFill>
                  <a:srgbClr val="00B050"/>
                </a:solidFill>
                <a:latin typeface="Times New Roman" panose="02020603050405020304" pitchFamily="18" charset="0"/>
                <a:cs typeface="Times New Roman" panose="02020603050405020304" pitchFamily="18" charset="0"/>
              </a:rPr>
              <a:t>: Disable individuals have issue with getting information they need because of lack of accessibility.</a:t>
            </a:r>
          </a:p>
          <a:p>
            <a:r>
              <a:rPr lang="en-US" b="1" dirty="0">
                <a:solidFill>
                  <a:srgbClr val="0070C0"/>
                </a:solidFill>
                <a:latin typeface="Times New Roman" panose="02020603050405020304" pitchFamily="18" charset="0"/>
                <a:cs typeface="Times New Roman" panose="02020603050405020304" pitchFamily="18" charset="0"/>
              </a:rPr>
              <a:t>Raising Action</a:t>
            </a:r>
            <a:r>
              <a:rPr lang="en-US" dirty="0">
                <a:solidFill>
                  <a:srgbClr val="00B050"/>
                </a:solidFill>
                <a:latin typeface="Times New Roman" panose="02020603050405020304" pitchFamily="18" charset="0"/>
                <a:cs typeface="Times New Roman" panose="02020603050405020304" pitchFamily="18" charset="0"/>
              </a:rPr>
              <a:t>: There are some instances of lawsuit action because of accessibility issue. </a:t>
            </a:r>
          </a:p>
          <a:p>
            <a:r>
              <a:rPr lang="en-US" b="1" dirty="0">
                <a:solidFill>
                  <a:srgbClr val="0070C0"/>
                </a:solidFill>
                <a:latin typeface="Times New Roman" panose="02020603050405020304" pitchFamily="18" charset="0"/>
                <a:cs typeface="Times New Roman" panose="02020603050405020304" pitchFamily="18" charset="0"/>
              </a:rPr>
              <a:t>Climax</a:t>
            </a:r>
            <a:r>
              <a:rPr lang="en-US" dirty="0">
                <a:solidFill>
                  <a:srgbClr val="00B050"/>
                </a:solidFill>
                <a:latin typeface="Times New Roman" panose="02020603050405020304" pitchFamily="18" charset="0"/>
                <a:cs typeface="Times New Roman" panose="02020603050405020304" pitchFamily="18" charset="0"/>
              </a:rPr>
              <a:t>: There are laws to make digital content &amp; services accessible. Team members must get training based on their role to create accessible project. </a:t>
            </a:r>
          </a:p>
          <a:p>
            <a:r>
              <a:rPr lang="en-US" b="1" dirty="0">
                <a:solidFill>
                  <a:srgbClr val="0070C0"/>
                </a:solidFill>
                <a:latin typeface="Times New Roman" panose="02020603050405020304" pitchFamily="18" charset="0"/>
                <a:cs typeface="Times New Roman" panose="02020603050405020304" pitchFamily="18" charset="0"/>
              </a:rPr>
              <a:t>Resolution</a:t>
            </a:r>
            <a:r>
              <a:rPr lang="en-US" dirty="0">
                <a:solidFill>
                  <a:srgbClr val="00B050"/>
                </a:solidFill>
                <a:latin typeface="Times New Roman" panose="02020603050405020304" pitchFamily="18" charset="0"/>
                <a:cs typeface="Times New Roman" panose="02020603050405020304" pitchFamily="18" charset="0"/>
              </a:rPr>
              <a:t>: We need to provide training for our team members to address accessibility at early phase of project. If possible, all disable groups should be addressed. </a:t>
            </a:r>
          </a:p>
          <a:p>
            <a:r>
              <a:rPr lang="en-US" b="1" dirty="0">
                <a:solidFill>
                  <a:srgbClr val="0070C0"/>
                </a:solidFill>
                <a:latin typeface="Times New Roman" panose="02020603050405020304" pitchFamily="18" charset="0"/>
                <a:cs typeface="Times New Roman" panose="02020603050405020304" pitchFamily="18" charset="0"/>
              </a:rPr>
              <a:t>Conclusion</a:t>
            </a:r>
            <a:r>
              <a:rPr lang="en-US" dirty="0">
                <a:solidFill>
                  <a:srgbClr val="00B050"/>
                </a:solidFill>
                <a:latin typeface="Times New Roman" panose="02020603050405020304" pitchFamily="18" charset="0"/>
                <a:cs typeface="Times New Roman" panose="02020603050405020304" pitchFamily="18" charset="0"/>
              </a:rPr>
              <a:t>: We must consider accessibility while developing  digital content or services, this is the law. </a:t>
            </a:r>
          </a:p>
          <a:p>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32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15F1-1064-4CA0-9FA3-F6ED922A0232}"/>
              </a:ext>
            </a:extLst>
          </p:cNvPr>
          <p:cNvSpPr>
            <a:spLocks noGrp="1"/>
          </p:cNvSpPr>
          <p:nvPr>
            <p:ph type="title"/>
          </p:nvPr>
        </p:nvSpPr>
        <p:spPr/>
        <p:txBody>
          <a:bodyPr/>
          <a:lstStyle/>
          <a:p>
            <a:r>
              <a:rPr lang="en-US" dirty="0">
                <a:solidFill>
                  <a:schemeClr val="bg1">
                    <a:lumMod val="50000"/>
                  </a:schemeClr>
                </a:solidFill>
              </a:rPr>
              <a:t>Service Experience</a:t>
            </a:r>
          </a:p>
        </p:txBody>
      </p:sp>
      <p:sp>
        <p:nvSpPr>
          <p:cNvPr id="3" name="Content Placeholder 2">
            <a:extLst>
              <a:ext uri="{FF2B5EF4-FFF2-40B4-BE49-F238E27FC236}">
                <a16:creationId xmlns:a16="http://schemas.microsoft.com/office/drawing/2014/main" id="{8A7F937B-F224-4CF5-BFB4-73144E1C46D8}"/>
              </a:ext>
            </a:extLst>
          </p:cNvPr>
          <p:cNvSpPr>
            <a:spLocks noGrp="1"/>
          </p:cNvSpPr>
          <p:nvPr>
            <p:ph idx="1"/>
          </p:nvPr>
        </p:nvSpPr>
        <p:spPr/>
        <p:txBody>
          <a:bodyPr/>
          <a:lstStyle/>
          <a:p>
            <a:pPr>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Improve experience of disabled individuals while accessing digital information or services.</a:t>
            </a:r>
          </a:p>
          <a:p>
            <a:pPr>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Improve experience of team members who are developing, enhancing or maintaining digital information and services. </a:t>
            </a:r>
          </a:p>
        </p:txBody>
      </p:sp>
    </p:spTree>
    <p:extLst>
      <p:ext uri="{BB962C8B-B14F-4D97-AF65-F5344CB8AC3E}">
        <p14:creationId xmlns:p14="http://schemas.microsoft.com/office/powerpoint/2010/main" val="115321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92BE-6622-4C81-AB3E-1C913B467D72}"/>
              </a:ext>
            </a:extLst>
          </p:cNvPr>
          <p:cNvSpPr>
            <a:spLocks noGrp="1"/>
          </p:cNvSpPr>
          <p:nvPr>
            <p:ph type="title"/>
          </p:nvPr>
        </p:nvSpPr>
        <p:spPr/>
        <p:txBody>
          <a:bodyPr/>
          <a:lstStyle/>
          <a:p>
            <a:r>
              <a:rPr lang="en-US" dirty="0"/>
              <a:t>Wireframe &amp; Prototype</a:t>
            </a:r>
          </a:p>
        </p:txBody>
      </p:sp>
      <p:sp>
        <p:nvSpPr>
          <p:cNvPr id="3" name="Content Placeholder 2">
            <a:extLst>
              <a:ext uri="{FF2B5EF4-FFF2-40B4-BE49-F238E27FC236}">
                <a16:creationId xmlns:a16="http://schemas.microsoft.com/office/drawing/2014/main" id="{DA092C91-7102-4FA8-BFC3-E7C480E072D1}"/>
              </a:ext>
            </a:extLst>
          </p:cNvPr>
          <p:cNvSpPr>
            <a:spLocks noGrp="1"/>
          </p:cNvSpPr>
          <p:nvPr>
            <p:ph idx="1"/>
          </p:nvPr>
        </p:nvSpPr>
        <p:spPr/>
        <p:txBody>
          <a:bodyPr>
            <a:normAutofit lnSpcReduction="10000"/>
          </a:bodyPr>
          <a:lstStyle/>
          <a:p>
            <a:endParaRPr lang="en-US" dirty="0">
              <a:solidFill>
                <a:srgbClr val="00B050"/>
              </a:solidFill>
              <a:latin typeface="Times New Roman" panose="02020603050405020304" pitchFamily="18" charset="0"/>
              <a:cs typeface="Times New Roman" panose="02020603050405020304" pitchFamily="18" charset="0"/>
            </a:endParaRPr>
          </a:p>
          <a:p>
            <a:endParaRPr lang="en-US" dirty="0">
              <a:solidFill>
                <a:srgbClr val="00B050"/>
              </a:solidFill>
              <a:latin typeface="Times New Roman" panose="02020603050405020304" pitchFamily="18" charset="0"/>
              <a:cs typeface="Times New Roman" panose="02020603050405020304" pitchFamily="18" charset="0"/>
            </a:endParaRPr>
          </a:p>
          <a:p>
            <a:r>
              <a:rPr lang="en-US" dirty="0">
                <a:solidFill>
                  <a:srgbClr val="00B050"/>
                </a:solidFill>
                <a:latin typeface="Times New Roman" panose="02020603050405020304" pitchFamily="18" charset="0"/>
                <a:cs typeface="Times New Roman" panose="02020603050405020304" pitchFamily="18" charset="0"/>
              </a:rPr>
              <a:t>Please check </a:t>
            </a:r>
            <a:r>
              <a:rPr lang="en-US"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Wireframe &amp; Prototype in </a:t>
            </a:r>
            <a:r>
              <a:rPr lang="en-US" dirty="0" err="1">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Figma</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solidFill>
                  <a:schemeClr val="accent5"/>
                </a:solidFill>
                <a:latin typeface="Times New Roman" panose="02020603050405020304" pitchFamily="18" charset="0"/>
                <a:cs typeface="Times New Roman" panose="02020603050405020304" pitchFamily="18" charset="0"/>
              </a:rPr>
              <a:t>For detail Document Please check</a:t>
            </a:r>
            <a:r>
              <a:rPr lang="en-US"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AccessibilityForDigitalContent&amp;Services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r>
              <a:rPr lang="en-US" sz="40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ANY QUESTIONS ?</a:t>
            </a:r>
          </a:p>
        </p:txBody>
      </p:sp>
    </p:spTree>
    <p:extLst>
      <p:ext uri="{BB962C8B-B14F-4D97-AF65-F5344CB8AC3E}">
        <p14:creationId xmlns:p14="http://schemas.microsoft.com/office/powerpoint/2010/main" val="27600332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16c05727-aa75-4e4a-9b5f-8a80a1165891"/>
    <ds:schemaRef ds:uri="http://purl.org/dc/terms/"/>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3454</TotalTime>
  <Words>663</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Georgia Pro Cond Light</vt:lpstr>
      <vt:lpstr>Speak Pro</vt:lpstr>
      <vt:lpstr>Times New Roman</vt:lpstr>
      <vt:lpstr>Wingdings</vt:lpstr>
      <vt:lpstr>RetrospectVTI</vt:lpstr>
      <vt:lpstr>Accessibility  For Digital Contents &amp; Services</vt:lpstr>
      <vt:lpstr>Digital Accessibility to improve User Experience </vt:lpstr>
      <vt:lpstr>PowerPoint Presentation</vt:lpstr>
      <vt:lpstr>PowerPoint Presentation</vt:lpstr>
      <vt:lpstr>PowerPoint Presentation</vt:lpstr>
      <vt:lpstr>PowerPoint Presentation</vt:lpstr>
      <vt:lpstr>Story Arc</vt:lpstr>
      <vt:lpstr>Service Experience</vt:lpstr>
      <vt:lpstr>Wireframe &amp;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Training For Digital Content</dc:title>
  <dc:creator>Acharya, Subash</dc:creator>
  <cp:lastModifiedBy>Acharya, Subash</cp:lastModifiedBy>
  <cp:revision>41</cp:revision>
  <dcterms:created xsi:type="dcterms:W3CDTF">2022-03-14T13:48:06Z</dcterms:created>
  <dcterms:modified xsi:type="dcterms:W3CDTF">2022-03-21T02:19:48Z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2022-03-14T19:55:17Z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b08e3cdb-ba9b-4893-a315-9bca72ef44f3</vt:lpwstr>
  </property>
  <property fmtid="{D5CDD505-2E9C-101B-9397-08002B2CF9AE}" pid="8" name="MSIP_Label_a2eef23d-2e95-4428-9a3c-2526d95b164a_ContentBits">
    <vt:lpwstr>0</vt:lpwstr>
  </property>
</Properties>
</file>