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19" r:id="rId6"/>
    <p:sldId id="320" r:id="rId7"/>
    <p:sldId id="311" r:id="rId8"/>
    <p:sldId id="321" r:id="rId9"/>
    <p:sldId id="318" r:id="rId10"/>
    <p:sldId id="322" r:id="rId11"/>
    <p:sldId id="323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16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225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9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965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06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24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MgfHNNpYCLh7NgMj5VTSE2/Untitled?node-id=0%3A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bash-s-acharya/UXDesignCla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</a:rPr>
              <a:t>Accessibility  For Digital Contents &amp;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Subash Acharya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03/22/2022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B2F66-2158-49C6-A30C-5A0523501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8" r="16085" b="-1"/>
          <a:stretch/>
        </p:blipFill>
        <p:spPr>
          <a:xfrm>
            <a:off x="5283200" y="-1"/>
            <a:ext cx="690880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992BE-6622-4C81-AB3E-1C913B46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Wireframe &amp; 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2C91-7102-4FA8-BFC3-E7C480E0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 &amp; Design 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copy of project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Project in GitHub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by running tool in browser (Source code is available in GitHub above)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 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knowledge/Marketing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community &amp; Enhance tool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Exam.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29786F-6767-4158-8B6C-D4F5A959E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1" r="22967" b="-1"/>
          <a:stretch/>
        </p:blipFill>
        <p:spPr>
          <a:xfrm>
            <a:off x="6736079" y="-22754"/>
            <a:ext cx="5452745" cy="6866467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9195A-15C2-4D9B-81FF-F1AE6A30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Digital Accessibility to improve User Experience 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D8E6-29DC-42FC-899B-7494C70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8104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20% (every 1 in 5) people in the world have some sort of permanent or temporary disability.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71% of disabled users don’t use website or application simply because digital content is not accessible.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year, more then 2000 websites accessibility lawsuits were filed by plaintiffs because they were not ADA (American Disability Act) complaint.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508 of the Rehabilitation Act of 1973 (29 U.S.C § 794 d) &amp; American with disability act of 1990 (ADA)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7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02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B624B56-A94F-4373-BA01-BA92C795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722438"/>
            <a:ext cx="11830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E394C2-22EC-4256-84C9-1963DCF85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35735"/>
              </p:ext>
            </p:extLst>
          </p:nvPr>
        </p:nvGraphicFramePr>
        <p:xfrm>
          <a:off x="404929" y="1172818"/>
          <a:ext cx="9424872" cy="5187559"/>
        </p:xfrm>
        <a:graphic>
          <a:graphicData uri="http://schemas.openxmlformats.org/drawingml/2006/table">
            <a:tbl>
              <a:tblPr firstRow="1" firstCol="1" bandRow="1"/>
              <a:tblGrid>
                <a:gridCol w="2328607">
                  <a:extLst>
                    <a:ext uri="{9D8B030D-6E8A-4147-A177-3AD203B41FA5}">
                      <a16:colId xmlns:a16="http://schemas.microsoft.com/office/drawing/2014/main" val="3744756798"/>
                    </a:ext>
                  </a:extLst>
                </a:gridCol>
                <a:gridCol w="7096265">
                  <a:extLst>
                    <a:ext uri="{9D8B030D-6E8A-4147-A177-3AD203B41FA5}">
                      <a16:colId xmlns:a16="http://schemas.microsoft.com/office/drawing/2014/main" val="345826945"/>
                    </a:ext>
                  </a:extLst>
                </a:gridCol>
              </a:tblGrid>
              <a:tr h="47478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 Group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Problems  with Digital Contents 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05522"/>
                  </a:ext>
                </a:extLst>
              </a:tr>
              <a:tr h="5508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 Blind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color is used as a unique marker to emphasize text on a Web site.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that inadequately contrasts with background color or patterns.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63195"/>
                  </a:ext>
                </a:extLst>
              </a:tr>
              <a:tr h="5508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Deaf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captions or transcripts of audio on the Web, including webcasts.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content-related images in pages full of 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86676"/>
                  </a:ext>
                </a:extLst>
              </a:tr>
              <a:tr h="10454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Vision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 with absolute font sizes that do not change.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 to navigate when enlarged, due to loss of surrounding context.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pages, or images on Web pages, that have poor contrast.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presented as images, which prevents wrapping to the next.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290623"/>
                  </a:ext>
                </a:extLst>
              </a:tr>
              <a:tr h="79813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 Disabilities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Time-limited response options on Web pages.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 that do not support keyboard alternatives for mouse.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Browsers and authoring tools that lack keyboard support for all commands.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7799"/>
                  </a:ext>
                </a:extLst>
              </a:tr>
              <a:tr h="129279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Blind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Images that do not have alternative text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 images (e.g., graphs or charts) that are not adequately described.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tables that do not make sense when read serially (in a cell-by-cell or "linearized" mode)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Frames that do not have "NOFRAME" alternatives, or that do not have meaningful names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Forms that cannot be tabbed through in a logical sequence or that are poorly labelled.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93515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Seizure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visual or audio frequencies that might trigger seizure.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3640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198B3F-20DE-4A09-BDDC-0D7FDD2FB0A8}"/>
              </a:ext>
            </a:extLst>
          </p:cNvPr>
          <p:cNvSpPr/>
          <p:nvPr/>
        </p:nvSpPr>
        <p:spPr>
          <a:xfrm>
            <a:off x="404928" y="497623"/>
            <a:ext cx="2815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Research Data: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7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E3C74-C4DA-42C0-90B3-207674F70244}"/>
              </a:ext>
            </a:extLst>
          </p:cNvPr>
          <p:cNvSpPr/>
          <p:nvPr/>
        </p:nvSpPr>
        <p:spPr>
          <a:xfrm>
            <a:off x="104775" y="0"/>
            <a:ext cx="12020550" cy="52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Persona: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90AAF0-E25D-42ED-9A82-5436E7D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47674"/>
            <a:ext cx="8472488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950DEE9-4790-4F3D-BB9C-277CE26D1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34">
            <a:extLst>
              <a:ext uri="{FF2B5EF4-FFF2-40B4-BE49-F238E27FC236}">
                <a16:creationId xmlns:a16="http://schemas.microsoft.com/office/drawing/2014/main" id="{58B2947D-C69F-4DE5-B778-CA81D2B4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35">
              <a:extLst>
                <a:ext uri="{FF2B5EF4-FFF2-40B4-BE49-F238E27FC236}">
                  <a16:creationId xmlns:a16="http://schemas.microsoft.com/office/drawing/2014/main" id="{062E9926-3F70-429C-9B4A-968C30AEC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36A49A-07DD-405C-A974-AFBFB8470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4F0DCBA7-F85F-4941-B2B8-77962EAC4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85FA4F41-8776-4057-AAD5-D965AE99E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88FDBB5-C49A-4F9A-90E5-FEE55A874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611D0489-23DB-49BD-80F9-E97704F64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15C2CFC5-35EA-4855-B56C-83797675D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7727F369-F776-4822-8787-66D11FC5C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121880E-0D03-43F9-A7F6-06704D5D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3A6A2F3-7113-45D9-B2C7-F97F855E4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2182581-AC19-4177-B349-829B6B93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27" y="-8466"/>
            <a:ext cx="2854326" cy="6906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6B7319-8700-4ECC-9A6A-1B037AED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413" y="-8467"/>
            <a:ext cx="6919719" cy="47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571552-323D-4ED2-8CB8-1AB63FF25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1" r="9503" b="-1"/>
          <a:stretch/>
        </p:blipFill>
        <p:spPr>
          <a:xfrm>
            <a:off x="5743574" y="-1"/>
            <a:ext cx="6448425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F15F1-1064-4CA0-9FA3-F6ED922A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Service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37B-F224-4CF5-BFB4-73144E1C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5809191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experience of disabled individuals while accessing digital information or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skillset of team members who are developing, enhancing or maintaining digital information and services.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32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B9524-B0D3-43FA-9EAE-EEEC8694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4" y="0"/>
            <a:ext cx="7385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29DB3-F893-4C95-9425-C6F931C7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"/>
            <a:ext cx="12120880" cy="6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0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15EE1B-FB68-42CE-90E1-49217BA7F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5" r="-2" b="6802"/>
          <a:stretch/>
        </p:blipFill>
        <p:spPr>
          <a:xfrm>
            <a:off x="5781040" y="-1"/>
            <a:ext cx="641096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418FF-E9F2-4FF2-BBAA-9073769B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Story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EE1B-B1F6-49D2-AA9A-4A1C123C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14906" cy="40878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Digital accessibility is important to share information &amp;/or services for all including disable users to reach out to more users. Team members should have knowledge to implement accessibility in their project.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Disable individuals have issue with getting information they need because of lack of accessibility. Team members might not have enough technical skillset about implementing accessibility.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Raising Action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are some instances of lawsuit action because of accessibility laws.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Climax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Accessibility is the law not feature. Team members must get training based on their role to create accessible project.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tool will provide training for our team members  based on their roles and responsibilities. If possible, all disable groups should be addressed.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must consider accessibility while developing  digital content or services. Accessibility must be considered every phases of SDLC. 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328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4704</TotalTime>
  <Words>583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Accessibility  For Digital Contents &amp; Services</vt:lpstr>
      <vt:lpstr>Digital Accessibility to improve User Experience </vt:lpstr>
      <vt:lpstr>PowerPoint Presentation</vt:lpstr>
      <vt:lpstr>PowerPoint Presentation</vt:lpstr>
      <vt:lpstr>PowerPoint Presentation</vt:lpstr>
      <vt:lpstr>Service Experience</vt:lpstr>
      <vt:lpstr>PowerPoint Presentation</vt:lpstr>
      <vt:lpstr>PowerPoint Presentation</vt:lpstr>
      <vt:lpstr>Story Arc</vt:lpstr>
      <vt:lpstr>Wireframe &amp; Quick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Training For Digital Content</dc:title>
  <dc:creator>Acharya, Subash</dc:creator>
  <cp:lastModifiedBy>Acharya, Subash</cp:lastModifiedBy>
  <cp:revision>73</cp:revision>
  <dcterms:created xsi:type="dcterms:W3CDTF">2022-03-14T13:48:06Z</dcterms:created>
  <dcterms:modified xsi:type="dcterms:W3CDTF">2022-03-23T02:49:29Z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2eef23d-2e95-4428-9a3c-2526d95b164a_Enabled">
    <vt:lpwstr>true</vt:lpwstr>
  </property>
  <property fmtid="{D5CDD505-2E9C-101B-9397-08002B2CF9AE}" pid="3" name="MSIP_Label_a2eef23d-2e95-4428-9a3c-2526d95b164a_SetDate">
    <vt:lpwstr>2022-03-14T19:55:17Z</vt:lpwstr>
  </property>
  <property fmtid="{D5CDD505-2E9C-101B-9397-08002B2CF9AE}" pid="4" name="MSIP_Label_a2eef23d-2e95-4428-9a3c-2526d95b164a_Method">
    <vt:lpwstr>Standard</vt:lpwstr>
  </property>
  <property fmtid="{D5CDD505-2E9C-101B-9397-08002B2CF9AE}" pid="5" name="MSIP_Label_a2eef23d-2e95-4428-9a3c-2526d95b164a_Name">
    <vt:lpwstr>For Official Use Only (FOUO)</vt:lpwstr>
  </property>
  <property fmtid="{D5CDD505-2E9C-101B-9397-08002B2CF9AE}" pid="6" name="MSIP_Label_a2eef23d-2e95-4428-9a3c-2526d95b164a_SiteId">
    <vt:lpwstr>3ccde76c-946d-4a12-bb7a-fc9d0842354a</vt:lpwstr>
  </property>
  <property fmtid="{D5CDD505-2E9C-101B-9397-08002B2CF9AE}" pid="7" name="MSIP_Label_a2eef23d-2e95-4428-9a3c-2526d95b164a_ActionId">
    <vt:lpwstr>b08e3cdb-ba9b-4893-a315-9bca72ef44f3</vt:lpwstr>
  </property>
  <property fmtid="{D5CDD505-2E9C-101B-9397-08002B2CF9AE}" pid="8" name="MSIP_Label_a2eef23d-2e95-4428-9a3c-2526d95b164a_ContentBits">
    <vt:lpwstr>0</vt:lpwstr>
  </property>
</Properties>
</file>