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0" r:id="rId8"/>
    <p:sldId id="314" r:id="rId9"/>
    <p:sldId id="315" r:id="rId10"/>
    <p:sldId id="316" r:id="rId11"/>
    <p:sldId id="318"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hyperlink" Target="http://www.gpo.gov/fdsys/pkg/USCODE-2011-title29/html/USCODE-2011-title29-chap16-subchapV-sec794d.ht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bash-s-acharya/UXDesignClass/blob/main/Accessibility%20For%20Digital%20Content%20%26%20Services.pdf" TargetMode="External"/><Relationship Id="rId2" Type="http://schemas.openxmlformats.org/officeDocument/2006/relationships/hyperlink" Target="https://www.figma.com/file/MgfHNNpYCLh7NgMj5VTSE2/Untitled?node-id=0%3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a:solidFill>
                  <a:schemeClr val="accent1"/>
                </a:solidFill>
              </a:rPr>
              <a:t>Accessibility  For Digital Contents &amp; Services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b="1" dirty="0">
                <a:solidFill>
                  <a:srgbClr val="0070C0"/>
                </a:solidFill>
              </a:rPr>
              <a:t>Subash Acharya</a:t>
            </a:r>
          </a:p>
          <a:p>
            <a:r>
              <a:rPr lang="en-US" b="1" dirty="0">
                <a:solidFill>
                  <a:srgbClr val="0070C0"/>
                </a:solidFill>
              </a:rPr>
              <a:t>03/14/2022</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FDD9-0D07-44B3-930E-06046D3119CF}"/>
              </a:ext>
            </a:extLst>
          </p:cNvPr>
          <p:cNvSpPr>
            <a:spLocks noGrp="1"/>
          </p:cNvSpPr>
          <p:nvPr>
            <p:ph type="title"/>
          </p:nvPr>
        </p:nvSpPr>
        <p:spPr>
          <a:xfrm>
            <a:off x="1097280" y="267553"/>
            <a:ext cx="10058400" cy="1450757"/>
          </a:xfrm>
          <a:noFill/>
        </p:spPr>
        <p:txBody>
          <a:bodyPr/>
          <a:lstStyle/>
          <a:p>
            <a:r>
              <a:rPr lang="en-US" b="1" dirty="0">
                <a:solidFill>
                  <a:schemeClr val="bg1">
                    <a:lumMod val="50000"/>
                  </a:schemeClr>
                </a:solidFill>
              </a:rPr>
              <a:t>Importance Of Digital Accessibility </a:t>
            </a:r>
          </a:p>
        </p:txBody>
      </p:sp>
      <p:sp>
        <p:nvSpPr>
          <p:cNvPr id="3" name="Content Placeholder 2">
            <a:extLst>
              <a:ext uri="{FF2B5EF4-FFF2-40B4-BE49-F238E27FC236}">
                <a16:creationId xmlns:a16="http://schemas.microsoft.com/office/drawing/2014/main" id="{1FADC56F-BCF2-4AAD-AFCB-1B872C0E22EB}"/>
              </a:ext>
            </a:extLst>
          </p:cNvPr>
          <p:cNvSpPr>
            <a:spLocks noGrp="1"/>
          </p:cNvSpPr>
          <p:nvPr>
            <p:ph sz="half" idx="1"/>
          </p:nvPr>
        </p:nvSpPr>
        <p:spPr/>
        <p:txBody>
          <a:bodyPr>
            <a:normAutofit fontScale="85000" lnSpcReduction="20000"/>
          </a:bodyPr>
          <a:lstStyle/>
          <a:p>
            <a:r>
              <a:rPr lang="en-US" sz="3300" b="1" dirty="0">
                <a:solidFill>
                  <a:srgbClr val="0070C0"/>
                </a:solidFill>
              </a:rPr>
              <a:t>Background:</a:t>
            </a:r>
          </a:p>
          <a:p>
            <a:r>
              <a:rPr lang="en-US" dirty="0">
                <a:solidFill>
                  <a:srgbClr val="00B050"/>
                </a:solidFill>
                <a:latin typeface="Times New Roman" panose="02020603050405020304" pitchFamily="18" charset="0"/>
                <a:cs typeface="Times New Roman" panose="02020603050405020304" pitchFamily="18" charset="0"/>
              </a:rPr>
              <a:t>Nearly 20% (every 1 in 5) people in the world have some sort of disability. </a:t>
            </a:r>
          </a:p>
          <a:p>
            <a:r>
              <a:rPr lang="en-US" dirty="0">
                <a:solidFill>
                  <a:srgbClr val="00B050"/>
                </a:solidFill>
                <a:latin typeface="Times New Roman" panose="02020603050405020304" pitchFamily="18" charset="0"/>
                <a:cs typeface="Times New Roman" panose="02020603050405020304" pitchFamily="18" charset="0"/>
              </a:rPr>
              <a:t>71% of disabled users don’t use website or application simply because digital content is not accessible. </a:t>
            </a:r>
          </a:p>
          <a:p>
            <a:r>
              <a:rPr lang="en-US" dirty="0">
                <a:solidFill>
                  <a:srgbClr val="00B050"/>
                </a:solidFill>
                <a:latin typeface="Times New Roman" panose="02020603050405020304" pitchFamily="18" charset="0"/>
                <a:cs typeface="Times New Roman" panose="02020603050405020304" pitchFamily="18" charset="0"/>
              </a:rPr>
              <a:t>Last year, more then 2000 websites accessibility lawsuits were filed by plaintiffs because they were not ADA (American Disability Act) complaint. </a:t>
            </a:r>
          </a:p>
          <a:p>
            <a:endParaRPr lang="en-US" dirty="0"/>
          </a:p>
        </p:txBody>
      </p:sp>
      <p:sp>
        <p:nvSpPr>
          <p:cNvPr id="4" name="Content Placeholder 3">
            <a:extLst>
              <a:ext uri="{FF2B5EF4-FFF2-40B4-BE49-F238E27FC236}">
                <a16:creationId xmlns:a16="http://schemas.microsoft.com/office/drawing/2014/main" id="{330DEB5F-AE94-4E30-B710-EC449D0CDF61}"/>
              </a:ext>
            </a:extLst>
          </p:cNvPr>
          <p:cNvSpPr>
            <a:spLocks noGrp="1"/>
          </p:cNvSpPr>
          <p:nvPr>
            <p:ph sz="half" idx="2"/>
          </p:nvPr>
        </p:nvSpPr>
        <p:spPr/>
        <p:txBody>
          <a:bodyPr>
            <a:normAutofit fontScale="85000" lnSpcReduction="20000"/>
          </a:bodyPr>
          <a:lstStyle/>
          <a:p>
            <a:r>
              <a:rPr lang="en-US" sz="3300" b="1" dirty="0">
                <a:solidFill>
                  <a:srgbClr val="0070C0"/>
                </a:solidFill>
              </a:rPr>
              <a:t>Laws &amp; Regulations:</a:t>
            </a:r>
          </a:p>
          <a:p>
            <a:r>
              <a:rPr lang="en-US" dirty="0">
                <a:solidFill>
                  <a:srgbClr val="00B050"/>
                </a:solidFill>
                <a:latin typeface="Times New Roman" panose="02020603050405020304" pitchFamily="18" charset="0"/>
                <a:cs typeface="Times New Roman" panose="02020603050405020304" pitchFamily="18" charset="0"/>
              </a:rPr>
              <a:t>Section 508 of the Rehabilitation Act of 1973 (</a:t>
            </a:r>
            <a:r>
              <a:rPr lang="en-US" u="sng" dirty="0">
                <a:solidFill>
                  <a:srgbClr val="00B050"/>
                </a:solidFill>
                <a:latin typeface="Times New Roman" panose="02020603050405020304" pitchFamily="18" charset="0"/>
                <a:cs typeface="Times New Roman" panose="02020603050405020304" pitchFamily="18" charset="0"/>
                <a:hlinkClick r:id="rId2" tooltip="29 U.S.C § 794 d">
                  <a:extLst>
                    <a:ext uri="{A12FA001-AC4F-418D-AE19-62706E023703}">
                      <ahyp:hlinkClr xmlns:ahyp="http://schemas.microsoft.com/office/drawing/2018/hyperlinkcolor" val="tx"/>
                    </a:ext>
                  </a:extLst>
                </a:hlinkClick>
              </a:rPr>
              <a:t>29 U.S.C § 794 d</a:t>
            </a:r>
            <a:r>
              <a:rPr lang="en-US" dirty="0">
                <a:solidFill>
                  <a:srgbClr val="00B050"/>
                </a:solidFill>
                <a:latin typeface="Times New Roman" panose="02020603050405020304" pitchFamily="18" charset="0"/>
                <a:cs typeface="Times New Roman" panose="02020603050405020304" pitchFamily="18" charset="0"/>
              </a:rPr>
              <a:t>) requires federal agencies in the United States to ensure that their electronic and information technology – including websites, web applications, software, and digital documents – is accessible to everyone.</a:t>
            </a:r>
          </a:p>
          <a:p>
            <a:r>
              <a:rPr lang="en-US" dirty="0">
                <a:solidFill>
                  <a:srgbClr val="00B050"/>
                </a:solidFill>
                <a:latin typeface="Times New Roman" panose="02020603050405020304" pitchFamily="18" charset="0"/>
                <a:cs typeface="Times New Roman" panose="02020603050405020304" pitchFamily="18" charset="0"/>
              </a:rPr>
              <a:t>American with disability act of 1990 (ADA) covers equal and fair treatment to disable users. All websites that fall under the category of ‘Public Accommodations’ – i.e., businesses that are open to the general public – will need to comply with Title III of the ADA</a:t>
            </a:r>
          </a:p>
          <a:p>
            <a:endParaRPr lang="en-US" dirty="0"/>
          </a:p>
        </p:txBody>
      </p:sp>
    </p:spTree>
    <p:extLst>
      <p:ext uri="{BB962C8B-B14F-4D97-AF65-F5344CB8AC3E}">
        <p14:creationId xmlns:p14="http://schemas.microsoft.com/office/powerpoint/2010/main" val="77546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1E3C74-C4DA-42C0-90B3-207674F70244}"/>
              </a:ext>
            </a:extLst>
          </p:cNvPr>
          <p:cNvSpPr/>
          <p:nvPr/>
        </p:nvSpPr>
        <p:spPr>
          <a:xfrm>
            <a:off x="104775" y="0"/>
            <a:ext cx="12020550" cy="5233740"/>
          </a:xfrm>
          <a:prstGeom prst="rect">
            <a:avLst/>
          </a:prstGeom>
        </p:spPr>
        <p:txBody>
          <a:bodyPr wrap="square">
            <a:spAutoFit/>
          </a:bodyPr>
          <a:lstStyle/>
          <a:p>
            <a:pPr>
              <a:lnSpc>
                <a:spcPct val="107000"/>
              </a:lnSpc>
              <a:spcBef>
                <a:spcPts val="200"/>
              </a:spcBef>
            </a:pPr>
            <a:r>
              <a:rPr lang="en-US" sz="2800" b="1" dirty="0">
                <a:solidFill>
                  <a:srgbClr val="2F5496"/>
                </a:solidFill>
                <a:ea typeface="Times New Roman" panose="02020603050405020304" pitchFamily="18" charset="0"/>
                <a:cs typeface="Times New Roman" panose="02020603050405020304" pitchFamily="18" charset="0"/>
              </a:rPr>
              <a:t>Problems Statement:</a:t>
            </a:r>
          </a:p>
          <a:p>
            <a:pPr>
              <a:lnSpc>
                <a:spcPct val="107000"/>
              </a:lnSpc>
              <a:spcAft>
                <a:spcPts val="800"/>
              </a:spcAft>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We share digital information or provide digital services to reach out to as many users as possible. Unfortunately, certain people with disabilities cannot get that information or services we want to provide. This is against our mission &amp;/or vision. Information or services should be accessible to all irrespective to their physical or medical condition.  </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sz="2800" b="1" kern="0" dirty="0">
                <a:solidFill>
                  <a:srgbClr val="2F5496"/>
                </a:solidFill>
                <a:ea typeface="Times New Roman" panose="02020603050405020304" pitchFamily="18" charset="0"/>
                <a:cs typeface="Times New Roman" panose="02020603050405020304" pitchFamily="18" charset="0"/>
              </a:rPr>
              <a:t>Persona: </a:t>
            </a:r>
          </a:p>
          <a:p>
            <a:pPr>
              <a:lnSpc>
                <a:spcPct val="107000"/>
              </a:lnSpc>
              <a:spcAft>
                <a:spcPts val="800"/>
              </a:spcAft>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User is a disabled individual who wants to access web sites to get information. Because of lack of accessibility in that web page. User has hard time getting information s/he needs. User is disappointed and sad because s/he is not able to get information s/he needs. </a:t>
            </a:r>
          </a:p>
          <a:p>
            <a:pPr>
              <a:lnSpc>
                <a:spcPct val="107000"/>
              </a:lnSpc>
              <a:spcBef>
                <a:spcPts val="1200"/>
              </a:spcBef>
            </a:pPr>
            <a:r>
              <a:rPr lang="en-US" sz="2800" b="1" kern="0" dirty="0">
                <a:solidFill>
                  <a:srgbClr val="2F5496"/>
                </a:solidFill>
                <a:ea typeface="Times New Roman" panose="02020603050405020304" pitchFamily="18" charset="0"/>
                <a:cs typeface="Times New Roman" panose="02020603050405020304" pitchFamily="18" charset="0"/>
              </a:rPr>
              <a:t>HMW Statement:</a:t>
            </a:r>
          </a:p>
          <a:p>
            <a:pPr>
              <a:lnSpc>
                <a:spcPct val="107000"/>
              </a:lnSpc>
              <a:spcAft>
                <a:spcPts val="800"/>
              </a:spcAft>
            </a:pPr>
            <a:r>
              <a:rPr lang="en-US"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Digital Accessibility is important for disabled individual to get information they need whether it is digital services or content. Disability can be temporary or permanent, so it includes wide range of people. During interview I was able to talk with six people with different disabilities. While addressing accessibility issue we need to address for different accessibility groups. For example, problem for blind people are different from problems for deaf people. Improving accessibility is not feature, it is the law. </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83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text, application, chat or text message&#10;&#10;Description automatically generated">
            <a:extLst>
              <a:ext uri="{FF2B5EF4-FFF2-40B4-BE49-F238E27FC236}">
                <a16:creationId xmlns:a16="http://schemas.microsoft.com/office/drawing/2014/main" id="{41CE271F-D9FC-4F8B-A3A9-69D5CF125DA6}"/>
              </a:ext>
            </a:extLst>
          </p:cNvPr>
          <p:cNvPicPr>
            <a:picLocks noChangeAspect="1"/>
          </p:cNvPicPr>
          <p:nvPr/>
        </p:nvPicPr>
        <p:blipFill>
          <a:blip r:embed="rId2"/>
          <a:stretch>
            <a:fillRect/>
          </a:stretch>
        </p:blipFill>
        <p:spPr>
          <a:xfrm>
            <a:off x="971551" y="643467"/>
            <a:ext cx="9744074" cy="5757333"/>
          </a:xfrm>
          <a:prstGeom prst="rect">
            <a:avLst/>
          </a:prstGeom>
        </p:spPr>
      </p:pic>
    </p:spTree>
    <p:extLst>
      <p:ext uri="{BB962C8B-B14F-4D97-AF65-F5344CB8AC3E}">
        <p14:creationId xmlns:p14="http://schemas.microsoft.com/office/powerpoint/2010/main" val="280742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BC540C3A-3647-40A4-8D49-4BEF0B137031}"/>
              </a:ext>
            </a:extLst>
          </p:cNvPr>
          <p:cNvPicPr>
            <a:picLocks noChangeAspect="1"/>
          </p:cNvPicPr>
          <p:nvPr/>
        </p:nvPicPr>
        <p:blipFill>
          <a:blip r:embed="rId2"/>
          <a:stretch>
            <a:fillRect/>
          </a:stretch>
        </p:blipFill>
        <p:spPr>
          <a:xfrm>
            <a:off x="1096962" y="1808480"/>
            <a:ext cx="5080317" cy="3402035"/>
          </a:xfrm>
          <a:prstGeom prst="rect">
            <a:avLst/>
          </a:prstGeom>
        </p:spPr>
      </p:pic>
      <p:pic>
        <p:nvPicPr>
          <p:cNvPr id="3" name="Content Placeholder 4">
            <a:extLst>
              <a:ext uri="{FF2B5EF4-FFF2-40B4-BE49-F238E27FC236}">
                <a16:creationId xmlns:a16="http://schemas.microsoft.com/office/drawing/2014/main" id="{B6D7DCC4-4C29-48D3-9A63-51C6052DAB94}"/>
              </a:ext>
            </a:extLst>
          </p:cNvPr>
          <p:cNvPicPr>
            <a:picLocks noChangeAspect="1"/>
          </p:cNvPicPr>
          <p:nvPr/>
        </p:nvPicPr>
        <p:blipFill>
          <a:blip r:embed="rId3"/>
          <a:stretch>
            <a:fillRect/>
          </a:stretch>
        </p:blipFill>
        <p:spPr>
          <a:xfrm>
            <a:off x="6516688" y="1452880"/>
            <a:ext cx="5167312" cy="4359923"/>
          </a:xfrm>
          <a:prstGeom prst="rect">
            <a:avLst/>
          </a:prstGeom>
        </p:spPr>
      </p:pic>
      <p:sp>
        <p:nvSpPr>
          <p:cNvPr id="4" name="Rectangle 3">
            <a:extLst>
              <a:ext uri="{FF2B5EF4-FFF2-40B4-BE49-F238E27FC236}">
                <a16:creationId xmlns:a16="http://schemas.microsoft.com/office/drawing/2014/main" id="{6BEAE70D-99AE-49C6-B4E5-741B50521C72}"/>
              </a:ext>
            </a:extLst>
          </p:cNvPr>
          <p:cNvSpPr/>
          <p:nvPr/>
        </p:nvSpPr>
        <p:spPr>
          <a:xfrm>
            <a:off x="1096962" y="673854"/>
            <a:ext cx="1712328" cy="800219"/>
          </a:xfrm>
          <a:prstGeom prst="rect">
            <a:avLst/>
          </a:prstGeom>
        </p:spPr>
        <p:txBody>
          <a:bodyPr wrap="none">
            <a:spAutoFit/>
          </a:bodyPr>
          <a:lstStyle/>
          <a:p>
            <a:r>
              <a:rPr lang="en-US" sz="4600" b="1" dirty="0">
                <a:solidFill>
                  <a:schemeClr val="bg1">
                    <a:lumMod val="50000"/>
                  </a:schemeClr>
                </a:solidFill>
                <a:latin typeface="+mj-lt"/>
              </a:rPr>
              <a:t>Sketch</a:t>
            </a:r>
            <a:endParaRPr lang="en-US" sz="4600" b="1" dirty="0">
              <a:latin typeface="+mj-lt"/>
            </a:endParaRPr>
          </a:p>
        </p:txBody>
      </p:sp>
    </p:spTree>
    <p:extLst>
      <p:ext uri="{BB962C8B-B14F-4D97-AF65-F5344CB8AC3E}">
        <p14:creationId xmlns:p14="http://schemas.microsoft.com/office/powerpoint/2010/main" val="131784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EAE70D-99AE-49C6-B4E5-741B50521C72}"/>
              </a:ext>
            </a:extLst>
          </p:cNvPr>
          <p:cNvSpPr/>
          <p:nvPr/>
        </p:nvSpPr>
        <p:spPr>
          <a:xfrm>
            <a:off x="1096962" y="673854"/>
            <a:ext cx="2165978" cy="2215991"/>
          </a:xfrm>
          <a:prstGeom prst="rect">
            <a:avLst/>
          </a:prstGeom>
        </p:spPr>
        <p:txBody>
          <a:bodyPr wrap="none">
            <a:spAutoFit/>
          </a:bodyPr>
          <a:lstStyle/>
          <a:p>
            <a:r>
              <a:rPr lang="en-US" sz="4600" b="1" dirty="0">
                <a:solidFill>
                  <a:schemeClr val="bg1">
                    <a:lumMod val="50000"/>
                  </a:schemeClr>
                </a:solidFill>
                <a:latin typeface="+mj-lt"/>
              </a:rPr>
              <a:t>User </a:t>
            </a:r>
          </a:p>
          <a:p>
            <a:r>
              <a:rPr lang="en-US" sz="4600" b="1" dirty="0">
                <a:solidFill>
                  <a:schemeClr val="bg1">
                    <a:lumMod val="50000"/>
                  </a:schemeClr>
                </a:solidFill>
                <a:latin typeface="+mj-lt"/>
              </a:rPr>
              <a:t>Flow </a:t>
            </a:r>
          </a:p>
          <a:p>
            <a:r>
              <a:rPr lang="en-US" sz="4600" b="1" dirty="0">
                <a:solidFill>
                  <a:schemeClr val="bg1">
                    <a:lumMod val="50000"/>
                  </a:schemeClr>
                </a:solidFill>
                <a:latin typeface="+mj-lt"/>
              </a:rPr>
              <a:t>Diagram</a:t>
            </a:r>
            <a:endParaRPr lang="en-US" sz="4600" b="1" dirty="0">
              <a:latin typeface="+mj-lt"/>
            </a:endParaRPr>
          </a:p>
        </p:txBody>
      </p:sp>
      <p:pic>
        <p:nvPicPr>
          <p:cNvPr id="5" name="Picture 4">
            <a:extLst>
              <a:ext uri="{FF2B5EF4-FFF2-40B4-BE49-F238E27FC236}">
                <a16:creationId xmlns:a16="http://schemas.microsoft.com/office/drawing/2014/main" id="{7BF6E4B1-A26D-45AE-A148-D3A2B641C088}"/>
              </a:ext>
            </a:extLst>
          </p:cNvPr>
          <p:cNvPicPr>
            <a:picLocks noChangeAspect="1"/>
          </p:cNvPicPr>
          <p:nvPr/>
        </p:nvPicPr>
        <p:blipFill>
          <a:blip r:embed="rId2"/>
          <a:stretch>
            <a:fillRect/>
          </a:stretch>
        </p:blipFill>
        <p:spPr>
          <a:xfrm>
            <a:off x="4086225" y="0"/>
            <a:ext cx="6524625" cy="6400800"/>
          </a:xfrm>
          <a:prstGeom prst="rect">
            <a:avLst/>
          </a:prstGeom>
        </p:spPr>
      </p:pic>
    </p:spTree>
    <p:extLst>
      <p:ext uri="{BB962C8B-B14F-4D97-AF65-F5344CB8AC3E}">
        <p14:creationId xmlns:p14="http://schemas.microsoft.com/office/powerpoint/2010/main" val="18488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18FF-E9F2-4FF2-BBAA-9073769BB98B}"/>
              </a:ext>
            </a:extLst>
          </p:cNvPr>
          <p:cNvSpPr>
            <a:spLocks noGrp="1"/>
          </p:cNvSpPr>
          <p:nvPr>
            <p:ph type="title"/>
          </p:nvPr>
        </p:nvSpPr>
        <p:spPr>
          <a:xfrm>
            <a:off x="1097280" y="286603"/>
            <a:ext cx="10058400" cy="818297"/>
          </a:xfrm>
        </p:spPr>
        <p:txBody>
          <a:bodyPr/>
          <a:lstStyle/>
          <a:p>
            <a:r>
              <a:rPr lang="en-US" dirty="0">
                <a:solidFill>
                  <a:schemeClr val="bg1">
                    <a:lumMod val="50000"/>
                  </a:schemeClr>
                </a:solidFill>
              </a:rPr>
              <a:t>Story Arc</a:t>
            </a:r>
          </a:p>
        </p:txBody>
      </p:sp>
      <p:sp>
        <p:nvSpPr>
          <p:cNvPr id="3" name="Content Placeholder 2">
            <a:extLst>
              <a:ext uri="{FF2B5EF4-FFF2-40B4-BE49-F238E27FC236}">
                <a16:creationId xmlns:a16="http://schemas.microsoft.com/office/drawing/2014/main" id="{210AEE1B-B1F6-49D2-AA9A-4A1C123C81B2}"/>
              </a:ext>
            </a:extLst>
          </p:cNvPr>
          <p:cNvSpPr>
            <a:spLocks noGrp="1"/>
          </p:cNvSpPr>
          <p:nvPr>
            <p:ph idx="1"/>
          </p:nvPr>
        </p:nvSpPr>
        <p:spPr/>
        <p:txBody>
          <a:bodyPr>
            <a:normAutofit lnSpcReduction="10000"/>
          </a:bodyPr>
          <a:lstStyle/>
          <a:p>
            <a:r>
              <a:rPr lang="en-US" b="1" dirty="0">
                <a:solidFill>
                  <a:srgbClr val="00B050"/>
                </a:solidFill>
                <a:latin typeface="Times New Roman" panose="02020603050405020304" pitchFamily="18" charset="0"/>
                <a:cs typeface="Times New Roman" panose="02020603050405020304" pitchFamily="18" charset="0"/>
              </a:rPr>
              <a:t>Introduction</a:t>
            </a:r>
            <a:r>
              <a:rPr lang="en-US" dirty="0">
                <a:solidFill>
                  <a:srgbClr val="00B050"/>
                </a:solidFill>
                <a:latin typeface="Times New Roman" panose="02020603050405020304" pitchFamily="18" charset="0"/>
                <a:cs typeface="Times New Roman" panose="02020603050405020304" pitchFamily="18" charset="0"/>
              </a:rPr>
              <a:t>: Digital accessibility is important to share information &amp;/or services for all including disable users to reach out to more users. </a:t>
            </a:r>
          </a:p>
          <a:p>
            <a:r>
              <a:rPr lang="en-US" b="1" dirty="0">
                <a:solidFill>
                  <a:srgbClr val="00B050"/>
                </a:solidFill>
                <a:latin typeface="Times New Roman" panose="02020603050405020304" pitchFamily="18" charset="0"/>
                <a:cs typeface="Times New Roman" panose="02020603050405020304" pitchFamily="18" charset="0"/>
              </a:rPr>
              <a:t>Incident</a:t>
            </a:r>
            <a:r>
              <a:rPr lang="en-US" dirty="0">
                <a:solidFill>
                  <a:srgbClr val="00B050"/>
                </a:solidFill>
                <a:latin typeface="Times New Roman" panose="02020603050405020304" pitchFamily="18" charset="0"/>
                <a:cs typeface="Times New Roman" panose="02020603050405020304" pitchFamily="18" charset="0"/>
              </a:rPr>
              <a:t>: Disable individuals have issue with getting information they need because of lack of accessibility. </a:t>
            </a:r>
          </a:p>
          <a:p>
            <a:r>
              <a:rPr lang="en-US" b="1" dirty="0">
                <a:solidFill>
                  <a:srgbClr val="00B050"/>
                </a:solidFill>
                <a:latin typeface="Times New Roman" panose="02020603050405020304" pitchFamily="18" charset="0"/>
                <a:cs typeface="Times New Roman" panose="02020603050405020304" pitchFamily="18" charset="0"/>
              </a:rPr>
              <a:t>Raising Action</a:t>
            </a:r>
            <a:r>
              <a:rPr lang="en-US" dirty="0">
                <a:solidFill>
                  <a:srgbClr val="00B050"/>
                </a:solidFill>
                <a:latin typeface="Times New Roman" panose="02020603050405020304" pitchFamily="18" charset="0"/>
                <a:cs typeface="Times New Roman" panose="02020603050405020304" pitchFamily="18" charset="0"/>
              </a:rPr>
              <a:t>: There are some instances of lawsuit action because of accessibility issue. </a:t>
            </a:r>
          </a:p>
          <a:p>
            <a:r>
              <a:rPr lang="en-US" b="1" dirty="0">
                <a:solidFill>
                  <a:srgbClr val="00B050"/>
                </a:solidFill>
                <a:latin typeface="Times New Roman" panose="02020603050405020304" pitchFamily="18" charset="0"/>
                <a:cs typeface="Times New Roman" panose="02020603050405020304" pitchFamily="18" charset="0"/>
              </a:rPr>
              <a:t>Climax</a:t>
            </a:r>
            <a:r>
              <a:rPr lang="en-US" dirty="0">
                <a:solidFill>
                  <a:srgbClr val="00B050"/>
                </a:solidFill>
                <a:latin typeface="Times New Roman" panose="02020603050405020304" pitchFamily="18" charset="0"/>
                <a:cs typeface="Times New Roman" panose="02020603050405020304" pitchFamily="18" charset="0"/>
              </a:rPr>
              <a:t>: There are laws to make digital content &amp; services accessible. </a:t>
            </a:r>
          </a:p>
          <a:p>
            <a:r>
              <a:rPr lang="en-US" b="1" dirty="0">
                <a:solidFill>
                  <a:srgbClr val="00B050"/>
                </a:solidFill>
                <a:latin typeface="Times New Roman" panose="02020603050405020304" pitchFamily="18" charset="0"/>
                <a:cs typeface="Times New Roman" panose="02020603050405020304" pitchFamily="18" charset="0"/>
              </a:rPr>
              <a:t>Resolution</a:t>
            </a:r>
            <a:r>
              <a:rPr lang="en-US" dirty="0">
                <a:solidFill>
                  <a:srgbClr val="00B050"/>
                </a:solidFill>
                <a:latin typeface="Times New Roman" panose="02020603050405020304" pitchFamily="18" charset="0"/>
                <a:cs typeface="Times New Roman" panose="02020603050405020304" pitchFamily="18" charset="0"/>
              </a:rPr>
              <a:t>: We have technologies and best practices in place that need to be addressed at early phase of project. If possible, all disable groups should be addressed. </a:t>
            </a:r>
          </a:p>
          <a:p>
            <a:r>
              <a:rPr lang="en-US" b="1" dirty="0">
                <a:solidFill>
                  <a:srgbClr val="00B050"/>
                </a:solidFill>
                <a:latin typeface="Times New Roman" panose="02020603050405020304" pitchFamily="18" charset="0"/>
                <a:cs typeface="Times New Roman" panose="02020603050405020304" pitchFamily="18" charset="0"/>
              </a:rPr>
              <a:t>Conclusion</a:t>
            </a:r>
            <a:r>
              <a:rPr lang="en-US" dirty="0">
                <a:solidFill>
                  <a:srgbClr val="00B050"/>
                </a:solidFill>
                <a:latin typeface="Times New Roman" panose="02020603050405020304" pitchFamily="18" charset="0"/>
                <a:cs typeface="Times New Roman" panose="02020603050405020304" pitchFamily="18" charset="0"/>
              </a:rPr>
              <a:t>: We must consider accessibility while developing  digital content or services. </a:t>
            </a:r>
          </a:p>
          <a:p>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2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15F1-1064-4CA0-9FA3-F6ED922A0232}"/>
              </a:ext>
            </a:extLst>
          </p:cNvPr>
          <p:cNvSpPr>
            <a:spLocks noGrp="1"/>
          </p:cNvSpPr>
          <p:nvPr>
            <p:ph type="title"/>
          </p:nvPr>
        </p:nvSpPr>
        <p:spPr/>
        <p:txBody>
          <a:bodyPr/>
          <a:lstStyle/>
          <a:p>
            <a:r>
              <a:rPr lang="en-US" dirty="0">
                <a:solidFill>
                  <a:schemeClr val="bg1">
                    <a:lumMod val="50000"/>
                  </a:schemeClr>
                </a:solidFill>
              </a:rPr>
              <a:t>Service Experience</a:t>
            </a:r>
          </a:p>
        </p:txBody>
      </p:sp>
      <p:sp>
        <p:nvSpPr>
          <p:cNvPr id="3" name="Content Placeholder 2">
            <a:extLst>
              <a:ext uri="{FF2B5EF4-FFF2-40B4-BE49-F238E27FC236}">
                <a16:creationId xmlns:a16="http://schemas.microsoft.com/office/drawing/2014/main" id="{8A7F937B-F224-4CF5-BFB4-73144E1C46D8}"/>
              </a:ext>
            </a:extLst>
          </p:cNvPr>
          <p:cNvSpPr>
            <a:spLocks noGrp="1"/>
          </p:cNvSpPr>
          <p:nvPr>
            <p:ph idx="1"/>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Improve experience of team members who are developing, enhancing or maintaining digital information and services. </a:t>
            </a:r>
          </a:p>
          <a:p>
            <a:r>
              <a:rPr lang="en-US" dirty="0">
                <a:solidFill>
                  <a:schemeClr val="accent6"/>
                </a:solidFill>
                <a:latin typeface="Times New Roman" panose="02020603050405020304" pitchFamily="18" charset="0"/>
                <a:cs typeface="Times New Roman" panose="02020603050405020304" pitchFamily="18" charset="0"/>
              </a:rPr>
              <a:t>Improve experience of disabled individuals while accessing digital information or services.</a:t>
            </a:r>
          </a:p>
        </p:txBody>
      </p:sp>
    </p:spTree>
    <p:extLst>
      <p:ext uri="{BB962C8B-B14F-4D97-AF65-F5344CB8AC3E}">
        <p14:creationId xmlns:p14="http://schemas.microsoft.com/office/powerpoint/2010/main" val="115321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92BE-6622-4C81-AB3E-1C913B467D72}"/>
              </a:ext>
            </a:extLst>
          </p:cNvPr>
          <p:cNvSpPr>
            <a:spLocks noGrp="1"/>
          </p:cNvSpPr>
          <p:nvPr>
            <p:ph type="title"/>
          </p:nvPr>
        </p:nvSpPr>
        <p:spPr/>
        <p:txBody>
          <a:bodyPr/>
          <a:lstStyle/>
          <a:p>
            <a:r>
              <a:rPr lang="en-US" dirty="0"/>
              <a:t>Wireframe &amp; Prototype</a:t>
            </a:r>
          </a:p>
        </p:txBody>
      </p:sp>
      <p:sp>
        <p:nvSpPr>
          <p:cNvPr id="3" name="Content Placeholder 2">
            <a:extLst>
              <a:ext uri="{FF2B5EF4-FFF2-40B4-BE49-F238E27FC236}">
                <a16:creationId xmlns:a16="http://schemas.microsoft.com/office/drawing/2014/main" id="{DA092C91-7102-4FA8-BFC3-E7C480E072D1}"/>
              </a:ext>
            </a:extLst>
          </p:cNvPr>
          <p:cNvSpPr>
            <a:spLocks noGrp="1"/>
          </p:cNvSpPr>
          <p:nvPr>
            <p:ph idx="1"/>
          </p:nvPr>
        </p:nvSpPr>
        <p:spPr/>
        <p:txBody>
          <a:bodyPr>
            <a:normAutofit lnSpcReduction="10000"/>
          </a:bodyPr>
          <a:lstStyle/>
          <a:p>
            <a:endParaRPr lang="en-US" dirty="0">
              <a:solidFill>
                <a:srgbClr val="00B050"/>
              </a:solidFill>
              <a:latin typeface="Times New Roman" panose="02020603050405020304" pitchFamily="18" charset="0"/>
              <a:cs typeface="Times New Roman" panose="02020603050405020304" pitchFamily="18" charset="0"/>
            </a:endParaRPr>
          </a:p>
          <a:p>
            <a:endParaRPr lang="en-US" dirty="0">
              <a:solidFill>
                <a:srgbClr val="00B050"/>
              </a:solidFill>
              <a:latin typeface="Times New Roman" panose="02020603050405020304" pitchFamily="18" charset="0"/>
              <a:cs typeface="Times New Roman" panose="02020603050405020304" pitchFamily="18" charset="0"/>
            </a:endParaRPr>
          </a:p>
          <a:p>
            <a:r>
              <a:rPr lang="en-US" dirty="0">
                <a:solidFill>
                  <a:srgbClr val="00B050"/>
                </a:solidFill>
                <a:latin typeface="Times New Roman" panose="02020603050405020304" pitchFamily="18" charset="0"/>
                <a:cs typeface="Times New Roman" panose="02020603050405020304" pitchFamily="18" charset="0"/>
              </a:rPr>
              <a:t>Please check </a:t>
            </a:r>
            <a:r>
              <a:rPr lang="en-US"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Wireframe &amp; Prototype in </a:t>
            </a:r>
            <a:r>
              <a:rPr lang="en-US"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Figma</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solidFill>
                  <a:schemeClr val="accent5"/>
                </a:solidFill>
                <a:latin typeface="Times New Roman" panose="02020603050405020304" pitchFamily="18" charset="0"/>
                <a:cs typeface="Times New Roman" panose="02020603050405020304" pitchFamily="18" charset="0"/>
              </a:rPr>
              <a:t>For detail Document Please check</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AccessibilityForDigitalContent&amp;Services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b="1" dirty="0">
                <a:solidFill>
                  <a:schemeClr val="accent6">
                    <a:lumMod val="50000"/>
                  </a:schemeClr>
                </a:solidFill>
                <a:latin typeface="Times New Roman" panose="02020603050405020304" pitchFamily="18" charset="0"/>
                <a:cs typeface="Times New Roman" panose="02020603050405020304" pitchFamily="18" charset="0"/>
              </a:rPr>
              <a:t>ANY QUESTIONS ?</a:t>
            </a:r>
          </a:p>
        </p:txBody>
      </p:sp>
    </p:spTree>
    <p:extLst>
      <p:ext uri="{BB962C8B-B14F-4D97-AF65-F5344CB8AC3E}">
        <p14:creationId xmlns:p14="http://schemas.microsoft.com/office/powerpoint/2010/main" val="27600332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381</TotalTime>
  <Words>571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Speak Pro</vt:lpstr>
      <vt:lpstr>Times New Roman</vt:lpstr>
      <vt:lpstr>RetrospectVTI</vt:lpstr>
      <vt:lpstr>Accessibility  For Digital Contents &amp; Services</vt:lpstr>
      <vt:lpstr>Importance Of Digital Accessibility </vt:lpstr>
      <vt:lpstr>PowerPoint Presentation</vt:lpstr>
      <vt:lpstr>PowerPoint Presentation</vt:lpstr>
      <vt:lpstr>PowerPoint Presentation</vt:lpstr>
      <vt:lpstr>PowerPoint Presentation</vt:lpstr>
      <vt:lpstr>Story Arc</vt:lpstr>
      <vt:lpstr>Service Experience</vt:lpstr>
      <vt:lpstr>Wireframe &amp;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Training For Digital Content</dc:title>
  <dc:creator>Acharya, Subash</dc:creator>
  <cp:lastModifiedBy>Acharya, Subash</cp:lastModifiedBy>
  <cp:revision>18</cp:revision>
  <dcterms:created xsi:type="dcterms:W3CDTF">2022-03-14T13:48:06Z</dcterms:created>
  <dcterms:modified xsi:type="dcterms:W3CDTF">2022-03-14T20:19:45Z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2022-03-14T19:55:17Z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b08e3cdb-ba9b-4893-a315-9bca72ef44f3</vt:lpwstr>
  </property>
  <property fmtid="{D5CDD505-2E9C-101B-9397-08002B2CF9AE}" pid="8" name="MSIP_Label_a2eef23d-2e95-4428-9a3c-2526d95b164a_ContentBits">
    <vt:lpwstr>0</vt:lpwstr>
  </property>
</Properties>
</file>