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70" r:id="rId4"/>
  </p:sldMasterIdLst>
  <p:sldIdLst>
    <p:sldId id="266" r:id="rId5"/>
    <p:sldId id="319" r:id="rId6"/>
    <p:sldId id="320" r:id="rId7"/>
    <p:sldId id="321" r:id="rId8"/>
    <p:sldId id="322" r:id="rId9"/>
    <p:sldId id="311" r:id="rId10"/>
    <p:sldId id="323" r:id="rId11"/>
    <p:sldId id="316" r:id="rId12"/>
    <p:sldId id="318" r:id="rId13"/>
    <p:sldId id="31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6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168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02255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892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9651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067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524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6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1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3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5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5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8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5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3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9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bash-s-acharya/UXDesignClass/blob/main/Accessibility%20For%20Digital%20Content%20%26%20Services.pdf" TargetMode="External"/><Relationship Id="rId2" Type="http://schemas.openxmlformats.org/officeDocument/2006/relationships/hyperlink" Target="https://www.figma.com/file/MgfHNNpYCLh7NgMj5VTSE2/Untitled?node-id=0%3A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Accessibility  For Digital Contents &amp;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Subash Acharya</a:t>
            </a:r>
          </a:p>
          <a:p>
            <a:r>
              <a:rPr lang="en-US" b="1" dirty="0">
                <a:solidFill>
                  <a:srgbClr val="0070C0"/>
                </a:solidFill>
              </a:rPr>
              <a:t>03/21/2022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92BE-6622-4C81-AB3E-1C913B46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Wireframe &amp;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2C91-7102-4FA8-BFC3-E7C480E0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check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Wireframe &amp; Prototype in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copy of project 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 Project in GitHub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27600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195A-15C2-4D9B-81FF-F1AE6A30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Digital Accessibility to improve User Experience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9D8E6-29DC-42FC-899B-7494C704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Nearly 20% (every 1 in 5) people in the world have some sort of permanent or temporary disability.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71% of disabled users don’t use website or application simply because digital content is not accessible.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year, more then 2000 websites accessibility lawsuits were filed by plaintiffs because they were not ADA (American Disability Act) complaint.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508 of the Rehabilitation Act of 1973 (29 U.S.C § 794 d) &amp; American with disability act of 1990 (ADA)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2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B624B56-A94F-4373-BA01-BA92C7954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1722438"/>
            <a:ext cx="118309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E394C2-22EC-4256-84C9-1963DCF85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78430"/>
              </p:ext>
            </p:extLst>
          </p:nvPr>
        </p:nvGraphicFramePr>
        <p:xfrm>
          <a:off x="643467" y="752036"/>
          <a:ext cx="10905066" cy="4833089"/>
        </p:xfrm>
        <a:graphic>
          <a:graphicData uri="http://schemas.openxmlformats.org/drawingml/2006/table">
            <a:tbl>
              <a:tblPr firstRow="1" firstCol="1" bandRow="1"/>
              <a:tblGrid>
                <a:gridCol w="2694319">
                  <a:extLst>
                    <a:ext uri="{9D8B030D-6E8A-4147-A177-3AD203B41FA5}">
                      <a16:colId xmlns:a16="http://schemas.microsoft.com/office/drawing/2014/main" val="3744756798"/>
                    </a:ext>
                  </a:extLst>
                </a:gridCol>
                <a:gridCol w="8210747">
                  <a:extLst>
                    <a:ext uri="{9D8B030D-6E8A-4147-A177-3AD203B41FA5}">
                      <a16:colId xmlns:a16="http://schemas.microsoft.com/office/drawing/2014/main" val="345826945"/>
                    </a:ext>
                  </a:extLst>
                </a:gridCol>
              </a:tblGrid>
              <a:tr h="44234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7F7F7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Disable Group</a:t>
                      </a:r>
                      <a:endParaRPr lang="en-US" sz="2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7F7F7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Common Problems  with Digital Contents </a:t>
                      </a:r>
                      <a:endParaRPr lang="en-US" sz="24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405522"/>
                  </a:ext>
                </a:extLst>
              </a:tr>
              <a:tr h="5131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Color Blind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Only color is used as a unique marker to emphasize text on a Web site.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 that inadequately contrasts with background color or patterns.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763195"/>
                  </a:ext>
                </a:extLst>
              </a:tr>
              <a:tr h="5131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Deaf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Lack of captions or transcripts of audio on the Web, including webcasts.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Lack of content-related images in pages full of text.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186676"/>
                  </a:ext>
                </a:extLst>
              </a:tr>
              <a:tr h="97402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Vision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pages with absolute font sizes that do not change.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Difficult to navigate when enlarged, due to loss of surrounding context.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pages, or images on Web pages, that have poor contrast.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 presented as images, which prevents wrapping to the next.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290623"/>
                  </a:ext>
                </a:extLst>
              </a:tr>
              <a:tr h="74359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Motor Disabilities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Time-limited response options on Web pages.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Tools that do not support keyboard alternatives for mouse.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Browsers and authoring tools that lack keyboard support for all commands.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77799"/>
                  </a:ext>
                </a:extLst>
              </a:tr>
              <a:tr h="120445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Blind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Images that do not have alternative text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Complex images (e.g., graphs or charts) that are not adequately described.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tables that do not make sense when read serially (in a cell-by-cell or "linearized" mode)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Frames that do not have "NOFRAME" alternatives, or that do not have meaningful names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Forms that cannot be tabbed through in a logical sequence or that are poorly labelled.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93515"/>
                  </a:ext>
                </a:extLst>
              </a:tr>
              <a:tr h="44234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Seizure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of visual or audio frequencies that might trigger seizure. 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331" marR="90331" marT="1254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6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5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F6B7319-8700-4ECC-9A6A-1B037AED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201" y="643467"/>
            <a:ext cx="7399597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4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AB9524-B0D3-43FA-9EAE-EEEC8694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560" y="81280"/>
            <a:ext cx="681736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0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1E3C74-C4DA-42C0-90B3-207674F70244}"/>
              </a:ext>
            </a:extLst>
          </p:cNvPr>
          <p:cNvSpPr/>
          <p:nvPr/>
        </p:nvSpPr>
        <p:spPr>
          <a:xfrm>
            <a:off x="104775" y="0"/>
            <a:ext cx="12020550" cy="3797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Persona: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is assigned to a project which is accessible to disable customers.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is trying to improve knowledge about digital accessibility to make product &amp; services accessible to everyone.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is looking for a tool which provides various resources based on team roles. 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2800" b="1" dirty="0">
              <a:solidFill>
                <a:srgbClr val="2F5496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2800" b="1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Problems Statement: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Disable users can not get information they need because of physical or mental condition.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Accessibility must be considered at each phase of Software Development Life Cycle.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 must be trained to learn or improve their accessibility skillset to implement in project.  </a:t>
            </a:r>
          </a:p>
        </p:txBody>
      </p:sp>
    </p:spTree>
    <p:extLst>
      <p:ext uri="{BB962C8B-B14F-4D97-AF65-F5344CB8AC3E}">
        <p14:creationId xmlns:p14="http://schemas.microsoft.com/office/powerpoint/2010/main" val="388835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029DB3-F893-4C95-9425-C6F931C73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60"/>
            <a:ext cx="12120880" cy="64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0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18FF-E9F2-4FF2-BBAA-9073769B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829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Story Arc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EE1B-B1F6-49D2-AA9A-4A1C123C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Digital accessibility is important to share information &amp;/or services for all including disable users to reach out to more users. Team members should have knowledge to implement accessibility in their project. 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Disable individuals have issue with getting information they need because of lack of accessibility. Team members might not have enough technical skillset about implementing accessibility. 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Raising Action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There are some instances of lawsuit action because of accessibility laws. 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Climax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Accessibility is the law not feature. Team members must get training based on their role to create accessible project. 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tool will provide training for our team members  based on their roles and responsibilities. If possible, all disable groups should be addressed. </a:t>
            </a:r>
          </a:p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 must consider accessibility while developing  digital content or services. Accessibility must be considered every phases of SDLC. </a:t>
            </a:r>
          </a:p>
          <a:p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32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15F1-1064-4CA0-9FA3-F6ED922A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Service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937B-F224-4CF5-BFB4-73144E1C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experience of disabled individuals while accessing digital information or services.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skillset of team members who are developing, enhancing or maintaining digital information and services. </a:t>
            </a:r>
          </a:p>
        </p:txBody>
      </p:sp>
    </p:spTree>
    <p:extLst>
      <p:ext uri="{BB962C8B-B14F-4D97-AF65-F5344CB8AC3E}">
        <p14:creationId xmlns:p14="http://schemas.microsoft.com/office/powerpoint/2010/main" val="11532176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purl.org/dc/terms/"/>
    <ds:schemaRef ds:uri="http://purl.org/dc/dcmitype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3492</TotalTime>
  <Words>644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Accessibility  For Digital Contents &amp; Services</vt:lpstr>
      <vt:lpstr>Digital Accessibility to improve User Experience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Story Arc</vt:lpstr>
      <vt:lpstr>Service Experience</vt:lpstr>
      <vt:lpstr>Wireframe &amp;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Training For Digital Content</dc:title>
  <dc:creator>Acharya, Subash</dc:creator>
  <cp:lastModifiedBy>Acharya, Subash</cp:lastModifiedBy>
  <cp:revision>53</cp:revision>
  <dcterms:created xsi:type="dcterms:W3CDTF">2022-03-14T13:48:06Z</dcterms:created>
  <dcterms:modified xsi:type="dcterms:W3CDTF">2022-03-21T13:39:57Z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2eef23d-2e95-4428-9a3c-2526d95b164a_Enabled">
    <vt:lpwstr>true</vt:lpwstr>
  </property>
  <property fmtid="{D5CDD505-2E9C-101B-9397-08002B2CF9AE}" pid="3" name="MSIP_Label_a2eef23d-2e95-4428-9a3c-2526d95b164a_SetDate">
    <vt:lpwstr>2022-03-14T19:55:17Z</vt:lpwstr>
  </property>
  <property fmtid="{D5CDD505-2E9C-101B-9397-08002B2CF9AE}" pid="4" name="MSIP_Label_a2eef23d-2e95-4428-9a3c-2526d95b164a_Method">
    <vt:lpwstr>Standard</vt:lpwstr>
  </property>
  <property fmtid="{D5CDD505-2E9C-101B-9397-08002B2CF9AE}" pid="5" name="MSIP_Label_a2eef23d-2e95-4428-9a3c-2526d95b164a_Name">
    <vt:lpwstr>For Official Use Only (FOUO)</vt:lpwstr>
  </property>
  <property fmtid="{D5CDD505-2E9C-101B-9397-08002B2CF9AE}" pid="6" name="MSIP_Label_a2eef23d-2e95-4428-9a3c-2526d95b164a_SiteId">
    <vt:lpwstr>3ccde76c-946d-4a12-bb7a-fc9d0842354a</vt:lpwstr>
  </property>
  <property fmtid="{D5CDD505-2E9C-101B-9397-08002B2CF9AE}" pid="7" name="MSIP_Label_a2eef23d-2e95-4428-9a3c-2526d95b164a_ActionId">
    <vt:lpwstr>b08e3cdb-ba9b-4893-a315-9bca72ef44f3</vt:lpwstr>
  </property>
  <property fmtid="{D5CDD505-2E9C-101B-9397-08002B2CF9AE}" pid="8" name="MSIP_Label_a2eef23d-2e95-4428-9a3c-2526d95b164a_ContentBits">
    <vt:lpwstr>0</vt:lpwstr>
  </property>
</Properties>
</file>